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6" r:id="rId2"/>
    <p:sldId id="296" r:id="rId3"/>
    <p:sldId id="319" r:id="rId4"/>
    <p:sldId id="318" r:id="rId5"/>
    <p:sldId id="334" r:id="rId6"/>
    <p:sldId id="336" r:id="rId7"/>
    <p:sldId id="335" r:id="rId8"/>
    <p:sldId id="337" r:id="rId9"/>
    <p:sldId id="338" r:id="rId10"/>
    <p:sldId id="339" r:id="rId11"/>
    <p:sldId id="340" r:id="rId12"/>
    <p:sldId id="349" r:id="rId13"/>
    <p:sldId id="360" r:id="rId14"/>
    <p:sldId id="358" r:id="rId15"/>
    <p:sldId id="357" r:id="rId16"/>
    <p:sldId id="356" r:id="rId17"/>
    <p:sldId id="355" r:id="rId18"/>
    <p:sldId id="354" r:id="rId19"/>
    <p:sldId id="352" r:id="rId20"/>
    <p:sldId id="351" r:id="rId21"/>
    <p:sldId id="350" r:id="rId22"/>
    <p:sldId id="326" r:id="rId23"/>
    <p:sldId id="332" r:id="rId24"/>
    <p:sldId id="333" r:id="rId25"/>
    <p:sldId id="331" r:id="rId26"/>
    <p:sldId id="320" r:id="rId27"/>
    <p:sldId id="321"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8D8"/>
    <a:srgbClr val="BDCE17"/>
    <a:srgbClr val="A2C617"/>
    <a:srgbClr val="0BBBEF"/>
    <a:srgbClr val="D608D6"/>
    <a:srgbClr val="DEC900"/>
    <a:srgbClr val="F88400"/>
    <a:srgbClr val="ADDEF2"/>
    <a:srgbClr val="4472C4"/>
    <a:srgbClr val="E8461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40" autoAdjust="0"/>
    <p:restoredTop sz="94660"/>
  </p:normalViewPr>
  <p:slideViewPr>
    <p:cSldViewPr snapToGrid="0">
      <p:cViewPr varScale="1">
        <p:scale>
          <a:sx n="95" d="100"/>
          <a:sy n="95" d="100"/>
        </p:scale>
        <p:origin x="75" y="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1898D-746E-4460-984A-B921C8526E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878B624-D803-4189-A29B-1D511B7EF0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75FD1D0-9EFA-4A1A-951C-4F1ABE0DC56F}"/>
              </a:ext>
            </a:extLst>
          </p:cNvPr>
          <p:cNvSpPr>
            <a:spLocks noGrp="1"/>
          </p:cNvSpPr>
          <p:nvPr>
            <p:ph type="dt" sz="half" idx="10"/>
          </p:nvPr>
        </p:nvSpPr>
        <p:spPr/>
        <p:txBody>
          <a:bodyPr/>
          <a:lstStyle/>
          <a:p>
            <a:fld id="{B1DCF3C9-DE51-4C9C-8C79-B13D64B424D0}" type="datetimeFigureOut">
              <a:rPr lang="en-US" smtClean="0"/>
              <a:t>24/03/27</a:t>
            </a:fld>
            <a:endParaRPr lang="en-US"/>
          </a:p>
        </p:txBody>
      </p:sp>
      <p:sp>
        <p:nvSpPr>
          <p:cNvPr id="5" name="Footer Placeholder 4">
            <a:extLst>
              <a:ext uri="{FF2B5EF4-FFF2-40B4-BE49-F238E27FC236}">
                <a16:creationId xmlns:a16="http://schemas.microsoft.com/office/drawing/2014/main" id="{9C972D5E-AA99-40EB-BC98-4DC81AD6BA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CF50DC-E8B9-486E-97CA-4770E1182EC2}"/>
              </a:ext>
            </a:extLst>
          </p:cNvPr>
          <p:cNvSpPr>
            <a:spLocks noGrp="1"/>
          </p:cNvSpPr>
          <p:nvPr>
            <p:ph type="sldNum" sz="quarter" idx="12"/>
          </p:nvPr>
        </p:nvSpPr>
        <p:spPr/>
        <p:txBody>
          <a:bodyPr/>
          <a:lstStyle/>
          <a:p>
            <a:fld id="{4296B094-2A39-4C01-BB44-12CA940E59CD}" type="slidenum">
              <a:rPr lang="en-US" smtClean="0"/>
              <a:t>‹#›</a:t>
            </a:fld>
            <a:endParaRPr lang="en-US"/>
          </a:p>
        </p:txBody>
      </p:sp>
    </p:spTree>
    <p:extLst>
      <p:ext uri="{BB962C8B-B14F-4D97-AF65-F5344CB8AC3E}">
        <p14:creationId xmlns:p14="http://schemas.microsoft.com/office/powerpoint/2010/main" val="2533769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9DA6DA-3A8F-4105-8348-C4D3C0F8D32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9A6A988-2701-4004-974B-53ADA9F2D02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ED16F25-BA53-4B5F-A205-50171B439E69}"/>
              </a:ext>
            </a:extLst>
          </p:cNvPr>
          <p:cNvSpPr>
            <a:spLocks noGrp="1"/>
          </p:cNvSpPr>
          <p:nvPr>
            <p:ph type="dt" sz="half" idx="10"/>
          </p:nvPr>
        </p:nvSpPr>
        <p:spPr/>
        <p:txBody>
          <a:bodyPr/>
          <a:lstStyle/>
          <a:p>
            <a:fld id="{B1DCF3C9-DE51-4C9C-8C79-B13D64B424D0}" type="datetimeFigureOut">
              <a:rPr lang="en-US" smtClean="0"/>
              <a:t>24/03/27</a:t>
            </a:fld>
            <a:endParaRPr lang="en-US"/>
          </a:p>
        </p:txBody>
      </p:sp>
      <p:sp>
        <p:nvSpPr>
          <p:cNvPr id="5" name="Footer Placeholder 4">
            <a:extLst>
              <a:ext uri="{FF2B5EF4-FFF2-40B4-BE49-F238E27FC236}">
                <a16:creationId xmlns:a16="http://schemas.microsoft.com/office/drawing/2014/main" id="{A0B6F413-6307-4E13-9AA2-F7B077461E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974537-DEA6-49DA-AE2B-FC176F376E5E}"/>
              </a:ext>
            </a:extLst>
          </p:cNvPr>
          <p:cNvSpPr>
            <a:spLocks noGrp="1"/>
          </p:cNvSpPr>
          <p:nvPr>
            <p:ph type="sldNum" sz="quarter" idx="12"/>
          </p:nvPr>
        </p:nvSpPr>
        <p:spPr/>
        <p:txBody>
          <a:bodyPr/>
          <a:lstStyle/>
          <a:p>
            <a:fld id="{4296B094-2A39-4C01-BB44-12CA940E59CD}" type="slidenum">
              <a:rPr lang="en-US" smtClean="0"/>
              <a:t>‹#›</a:t>
            </a:fld>
            <a:endParaRPr lang="en-US"/>
          </a:p>
        </p:txBody>
      </p:sp>
    </p:spTree>
    <p:extLst>
      <p:ext uri="{BB962C8B-B14F-4D97-AF65-F5344CB8AC3E}">
        <p14:creationId xmlns:p14="http://schemas.microsoft.com/office/powerpoint/2010/main" val="14256767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CF668D0-E205-478D-A0D1-E0498521BB4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EE66069-3FB7-490A-915E-FFB28C75C15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00636A-483D-4F8A-845E-F68B6476FCE9}"/>
              </a:ext>
            </a:extLst>
          </p:cNvPr>
          <p:cNvSpPr>
            <a:spLocks noGrp="1"/>
          </p:cNvSpPr>
          <p:nvPr>
            <p:ph type="dt" sz="half" idx="10"/>
          </p:nvPr>
        </p:nvSpPr>
        <p:spPr/>
        <p:txBody>
          <a:bodyPr/>
          <a:lstStyle/>
          <a:p>
            <a:fld id="{B1DCF3C9-DE51-4C9C-8C79-B13D64B424D0}" type="datetimeFigureOut">
              <a:rPr lang="en-US" smtClean="0"/>
              <a:t>24/03/27</a:t>
            </a:fld>
            <a:endParaRPr lang="en-US"/>
          </a:p>
        </p:txBody>
      </p:sp>
      <p:sp>
        <p:nvSpPr>
          <p:cNvPr id="5" name="Footer Placeholder 4">
            <a:extLst>
              <a:ext uri="{FF2B5EF4-FFF2-40B4-BE49-F238E27FC236}">
                <a16:creationId xmlns:a16="http://schemas.microsoft.com/office/drawing/2014/main" id="{DEC5C933-9B43-443A-B7A8-4D9ECF4BD4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93FDC9-F867-4C09-9101-8C076C42AB33}"/>
              </a:ext>
            </a:extLst>
          </p:cNvPr>
          <p:cNvSpPr>
            <a:spLocks noGrp="1"/>
          </p:cNvSpPr>
          <p:nvPr>
            <p:ph type="sldNum" sz="quarter" idx="12"/>
          </p:nvPr>
        </p:nvSpPr>
        <p:spPr/>
        <p:txBody>
          <a:bodyPr/>
          <a:lstStyle/>
          <a:p>
            <a:fld id="{4296B094-2A39-4C01-BB44-12CA940E59CD}" type="slidenum">
              <a:rPr lang="en-US" smtClean="0"/>
              <a:t>‹#›</a:t>
            </a:fld>
            <a:endParaRPr lang="en-US"/>
          </a:p>
        </p:txBody>
      </p:sp>
    </p:spTree>
    <p:extLst>
      <p:ext uri="{BB962C8B-B14F-4D97-AF65-F5344CB8AC3E}">
        <p14:creationId xmlns:p14="http://schemas.microsoft.com/office/powerpoint/2010/main" val="3254374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F4377-934F-4017-B522-AFDA3A64376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74B83E1-95EB-412E-8A44-D87AFE0E73D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72AA10-562F-4EBA-AF2C-EB2D66DCF613}"/>
              </a:ext>
            </a:extLst>
          </p:cNvPr>
          <p:cNvSpPr>
            <a:spLocks noGrp="1"/>
          </p:cNvSpPr>
          <p:nvPr>
            <p:ph type="dt" sz="half" idx="10"/>
          </p:nvPr>
        </p:nvSpPr>
        <p:spPr/>
        <p:txBody>
          <a:bodyPr/>
          <a:lstStyle/>
          <a:p>
            <a:fld id="{B1DCF3C9-DE51-4C9C-8C79-B13D64B424D0}" type="datetimeFigureOut">
              <a:rPr lang="en-US" smtClean="0"/>
              <a:t>24/03/27</a:t>
            </a:fld>
            <a:endParaRPr lang="en-US"/>
          </a:p>
        </p:txBody>
      </p:sp>
      <p:sp>
        <p:nvSpPr>
          <p:cNvPr id="5" name="Footer Placeholder 4">
            <a:extLst>
              <a:ext uri="{FF2B5EF4-FFF2-40B4-BE49-F238E27FC236}">
                <a16:creationId xmlns:a16="http://schemas.microsoft.com/office/drawing/2014/main" id="{E6F9FFD6-0993-4537-BC82-39AB608A7B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4B0C3D-9840-44A5-A157-544FEE9FF350}"/>
              </a:ext>
            </a:extLst>
          </p:cNvPr>
          <p:cNvSpPr>
            <a:spLocks noGrp="1"/>
          </p:cNvSpPr>
          <p:nvPr>
            <p:ph type="sldNum" sz="quarter" idx="12"/>
          </p:nvPr>
        </p:nvSpPr>
        <p:spPr/>
        <p:txBody>
          <a:bodyPr/>
          <a:lstStyle/>
          <a:p>
            <a:fld id="{4296B094-2A39-4C01-BB44-12CA940E59CD}" type="slidenum">
              <a:rPr lang="en-US" smtClean="0"/>
              <a:t>‹#›</a:t>
            </a:fld>
            <a:endParaRPr lang="en-US"/>
          </a:p>
        </p:txBody>
      </p:sp>
    </p:spTree>
    <p:extLst>
      <p:ext uri="{BB962C8B-B14F-4D97-AF65-F5344CB8AC3E}">
        <p14:creationId xmlns:p14="http://schemas.microsoft.com/office/powerpoint/2010/main" val="19518903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589076-1192-4FFB-A737-D9228679A26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8FD8145-1CE2-4E1F-88A9-EA15CB3FB8C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96FF18C-2730-4E97-9E21-C9A4A91C95D3}"/>
              </a:ext>
            </a:extLst>
          </p:cNvPr>
          <p:cNvSpPr>
            <a:spLocks noGrp="1"/>
          </p:cNvSpPr>
          <p:nvPr>
            <p:ph type="dt" sz="half" idx="10"/>
          </p:nvPr>
        </p:nvSpPr>
        <p:spPr/>
        <p:txBody>
          <a:bodyPr/>
          <a:lstStyle/>
          <a:p>
            <a:fld id="{B1DCF3C9-DE51-4C9C-8C79-B13D64B424D0}" type="datetimeFigureOut">
              <a:rPr lang="en-US" smtClean="0"/>
              <a:t>24/03/27</a:t>
            </a:fld>
            <a:endParaRPr lang="en-US"/>
          </a:p>
        </p:txBody>
      </p:sp>
      <p:sp>
        <p:nvSpPr>
          <p:cNvPr id="5" name="Footer Placeholder 4">
            <a:extLst>
              <a:ext uri="{FF2B5EF4-FFF2-40B4-BE49-F238E27FC236}">
                <a16:creationId xmlns:a16="http://schemas.microsoft.com/office/drawing/2014/main" id="{F21B50A0-47EB-430B-B67C-3B77B6E06D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554375-4BE5-415A-833E-64F9B732903F}"/>
              </a:ext>
            </a:extLst>
          </p:cNvPr>
          <p:cNvSpPr>
            <a:spLocks noGrp="1"/>
          </p:cNvSpPr>
          <p:nvPr>
            <p:ph type="sldNum" sz="quarter" idx="12"/>
          </p:nvPr>
        </p:nvSpPr>
        <p:spPr/>
        <p:txBody>
          <a:bodyPr/>
          <a:lstStyle/>
          <a:p>
            <a:fld id="{4296B094-2A39-4C01-BB44-12CA940E59CD}" type="slidenum">
              <a:rPr lang="en-US" smtClean="0"/>
              <a:t>‹#›</a:t>
            </a:fld>
            <a:endParaRPr lang="en-US"/>
          </a:p>
        </p:txBody>
      </p:sp>
    </p:spTree>
    <p:extLst>
      <p:ext uri="{BB962C8B-B14F-4D97-AF65-F5344CB8AC3E}">
        <p14:creationId xmlns:p14="http://schemas.microsoft.com/office/powerpoint/2010/main" val="3963233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B11B1-CE01-4679-A23D-36370046558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330EB7A-256E-444E-8696-C9827A4AE45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0CE56D8-5AC8-4C5C-A2BD-262F1569FE1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9CD02A5-AF55-4401-B2A8-8B73B63D3827}"/>
              </a:ext>
            </a:extLst>
          </p:cNvPr>
          <p:cNvSpPr>
            <a:spLocks noGrp="1"/>
          </p:cNvSpPr>
          <p:nvPr>
            <p:ph type="dt" sz="half" idx="10"/>
          </p:nvPr>
        </p:nvSpPr>
        <p:spPr/>
        <p:txBody>
          <a:bodyPr/>
          <a:lstStyle/>
          <a:p>
            <a:fld id="{B1DCF3C9-DE51-4C9C-8C79-B13D64B424D0}" type="datetimeFigureOut">
              <a:rPr lang="en-US" smtClean="0"/>
              <a:t>24/03/27</a:t>
            </a:fld>
            <a:endParaRPr lang="en-US"/>
          </a:p>
        </p:txBody>
      </p:sp>
      <p:sp>
        <p:nvSpPr>
          <p:cNvPr id="6" name="Footer Placeholder 5">
            <a:extLst>
              <a:ext uri="{FF2B5EF4-FFF2-40B4-BE49-F238E27FC236}">
                <a16:creationId xmlns:a16="http://schemas.microsoft.com/office/drawing/2014/main" id="{8D218D3F-6F34-41E1-8495-4BE7E102C5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E896EE-8445-4CC3-BDD5-CEE454E8DC74}"/>
              </a:ext>
            </a:extLst>
          </p:cNvPr>
          <p:cNvSpPr>
            <a:spLocks noGrp="1"/>
          </p:cNvSpPr>
          <p:nvPr>
            <p:ph type="sldNum" sz="quarter" idx="12"/>
          </p:nvPr>
        </p:nvSpPr>
        <p:spPr/>
        <p:txBody>
          <a:bodyPr/>
          <a:lstStyle/>
          <a:p>
            <a:fld id="{4296B094-2A39-4C01-BB44-12CA940E59CD}" type="slidenum">
              <a:rPr lang="en-US" smtClean="0"/>
              <a:t>‹#›</a:t>
            </a:fld>
            <a:endParaRPr lang="en-US"/>
          </a:p>
        </p:txBody>
      </p:sp>
    </p:spTree>
    <p:extLst>
      <p:ext uri="{BB962C8B-B14F-4D97-AF65-F5344CB8AC3E}">
        <p14:creationId xmlns:p14="http://schemas.microsoft.com/office/powerpoint/2010/main" val="2834841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13CF7-9767-495C-AA80-78C59550109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35B414B-4F27-4628-AC98-7D5FDCEE18E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AED5CE5-230E-475F-9C44-DE056CB578A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80F1682-9844-415E-92E0-2819586636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B5AF477-92C9-4EAF-A60C-5772335072F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04E2FDA-E571-43EF-AD8A-E43FDCED92EC}"/>
              </a:ext>
            </a:extLst>
          </p:cNvPr>
          <p:cNvSpPr>
            <a:spLocks noGrp="1"/>
          </p:cNvSpPr>
          <p:nvPr>
            <p:ph type="dt" sz="half" idx="10"/>
          </p:nvPr>
        </p:nvSpPr>
        <p:spPr/>
        <p:txBody>
          <a:bodyPr/>
          <a:lstStyle/>
          <a:p>
            <a:fld id="{B1DCF3C9-DE51-4C9C-8C79-B13D64B424D0}" type="datetimeFigureOut">
              <a:rPr lang="en-US" smtClean="0"/>
              <a:t>24/03/27</a:t>
            </a:fld>
            <a:endParaRPr lang="en-US"/>
          </a:p>
        </p:txBody>
      </p:sp>
      <p:sp>
        <p:nvSpPr>
          <p:cNvPr id="8" name="Footer Placeholder 7">
            <a:extLst>
              <a:ext uri="{FF2B5EF4-FFF2-40B4-BE49-F238E27FC236}">
                <a16:creationId xmlns:a16="http://schemas.microsoft.com/office/drawing/2014/main" id="{6423D074-AC3C-44E8-9B8A-8707F11AF8A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5D66F0B-F8DB-4E21-B4D1-474D43524DB5}"/>
              </a:ext>
            </a:extLst>
          </p:cNvPr>
          <p:cNvSpPr>
            <a:spLocks noGrp="1"/>
          </p:cNvSpPr>
          <p:nvPr>
            <p:ph type="sldNum" sz="quarter" idx="12"/>
          </p:nvPr>
        </p:nvSpPr>
        <p:spPr/>
        <p:txBody>
          <a:bodyPr/>
          <a:lstStyle/>
          <a:p>
            <a:fld id="{4296B094-2A39-4C01-BB44-12CA940E59CD}" type="slidenum">
              <a:rPr lang="en-US" smtClean="0"/>
              <a:t>‹#›</a:t>
            </a:fld>
            <a:endParaRPr lang="en-US"/>
          </a:p>
        </p:txBody>
      </p:sp>
    </p:spTree>
    <p:extLst>
      <p:ext uri="{BB962C8B-B14F-4D97-AF65-F5344CB8AC3E}">
        <p14:creationId xmlns:p14="http://schemas.microsoft.com/office/powerpoint/2010/main" val="19117464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16A8D9-7C44-43F4-AB38-39D05EDB829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CE7B52F-25FC-47ED-8CBE-764860D41E49}"/>
              </a:ext>
            </a:extLst>
          </p:cNvPr>
          <p:cNvSpPr>
            <a:spLocks noGrp="1"/>
          </p:cNvSpPr>
          <p:nvPr>
            <p:ph type="dt" sz="half" idx="10"/>
          </p:nvPr>
        </p:nvSpPr>
        <p:spPr/>
        <p:txBody>
          <a:bodyPr/>
          <a:lstStyle/>
          <a:p>
            <a:fld id="{B1DCF3C9-DE51-4C9C-8C79-B13D64B424D0}" type="datetimeFigureOut">
              <a:rPr lang="en-US" smtClean="0"/>
              <a:t>24/03/27</a:t>
            </a:fld>
            <a:endParaRPr lang="en-US"/>
          </a:p>
        </p:txBody>
      </p:sp>
      <p:sp>
        <p:nvSpPr>
          <p:cNvPr id="4" name="Footer Placeholder 3">
            <a:extLst>
              <a:ext uri="{FF2B5EF4-FFF2-40B4-BE49-F238E27FC236}">
                <a16:creationId xmlns:a16="http://schemas.microsoft.com/office/drawing/2014/main" id="{E535DF83-282E-42C6-BE31-ED37683C0A5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E013433-4863-43A1-9F6F-064D10A33F06}"/>
              </a:ext>
            </a:extLst>
          </p:cNvPr>
          <p:cNvSpPr>
            <a:spLocks noGrp="1"/>
          </p:cNvSpPr>
          <p:nvPr>
            <p:ph type="sldNum" sz="quarter" idx="12"/>
          </p:nvPr>
        </p:nvSpPr>
        <p:spPr/>
        <p:txBody>
          <a:bodyPr/>
          <a:lstStyle/>
          <a:p>
            <a:fld id="{4296B094-2A39-4C01-BB44-12CA940E59CD}" type="slidenum">
              <a:rPr lang="en-US" smtClean="0"/>
              <a:t>‹#›</a:t>
            </a:fld>
            <a:endParaRPr lang="en-US"/>
          </a:p>
        </p:txBody>
      </p:sp>
    </p:spTree>
    <p:extLst>
      <p:ext uri="{BB962C8B-B14F-4D97-AF65-F5344CB8AC3E}">
        <p14:creationId xmlns:p14="http://schemas.microsoft.com/office/powerpoint/2010/main" val="40233571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1340FAB-E9BF-4960-AB5C-7ED4FAAB56B7}"/>
              </a:ext>
            </a:extLst>
          </p:cNvPr>
          <p:cNvSpPr>
            <a:spLocks noGrp="1"/>
          </p:cNvSpPr>
          <p:nvPr>
            <p:ph type="dt" sz="half" idx="10"/>
          </p:nvPr>
        </p:nvSpPr>
        <p:spPr/>
        <p:txBody>
          <a:bodyPr/>
          <a:lstStyle/>
          <a:p>
            <a:fld id="{B1DCF3C9-DE51-4C9C-8C79-B13D64B424D0}" type="datetimeFigureOut">
              <a:rPr lang="en-US" smtClean="0"/>
              <a:t>24/03/27</a:t>
            </a:fld>
            <a:endParaRPr lang="en-US"/>
          </a:p>
        </p:txBody>
      </p:sp>
      <p:sp>
        <p:nvSpPr>
          <p:cNvPr id="3" name="Footer Placeholder 2">
            <a:extLst>
              <a:ext uri="{FF2B5EF4-FFF2-40B4-BE49-F238E27FC236}">
                <a16:creationId xmlns:a16="http://schemas.microsoft.com/office/drawing/2014/main" id="{3C851AA0-A3E1-43BC-A5EA-E2759B5EEF0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C2A503E-11AE-4364-B0CB-FDEB05CC8B27}"/>
              </a:ext>
            </a:extLst>
          </p:cNvPr>
          <p:cNvSpPr>
            <a:spLocks noGrp="1"/>
          </p:cNvSpPr>
          <p:nvPr>
            <p:ph type="sldNum" sz="quarter" idx="12"/>
          </p:nvPr>
        </p:nvSpPr>
        <p:spPr/>
        <p:txBody>
          <a:bodyPr/>
          <a:lstStyle/>
          <a:p>
            <a:fld id="{4296B094-2A39-4C01-BB44-12CA940E59CD}" type="slidenum">
              <a:rPr lang="en-US" smtClean="0"/>
              <a:t>‹#›</a:t>
            </a:fld>
            <a:endParaRPr lang="en-US"/>
          </a:p>
        </p:txBody>
      </p:sp>
    </p:spTree>
    <p:extLst>
      <p:ext uri="{BB962C8B-B14F-4D97-AF65-F5344CB8AC3E}">
        <p14:creationId xmlns:p14="http://schemas.microsoft.com/office/powerpoint/2010/main" val="12737204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47401-02AD-4609-BF5E-7A811086DFB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91D5CF6-08AF-4E3D-BEB1-5FE3446EAD1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A54C07-FE10-491A-BBD4-EB4DF29A8A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C49600B-AE66-4124-ABB4-A64B0C1468F3}"/>
              </a:ext>
            </a:extLst>
          </p:cNvPr>
          <p:cNvSpPr>
            <a:spLocks noGrp="1"/>
          </p:cNvSpPr>
          <p:nvPr>
            <p:ph type="dt" sz="half" idx="10"/>
          </p:nvPr>
        </p:nvSpPr>
        <p:spPr/>
        <p:txBody>
          <a:bodyPr/>
          <a:lstStyle/>
          <a:p>
            <a:fld id="{B1DCF3C9-DE51-4C9C-8C79-B13D64B424D0}" type="datetimeFigureOut">
              <a:rPr lang="en-US" smtClean="0"/>
              <a:t>24/03/27</a:t>
            </a:fld>
            <a:endParaRPr lang="en-US"/>
          </a:p>
        </p:txBody>
      </p:sp>
      <p:sp>
        <p:nvSpPr>
          <p:cNvPr id="6" name="Footer Placeholder 5">
            <a:extLst>
              <a:ext uri="{FF2B5EF4-FFF2-40B4-BE49-F238E27FC236}">
                <a16:creationId xmlns:a16="http://schemas.microsoft.com/office/drawing/2014/main" id="{93ECFCAB-B470-42DC-8542-A40B9A93E4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988C353-6936-4E35-8744-5C490EF92AAB}"/>
              </a:ext>
            </a:extLst>
          </p:cNvPr>
          <p:cNvSpPr>
            <a:spLocks noGrp="1"/>
          </p:cNvSpPr>
          <p:nvPr>
            <p:ph type="sldNum" sz="quarter" idx="12"/>
          </p:nvPr>
        </p:nvSpPr>
        <p:spPr/>
        <p:txBody>
          <a:bodyPr/>
          <a:lstStyle/>
          <a:p>
            <a:fld id="{4296B094-2A39-4C01-BB44-12CA940E59CD}" type="slidenum">
              <a:rPr lang="en-US" smtClean="0"/>
              <a:t>‹#›</a:t>
            </a:fld>
            <a:endParaRPr lang="en-US"/>
          </a:p>
        </p:txBody>
      </p:sp>
    </p:spTree>
    <p:extLst>
      <p:ext uri="{BB962C8B-B14F-4D97-AF65-F5344CB8AC3E}">
        <p14:creationId xmlns:p14="http://schemas.microsoft.com/office/powerpoint/2010/main" val="1371079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8B649-78A3-4B74-B45B-60C3C7F4758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46C838-F5D1-429A-BF7B-FCD4E544F68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17397D5-DBE1-4AE4-999B-C992DB7EA2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BA1EE9-C09D-4EE4-9276-85CF97CE135C}"/>
              </a:ext>
            </a:extLst>
          </p:cNvPr>
          <p:cNvSpPr>
            <a:spLocks noGrp="1"/>
          </p:cNvSpPr>
          <p:nvPr>
            <p:ph type="dt" sz="half" idx="10"/>
          </p:nvPr>
        </p:nvSpPr>
        <p:spPr/>
        <p:txBody>
          <a:bodyPr/>
          <a:lstStyle/>
          <a:p>
            <a:fld id="{B1DCF3C9-DE51-4C9C-8C79-B13D64B424D0}" type="datetimeFigureOut">
              <a:rPr lang="en-US" smtClean="0"/>
              <a:t>24/03/27</a:t>
            </a:fld>
            <a:endParaRPr lang="en-US"/>
          </a:p>
        </p:txBody>
      </p:sp>
      <p:sp>
        <p:nvSpPr>
          <p:cNvPr id="6" name="Footer Placeholder 5">
            <a:extLst>
              <a:ext uri="{FF2B5EF4-FFF2-40B4-BE49-F238E27FC236}">
                <a16:creationId xmlns:a16="http://schemas.microsoft.com/office/drawing/2014/main" id="{8CBF154C-5BC1-43B9-A3D6-2AD5F37CFF3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6567FC1-E2C9-4177-A164-BC8ECE9BE1F4}"/>
              </a:ext>
            </a:extLst>
          </p:cNvPr>
          <p:cNvSpPr>
            <a:spLocks noGrp="1"/>
          </p:cNvSpPr>
          <p:nvPr>
            <p:ph type="sldNum" sz="quarter" idx="12"/>
          </p:nvPr>
        </p:nvSpPr>
        <p:spPr/>
        <p:txBody>
          <a:bodyPr/>
          <a:lstStyle/>
          <a:p>
            <a:fld id="{4296B094-2A39-4C01-BB44-12CA940E59CD}" type="slidenum">
              <a:rPr lang="en-US" smtClean="0"/>
              <a:t>‹#›</a:t>
            </a:fld>
            <a:endParaRPr lang="en-US"/>
          </a:p>
        </p:txBody>
      </p:sp>
    </p:spTree>
    <p:extLst>
      <p:ext uri="{BB962C8B-B14F-4D97-AF65-F5344CB8AC3E}">
        <p14:creationId xmlns:p14="http://schemas.microsoft.com/office/powerpoint/2010/main" val="1843819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AFE0CDF-001D-4C3F-90F7-082BA3E2EF6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5068BA4-54AC-4150-ADED-62778C0F748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345FFB-125C-43B2-BDDC-11B49737B62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DCF3C9-DE51-4C9C-8C79-B13D64B424D0}" type="datetimeFigureOut">
              <a:rPr lang="en-US" smtClean="0"/>
              <a:t>24/03/27</a:t>
            </a:fld>
            <a:endParaRPr lang="en-US"/>
          </a:p>
        </p:txBody>
      </p:sp>
      <p:sp>
        <p:nvSpPr>
          <p:cNvPr id="5" name="Footer Placeholder 4">
            <a:extLst>
              <a:ext uri="{FF2B5EF4-FFF2-40B4-BE49-F238E27FC236}">
                <a16:creationId xmlns:a16="http://schemas.microsoft.com/office/drawing/2014/main" id="{602A7CE6-264E-498D-BA4A-7A6F9C7075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0DF8D07-7AD7-4A42-981B-D1ABCE5EC1B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96B094-2A39-4C01-BB44-12CA940E59CD}" type="slidenum">
              <a:rPr lang="en-US" smtClean="0"/>
              <a:t>‹#›</a:t>
            </a:fld>
            <a:endParaRPr lang="en-US"/>
          </a:p>
        </p:txBody>
      </p:sp>
    </p:spTree>
    <p:extLst>
      <p:ext uri="{BB962C8B-B14F-4D97-AF65-F5344CB8AC3E}">
        <p14:creationId xmlns:p14="http://schemas.microsoft.com/office/powerpoint/2010/main" val="3606757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svg"/><Relationship Id="rId7" Type="http://schemas.openxmlformats.org/officeDocument/2006/relationships/image" Target="../media/image5.png"/><Relationship Id="rId12" Type="http://schemas.openxmlformats.org/officeDocument/2006/relationships/image" Target="../media/image10.jp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jpg"/><Relationship Id="rId11" Type="http://schemas.openxmlformats.org/officeDocument/2006/relationships/image" Target="../media/image9.png"/><Relationship Id="rId5" Type="http://schemas.openxmlformats.org/officeDocument/2006/relationships/hyperlink" Target="https://creativecommons.org/licenses/by/4.0/" TargetMode="External"/><Relationship Id="rId10" Type="http://schemas.openxmlformats.org/officeDocument/2006/relationships/image" Target="../media/image8.png"/><Relationship Id="rId4" Type="http://schemas.openxmlformats.org/officeDocument/2006/relationships/image" Target="../media/image3.wmf"/><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2.svg"/><Relationship Id="rId2" Type="http://schemas.openxmlformats.org/officeDocument/2006/relationships/image" Target="../media/image3.wmf"/><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2.svg"/><Relationship Id="rId2" Type="http://schemas.openxmlformats.org/officeDocument/2006/relationships/image" Target="../media/image3.wmf"/><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wmf"/><Relationship Id="rId1" Type="http://schemas.openxmlformats.org/officeDocument/2006/relationships/slideLayout" Target="../slideLayouts/slideLayout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svg"/><Relationship Id="rId2" Type="http://schemas.openxmlformats.org/officeDocument/2006/relationships/image" Target="../media/image3.wmf"/><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26.png"/><Relationship Id="rId7" Type="http://schemas.openxmlformats.org/officeDocument/2006/relationships/image" Target="../media/image8.png"/><Relationship Id="rId2" Type="http://schemas.openxmlformats.org/officeDocument/2006/relationships/image" Target="../media/image3.wmf"/><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2.svg"/></Relationships>
</file>

<file path=ppt/slides/_rels/slide1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3.wmf"/><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2.svg"/><Relationship Id="rId4" Type="http://schemas.openxmlformats.org/officeDocument/2006/relationships/image" Target="../media/image27.png"/><Relationship Id="rId9" Type="http://schemas.openxmlformats.org/officeDocument/2006/relationships/image" Target="../media/image1.png"/></Relationships>
</file>

<file path=ppt/slides/_rels/slide1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3.wmf"/><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2.svg"/><Relationship Id="rId5" Type="http://schemas.openxmlformats.org/officeDocument/2006/relationships/image" Target="../media/image28.png"/><Relationship Id="rId10" Type="http://schemas.openxmlformats.org/officeDocument/2006/relationships/image" Target="../media/image1.png"/><Relationship Id="rId4" Type="http://schemas.openxmlformats.org/officeDocument/2006/relationships/image" Target="../media/image27.png"/><Relationship Id="rId9" Type="http://schemas.openxmlformats.org/officeDocument/2006/relationships/image" Target="../media/image8.png"/></Relationships>
</file>

<file path=ppt/slides/_rels/slide1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2.svg"/><Relationship Id="rId2" Type="http://schemas.openxmlformats.org/officeDocument/2006/relationships/image" Target="../media/image3.wmf"/><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1.png"/><Relationship Id="rId5" Type="http://schemas.openxmlformats.org/officeDocument/2006/relationships/image" Target="../media/image28.png"/><Relationship Id="rId10" Type="http://schemas.openxmlformats.org/officeDocument/2006/relationships/image" Target="../media/image8.png"/><Relationship Id="rId4" Type="http://schemas.openxmlformats.org/officeDocument/2006/relationships/image" Target="../media/image27.png"/><Relationship Id="rId9" Type="http://schemas.openxmlformats.org/officeDocument/2006/relationships/image" Target="../media/image32.png"/></Relationships>
</file>

<file path=ppt/slides/_rels/slide18.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2.sv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1.png"/><Relationship Id="rId2" Type="http://schemas.openxmlformats.org/officeDocument/2006/relationships/image" Target="../media/image3.wmf"/><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8.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19.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8.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image" Target="../media/image3.wmf"/><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2.sv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wmf"/><Relationship Id="rId1" Type="http://schemas.openxmlformats.org/officeDocument/2006/relationships/slideLayout" Target="../slideLayouts/slideLayout2.xml"/><Relationship Id="rId5" Type="http://schemas.openxmlformats.org/officeDocument/2006/relationships/image" Target="../media/image2.sv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image" Target="../media/image3.wmf"/><Relationship Id="rId16" Type="http://schemas.openxmlformats.org/officeDocument/2006/relationships/image" Target="../media/image2.svg"/><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1.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8.png"/></Relationships>
</file>

<file path=ppt/slides/_rels/slide21.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png"/><Relationship Id="rId17" Type="http://schemas.openxmlformats.org/officeDocument/2006/relationships/image" Target="../media/image2.svg"/><Relationship Id="rId2" Type="http://schemas.openxmlformats.org/officeDocument/2006/relationships/image" Target="../media/image3.wmf"/><Relationship Id="rId16"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s>
</file>

<file path=ppt/slides/_rels/slide2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2.svg"/><Relationship Id="rId2" Type="http://schemas.openxmlformats.org/officeDocument/2006/relationships/image" Target="../media/image3.wmf"/><Relationship Id="rId1" Type="http://schemas.openxmlformats.org/officeDocument/2006/relationships/slideLayout" Target="../slideLayouts/slideLayout2.xml"/><Relationship Id="rId6" Type="http://schemas.openxmlformats.org/officeDocument/2006/relationships/image" Target="../media/image41.png"/><Relationship Id="rId11" Type="http://schemas.openxmlformats.org/officeDocument/2006/relationships/image" Target="../media/image1.png"/><Relationship Id="rId5" Type="http://schemas.openxmlformats.org/officeDocument/2006/relationships/image" Target="../media/image40.png"/><Relationship Id="rId10" Type="http://schemas.openxmlformats.org/officeDocument/2006/relationships/image" Target="../media/image8.png"/><Relationship Id="rId4" Type="http://schemas.openxmlformats.org/officeDocument/2006/relationships/image" Target="../media/image39.png"/><Relationship Id="rId9"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wmf"/><Relationship Id="rId1" Type="http://schemas.openxmlformats.org/officeDocument/2006/relationships/slideLayout" Target="../slideLayouts/slideLayout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3.wmf"/><Relationship Id="rId7" Type="http://schemas.openxmlformats.org/officeDocument/2006/relationships/image" Target="../media/image2.svg"/><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image" Target="../media/image3.wmf"/><Relationship Id="rId7" Type="http://schemas.openxmlformats.org/officeDocument/2006/relationships/image" Target="../media/image1.png"/><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4.png"/><Relationship Id="rId4" Type="http://schemas.openxmlformats.org/officeDocument/2006/relationships/image" Target="../media/image47.png"/></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wmf"/><Relationship Id="rId1" Type="http://schemas.openxmlformats.org/officeDocument/2006/relationships/slideLayout" Target="../slideLayouts/slideLayout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8" Type="http://schemas.openxmlformats.org/officeDocument/2006/relationships/hyperlink" Target="https://doi.org/10.1038/s41598-019-56067-w" TargetMode="External"/><Relationship Id="rId13" Type="http://schemas.openxmlformats.org/officeDocument/2006/relationships/image" Target="../media/image1.png"/><Relationship Id="rId3" Type="http://schemas.openxmlformats.org/officeDocument/2006/relationships/image" Target="../media/image48.jpeg"/><Relationship Id="rId7" Type="http://schemas.openxmlformats.org/officeDocument/2006/relationships/image" Target="../media/image18.jpg"/><Relationship Id="rId12" Type="http://schemas.openxmlformats.org/officeDocument/2006/relationships/image" Target="../media/image8.png"/><Relationship Id="rId2" Type="http://schemas.openxmlformats.org/officeDocument/2006/relationships/image" Target="../media/image3.wmf"/><Relationship Id="rId1" Type="http://schemas.openxmlformats.org/officeDocument/2006/relationships/slideLayout" Target="../slideLayouts/slideLayout2.xml"/><Relationship Id="rId6" Type="http://schemas.openxmlformats.org/officeDocument/2006/relationships/image" Target="../media/image4.jpg"/><Relationship Id="rId11" Type="http://schemas.openxmlformats.org/officeDocument/2006/relationships/image" Target="../media/image52.png"/><Relationship Id="rId5" Type="http://schemas.openxmlformats.org/officeDocument/2006/relationships/image" Target="../media/image10.jpg"/><Relationship Id="rId15" Type="http://schemas.openxmlformats.org/officeDocument/2006/relationships/hyperlink" Target="https://tu-dresden.de/cmcb/technologie-plattform/facilities/light-microscopy" TargetMode="External"/><Relationship Id="rId10" Type="http://schemas.openxmlformats.org/officeDocument/2006/relationships/image" Target="../media/image51.png"/><Relationship Id="rId4" Type="http://schemas.openxmlformats.org/officeDocument/2006/relationships/image" Target="../media/image49.png"/><Relationship Id="rId9" Type="http://schemas.openxmlformats.org/officeDocument/2006/relationships/image" Target="../media/image50.png"/><Relationship Id="rId14" Type="http://schemas.openxmlformats.org/officeDocument/2006/relationships/image" Target="../media/image2.sv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wmf"/><Relationship Id="rId7" Type="http://schemas.openxmlformats.org/officeDocument/2006/relationships/image" Target="../media/image13.png"/><Relationship Id="rId12"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hyperlink" Target="https://github.com/BiAPoL/napari-clusters-plotter" TargetMode="External"/><Relationship Id="rId11" Type="http://schemas.openxmlformats.org/officeDocument/2006/relationships/image" Target="../media/image1.png"/><Relationship Id="rId5" Type="http://schemas.openxmlformats.org/officeDocument/2006/relationships/hyperlink" Target="https://napari.org/stable/" TargetMode="External"/><Relationship Id="rId10" Type="http://schemas.openxmlformats.org/officeDocument/2006/relationships/image" Target="../media/image8.png"/><Relationship Id="rId4" Type="http://schemas.openxmlformats.org/officeDocument/2006/relationships/image" Target="../media/image12.png"/><Relationship Id="rId9" Type="http://schemas.openxmlformats.org/officeDocument/2006/relationships/image" Target="../media/image15.jpg"/></Relationships>
</file>

<file path=ppt/slides/_rels/slide4.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slideLayout" Target="../slideLayouts/slideLayout2.xml"/><Relationship Id="rId7" Type="http://schemas.openxmlformats.org/officeDocument/2006/relationships/image" Target="../media/image1.png"/><Relationship Id="rId12" Type="http://schemas.openxmlformats.org/officeDocument/2006/relationships/image" Target="../media/image18.jp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wmf"/><Relationship Id="rId11" Type="http://schemas.openxmlformats.org/officeDocument/2006/relationships/image" Target="../media/image17.png"/><Relationship Id="rId5" Type="http://schemas.openxmlformats.org/officeDocument/2006/relationships/image" Target="../media/image8.png"/><Relationship Id="rId10" Type="http://schemas.openxmlformats.org/officeDocument/2006/relationships/hyperlink" Target="https://www.napari-hub.org/plugins/napari-assistant" TargetMode="External"/><Relationship Id="rId4" Type="http://schemas.openxmlformats.org/officeDocument/2006/relationships/image" Target="../media/image16.png"/><Relationship Id="rId9" Type="http://schemas.openxmlformats.org/officeDocument/2006/relationships/hyperlink" Target="napari.or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2.svg"/><Relationship Id="rId2" Type="http://schemas.openxmlformats.org/officeDocument/2006/relationships/image" Target="../media/image3.wmf"/><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2.svg"/><Relationship Id="rId2" Type="http://schemas.openxmlformats.org/officeDocument/2006/relationships/image" Target="../media/image3.wmf"/><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2.svg"/><Relationship Id="rId2" Type="http://schemas.openxmlformats.org/officeDocument/2006/relationships/image" Target="../media/image3.wmf"/><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2.svg"/><Relationship Id="rId2" Type="http://schemas.openxmlformats.org/officeDocument/2006/relationships/image" Target="../media/image3.wmf"/><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2.svg"/><Relationship Id="rId2" Type="http://schemas.openxmlformats.org/officeDocument/2006/relationships/image" Target="../media/image3.wmf"/><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447097" y="6427297"/>
            <a:ext cx="30498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1</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pic>
        <p:nvPicPr>
          <p:cNvPr id="28" name="Content Placeholder 6">
            <a:extLst>
              <a:ext uri="{FF2B5EF4-FFF2-40B4-BE49-F238E27FC236}">
                <a16:creationId xmlns:a16="http://schemas.microsoft.com/office/drawing/2014/main" id="{F93551F0-35D1-475B-8F7C-BC7103587AA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9898" y="6427297"/>
            <a:ext cx="1043214" cy="365125"/>
          </a:xfrm>
          <a:prstGeom prst="rect">
            <a:avLst/>
          </a:prstGeom>
        </p:spPr>
      </p:pic>
      <p:sp>
        <p:nvSpPr>
          <p:cNvPr id="65" name="Footer Placeholder 3">
            <a:extLst>
              <a:ext uri="{FF2B5EF4-FFF2-40B4-BE49-F238E27FC236}">
                <a16:creationId xmlns:a16="http://schemas.microsoft.com/office/drawing/2014/main" id="{14512885-EF71-442E-AAFA-1DD75A87928A}"/>
              </a:ext>
            </a:extLst>
          </p:cNvPr>
          <p:cNvSpPr txBox="1">
            <a:spLocks/>
          </p:cNvSpPr>
          <p:nvPr/>
        </p:nvSpPr>
        <p:spPr>
          <a:xfrm>
            <a:off x="6067118" y="6491247"/>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pic>
        <p:nvPicPr>
          <p:cNvPr id="67"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15E5534-8A0F-45CD-8FB0-4A94D5281E7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6" name="TextBox 5">
            <a:extLst>
              <a:ext uri="{FF2B5EF4-FFF2-40B4-BE49-F238E27FC236}">
                <a16:creationId xmlns:a16="http://schemas.microsoft.com/office/drawing/2014/main" id="{87B44535-E201-4A6B-87AE-1A6E191920B2}"/>
              </a:ext>
            </a:extLst>
          </p:cNvPr>
          <p:cNvSpPr txBox="1"/>
          <p:nvPr/>
        </p:nvSpPr>
        <p:spPr>
          <a:xfrm>
            <a:off x="1203112" y="6427297"/>
            <a:ext cx="5335675" cy="400110"/>
          </a:xfrm>
          <a:prstGeom prst="rect">
            <a:avLst/>
          </a:prstGeom>
          <a:noFill/>
        </p:spPr>
        <p:txBody>
          <a:bodyPr wrap="square" rtlCol="0">
            <a:spAutoFit/>
          </a:bodyPr>
          <a:lstStyle/>
          <a:p>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The content of these slides is shared under the terms of the </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hlinkClick r:id="rId5">
                  <a:extLst>
                    <a:ext uri="{A12FA001-AC4F-418D-AE19-62706E023703}">
                      <ahyp:hlinkClr xmlns:ahyp="http://schemas.microsoft.com/office/drawing/2018/hyperlinkcolor" val="tx"/>
                    </a:ext>
                  </a:extLst>
                </a:hlinkClick>
              </a:rPr>
              <a:t>Creative Commons Attribution License CC-BY 4.0</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unless stated otherwise.</a:t>
            </a:r>
          </a:p>
        </p:txBody>
      </p:sp>
      <p:pic>
        <p:nvPicPr>
          <p:cNvPr id="35" name="Picture 34">
            <a:extLst>
              <a:ext uri="{FF2B5EF4-FFF2-40B4-BE49-F238E27FC236}">
                <a16:creationId xmlns:a16="http://schemas.microsoft.com/office/drawing/2014/main" id="{5ED3362C-AAFA-4BBE-B51E-ACAAD758BD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04998" y="2604598"/>
            <a:ext cx="1260000" cy="1260000"/>
          </a:xfrm>
          <a:prstGeom prst="rect">
            <a:avLst/>
          </a:prstGeom>
        </p:spPr>
      </p:pic>
      <p:pic>
        <p:nvPicPr>
          <p:cNvPr id="36" name="Picture 35">
            <a:extLst>
              <a:ext uri="{FF2B5EF4-FFF2-40B4-BE49-F238E27FC236}">
                <a16:creationId xmlns:a16="http://schemas.microsoft.com/office/drawing/2014/main" id="{FAA94445-9270-4A77-8DE1-5C6E346D57A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41923" y="2601960"/>
            <a:ext cx="1214228" cy="1260000"/>
          </a:xfrm>
          <a:prstGeom prst="rect">
            <a:avLst/>
          </a:prstGeom>
        </p:spPr>
      </p:pic>
      <p:pic>
        <p:nvPicPr>
          <p:cNvPr id="37" name="Picture 36">
            <a:extLst>
              <a:ext uri="{FF2B5EF4-FFF2-40B4-BE49-F238E27FC236}">
                <a16:creationId xmlns:a16="http://schemas.microsoft.com/office/drawing/2014/main" id="{6D953836-76E9-44B0-8127-599925CA2FF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72458" y="5682369"/>
            <a:ext cx="1157637" cy="436662"/>
          </a:xfrm>
          <a:prstGeom prst="rect">
            <a:avLst/>
          </a:prstGeom>
        </p:spPr>
      </p:pic>
      <p:pic>
        <p:nvPicPr>
          <p:cNvPr id="38" name="Picture 37">
            <a:extLst>
              <a:ext uri="{FF2B5EF4-FFF2-40B4-BE49-F238E27FC236}">
                <a16:creationId xmlns:a16="http://schemas.microsoft.com/office/drawing/2014/main" id="{071E5A29-C335-4DA1-A8CC-A8F48F0795A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604874" y="5140702"/>
            <a:ext cx="1577044" cy="468000"/>
          </a:xfrm>
          <a:prstGeom prst="rect">
            <a:avLst/>
          </a:prstGeom>
        </p:spPr>
      </p:pic>
      <p:pic>
        <p:nvPicPr>
          <p:cNvPr id="39" name="Picture 38">
            <a:extLst>
              <a:ext uri="{FF2B5EF4-FFF2-40B4-BE49-F238E27FC236}">
                <a16:creationId xmlns:a16="http://schemas.microsoft.com/office/drawing/2014/main" id="{9C67DD8F-F0C0-4152-8207-CE5F8185873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72458" y="5140702"/>
            <a:ext cx="1498392" cy="468000"/>
          </a:xfrm>
          <a:prstGeom prst="rect">
            <a:avLst/>
          </a:prstGeom>
        </p:spPr>
      </p:pic>
      <p:sp>
        <p:nvSpPr>
          <p:cNvPr id="40" name="TextBox 39">
            <a:extLst>
              <a:ext uri="{FF2B5EF4-FFF2-40B4-BE49-F238E27FC236}">
                <a16:creationId xmlns:a16="http://schemas.microsoft.com/office/drawing/2014/main" id="{1DDAAEA3-CECC-40A6-BF26-F5FD1DF87B48}"/>
              </a:ext>
            </a:extLst>
          </p:cNvPr>
          <p:cNvSpPr txBox="1"/>
          <p:nvPr/>
        </p:nvSpPr>
        <p:spPr>
          <a:xfrm>
            <a:off x="1259400" y="2712005"/>
            <a:ext cx="2989082" cy="1107996"/>
          </a:xfrm>
          <a:prstGeom prst="rect">
            <a:avLst/>
          </a:prstGeom>
          <a:noFill/>
        </p:spPr>
        <p:txBody>
          <a:bodyPr wrap="square" rtlCol="0">
            <a:spAutoFit/>
          </a:bodyPr>
          <a:lstStyle/>
          <a:p>
            <a:r>
              <a:rPr lang="en-US" sz="1600" b="1" dirty="0">
                <a:latin typeface="Open Sans" panose="020B0606030504020204" pitchFamily="34" charset="0"/>
                <a:ea typeface="Open Sans" panose="020B0606030504020204" pitchFamily="34" charset="0"/>
                <a:cs typeface="Open Sans" panose="020B0606030504020204" pitchFamily="34" charset="0"/>
              </a:rPr>
              <a:t>Marcelo </a:t>
            </a:r>
            <a:r>
              <a:rPr lang="en-US" sz="1600" b="1" dirty="0" err="1">
                <a:latin typeface="Open Sans" panose="020B0606030504020204" pitchFamily="34" charset="0"/>
                <a:ea typeface="Open Sans" panose="020B0606030504020204" pitchFamily="34" charset="0"/>
                <a:cs typeface="Open Sans" panose="020B0606030504020204" pitchFamily="34" charset="0"/>
              </a:rPr>
              <a:t>Leomil</a:t>
            </a:r>
            <a:r>
              <a:rPr lang="en-US" sz="1600" b="1" dirty="0">
                <a:latin typeface="Open Sans" panose="020B0606030504020204" pitchFamily="34" charset="0"/>
                <a:ea typeface="Open Sans" panose="020B0606030504020204" pitchFamily="34" charset="0"/>
                <a:cs typeface="Open Sans" panose="020B0606030504020204" pitchFamily="34" charset="0"/>
              </a:rPr>
              <a:t> </a:t>
            </a:r>
            <a:r>
              <a:rPr lang="en-US" sz="1600" b="1" dirty="0" err="1">
                <a:latin typeface="Open Sans" panose="020B0606030504020204" pitchFamily="34" charset="0"/>
                <a:ea typeface="Open Sans" panose="020B0606030504020204" pitchFamily="34" charset="0"/>
                <a:cs typeface="Open Sans" panose="020B0606030504020204" pitchFamily="34" charset="0"/>
              </a:rPr>
              <a:t>Zoccoler</a:t>
            </a:r>
            <a:endParaRPr lang="en-US" sz="1600" b="1" dirty="0">
              <a:latin typeface="Open Sans" panose="020B0606030504020204" pitchFamily="34" charset="0"/>
              <a:ea typeface="Open Sans" panose="020B0606030504020204" pitchFamily="34" charset="0"/>
              <a:cs typeface="Open Sans" panose="020B0606030504020204" pitchFamily="34" charset="0"/>
            </a:endParaRPr>
          </a:p>
          <a:p>
            <a:endParaRPr lang="en-US" sz="1400" b="1" dirty="0">
              <a:latin typeface="Open Sans" panose="020B0606030504020204" pitchFamily="34" charset="0"/>
              <a:ea typeface="Open Sans" panose="020B0606030504020204" pitchFamily="34" charset="0"/>
              <a:cs typeface="Open Sans" panose="020B0606030504020204" pitchFamily="34" charset="0"/>
            </a:endParaRPr>
          </a:p>
          <a:p>
            <a:r>
              <a:rPr lang="en-US" sz="1200" dirty="0">
                <a:latin typeface="Open Sans" panose="020B0606030504020204" pitchFamily="34" charset="0"/>
                <a:ea typeface="Open Sans" panose="020B0606030504020204" pitchFamily="34" charset="0"/>
                <a:cs typeface="Open Sans" panose="020B0606030504020204" pitchFamily="34" charset="0"/>
              </a:rPr>
              <a:t>Postdoc in Bio-Image Analysis Development Group (Physics of Life, TU Dresden)</a:t>
            </a:r>
          </a:p>
        </p:txBody>
      </p:sp>
      <p:sp>
        <p:nvSpPr>
          <p:cNvPr id="41" name="TextBox 40">
            <a:extLst>
              <a:ext uri="{FF2B5EF4-FFF2-40B4-BE49-F238E27FC236}">
                <a16:creationId xmlns:a16="http://schemas.microsoft.com/office/drawing/2014/main" id="{F5B6D601-B7BB-4EC8-834C-A31250EC4092}"/>
              </a:ext>
            </a:extLst>
          </p:cNvPr>
          <p:cNvSpPr txBox="1"/>
          <p:nvPr/>
        </p:nvSpPr>
        <p:spPr>
          <a:xfrm>
            <a:off x="7309283" y="2748370"/>
            <a:ext cx="3670807" cy="1292662"/>
          </a:xfrm>
          <a:prstGeom prst="rect">
            <a:avLst/>
          </a:prstGeom>
          <a:noFill/>
        </p:spPr>
        <p:txBody>
          <a:bodyPr wrap="square" rtlCol="0">
            <a:spAutoFit/>
          </a:bodyPr>
          <a:lstStyle/>
          <a:p>
            <a:r>
              <a:rPr lang="en-US" sz="1600" b="1" dirty="0">
                <a:latin typeface="Open Sans" panose="020B0606030504020204" pitchFamily="34" charset="0"/>
                <a:ea typeface="Open Sans" panose="020B0606030504020204" pitchFamily="34" charset="0"/>
                <a:cs typeface="Open Sans" panose="020B0606030504020204" pitchFamily="34" charset="0"/>
              </a:rPr>
              <a:t>Cornelia Wetzker</a:t>
            </a:r>
          </a:p>
          <a:p>
            <a:endParaRPr lang="en-US" sz="1400" b="1" dirty="0">
              <a:latin typeface="Open Sans" panose="020B0606030504020204" pitchFamily="34" charset="0"/>
              <a:ea typeface="Open Sans" panose="020B0606030504020204" pitchFamily="34" charset="0"/>
              <a:cs typeface="Open Sans" panose="020B0606030504020204" pitchFamily="34" charset="0"/>
            </a:endParaRPr>
          </a:p>
          <a:p>
            <a:r>
              <a:rPr lang="en-US" sz="1200" dirty="0">
                <a:latin typeface="Open Sans" panose="020B0606030504020204" pitchFamily="34" charset="0"/>
                <a:ea typeface="Open Sans" panose="020B0606030504020204" pitchFamily="34" charset="0"/>
                <a:cs typeface="Open Sans" panose="020B0606030504020204" pitchFamily="34" charset="0"/>
              </a:rPr>
              <a:t>Data steward (B CUBE/ CMCB, TU Dresden and NFDI4BIOIMAGE)</a:t>
            </a:r>
          </a:p>
          <a:p>
            <a:r>
              <a:rPr lang="en-US" sz="1200" dirty="0">
                <a:latin typeface="Open Sans" panose="020B0606030504020204" pitchFamily="34" charset="0"/>
                <a:ea typeface="Open Sans" panose="020B0606030504020204" pitchFamily="34" charset="0"/>
                <a:cs typeface="Open Sans" panose="020B0606030504020204" pitchFamily="34" charset="0"/>
              </a:rPr>
              <a:t>previously Light Microscopy Facility staff member (CMCB, TU Dresden)</a:t>
            </a:r>
          </a:p>
        </p:txBody>
      </p:sp>
      <p:pic>
        <p:nvPicPr>
          <p:cNvPr id="42" name="Grafik 25">
            <a:extLst>
              <a:ext uri="{FF2B5EF4-FFF2-40B4-BE49-F238E27FC236}">
                <a16:creationId xmlns:a16="http://schemas.microsoft.com/office/drawing/2014/main" id="{D6CC7FF7-5342-4B48-A842-AD40EEE59EF6}"/>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680530" y="5731363"/>
            <a:ext cx="1546649" cy="366777"/>
          </a:xfrm>
          <a:prstGeom prst="rect">
            <a:avLst/>
          </a:prstGeom>
        </p:spPr>
      </p:pic>
      <p:pic>
        <p:nvPicPr>
          <p:cNvPr id="43" name="Picture 42">
            <a:extLst>
              <a:ext uri="{FF2B5EF4-FFF2-40B4-BE49-F238E27FC236}">
                <a16:creationId xmlns:a16="http://schemas.microsoft.com/office/drawing/2014/main" id="{68C2DCE4-FC2C-42BF-996C-CEE61356B1B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103639" y="3960521"/>
            <a:ext cx="1260000" cy="1260000"/>
          </a:xfrm>
          <a:prstGeom prst="rect">
            <a:avLst/>
          </a:prstGeom>
        </p:spPr>
      </p:pic>
      <p:sp>
        <p:nvSpPr>
          <p:cNvPr id="44" name="TextBox 43">
            <a:extLst>
              <a:ext uri="{FF2B5EF4-FFF2-40B4-BE49-F238E27FC236}">
                <a16:creationId xmlns:a16="http://schemas.microsoft.com/office/drawing/2014/main" id="{BD7B9C35-4F3C-4CC3-8F06-6E6E615AD6FA}"/>
              </a:ext>
            </a:extLst>
          </p:cNvPr>
          <p:cNvSpPr txBox="1"/>
          <p:nvPr/>
        </p:nvSpPr>
        <p:spPr>
          <a:xfrm>
            <a:off x="4404998" y="5257153"/>
            <a:ext cx="2651153" cy="954107"/>
          </a:xfrm>
          <a:prstGeom prst="rect">
            <a:avLst/>
          </a:prstGeom>
          <a:noFill/>
        </p:spPr>
        <p:txBody>
          <a:bodyPr wrap="square">
            <a:spAutoFit/>
          </a:bodyPr>
          <a:lstStyle/>
          <a:p>
            <a:r>
              <a:rPr lang="en-US" sz="1800" b="1" dirty="0">
                <a:latin typeface="Open Sans" panose="020B0606030504020204" pitchFamily="34" charset="0"/>
                <a:ea typeface="Open Sans" panose="020B0606030504020204" pitchFamily="34" charset="0"/>
                <a:cs typeface="Open Sans" panose="020B0606030504020204" pitchFamily="34" charset="0"/>
              </a:rPr>
              <a:t>Svetlana </a:t>
            </a:r>
            <a:r>
              <a:rPr lang="en-US" sz="1800" b="1" dirty="0" err="1">
                <a:latin typeface="Open Sans" panose="020B0606030504020204" pitchFamily="34" charset="0"/>
                <a:ea typeface="Open Sans" panose="020B0606030504020204" pitchFamily="34" charset="0"/>
                <a:cs typeface="Open Sans" panose="020B0606030504020204" pitchFamily="34" charset="0"/>
              </a:rPr>
              <a:t>Iarovenko</a:t>
            </a:r>
            <a:endParaRPr lang="en-US" sz="1800" b="1" dirty="0">
              <a:latin typeface="Open Sans" panose="020B0606030504020204" pitchFamily="34" charset="0"/>
              <a:ea typeface="Open Sans" panose="020B0606030504020204" pitchFamily="34" charset="0"/>
              <a:cs typeface="Open Sans" panose="020B0606030504020204" pitchFamily="34" charset="0"/>
            </a:endParaRPr>
          </a:p>
          <a:p>
            <a:endParaRPr lang="en-US" sz="1400" b="1" dirty="0">
              <a:latin typeface="Open Sans" panose="020B0606030504020204" pitchFamily="34" charset="0"/>
              <a:ea typeface="Open Sans" panose="020B0606030504020204" pitchFamily="34" charset="0"/>
              <a:cs typeface="Open Sans" panose="020B0606030504020204" pitchFamily="34" charset="0"/>
            </a:endParaRPr>
          </a:p>
          <a:p>
            <a:r>
              <a:rPr lang="en-US" sz="1200" dirty="0">
                <a:latin typeface="Open Sans" panose="020B0606030504020204" pitchFamily="34" charset="0"/>
                <a:ea typeface="Open Sans" panose="020B0606030504020204" pitchFamily="34" charset="0"/>
                <a:cs typeface="Open Sans" panose="020B0606030504020204" pitchFamily="34" charset="0"/>
              </a:rPr>
              <a:t>Student at CMCB TU Dresden, soon PhD student (IMP Vienna)</a:t>
            </a:r>
            <a:endParaRPr lang="en-US" sz="12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45" name="TextBox 44">
            <a:extLst>
              <a:ext uri="{FF2B5EF4-FFF2-40B4-BE49-F238E27FC236}">
                <a16:creationId xmlns:a16="http://schemas.microsoft.com/office/drawing/2014/main" id="{95FB394E-E512-4378-A816-3BB2ED8D2209}"/>
              </a:ext>
            </a:extLst>
          </p:cNvPr>
          <p:cNvSpPr txBox="1"/>
          <p:nvPr/>
        </p:nvSpPr>
        <p:spPr>
          <a:xfrm rot="16200000">
            <a:off x="5523918" y="2908679"/>
            <a:ext cx="754857" cy="153888"/>
          </a:xfrm>
          <a:prstGeom prst="rect">
            <a:avLst/>
          </a:prstGeom>
          <a:noFill/>
        </p:spPr>
        <p:txBody>
          <a:bodyPr wrap="square" rtlCol="0">
            <a:spAutoFit/>
          </a:bodyPr>
          <a:lstStyle/>
          <a:p>
            <a:pPr algn="r"/>
            <a:r>
              <a:rPr lang="en-US" sz="400" dirty="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 Magdalena </a:t>
            </a:r>
            <a:r>
              <a:rPr lang="en-US" sz="400" dirty="0" err="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Gonciarz</a:t>
            </a:r>
            <a:endParaRPr lang="en-US" sz="400" dirty="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6" name="TextBox 45">
            <a:extLst>
              <a:ext uri="{FF2B5EF4-FFF2-40B4-BE49-F238E27FC236}">
                <a16:creationId xmlns:a16="http://schemas.microsoft.com/office/drawing/2014/main" id="{FC0A1EFB-A79A-4482-96A8-441A2A1DB74D}"/>
              </a:ext>
            </a:extLst>
          </p:cNvPr>
          <p:cNvSpPr txBox="1"/>
          <p:nvPr/>
        </p:nvSpPr>
        <p:spPr>
          <a:xfrm>
            <a:off x="1162493" y="5237227"/>
            <a:ext cx="2989082" cy="584775"/>
          </a:xfrm>
          <a:prstGeom prst="rect">
            <a:avLst/>
          </a:prstGeom>
          <a:noFill/>
        </p:spPr>
        <p:txBody>
          <a:bodyPr wrap="square" rtlCol="0">
            <a:spAutoFit/>
          </a:bodyPr>
          <a:lstStyle/>
          <a:p>
            <a:r>
              <a:rPr lang="en-US" sz="1600" dirty="0">
                <a:latin typeface="Open Sans" panose="020B0606030504020204" pitchFamily="34" charset="0"/>
                <a:ea typeface="Open Sans" panose="020B0606030504020204" pitchFamily="34" charset="0"/>
                <a:cs typeface="Open Sans" panose="020B0606030504020204" pitchFamily="34" charset="0"/>
              </a:rPr>
              <a:t>With materials from Marcelo </a:t>
            </a:r>
            <a:r>
              <a:rPr lang="en-US" sz="1600" dirty="0" err="1">
                <a:latin typeface="Open Sans" panose="020B0606030504020204" pitchFamily="34" charset="0"/>
                <a:ea typeface="Open Sans" panose="020B0606030504020204" pitchFamily="34" charset="0"/>
                <a:cs typeface="Open Sans" panose="020B0606030504020204" pitchFamily="34" charset="0"/>
              </a:rPr>
              <a:t>Zoccoler</a:t>
            </a:r>
            <a:endParaRPr lang="en-US"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4" name="Title 1">
            <a:extLst>
              <a:ext uri="{FF2B5EF4-FFF2-40B4-BE49-F238E27FC236}">
                <a16:creationId xmlns:a16="http://schemas.microsoft.com/office/drawing/2014/main" id="{7F6B56E5-ED7E-4EF1-A4F1-D7647CD4B1BE}"/>
              </a:ext>
            </a:extLst>
          </p:cNvPr>
          <p:cNvSpPr txBox="1">
            <a:spLocks/>
          </p:cNvSpPr>
          <p:nvPr/>
        </p:nvSpPr>
        <p:spPr>
          <a:xfrm>
            <a:off x="999173" y="1085966"/>
            <a:ext cx="10709713" cy="15662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de-DE" sz="1800" dirty="0">
              <a:latin typeface="Open Sans" panose="020B0606030504020204" pitchFamily="34" charset="0"/>
              <a:ea typeface="Open Sans" panose="020B0606030504020204" pitchFamily="34" charset="0"/>
              <a:cs typeface="Open Sans" panose="020B0606030504020204" pitchFamily="34" charset="0"/>
            </a:endParaRPr>
          </a:p>
          <a:p>
            <a:r>
              <a:rPr lang="de-DE" sz="3000" dirty="0" err="1">
                <a:latin typeface="Open Sans" panose="020B0606030504020204" pitchFamily="34" charset="0"/>
                <a:ea typeface="Open Sans" panose="020B0606030504020204" pitchFamily="34" charset="0"/>
                <a:cs typeface="Open Sans" panose="020B0606030504020204" pitchFamily="34" charset="0"/>
              </a:rPr>
              <a:t>napari</a:t>
            </a:r>
            <a:r>
              <a:rPr lang="de-DE" sz="3000" dirty="0">
                <a:latin typeface="Open Sans" panose="020B0606030504020204" pitchFamily="34" charset="0"/>
                <a:ea typeface="Open Sans" panose="020B0606030504020204" pitchFamily="34" charset="0"/>
                <a:cs typeface="Open Sans" panose="020B0606030504020204" pitchFamily="34" charset="0"/>
              </a:rPr>
              <a:t>-FLIM-</a:t>
            </a:r>
            <a:r>
              <a:rPr lang="de-DE" sz="3000" dirty="0" err="1">
                <a:latin typeface="Open Sans" panose="020B0606030504020204" pitchFamily="34" charset="0"/>
                <a:ea typeface="Open Sans" panose="020B0606030504020204" pitchFamily="34" charset="0"/>
                <a:cs typeface="Open Sans" panose="020B0606030504020204" pitchFamily="34" charset="0"/>
              </a:rPr>
              <a:t>phasor</a:t>
            </a:r>
            <a:r>
              <a:rPr lang="de-DE" sz="3000" dirty="0">
                <a:latin typeface="Open Sans" panose="020B0606030504020204" pitchFamily="34" charset="0"/>
                <a:ea typeface="Open Sans" panose="020B0606030504020204" pitchFamily="34" charset="0"/>
                <a:cs typeface="Open Sans" panose="020B0606030504020204" pitchFamily="34" charset="0"/>
              </a:rPr>
              <a:t>-plotter – a </a:t>
            </a:r>
            <a:r>
              <a:rPr lang="de-DE" sz="3000" dirty="0" err="1">
                <a:solidFill>
                  <a:srgbClr val="92D050"/>
                </a:solidFill>
                <a:latin typeface="Open Sans" panose="020B0606030504020204" pitchFamily="34" charset="0"/>
                <a:ea typeface="Open Sans" panose="020B0606030504020204" pitchFamily="34" charset="0"/>
                <a:cs typeface="Open Sans" panose="020B0606030504020204" pitchFamily="34" charset="0"/>
              </a:rPr>
              <a:t>c</a:t>
            </a:r>
            <a:r>
              <a:rPr lang="de-DE" sz="3000" dirty="0" err="1">
                <a:solidFill>
                  <a:srgbClr val="0BBBEF"/>
                </a:solidFill>
                <a:latin typeface="Open Sans" panose="020B0606030504020204" pitchFamily="34" charset="0"/>
                <a:ea typeface="Open Sans" panose="020B0606030504020204" pitchFamily="34" charset="0"/>
                <a:cs typeface="Open Sans" panose="020B0606030504020204" pitchFamily="34" charset="0"/>
              </a:rPr>
              <a:t>o</a:t>
            </a:r>
            <a:r>
              <a:rPr lang="de-DE" sz="3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t>
            </a:r>
            <a:r>
              <a:rPr lang="de-DE" sz="3000" dirty="0" err="1">
                <a:solidFill>
                  <a:srgbClr val="92D050"/>
                </a:solidFill>
                <a:latin typeface="Open Sans" panose="020B0606030504020204" pitchFamily="34" charset="0"/>
                <a:ea typeface="Open Sans" panose="020B0606030504020204" pitchFamily="34" charset="0"/>
                <a:cs typeface="Open Sans" panose="020B0606030504020204" pitchFamily="34" charset="0"/>
              </a:rPr>
              <a:t>l</a:t>
            </a:r>
            <a:r>
              <a:rPr lang="de-DE" sz="3000" dirty="0" err="1">
                <a:solidFill>
                  <a:srgbClr val="0BBBEF"/>
                </a:solidFill>
                <a:latin typeface="Open Sans" panose="020B0606030504020204" pitchFamily="34" charset="0"/>
                <a:ea typeface="Open Sans" panose="020B0606030504020204" pitchFamily="34" charset="0"/>
                <a:cs typeface="Open Sans" panose="020B0606030504020204" pitchFamily="34" charset="0"/>
              </a:rPr>
              <a:t>a</a:t>
            </a:r>
            <a:r>
              <a:rPr lang="de-DE" sz="3000" dirty="0" err="1">
                <a:solidFill>
                  <a:srgbClr val="92D050"/>
                </a:solidFill>
                <a:latin typeface="Open Sans" panose="020B0606030504020204" pitchFamily="34" charset="0"/>
                <a:ea typeface="Open Sans" panose="020B0606030504020204" pitchFamily="34" charset="0"/>
                <a:cs typeface="Open Sans" panose="020B0606030504020204" pitchFamily="34" charset="0"/>
              </a:rPr>
              <a:t>b</a:t>
            </a:r>
            <a:r>
              <a:rPr lang="de-DE" sz="3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a:t>
            </a:r>
            <a:r>
              <a:rPr lang="de-DE" sz="3000" dirty="0" err="1">
                <a:solidFill>
                  <a:srgbClr val="0BBBEF"/>
                </a:solidFill>
                <a:latin typeface="Open Sans" panose="020B0606030504020204" pitchFamily="34" charset="0"/>
                <a:ea typeface="Open Sans" panose="020B0606030504020204" pitchFamily="34" charset="0"/>
                <a:cs typeface="Open Sans" panose="020B0606030504020204" pitchFamily="34" charset="0"/>
              </a:rPr>
              <a:t>r</a:t>
            </a:r>
            <a:r>
              <a:rPr lang="de-DE" sz="3000" dirty="0" err="1">
                <a:solidFill>
                  <a:srgbClr val="92D050"/>
                </a:solidFill>
                <a:latin typeface="Open Sans" panose="020B0606030504020204" pitchFamily="34" charset="0"/>
                <a:ea typeface="Open Sans" panose="020B0606030504020204" pitchFamily="34" charset="0"/>
                <a:cs typeface="Open Sans" panose="020B0606030504020204" pitchFamily="34" charset="0"/>
              </a:rPr>
              <a:t>a</a:t>
            </a:r>
            <a:r>
              <a:rPr lang="de-DE" sz="3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a:t>
            </a:r>
            <a:r>
              <a:rPr lang="de-DE" sz="3000" dirty="0" err="1">
                <a:solidFill>
                  <a:srgbClr val="0BBBEF"/>
                </a:solidFill>
                <a:latin typeface="Open Sans" panose="020B0606030504020204" pitchFamily="34" charset="0"/>
                <a:ea typeface="Open Sans" panose="020B0606030504020204" pitchFamily="34" charset="0"/>
                <a:cs typeface="Open Sans" panose="020B0606030504020204" pitchFamily="34" charset="0"/>
              </a:rPr>
              <a:t>i</a:t>
            </a:r>
            <a:r>
              <a:rPr lang="de-DE" sz="3000" dirty="0" err="1">
                <a:solidFill>
                  <a:srgbClr val="92D050"/>
                </a:solidFill>
                <a:latin typeface="Open Sans" panose="020B0606030504020204" pitchFamily="34" charset="0"/>
                <a:ea typeface="Open Sans" panose="020B0606030504020204" pitchFamily="34" charset="0"/>
                <a:cs typeface="Open Sans" panose="020B0606030504020204" pitchFamily="34" charset="0"/>
              </a:rPr>
              <a:t>v</a:t>
            </a:r>
            <a:r>
              <a:rPr lang="de-DE" sz="3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a:t>
            </a:r>
            <a:r>
              <a:rPr lang="de-DE" sz="3000" dirty="0">
                <a:latin typeface="Open Sans" panose="020B0606030504020204" pitchFamily="34" charset="0"/>
                <a:ea typeface="Open Sans" panose="020B0606030504020204" pitchFamily="34" charset="0"/>
                <a:cs typeface="Open Sans" panose="020B0606030504020204" pitchFamily="34" charset="0"/>
              </a:rPr>
              <a:t> </a:t>
            </a:r>
            <a:r>
              <a:rPr lang="de-DE" sz="3000" dirty="0" err="1">
                <a:latin typeface="Open Sans" panose="020B0606030504020204" pitchFamily="34" charset="0"/>
                <a:ea typeface="Open Sans" panose="020B0606030504020204" pitchFamily="34" charset="0"/>
                <a:cs typeface="Open Sans" panose="020B0606030504020204" pitchFamily="34" charset="0"/>
              </a:rPr>
              <a:t>project</a:t>
            </a:r>
            <a:endParaRPr lang="de-DE" sz="3000" dirty="0">
              <a:latin typeface="Open Sans" panose="020B0606030504020204" pitchFamily="34" charset="0"/>
              <a:ea typeface="Open Sans" panose="020B0606030504020204" pitchFamily="34" charset="0"/>
              <a:cs typeface="Open Sans" panose="020B0606030504020204" pitchFamily="34" charset="0"/>
            </a:endParaRPr>
          </a:p>
          <a:p>
            <a:endParaRPr lang="de-DE" sz="1000" dirty="0">
              <a:latin typeface="Open Sans" panose="020B0606030504020204" pitchFamily="34" charset="0"/>
              <a:ea typeface="Open Sans" panose="020B0606030504020204" pitchFamily="34" charset="0"/>
              <a:cs typeface="Open Sans" panose="020B0606030504020204" pitchFamily="34" charset="0"/>
            </a:endParaRPr>
          </a:p>
          <a:p>
            <a:r>
              <a:rPr lang="en-US" sz="2000" b="0" dirty="0">
                <a:solidFill>
                  <a:srgbClr val="000000"/>
                </a:solidFill>
                <a:latin typeface="Open Sans" panose="020B0606030504020204" pitchFamily="34" charset="0"/>
                <a:ea typeface="Open Sans" panose="020B0606030504020204" pitchFamily="34" charset="0"/>
                <a:cs typeface="Open Sans" panose="020B0606030504020204" pitchFamily="34" charset="0"/>
              </a:rPr>
              <a:t>a plugin to generate </a:t>
            </a:r>
            <a:r>
              <a:rPr lang="en-US"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t>i</a:t>
            </a:r>
            <a:r>
              <a:rPr lang="en-US" sz="2000" b="0" dirty="0">
                <a:solidFill>
                  <a:srgbClr val="000000"/>
                </a:solidFill>
                <a:latin typeface="Open Sans" panose="020B0606030504020204" pitchFamily="34" charset="0"/>
                <a:ea typeface="Open Sans" panose="020B0606030504020204" pitchFamily="34" charset="0"/>
                <a:cs typeface="Open Sans" panose="020B0606030504020204" pitchFamily="34" charset="0"/>
              </a:rPr>
              <a:t>nteractive </a:t>
            </a:r>
            <a:r>
              <a:rPr lang="en-US"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t>p</a:t>
            </a:r>
            <a:r>
              <a:rPr lang="en-US" sz="2000" b="0" dirty="0">
                <a:solidFill>
                  <a:srgbClr val="000000"/>
                </a:solidFill>
                <a:latin typeface="Open Sans" panose="020B0606030504020204" pitchFamily="34" charset="0"/>
                <a:ea typeface="Open Sans" panose="020B0606030504020204" pitchFamily="34" charset="0"/>
                <a:cs typeface="Open Sans" panose="020B0606030504020204" pitchFamily="34" charset="0"/>
              </a:rPr>
              <a:t>hasor </a:t>
            </a:r>
            <a:r>
              <a:rPr lang="en-US"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t>p</a:t>
            </a:r>
            <a:r>
              <a:rPr lang="en-US" sz="2000" b="0" dirty="0">
                <a:solidFill>
                  <a:srgbClr val="000000"/>
                </a:solidFill>
                <a:latin typeface="Open Sans" panose="020B0606030504020204" pitchFamily="34" charset="0"/>
                <a:ea typeface="Open Sans" panose="020B0606030504020204" pitchFamily="34" charset="0"/>
                <a:cs typeface="Open Sans" panose="020B0606030504020204" pitchFamily="34" charset="0"/>
              </a:rPr>
              <a:t>lots from raw FLIM data</a:t>
            </a:r>
          </a:p>
          <a:p>
            <a:endParaRPr lang="de-DE" sz="3600" dirty="0">
              <a:latin typeface="Open Sans" panose="020B0606030504020204" pitchFamily="34" charset="0"/>
              <a:ea typeface="Open Sans" panose="020B0606030504020204" pitchFamily="34" charset="0"/>
              <a:cs typeface="Open Sans" panose="020B0606030504020204" pitchFamily="34" charset="0"/>
            </a:endParaRPr>
          </a:p>
          <a:p>
            <a:endParaRPr lang="de-DE" sz="10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TextBox 26">
            <a:extLst>
              <a:ext uri="{FF2B5EF4-FFF2-40B4-BE49-F238E27FC236}">
                <a16:creationId xmlns:a16="http://schemas.microsoft.com/office/drawing/2014/main" id="{F7302890-B51B-4274-BD46-DC17587D294B}"/>
              </a:ext>
            </a:extLst>
          </p:cNvPr>
          <p:cNvSpPr txBox="1"/>
          <p:nvPr/>
        </p:nvSpPr>
        <p:spPr>
          <a:xfrm>
            <a:off x="999172" y="339970"/>
            <a:ext cx="10165859" cy="646331"/>
          </a:xfrm>
          <a:prstGeom prst="rect">
            <a:avLst/>
          </a:prstGeom>
          <a:noFill/>
        </p:spPr>
        <p:txBody>
          <a:bodyPr wrap="square">
            <a:spAutoFit/>
          </a:bodyPr>
          <a:lstStyle/>
          <a:p>
            <a:r>
              <a:rPr lang="de-DE" sz="1800" dirty="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FLASH TALK on OPEN-SOURCE FLIM ANALYSIS SOFTWARE</a:t>
            </a:r>
          </a:p>
          <a:p>
            <a:r>
              <a:rPr lang="de-DE" sz="1800" dirty="0" err="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GerBI</a:t>
            </a:r>
            <a:r>
              <a:rPr lang="de-DE" sz="1800" dirty="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 FLIM Meeting München </a:t>
            </a:r>
            <a:r>
              <a:rPr lang="de-DE" sz="1800" dirty="0" err="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February</a:t>
            </a:r>
            <a:r>
              <a:rPr lang="de-DE" sz="1800" dirty="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 2024 </a:t>
            </a:r>
          </a:p>
        </p:txBody>
      </p:sp>
    </p:spTree>
    <p:extLst>
      <p:ext uri="{BB962C8B-B14F-4D97-AF65-F5344CB8AC3E}">
        <p14:creationId xmlns:p14="http://schemas.microsoft.com/office/powerpoint/2010/main" val="36934784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10</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447097" y="6427297"/>
            <a:ext cx="30498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10</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9" name="Picture 18">
            <a:extLst>
              <a:ext uri="{FF2B5EF4-FFF2-40B4-BE49-F238E27FC236}">
                <a16:creationId xmlns:a16="http://schemas.microsoft.com/office/drawing/2014/main" id="{8E01E0DF-15F5-4639-A919-85DE6E7470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8282" y="260160"/>
            <a:ext cx="1260000" cy="1260000"/>
          </a:xfrm>
          <a:prstGeom prst="rect">
            <a:avLst/>
          </a:prstGeom>
        </p:spPr>
      </p:pic>
      <p:sp>
        <p:nvSpPr>
          <p:cNvPr id="27" name="TextBox 26">
            <a:extLst>
              <a:ext uri="{FF2B5EF4-FFF2-40B4-BE49-F238E27FC236}">
                <a16:creationId xmlns:a16="http://schemas.microsoft.com/office/drawing/2014/main" id="{3E1190D0-CFD7-4C88-A797-1AAAD76F833D}"/>
              </a:ext>
            </a:extLst>
          </p:cNvPr>
          <p:cNvSpPr txBox="1"/>
          <p:nvPr/>
        </p:nvSpPr>
        <p:spPr>
          <a:xfrm>
            <a:off x="10320449" y="1501937"/>
            <a:ext cx="1595665" cy="492443"/>
          </a:xfrm>
          <a:prstGeom prst="rect">
            <a:avLst/>
          </a:prstGeom>
          <a:noFill/>
        </p:spPr>
        <p:txBody>
          <a:bodyPr wrap="square">
            <a:spAutoFit/>
          </a:bodyPr>
          <a:lstStyle/>
          <a:p>
            <a:r>
              <a:rPr lang="en-US" sz="1200" dirty="0">
                <a:latin typeface="Open Sans" panose="020B0606030504020204" pitchFamily="34" charset="0"/>
                <a:ea typeface="Open Sans" panose="020B0606030504020204" pitchFamily="34" charset="0"/>
                <a:cs typeface="Open Sans" panose="020B0606030504020204" pitchFamily="34" charset="0"/>
              </a:rPr>
              <a:t>Svetlana </a:t>
            </a:r>
            <a:r>
              <a:rPr lang="en-US" sz="1200" dirty="0" err="1">
                <a:latin typeface="Open Sans" panose="020B0606030504020204" pitchFamily="34" charset="0"/>
                <a:ea typeface="Open Sans" panose="020B0606030504020204" pitchFamily="34" charset="0"/>
                <a:cs typeface="Open Sans" panose="020B0606030504020204" pitchFamily="34" charset="0"/>
              </a:rPr>
              <a:t>Iarovenko</a:t>
            </a:r>
            <a:endParaRPr lang="en-US" sz="1200" dirty="0">
              <a:latin typeface="Open Sans" panose="020B0606030504020204" pitchFamily="34" charset="0"/>
              <a:ea typeface="Open Sans" panose="020B0606030504020204" pitchFamily="34" charset="0"/>
              <a:cs typeface="Open Sans" panose="020B0606030504020204" pitchFamily="34" charset="0"/>
            </a:endParaRPr>
          </a:p>
          <a:p>
            <a:endParaRPr lang="en-US" sz="1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29" name="Title 1">
            <a:extLst>
              <a:ext uri="{FF2B5EF4-FFF2-40B4-BE49-F238E27FC236}">
                <a16:creationId xmlns:a16="http://schemas.microsoft.com/office/drawing/2014/main" id="{805A4283-DE5C-4D26-9266-283D83E3CF80}"/>
              </a:ext>
            </a:extLst>
          </p:cNvPr>
          <p:cNvSpPr txBox="1">
            <a:spLocks/>
          </p:cNvSpPr>
          <p:nvPr/>
        </p:nvSpPr>
        <p:spPr>
          <a:xfrm>
            <a:off x="564209" y="384562"/>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sz="2800" b="0" dirty="0">
                <a:latin typeface="Open Sans" panose="020B0606030504020204" pitchFamily="34" charset="0"/>
                <a:ea typeface="Open Sans" panose="020B0606030504020204" pitchFamily="34" charset="0"/>
                <a:cs typeface="Open Sans" panose="020B0606030504020204" pitchFamily="34" charset="0"/>
              </a:rPr>
              <a:t>Usage of synthetic data – the lifetime cat example image</a:t>
            </a:r>
          </a:p>
        </p:txBody>
      </p:sp>
      <p:pic>
        <p:nvPicPr>
          <p:cNvPr id="3" name="Picture 2">
            <a:extLst>
              <a:ext uri="{FF2B5EF4-FFF2-40B4-BE49-F238E27FC236}">
                <a16:creationId xmlns:a16="http://schemas.microsoft.com/office/drawing/2014/main" id="{EE6AFE84-4A8B-4EED-AD2D-F940689C6B37}"/>
              </a:ext>
            </a:extLst>
          </p:cNvPr>
          <p:cNvPicPr>
            <a:picLocks noChangeAspect="1"/>
          </p:cNvPicPr>
          <p:nvPr/>
        </p:nvPicPr>
        <p:blipFill>
          <a:blip r:embed="rId4"/>
          <a:stretch>
            <a:fillRect/>
          </a:stretch>
        </p:blipFill>
        <p:spPr>
          <a:xfrm>
            <a:off x="540000" y="900000"/>
            <a:ext cx="9625013" cy="5157788"/>
          </a:xfrm>
          <a:prstGeom prst="rect">
            <a:avLst/>
          </a:prstGeom>
        </p:spPr>
      </p:pic>
      <p:pic>
        <p:nvPicPr>
          <p:cNvPr id="17" name="Picture 16">
            <a:extLst>
              <a:ext uri="{FF2B5EF4-FFF2-40B4-BE49-F238E27FC236}">
                <a16:creationId xmlns:a16="http://schemas.microsoft.com/office/drawing/2014/main" id="{A9EEF170-7D0D-47AA-826D-426FDEAE64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18" name="Content Placeholder 6">
            <a:extLst>
              <a:ext uri="{FF2B5EF4-FFF2-40B4-BE49-F238E27FC236}">
                <a16:creationId xmlns:a16="http://schemas.microsoft.com/office/drawing/2014/main" id="{A60B555B-233B-4C4F-B3DD-6DCBB14FD72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3195" y="6516701"/>
            <a:ext cx="683671" cy="239285"/>
          </a:xfrm>
          <a:prstGeom prst="rect">
            <a:avLst/>
          </a:prstGeom>
        </p:spPr>
      </p:pic>
      <p:grpSp>
        <p:nvGrpSpPr>
          <p:cNvPr id="34" name="Group 33">
            <a:extLst>
              <a:ext uri="{FF2B5EF4-FFF2-40B4-BE49-F238E27FC236}">
                <a16:creationId xmlns:a16="http://schemas.microsoft.com/office/drawing/2014/main" id="{6388191A-6352-4D31-9A6E-FB60D25FBCE3}"/>
              </a:ext>
            </a:extLst>
          </p:cNvPr>
          <p:cNvGrpSpPr/>
          <p:nvPr/>
        </p:nvGrpSpPr>
        <p:grpSpPr>
          <a:xfrm>
            <a:off x="4258333" y="4778276"/>
            <a:ext cx="2502040" cy="840909"/>
            <a:chOff x="8812404" y="3175279"/>
            <a:chExt cx="2502040" cy="840909"/>
          </a:xfrm>
        </p:grpSpPr>
        <p:sp>
          <p:nvSpPr>
            <p:cNvPr id="35" name="Rectangle 34">
              <a:extLst>
                <a:ext uri="{FF2B5EF4-FFF2-40B4-BE49-F238E27FC236}">
                  <a16:creationId xmlns:a16="http://schemas.microsoft.com/office/drawing/2014/main" id="{B0A6C0C7-D305-4F05-9EEA-85E45757198F}"/>
                </a:ext>
              </a:extLst>
            </p:cNvPr>
            <p:cNvSpPr/>
            <p:nvPr/>
          </p:nvSpPr>
          <p:spPr>
            <a:xfrm>
              <a:off x="8812404" y="3175279"/>
              <a:ext cx="2502040" cy="840909"/>
            </a:xfrm>
            <a:prstGeom prst="rect">
              <a:avLst/>
            </a:prstGeom>
            <a:solidFill>
              <a:srgbClr val="BDCE1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D9AB44EC-0CCE-4A2B-9899-7A0A6FA01783}"/>
                </a:ext>
              </a:extLst>
            </p:cNvPr>
            <p:cNvSpPr txBox="1"/>
            <p:nvPr/>
          </p:nvSpPr>
          <p:spPr>
            <a:xfrm>
              <a:off x="8979765" y="3242791"/>
              <a:ext cx="2138516" cy="6976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just" defTabSz="1219169" hangingPunct="0"/>
              <a:r>
                <a:rPr lang="en-US" sz="1400" dirty="0">
                  <a:latin typeface="Open Sans" panose="020B0606030504020204" pitchFamily="34" charset="0"/>
                  <a:ea typeface="Open Sans" panose="020B0606030504020204" pitchFamily="34" charset="0"/>
                  <a:cs typeface="Open Sans" panose="020B0606030504020204" pitchFamily="34" charset="0"/>
                </a:rPr>
                <a:t>Select clusters, here manually by drawing ROIS in the phasor plot</a:t>
              </a:r>
            </a:p>
          </p:txBody>
        </p:sp>
      </p:grpSp>
    </p:spTree>
    <p:extLst>
      <p:ext uri="{BB962C8B-B14F-4D97-AF65-F5344CB8AC3E}">
        <p14:creationId xmlns:p14="http://schemas.microsoft.com/office/powerpoint/2010/main" val="5918147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11</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447097" y="6427297"/>
            <a:ext cx="30498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11</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9" name="Picture 18">
            <a:extLst>
              <a:ext uri="{FF2B5EF4-FFF2-40B4-BE49-F238E27FC236}">
                <a16:creationId xmlns:a16="http://schemas.microsoft.com/office/drawing/2014/main" id="{8E01E0DF-15F5-4639-A919-85DE6E7470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8282" y="260160"/>
            <a:ext cx="1260000" cy="1260000"/>
          </a:xfrm>
          <a:prstGeom prst="rect">
            <a:avLst/>
          </a:prstGeom>
        </p:spPr>
      </p:pic>
      <p:sp>
        <p:nvSpPr>
          <p:cNvPr id="27" name="TextBox 26">
            <a:extLst>
              <a:ext uri="{FF2B5EF4-FFF2-40B4-BE49-F238E27FC236}">
                <a16:creationId xmlns:a16="http://schemas.microsoft.com/office/drawing/2014/main" id="{3E1190D0-CFD7-4C88-A797-1AAAD76F833D}"/>
              </a:ext>
            </a:extLst>
          </p:cNvPr>
          <p:cNvSpPr txBox="1"/>
          <p:nvPr/>
        </p:nvSpPr>
        <p:spPr>
          <a:xfrm>
            <a:off x="10320449" y="1501937"/>
            <a:ext cx="1595665" cy="492443"/>
          </a:xfrm>
          <a:prstGeom prst="rect">
            <a:avLst/>
          </a:prstGeom>
          <a:noFill/>
        </p:spPr>
        <p:txBody>
          <a:bodyPr wrap="square">
            <a:spAutoFit/>
          </a:bodyPr>
          <a:lstStyle/>
          <a:p>
            <a:r>
              <a:rPr lang="en-US" sz="1200" dirty="0">
                <a:latin typeface="Open Sans" panose="020B0606030504020204" pitchFamily="34" charset="0"/>
                <a:ea typeface="Open Sans" panose="020B0606030504020204" pitchFamily="34" charset="0"/>
                <a:cs typeface="Open Sans" panose="020B0606030504020204" pitchFamily="34" charset="0"/>
              </a:rPr>
              <a:t>Svetlana </a:t>
            </a:r>
            <a:r>
              <a:rPr lang="en-US" sz="1200" dirty="0" err="1">
                <a:latin typeface="Open Sans" panose="020B0606030504020204" pitchFamily="34" charset="0"/>
                <a:ea typeface="Open Sans" panose="020B0606030504020204" pitchFamily="34" charset="0"/>
                <a:cs typeface="Open Sans" panose="020B0606030504020204" pitchFamily="34" charset="0"/>
              </a:rPr>
              <a:t>Iarovenko</a:t>
            </a:r>
            <a:endParaRPr lang="en-US" sz="1200" dirty="0">
              <a:latin typeface="Open Sans" panose="020B0606030504020204" pitchFamily="34" charset="0"/>
              <a:ea typeface="Open Sans" panose="020B0606030504020204" pitchFamily="34" charset="0"/>
              <a:cs typeface="Open Sans" panose="020B0606030504020204" pitchFamily="34" charset="0"/>
            </a:endParaRPr>
          </a:p>
          <a:p>
            <a:endParaRPr lang="en-US" sz="1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29" name="Title 1">
            <a:extLst>
              <a:ext uri="{FF2B5EF4-FFF2-40B4-BE49-F238E27FC236}">
                <a16:creationId xmlns:a16="http://schemas.microsoft.com/office/drawing/2014/main" id="{805A4283-DE5C-4D26-9266-283D83E3CF80}"/>
              </a:ext>
            </a:extLst>
          </p:cNvPr>
          <p:cNvSpPr txBox="1">
            <a:spLocks/>
          </p:cNvSpPr>
          <p:nvPr/>
        </p:nvSpPr>
        <p:spPr>
          <a:xfrm>
            <a:off x="564209" y="384562"/>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sz="2800" b="0" dirty="0">
                <a:latin typeface="Open Sans" panose="020B0606030504020204" pitchFamily="34" charset="0"/>
                <a:ea typeface="Open Sans" panose="020B0606030504020204" pitchFamily="34" charset="0"/>
                <a:cs typeface="Open Sans" panose="020B0606030504020204" pitchFamily="34" charset="0"/>
              </a:rPr>
              <a:t>Usage of synthetic data – the lifetime cat example image</a:t>
            </a:r>
          </a:p>
        </p:txBody>
      </p:sp>
      <p:pic>
        <p:nvPicPr>
          <p:cNvPr id="3" name="Picture 2">
            <a:extLst>
              <a:ext uri="{FF2B5EF4-FFF2-40B4-BE49-F238E27FC236}">
                <a16:creationId xmlns:a16="http://schemas.microsoft.com/office/drawing/2014/main" id="{B7F8E23D-0B03-4A32-B9EC-06ACCD8A1361}"/>
              </a:ext>
            </a:extLst>
          </p:cNvPr>
          <p:cNvPicPr>
            <a:picLocks noChangeAspect="1"/>
          </p:cNvPicPr>
          <p:nvPr/>
        </p:nvPicPr>
        <p:blipFill>
          <a:blip r:embed="rId4"/>
          <a:stretch>
            <a:fillRect/>
          </a:stretch>
        </p:blipFill>
        <p:spPr>
          <a:xfrm>
            <a:off x="540000" y="900000"/>
            <a:ext cx="9634538" cy="5162550"/>
          </a:xfrm>
          <a:prstGeom prst="rect">
            <a:avLst/>
          </a:prstGeom>
        </p:spPr>
      </p:pic>
      <p:pic>
        <p:nvPicPr>
          <p:cNvPr id="17" name="Picture 16">
            <a:extLst>
              <a:ext uri="{FF2B5EF4-FFF2-40B4-BE49-F238E27FC236}">
                <a16:creationId xmlns:a16="http://schemas.microsoft.com/office/drawing/2014/main" id="{1AB49D12-2F89-42A1-B347-65E295081C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18" name="Content Placeholder 6">
            <a:extLst>
              <a:ext uri="{FF2B5EF4-FFF2-40B4-BE49-F238E27FC236}">
                <a16:creationId xmlns:a16="http://schemas.microsoft.com/office/drawing/2014/main" id="{951C5548-B877-4E64-BAB2-BEEB3AA7D31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3195" y="6516701"/>
            <a:ext cx="683671" cy="239285"/>
          </a:xfrm>
          <a:prstGeom prst="rect">
            <a:avLst/>
          </a:prstGeom>
        </p:spPr>
      </p:pic>
      <p:grpSp>
        <p:nvGrpSpPr>
          <p:cNvPr id="30" name="Group 29">
            <a:extLst>
              <a:ext uri="{FF2B5EF4-FFF2-40B4-BE49-F238E27FC236}">
                <a16:creationId xmlns:a16="http://schemas.microsoft.com/office/drawing/2014/main" id="{995BE60C-8EFC-4D0E-86B2-24A12BF44D12}"/>
              </a:ext>
            </a:extLst>
          </p:cNvPr>
          <p:cNvGrpSpPr/>
          <p:nvPr/>
        </p:nvGrpSpPr>
        <p:grpSpPr>
          <a:xfrm>
            <a:off x="3789082" y="4738067"/>
            <a:ext cx="2971291" cy="913070"/>
            <a:chOff x="8812404" y="3135070"/>
            <a:chExt cx="2502040" cy="913070"/>
          </a:xfrm>
        </p:grpSpPr>
        <p:sp>
          <p:nvSpPr>
            <p:cNvPr id="31" name="Rectangle 30">
              <a:extLst>
                <a:ext uri="{FF2B5EF4-FFF2-40B4-BE49-F238E27FC236}">
                  <a16:creationId xmlns:a16="http://schemas.microsoft.com/office/drawing/2014/main" id="{ECC39E4C-E509-46DB-8039-879AA70CD30F}"/>
                </a:ext>
              </a:extLst>
            </p:cNvPr>
            <p:cNvSpPr/>
            <p:nvPr/>
          </p:nvSpPr>
          <p:spPr>
            <a:xfrm>
              <a:off x="8812404" y="3175279"/>
              <a:ext cx="2502040" cy="840909"/>
            </a:xfrm>
            <a:prstGeom prst="rect">
              <a:avLst/>
            </a:prstGeom>
            <a:solidFill>
              <a:srgbClr val="BDCE1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FF16B81D-CCC6-4DC8-B6FE-62379CEA273B}"/>
                </a:ext>
              </a:extLst>
            </p:cNvPr>
            <p:cNvSpPr txBox="1"/>
            <p:nvPr/>
          </p:nvSpPr>
          <p:spPr>
            <a:xfrm>
              <a:off x="9004927" y="3135070"/>
              <a:ext cx="2138516" cy="9130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just" defTabSz="1219169" hangingPunct="0"/>
              <a:r>
                <a:rPr lang="en-US" sz="1400" dirty="0">
                  <a:latin typeface="Open Sans" panose="020B0606030504020204" pitchFamily="34" charset="0"/>
                  <a:ea typeface="Open Sans" panose="020B0606030504020204" pitchFamily="34" charset="0"/>
                  <a:cs typeface="Open Sans" panose="020B0606030504020204" pitchFamily="34" charset="0"/>
                </a:rPr>
                <a:t>Pixels of selected phasor clusters are visualized in different colors in the image</a:t>
              </a:r>
            </a:p>
          </p:txBody>
        </p:sp>
      </p:grpSp>
    </p:spTree>
    <p:extLst>
      <p:ext uri="{BB962C8B-B14F-4D97-AF65-F5344CB8AC3E}">
        <p14:creationId xmlns:p14="http://schemas.microsoft.com/office/powerpoint/2010/main" val="13160244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12</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413401" y="6427297"/>
            <a:ext cx="3386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12</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Title 1">
            <a:extLst>
              <a:ext uri="{FF2B5EF4-FFF2-40B4-BE49-F238E27FC236}">
                <a16:creationId xmlns:a16="http://schemas.microsoft.com/office/drawing/2014/main" id="{64A2FE84-3464-4462-81AF-1B73DAE58796}"/>
              </a:ext>
            </a:extLst>
          </p:cNvPr>
          <p:cNvSpPr txBox="1">
            <a:spLocks/>
          </p:cNvSpPr>
          <p:nvPr/>
        </p:nvSpPr>
        <p:spPr>
          <a:xfrm>
            <a:off x="564209" y="384562"/>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sz="2800" b="0" dirty="0">
                <a:latin typeface="Open Sans" panose="020B0606030504020204" pitchFamily="34" charset="0"/>
                <a:ea typeface="Open Sans" panose="020B0606030504020204" pitchFamily="34" charset="0"/>
                <a:cs typeface="Open Sans" panose="020B0606030504020204" pitchFamily="34" charset="0"/>
              </a:rPr>
              <a:t>Integrating FLIM analysis into a bio-image analysis workflow</a:t>
            </a:r>
          </a:p>
        </p:txBody>
      </p:sp>
      <p:sp>
        <p:nvSpPr>
          <p:cNvPr id="46" name="Text Placeholder 2">
            <a:extLst>
              <a:ext uri="{FF2B5EF4-FFF2-40B4-BE49-F238E27FC236}">
                <a16:creationId xmlns:a16="http://schemas.microsoft.com/office/drawing/2014/main" id="{9C592954-221A-4C9D-9460-4CB126A6A0E4}"/>
              </a:ext>
            </a:extLst>
          </p:cNvPr>
          <p:cNvSpPr txBox="1">
            <a:spLocks/>
          </p:cNvSpPr>
          <p:nvPr/>
        </p:nvSpPr>
        <p:spPr>
          <a:xfrm>
            <a:off x="3335692" y="1014484"/>
            <a:ext cx="8405743" cy="46739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latin typeface="Open Sans" panose="020B0606030504020204" pitchFamily="34" charset="0"/>
                <a:ea typeface="Open Sans" panose="020B0606030504020204" pitchFamily="34" charset="0"/>
                <a:cs typeface="Open Sans" panose="020B0606030504020204" pitchFamily="34" charset="0"/>
              </a:rPr>
              <a:t>Metabolic FLIM of sperm in a female sperm-storage organ in </a:t>
            </a:r>
            <a:r>
              <a:rPr lang="en-US" sz="1600" i="1" dirty="0">
                <a:latin typeface="Open Sans" panose="020B0606030504020204" pitchFamily="34" charset="0"/>
                <a:ea typeface="Open Sans" panose="020B0606030504020204" pitchFamily="34" charset="0"/>
                <a:cs typeface="Open Sans" panose="020B0606030504020204" pitchFamily="34" charset="0"/>
              </a:rPr>
              <a:t>Drosophila</a:t>
            </a:r>
          </a:p>
        </p:txBody>
      </p:sp>
      <p:pic>
        <p:nvPicPr>
          <p:cNvPr id="47" name="Picture 46">
            <a:extLst>
              <a:ext uri="{FF2B5EF4-FFF2-40B4-BE49-F238E27FC236}">
                <a16:creationId xmlns:a16="http://schemas.microsoft.com/office/drawing/2014/main" id="{1D9570B7-EAFB-4629-8E05-E1A9FB9EBA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sp>
        <p:nvSpPr>
          <p:cNvPr id="66" name="TextBox 65">
            <a:extLst>
              <a:ext uri="{FF2B5EF4-FFF2-40B4-BE49-F238E27FC236}">
                <a16:creationId xmlns:a16="http://schemas.microsoft.com/office/drawing/2014/main" id="{2575F7C2-0FAB-4A90-80B5-051AD7138787}"/>
              </a:ext>
            </a:extLst>
          </p:cNvPr>
          <p:cNvSpPr txBox="1"/>
          <p:nvPr/>
        </p:nvSpPr>
        <p:spPr>
          <a:xfrm>
            <a:off x="448597" y="1275074"/>
            <a:ext cx="2185498" cy="2975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1600" dirty="0">
                <a:solidFill>
                  <a:srgbClr val="5E5E5E"/>
                </a:solidFill>
                <a:latin typeface="Open Sans" panose="020B0606030504020204" pitchFamily="34" charset="0"/>
                <a:ea typeface="Open Sans" panose="020B0606030504020204" pitchFamily="34" charset="0"/>
                <a:cs typeface="Open Sans" panose="020B0606030504020204" pitchFamily="34" charset="0"/>
                <a:sym typeface="Helvetica Neue"/>
              </a:rPr>
              <a:t>Example workflow:</a:t>
            </a:r>
          </a:p>
        </p:txBody>
      </p:sp>
      <p:sp>
        <p:nvSpPr>
          <p:cNvPr id="36" name="TextBox 35">
            <a:extLst>
              <a:ext uri="{FF2B5EF4-FFF2-40B4-BE49-F238E27FC236}">
                <a16:creationId xmlns:a16="http://schemas.microsoft.com/office/drawing/2014/main" id="{A9416494-BEDA-4F3D-9364-A55DAFAF57E5}"/>
              </a:ext>
            </a:extLst>
          </p:cNvPr>
          <p:cNvSpPr txBox="1"/>
          <p:nvPr/>
        </p:nvSpPr>
        <p:spPr>
          <a:xfrm>
            <a:off x="448597" y="1667535"/>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Open a raw FLIM image/ dataset</a:t>
            </a:r>
          </a:p>
        </p:txBody>
      </p:sp>
      <p:pic>
        <p:nvPicPr>
          <p:cNvPr id="17" name="Picture 16">
            <a:extLst>
              <a:ext uri="{FF2B5EF4-FFF2-40B4-BE49-F238E27FC236}">
                <a16:creationId xmlns:a16="http://schemas.microsoft.com/office/drawing/2014/main" id="{64631B69-BE32-4B73-BFFC-4E4B4985A0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19" name="Content Placeholder 6">
            <a:extLst>
              <a:ext uri="{FF2B5EF4-FFF2-40B4-BE49-F238E27FC236}">
                <a16:creationId xmlns:a16="http://schemas.microsoft.com/office/drawing/2014/main" id="{CF9D4D6C-E949-49A9-9FAA-183A071E7D2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3195" y="6516701"/>
            <a:ext cx="683671" cy="239285"/>
          </a:xfrm>
          <a:prstGeom prst="rect">
            <a:avLst/>
          </a:prstGeom>
        </p:spPr>
      </p:pic>
      <p:sp>
        <p:nvSpPr>
          <p:cNvPr id="27" name="Rectangle 26">
            <a:extLst>
              <a:ext uri="{FF2B5EF4-FFF2-40B4-BE49-F238E27FC236}">
                <a16:creationId xmlns:a16="http://schemas.microsoft.com/office/drawing/2014/main" id="{2F6AA473-E2D6-4D5D-8478-2546A0E5E340}"/>
              </a:ext>
            </a:extLst>
          </p:cNvPr>
          <p:cNvSpPr/>
          <p:nvPr/>
        </p:nvSpPr>
        <p:spPr>
          <a:xfrm>
            <a:off x="4796210" y="4655670"/>
            <a:ext cx="2502040" cy="961269"/>
          </a:xfrm>
          <a:prstGeom prst="rect">
            <a:avLst/>
          </a:prstGeom>
          <a:solidFill>
            <a:srgbClr val="BDCE1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D8CB7DF9-476C-4F07-BEF5-D27839965462}"/>
              </a:ext>
            </a:extLst>
          </p:cNvPr>
          <p:cNvSpPr txBox="1"/>
          <p:nvPr/>
        </p:nvSpPr>
        <p:spPr>
          <a:xfrm>
            <a:off x="4990755" y="4746925"/>
            <a:ext cx="2138516" cy="6976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just" defTabSz="1219169" hangingPunct="0"/>
            <a:r>
              <a:rPr lang="en-US" sz="1400" dirty="0">
                <a:latin typeface="Open Sans" panose="020B0606030504020204" pitchFamily="34" charset="0"/>
                <a:ea typeface="Open Sans" panose="020B0606030504020204" pitchFamily="34" charset="0"/>
                <a:cs typeface="Open Sans" panose="020B0606030504020204" pitchFamily="34" charset="0"/>
              </a:rPr>
              <a:t>Open or </a:t>
            </a:r>
            <a:r>
              <a:rPr lang="en-US" sz="1400" dirty="0" err="1">
                <a:latin typeface="Open Sans" panose="020B0606030504020204" pitchFamily="34" charset="0"/>
                <a:ea typeface="Open Sans" panose="020B0606030504020204" pitchFamily="34" charset="0"/>
                <a:cs typeface="Open Sans" panose="020B0606030504020204" pitchFamily="34" charset="0"/>
              </a:rPr>
              <a:t>drag&amp;drop</a:t>
            </a:r>
            <a:r>
              <a:rPr lang="en-US" sz="1400" dirty="0">
                <a:latin typeface="Open Sans" panose="020B0606030504020204" pitchFamily="34" charset="0"/>
                <a:ea typeface="Open Sans" panose="020B0606030504020204" pitchFamily="34" charset="0"/>
                <a:cs typeface="Open Sans" panose="020B0606030504020204" pitchFamily="34" charset="0"/>
              </a:rPr>
              <a:t> a raw FLIM image or series of images</a:t>
            </a:r>
          </a:p>
        </p:txBody>
      </p:sp>
    </p:spTree>
    <p:extLst>
      <p:ext uri="{BB962C8B-B14F-4D97-AF65-F5344CB8AC3E}">
        <p14:creationId xmlns:p14="http://schemas.microsoft.com/office/powerpoint/2010/main" val="30796076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13</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413401" y="6427297"/>
            <a:ext cx="3386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13</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Title 1">
            <a:extLst>
              <a:ext uri="{FF2B5EF4-FFF2-40B4-BE49-F238E27FC236}">
                <a16:creationId xmlns:a16="http://schemas.microsoft.com/office/drawing/2014/main" id="{64A2FE84-3464-4462-81AF-1B73DAE58796}"/>
              </a:ext>
            </a:extLst>
          </p:cNvPr>
          <p:cNvSpPr txBox="1">
            <a:spLocks/>
          </p:cNvSpPr>
          <p:nvPr/>
        </p:nvSpPr>
        <p:spPr>
          <a:xfrm>
            <a:off x="564209" y="384562"/>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sz="2800" b="0" dirty="0">
                <a:latin typeface="Open Sans" panose="020B0606030504020204" pitchFamily="34" charset="0"/>
                <a:ea typeface="Open Sans" panose="020B0606030504020204" pitchFamily="34" charset="0"/>
                <a:cs typeface="Open Sans" panose="020B0606030504020204" pitchFamily="34" charset="0"/>
              </a:rPr>
              <a:t>Integrating FLIM analysis into a bio-image analysis workflow</a:t>
            </a:r>
          </a:p>
        </p:txBody>
      </p:sp>
      <p:sp>
        <p:nvSpPr>
          <p:cNvPr id="46" name="Text Placeholder 2">
            <a:extLst>
              <a:ext uri="{FF2B5EF4-FFF2-40B4-BE49-F238E27FC236}">
                <a16:creationId xmlns:a16="http://schemas.microsoft.com/office/drawing/2014/main" id="{9C592954-221A-4C9D-9460-4CB126A6A0E4}"/>
              </a:ext>
            </a:extLst>
          </p:cNvPr>
          <p:cNvSpPr txBox="1">
            <a:spLocks/>
          </p:cNvSpPr>
          <p:nvPr/>
        </p:nvSpPr>
        <p:spPr>
          <a:xfrm>
            <a:off x="3335692" y="1014484"/>
            <a:ext cx="8405743" cy="46739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latin typeface="Open Sans" panose="020B0606030504020204" pitchFamily="34" charset="0"/>
                <a:ea typeface="Open Sans" panose="020B0606030504020204" pitchFamily="34" charset="0"/>
                <a:cs typeface="Open Sans" panose="020B0606030504020204" pitchFamily="34" charset="0"/>
              </a:rPr>
              <a:t>Metabolic FLIM of sperm in a female sperm-storage organ in </a:t>
            </a:r>
            <a:r>
              <a:rPr lang="en-US" sz="1600" i="1" dirty="0">
                <a:latin typeface="Open Sans" panose="020B0606030504020204" pitchFamily="34" charset="0"/>
                <a:ea typeface="Open Sans" panose="020B0606030504020204" pitchFamily="34" charset="0"/>
                <a:cs typeface="Open Sans" panose="020B0606030504020204" pitchFamily="34" charset="0"/>
              </a:rPr>
              <a:t>Drosophila</a:t>
            </a:r>
          </a:p>
        </p:txBody>
      </p:sp>
      <p:pic>
        <p:nvPicPr>
          <p:cNvPr id="47" name="Picture 46">
            <a:extLst>
              <a:ext uri="{FF2B5EF4-FFF2-40B4-BE49-F238E27FC236}">
                <a16:creationId xmlns:a16="http://schemas.microsoft.com/office/drawing/2014/main" id="{1D9570B7-EAFB-4629-8E05-E1A9FB9EBA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48" name="Picture 47">
            <a:extLst>
              <a:ext uri="{FF2B5EF4-FFF2-40B4-BE49-F238E27FC236}">
                <a16:creationId xmlns:a16="http://schemas.microsoft.com/office/drawing/2014/main" id="{60866F1A-6213-4535-B3F2-EB2EB786D0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sp>
        <p:nvSpPr>
          <p:cNvPr id="66" name="TextBox 65">
            <a:extLst>
              <a:ext uri="{FF2B5EF4-FFF2-40B4-BE49-F238E27FC236}">
                <a16:creationId xmlns:a16="http://schemas.microsoft.com/office/drawing/2014/main" id="{2575F7C2-0FAB-4A90-80B5-051AD7138787}"/>
              </a:ext>
            </a:extLst>
          </p:cNvPr>
          <p:cNvSpPr txBox="1"/>
          <p:nvPr/>
        </p:nvSpPr>
        <p:spPr>
          <a:xfrm>
            <a:off x="448597" y="1275074"/>
            <a:ext cx="2185498" cy="2975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1600" dirty="0">
                <a:solidFill>
                  <a:srgbClr val="5E5E5E"/>
                </a:solidFill>
                <a:latin typeface="Open Sans" panose="020B0606030504020204" pitchFamily="34" charset="0"/>
                <a:ea typeface="Open Sans" panose="020B0606030504020204" pitchFamily="34" charset="0"/>
                <a:cs typeface="Open Sans" panose="020B0606030504020204" pitchFamily="34" charset="0"/>
                <a:sym typeface="Helvetica Neue"/>
              </a:rPr>
              <a:t>Example workflow:</a:t>
            </a:r>
          </a:p>
        </p:txBody>
      </p:sp>
      <p:sp>
        <p:nvSpPr>
          <p:cNvPr id="19" name="TextBox 18">
            <a:extLst>
              <a:ext uri="{FF2B5EF4-FFF2-40B4-BE49-F238E27FC236}">
                <a16:creationId xmlns:a16="http://schemas.microsoft.com/office/drawing/2014/main" id="{9BFB5EB4-4ECA-42FA-A345-85C3208DDA4A}"/>
              </a:ext>
            </a:extLst>
          </p:cNvPr>
          <p:cNvSpPr txBox="1"/>
          <p:nvPr/>
        </p:nvSpPr>
        <p:spPr>
          <a:xfrm>
            <a:off x="452065" y="2196145"/>
            <a:ext cx="2138516" cy="2667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Generate a Phasor Plot</a:t>
            </a:r>
          </a:p>
        </p:txBody>
      </p:sp>
      <p:sp>
        <p:nvSpPr>
          <p:cNvPr id="3" name="Rectangle 2">
            <a:extLst>
              <a:ext uri="{FF2B5EF4-FFF2-40B4-BE49-F238E27FC236}">
                <a16:creationId xmlns:a16="http://schemas.microsoft.com/office/drawing/2014/main" id="{B67B8363-4FC3-4813-9DD4-D3C9C5210B91}"/>
              </a:ext>
            </a:extLst>
          </p:cNvPr>
          <p:cNvSpPr/>
          <p:nvPr/>
        </p:nvSpPr>
        <p:spPr>
          <a:xfrm>
            <a:off x="8812404" y="3175279"/>
            <a:ext cx="2502040" cy="1554947"/>
          </a:xfrm>
          <a:prstGeom prst="rect">
            <a:avLst/>
          </a:prstGeom>
          <a:solidFill>
            <a:srgbClr val="BDCE1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57D56838-979A-4BE9-93FA-2999430C2728}"/>
              </a:ext>
            </a:extLst>
          </p:cNvPr>
          <p:cNvSpPr txBox="1"/>
          <p:nvPr/>
        </p:nvSpPr>
        <p:spPr>
          <a:xfrm>
            <a:off x="9012925" y="3297987"/>
            <a:ext cx="2138516" cy="13439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just" defTabSz="1219169" hangingPunct="0"/>
            <a:r>
              <a:rPr lang="en-US" sz="1400" dirty="0">
                <a:latin typeface="Open Sans" panose="020B0606030504020204" pitchFamily="34" charset="0"/>
                <a:ea typeface="Open Sans" panose="020B0606030504020204" pitchFamily="34" charset="0"/>
                <a:cs typeface="Open Sans" panose="020B0606030504020204" pitchFamily="34" charset="0"/>
              </a:rPr>
              <a:t>Define parameters such as a threshold and median to determine the g and s coordinates for the phasor plot by Fourier transformation</a:t>
            </a:r>
          </a:p>
        </p:txBody>
      </p:sp>
      <p:sp>
        <p:nvSpPr>
          <p:cNvPr id="27" name="TextBox 26">
            <a:extLst>
              <a:ext uri="{FF2B5EF4-FFF2-40B4-BE49-F238E27FC236}">
                <a16:creationId xmlns:a16="http://schemas.microsoft.com/office/drawing/2014/main" id="{2E4EF6FB-E6AD-4793-901B-ED917E749576}"/>
              </a:ext>
            </a:extLst>
          </p:cNvPr>
          <p:cNvSpPr txBox="1"/>
          <p:nvPr/>
        </p:nvSpPr>
        <p:spPr>
          <a:xfrm>
            <a:off x="448597" y="1667535"/>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Open a raw FLIM image/ dataset</a:t>
            </a:r>
          </a:p>
        </p:txBody>
      </p:sp>
      <p:pic>
        <p:nvPicPr>
          <p:cNvPr id="29" name="Picture 28">
            <a:extLst>
              <a:ext uri="{FF2B5EF4-FFF2-40B4-BE49-F238E27FC236}">
                <a16:creationId xmlns:a16="http://schemas.microsoft.com/office/drawing/2014/main" id="{03A72C1C-2AA0-48CE-9CCD-781A90334D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30" name="Content Placeholder 6">
            <a:extLst>
              <a:ext uri="{FF2B5EF4-FFF2-40B4-BE49-F238E27FC236}">
                <a16:creationId xmlns:a16="http://schemas.microsoft.com/office/drawing/2014/main" id="{99227F13-3EA6-4A88-98FF-67B80004CD5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3195" y="6516701"/>
            <a:ext cx="683671" cy="239285"/>
          </a:xfrm>
          <a:prstGeom prst="rect">
            <a:avLst/>
          </a:prstGeom>
        </p:spPr>
      </p:pic>
    </p:spTree>
    <p:extLst>
      <p:ext uri="{BB962C8B-B14F-4D97-AF65-F5344CB8AC3E}">
        <p14:creationId xmlns:p14="http://schemas.microsoft.com/office/powerpoint/2010/main" val="26722878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14</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413401" y="6427297"/>
            <a:ext cx="3386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14</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Title 1">
            <a:extLst>
              <a:ext uri="{FF2B5EF4-FFF2-40B4-BE49-F238E27FC236}">
                <a16:creationId xmlns:a16="http://schemas.microsoft.com/office/drawing/2014/main" id="{64A2FE84-3464-4462-81AF-1B73DAE58796}"/>
              </a:ext>
            </a:extLst>
          </p:cNvPr>
          <p:cNvSpPr txBox="1">
            <a:spLocks/>
          </p:cNvSpPr>
          <p:nvPr/>
        </p:nvSpPr>
        <p:spPr>
          <a:xfrm>
            <a:off x="564209" y="384562"/>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sz="2800" b="0" dirty="0">
                <a:latin typeface="Open Sans" panose="020B0606030504020204" pitchFamily="34" charset="0"/>
                <a:ea typeface="Open Sans" panose="020B0606030504020204" pitchFamily="34" charset="0"/>
                <a:cs typeface="Open Sans" panose="020B0606030504020204" pitchFamily="34" charset="0"/>
              </a:rPr>
              <a:t>Integrating FLIM analysis into a bio-image analysis workflow</a:t>
            </a:r>
          </a:p>
        </p:txBody>
      </p:sp>
      <p:sp>
        <p:nvSpPr>
          <p:cNvPr id="46" name="Text Placeholder 2">
            <a:extLst>
              <a:ext uri="{FF2B5EF4-FFF2-40B4-BE49-F238E27FC236}">
                <a16:creationId xmlns:a16="http://schemas.microsoft.com/office/drawing/2014/main" id="{9C592954-221A-4C9D-9460-4CB126A6A0E4}"/>
              </a:ext>
            </a:extLst>
          </p:cNvPr>
          <p:cNvSpPr txBox="1">
            <a:spLocks/>
          </p:cNvSpPr>
          <p:nvPr/>
        </p:nvSpPr>
        <p:spPr>
          <a:xfrm>
            <a:off x="3335692" y="1014484"/>
            <a:ext cx="8405743" cy="46739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latin typeface="Open Sans" panose="020B0606030504020204" pitchFamily="34" charset="0"/>
                <a:ea typeface="Open Sans" panose="020B0606030504020204" pitchFamily="34" charset="0"/>
                <a:cs typeface="Open Sans" panose="020B0606030504020204" pitchFamily="34" charset="0"/>
              </a:rPr>
              <a:t>Metabolic FLIM of sperm in a female sperm-storage organ in </a:t>
            </a:r>
            <a:r>
              <a:rPr lang="en-US" sz="1600" i="1" dirty="0">
                <a:latin typeface="Open Sans" panose="020B0606030504020204" pitchFamily="34" charset="0"/>
                <a:ea typeface="Open Sans" panose="020B0606030504020204" pitchFamily="34" charset="0"/>
                <a:cs typeface="Open Sans" panose="020B0606030504020204" pitchFamily="34" charset="0"/>
              </a:rPr>
              <a:t>Drosophila</a:t>
            </a:r>
          </a:p>
        </p:txBody>
      </p:sp>
      <p:pic>
        <p:nvPicPr>
          <p:cNvPr id="47" name="Picture 46">
            <a:extLst>
              <a:ext uri="{FF2B5EF4-FFF2-40B4-BE49-F238E27FC236}">
                <a16:creationId xmlns:a16="http://schemas.microsoft.com/office/drawing/2014/main" id="{1D9570B7-EAFB-4629-8E05-E1A9FB9EBA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48" name="Picture 47">
            <a:extLst>
              <a:ext uri="{FF2B5EF4-FFF2-40B4-BE49-F238E27FC236}">
                <a16:creationId xmlns:a16="http://schemas.microsoft.com/office/drawing/2014/main" id="{60866F1A-6213-4535-B3F2-EB2EB786D0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49" name="Picture 48">
            <a:extLst>
              <a:ext uri="{FF2B5EF4-FFF2-40B4-BE49-F238E27FC236}">
                <a16:creationId xmlns:a16="http://schemas.microsoft.com/office/drawing/2014/main" id="{F4AC3ED8-B580-4F55-A57E-63866646CAF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0" name="Picture 49">
            <a:extLst>
              <a:ext uri="{FF2B5EF4-FFF2-40B4-BE49-F238E27FC236}">
                <a16:creationId xmlns:a16="http://schemas.microsoft.com/office/drawing/2014/main" id="{229CB1FC-59B6-4A56-8297-00B8AA1F287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sp>
        <p:nvSpPr>
          <p:cNvPr id="66" name="TextBox 65">
            <a:extLst>
              <a:ext uri="{FF2B5EF4-FFF2-40B4-BE49-F238E27FC236}">
                <a16:creationId xmlns:a16="http://schemas.microsoft.com/office/drawing/2014/main" id="{2575F7C2-0FAB-4A90-80B5-051AD7138787}"/>
              </a:ext>
            </a:extLst>
          </p:cNvPr>
          <p:cNvSpPr txBox="1"/>
          <p:nvPr/>
        </p:nvSpPr>
        <p:spPr>
          <a:xfrm>
            <a:off x="448597" y="1275074"/>
            <a:ext cx="2185498" cy="2975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1600" dirty="0">
                <a:solidFill>
                  <a:srgbClr val="5E5E5E"/>
                </a:solidFill>
                <a:latin typeface="Open Sans" panose="020B0606030504020204" pitchFamily="34" charset="0"/>
                <a:ea typeface="Open Sans" panose="020B0606030504020204" pitchFamily="34" charset="0"/>
                <a:cs typeface="Open Sans" panose="020B0606030504020204" pitchFamily="34" charset="0"/>
                <a:sym typeface="Helvetica Neue"/>
              </a:rPr>
              <a:t>Example workflow:</a:t>
            </a:r>
          </a:p>
        </p:txBody>
      </p:sp>
      <p:sp>
        <p:nvSpPr>
          <p:cNvPr id="19" name="Rectangle 18">
            <a:extLst>
              <a:ext uri="{FF2B5EF4-FFF2-40B4-BE49-F238E27FC236}">
                <a16:creationId xmlns:a16="http://schemas.microsoft.com/office/drawing/2014/main" id="{9C1A50E6-E46E-4F93-8F4C-B337E0B0C7A1}"/>
              </a:ext>
            </a:extLst>
          </p:cNvPr>
          <p:cNvSpPr/>
          <p:nvPr/>
        </p:nvSpPr>
        <p:spPr>
          <a:xfrm>
            <a:off x="6057279" y="5351254"/>
            <a:ext cx="2502040" cy="482183"/>
          </a:xfrm>
          <a:prstGeom prst="rect">
            <a:avLst/>
          </a:prstGeom>
          <a:solidFill>
            <a:srgbClr val="BDCE1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3EFDD142-AA2C-4A10-AF0C-197B43AFD444}"/>
              </a:ext>
            </a:extLst>
          </p:cNvPr>
          <p:cNvSpPr txBox="1"/>
          <p:nvPr/>
        </p:nvSpPr>
        <p:spPr>
          <a:xfrm>
            <a:off x="6308042" y="5357215"/>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just" defTabSz="1219169" hangingPunct="0"/>
            <a:r>
              <a:rPr lang="en-US" sz="1400" dirty="0">
                <a:latin typeface="Open Sans" panose="020B0606030504020204" pitchFamily="34" charset="0"/>
                <a:ea typeface="Open Sans" panose="020B0606030504020204" pitchFamily="34" charset="0"/>
                <a:cs typeface="Open Sans" panose="020B0606030504020204" pitchFamily="34" charset="0"/>
              </a:rPr>
              <a:t>Adjust the settings for visualization</a:t>
            </a:r>
          </a:p>
        </p:txBody>
      </p:sp>
      <p:sp>
        <p:nvSpPr>
          <p:cNvPr id="31" name="TextBox 30">
            <a:extLst>
              <a:ext uri="{FF2B5EF4-FFF2-40B4-BE49-F238E27FC236}">
                <a16:creationId xmlns:a16="http://schemas.microsoft.com/office/drawing/2014/main" id="{A4FF23B2-AE14-4E2B-AB57-28C3B4F566CC}"/>
              </a:ext>
            </a:extLst>
          </p:cNvPr>
          <p:cNvSpPr txBox="1"/>
          <p:nvPr/>
        </p:nvSpPr>
        <p:spPr>
          <a:xfrm>
            <a:off x="452065" y="2196145"/>
            <a:ext cx="2138516" cy="2667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Generate a Phasor Plot</a:t>
            </a:r>
          </a:p>
        </p:txBody>
      </p:sp>
      <p:sp>
        <p:nvSpPr>
          <p:cNvPr id="32" name="TextBox 31">
            <a:extLst>
              <a:ext uri="{FF2B5EF4-FFF2-40B4-BE49-F238E27FC236}">
                <a16:creationId xmlns:a16="http://schemas.microsoft.com/office/drawing/2014/main" id="{E41F0ED5-B11F-4352-A109-1B0E304655C3}"/>
              </a:ext>
            </a:extLst>
          </p:cNvPr>
          <p:cNvSpPr txBox="1"/>
          <p:nvPr/>
        </p:nvSpPr>
        <p:spPr>
          <a:xfrm>
            <a:off x="448597" y="1667535"/>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Open a raw FLIM image/ dataset</a:t>
            </a:r>
          </a:p>
        </p:txBody>
      </p:sp>
      <p:sp>
        <p:nvSpPr>
          <p:cNvPr id="33" name="TextBox 32">
            <a:extLst>
              <a:ext uri="{FF2B5EF4-FFF2-40B4-BE49-F238E27FC236}">
                <a16:creationId xmlns:a16="http://schemas.microsoft.com/office/drawing/2014/main" id="{0369D47B-1298-4D48-B52D-6E96CCD8691B}"/>
              </a:ext>
            </a:extLst>
          </p:cNvPr>
          <p:cNvSpPr txBox="1"/>
          <p:nvPr/>
        </p:nvSpPr>
        <p:spPr>
          <a:xfrm>
            <a:off x="448597" y="2477992"/>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Change Phasor Plot display options</a:t>
            </a:r>
          </a:p>
        </p:txBody>
      </p:sp>
      <p:pic>
        <p:nvPicPr>
          <p:cNvPr id="29" name="Picture 28">
            <a:extLst>
              <a:ext uri="{FF2B5EF4-FFF2-40B4-BE49-F238E27FC236}">
                <a16:creationId xmlns:a16="http://schemas.microsoft.com/office/drawing/2014/main" id="{5B76F2F7-719B-4BB8-A998-A2FADEC315C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30" name="Content Placeholder 6">
            <a:extLst>
              <a:ext uri="{FF2B5EF4-FFF2-40B4-BE49-F238E27FC236}">
                <a16:creationId xmlns:a16="http://schemas.microsoft.com/office/drawing/2014/main" id="{A37E8575-1B9D-4EBD-9442-AAB7DE31EED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3195" y="6516701"/>
            <a:ext cx="683671" cy="239285"/>
          </a:xfrm>
          <a:prstGeom prst="rect">
            <a:avLst/>
          </a:prstGeom>
        </p:spPr>
      </p:pic>
    </p:spTree>
    <p:extLst>
      <p:ext uri="{BB962C8B-B14F-4D97-AF65-F5344CB8AC3E}">
        <p14:creationId xmlns:p14="http://schemas.microsoft.com/office/powerpoint/2010/main" val="11593000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15</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413401" y="6427297"/>
            <a:ext cx="3386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15</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Title 1">
            <a:extLst>
              <a:ext uri="{FF2B5EF4-FFF2-40B4-BE49-F238E27FC236}">
                <a16:creationId xmlns:a16="http://schemas.microsoft.com/office/drawing/2014/main" id="{64A2FE84-3464-4462-81AF-1B73DAE58796}"/>
              </a:ext>
            </a:extLst>
          </p:cNvPr>
          <p:cNvSpPr txBox="1">
            <a:spLocks/>
          </p:cNvSpPr>
          <p:nvPr/>
        </p:nvSpPr>
        <p:spPr>
          <a:xfrm>
            <a:off x="564209" y="384562"/>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sz="2800" b="0" dirty="0">
                <a:latin typeface="Open Sans" panose="020B0606030504020204" pitchFamily="34" charset="0"/>
                <a:ea typeface="Open Sans" panose="020B0606030504020204" pitchFamily="34" charset="0"/>
                <a:cs typeface="Open Sans" panose="020B0606030504020204" pitchFamily="34" charset="0"/>
              </a:rPr>
              <a:t>Integrating FLIM analysis into a bio-image analysis workflow</a:t>
            </a:r>
          </a:p>
        </p:txBody>
      </p:sp>
      <p:sp>
        <p:nvSpPr>
          <p:cNvPr id="46" name="Text Placeholder 2">
            <a:extLst>
              <a:ext uri="{FF2B5EF4-FFF2-40B4-BE49-F238E27FC236}">
                <a16:creationId xmlns:a16="http://schemas.microsoft.com/office/drawing/2014/main" id="{9C592954-221A-4C9D-9460-4CB126A6A0E4}"/>
              </a:ext>
            </a:extLst>
          </p:cNvPr>
          <p:cNvSpPr txBox="1">
            <a:spLocks/>
          </p:cNvSpPr>
          <p:nvPr/>
        </p:nvSpPr>
        <p:spPr>
          <a:xfrm>
            <a:off x="3335692" y="1014484"/>
            <a:ext cx="8405743" cy="46739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latin typeface="Open Sans" panose="020B0606030504020204" pitchFamily="34" charset="0"/>
                <a:ea typeface="Open Sans" panose="020B0606030504020204" pitchFamily="34" charset="0"/>
                <a:cs typeface="Open Sans" panose="020B0606030504020204" pitchFamily="34" charset="0"/>
              </a:rPr>
              <a:t>Metabolic FLIM of sperm in a female sperm-storage organ in </a:t>
            </a:r>
            <a:r>
              <a:rPr lang="en-US" sz="1600" i="1" dirty="0">
                <a:latin typeface="Open Sans" panose="020B0606030504020204" pitchFamily="34" charset="0"/>
                <a:ea typeface="Open Sans" panose="020B0606030504020204" pitchFamily="34" charset="0"/>
                <a:cs typeface="Open Sans" panose="020B0606030504020204" pitchFamily="34" charset="0"/>
              </a:rPr>
              <a:t>Drosophila</a:t>
            </a:r>
          </a:p>
        </p:txBody>
      </p:sp>
      <p:pic>
        <p:nvPicPr>
          <p:cNvPr id="47" name="Picture 46">
            <a:extLst>
              <a:ext uri="{FF2B5EF4-FFF2-40B4-BE49-F238E27FC236}">
                <a16:creationId xmlns:a16="http://schemas.microsoft.com/office/drawing/2014/main" id="{1D9570B7-EAFB-4629-8E05-E1A9FB9EBA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48" name="Picture 47">
            <a:extLst>
              <a:ext uri="{FF2B5EF4-FFF2-40B4-BE49-F238E27FC236}">
                <a16:creationId xmlns:a16="http://schemas.microsoft.com/office/drawing/2014/main" id="{60866F1A-6213-4535-B3F2-EB2EB786D0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49" name="Picture 48">
            <a:extLst>
              <a:ext uri="{FF2B5EF4-FFF2-40B4-BE49-F238E27FC236}">
                <a16:creationId xmlns:a16="http://schemas.microsoft.com/office/drawing/2014/main" id="{F4AC3ED8-B580-4F55-A57E-63866646CAF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0" name="Picture 49">
            <a:extLst>
              <a:ext uri="{FF2B5EF4-FFF2-40B4-BE49-F238E27FC236}">
                <a16:creationId xmlns:a16="http://schemas.microsoft.com/office/drawing/2014/main" id="{229CB1FC-59B6-4A56-8297-00B8AA1F287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1" name="Picture 50">
            <a:extLst>
              <a:ext uri="{FF2B5EF4-FFF2-40B4-BE49-F238E27FC236}">
                <a16:creationId xmlns:a16="http://schemas.microsoft.com/office/drawing/2014/main" id="{5363B757-1419-4356-A986-D29B262E006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sp>
        <p:nvSpPr>
          <p:cNvPr id="66" name="TextBox 65">
            <a:extLst>
              <a:ext uri="{FF2B5EF4-FFF2-40B4-BE49-F238E27FC236}">
                <a16:creationId xmlns:a16="http://schemas.microsoft.com/office/drawing/2014/main" id="{2575F7C2-0FAB-4A90-80B5-051AD7138787}"/>
              </a:ext>
            </a:extLst>
          </p:cNvPr>
          <p:cNvSpPr txBox="1"/>
          <p:nvPr/>
        </p:nvSpPr>
        <p:spPr>
          <a:xfrm>
            <a:off x="448597" y="1275074"/>
            <a:ext cx="2185498" cy="2975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1600" dirty="0">
                <a:solidFill>
                  <a:srgbClr val="5E5E5E"/>
                </a:solidFill>
                <a:latin typeface="Open Sans" panose="020B0606030504020204" pitchFamily="34" charset="0"/>
                <a:ea typeface="Open Sans" panose="020B0606030504020204" pitchFamily="34" charset="0"/>
                <a:cs typeface="Open Sans" panose="020B0606030504020204" pitchFamily="34" charset="0"/>
                <a:sym typeface="Helvetica Neue"/>
              </a:rPr>
              <a:t>Example workflow:</a:t>
            </a:r>
          </a:p>
        </p:txBody>
      </p:sp>
      <p:sp>
        <p:nvSpPr>
          <p:cNvPr id="67" name="TextBox 66">
            <a:extLst>
              <a:ext uri="{FF2B5EF4-FFF2-40B4-BE49-F238E27FC236}">
                <a16:creationId xmlns:a16="http://schemas.microsoft.com/office/drawing/2014/main" id="{BF1D478D-4CA5-47ED-8C0B-B6EF033E9F00}"/>
              </a:ext>
            </a:extLst>
          </p:cNvPr>
          <p:cNvSpPr txBox="1"/>
          <p:nvPr/>
        </p:nvSpPr>
        <p:spPr>
          <a:xfrm>
            <a:off x="445129" y="1667535"/>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Open a raw FLIM image/ dataset</a:t>
            </a:r>
          </a:p>
        </p:txBody>
      </p:sp>
      <p:sp>
        <p:nvSpPr>
          <p:cNvPr id="27" name="TextBox 26">
            <a:extLst>
              <a:ext uri="{FF2B5EF4-FFF2-40B4-BE49-F238E27FC236}">
                <a16:creationId xmlns:a16="http://schemas.microsoft.com/office/drawing/2014/main" id="{27E79A61-9A74-48C7-8F79-C6FE65CEEA48}"/>
              </a:ext>
            </a:extLst>
          </p:cNvPr>
          <p:cNvSpPr txBox="1"/>
          <p:nvPr/>
        </p:nvSpPr>
        <p:spPr>
          <a:xfrm>
            <a:off x="452065" y="2196145"/>
            <a:ext cx="2138516" cy="2667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Generate a Phasor Plot</a:t>
            </a:r>
          </a:p>
        </p:txBody>
      </p:sp>
      <p:sp>
        <p:nvSpPr>
          <p:cNvPr id="29" name="TextBox 28">
            <a:extLst>
              <a:ext uri="{FF2B5EF4-FFF2-40B4-BE49-F238E27FC236}">
                <a16:creationId xmlns:a16="http://schemas.microsoft.com/office/drawing/2014/main" id="{CAA774E5-9EC5-4124-8A68-452D06AC427C}"/>
              </a:ext>
            </a:extLst>
          </p:cNvPr>
          <p:cNvSpPr txBox="1"/>
          <p:nvPr/>
        </p:nvSpPr>
        <p:spPr>
          <a:xfrm>
            <a:off x="448597" y="2477992"/>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Change Phasor Plot display options</a:t>
            </a:r>
          </a:p>
        </p:txBody>
      </p:sp>
      <p:pic>
        <p:nvPicPr>
          <p:cNvPr id="30" name="Picture 29">
            <a:extLst>
              <a:ext uri="{FF2B5EF4-FFF2-40B4-BE49-F238E27FC236}">
                <a16:creationId xmlns:a16="http://schemas.microsoft.com/office/drawing/2014/main" id="{5E691FDF-A9D5-4DD1-B039-056F7F82FE6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31" name="Content Placeholder 6">
            <a:extLst>
              <a:ext uri="{FF2B5EF4-FFF2-40B4-BE49-F238E27FC236}">
                <a16:creationId xmlns:a16="http://schemas.microsoft.com/office/drawing/2014/main" id="{10CECE78-515C-455C-9279-3965A726514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3195" y="6516701"/>
            <a:ext cx="683671" cy="239285"/>
          </a:xfrm>
          <a:prstGeom prst="rect">
            <a:avLst/>
          </a:prstGeom>
        </p:spPr>
      </p:pic>
      <p:sp>
        <p:nvSpPr>
          <p:cNvPr id="21" name="Rectangle 20">
            <a:extLst>
              <a:ext uri="{FF2B5EF4-FFF2-40B4-BE49-F238E27FC236}">
                <a16:creationId xmlns:a16="http://schemas.microsoft.com/office/drawing/2014/main" id="{7D2795BF-2731-43AE-9AAC-6A43356F3F3D}"/>
              </a:ext>
            </a:extLst>
          </p:cNvPr>
          <p:cNvSpPr/>
          <p:nvPr/>
        </p:nvSpPr>
        <p:spPr>
          <a:xfrm>
            <a:off x="5828769" y="4927184"/>
            <a:ext cx="2781831" cy="693336"/>
          </a:xfrm>
          <a:prstGeom prst="rect">
            <a:avLst/>
          </a:prstGeom>
          <a:solidFill>
            <a:srgbClr val="BDCE1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FC66EF69-4234-4053-8461-6B3B246C8BED}"/>
              </a:ext>
            </a:extLst>
          </p:cNvPr>
          <p:cNvSpPr txBox="1"/>
          <p:nvPr/>
        </p:nvSpPr>
        <p:spPr>
          <a:xfrm>
            <a:off x="5969446" y="5060289"/>
            <a:ext cx="2540004"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just" defTabSz="1219169" hangingPunct="0"/>
            <a:r>
              <a:rPr lang="en-US" sz="1400" dirty="0">
                <a:latin typeface="Open Sans" panose="020B0606030504020204" pitchFamily="34" charset="0"/>
                <a:ea typeface="Open Sans" panose="020B0606030504020204" pitchFamily="34" charset="0"/>
                <a:cs typeface="Open Sans" panose="020B0606030504020204" pitchFamily="34" charset="0"/>
              </a:rPr>
              <a:t>Change parameters of phasor plot visualization</a:t>
            </a:r>
          </a:p>
        </p:txBody>
      </p:sp>
    </p:spTree>
    <p:extLst>
      <p:ext uri="{BB962C8B-B14F-4D97-AF65-F5344CB8AC3E}">
        <p14:creationId xmlns:p14="http://schemas.microsoft.com/office/powerpoint/2010/main" val="32949354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16</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413401" y="6427297"/>
            <a:ext cx="3386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16</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Title 1">
            <a:extLst>
              <a:ext uri="{FF2B5EF4-FFF2-40B4-BE49-F238E27FC236}">
                <a16:creationId xmlns:a16="http://schemas.microsoft.com/office/drawing/2014/main" id="{64A2FE84-3464-4462-81AF-1B73DAE58796}"/>
              </a:ext>
            </a:extLst>
          </p:cNvPr>
          <p:cNvSpPr txBox="1">
            <a:spLocks/>
          </p:cNvSpPr>
          <p:nvPr/>
        </p:nvSpPr>
        <p:spPr>
          <a:xfrm>
            <a:off x="564209" y="384562"/>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sz="2800" b="0" dirty="0">
                <a:latin typeface="Open Sans" panose="020B0606030504020204" pitchFamily="34" charset="0"/>
                <a:ea typeface="Open Sans" panose="020B0606030504020204" pitchFamily="34" charset="0"/>
                <a:cs typeface="Open Sans" panose="020B0606030504020204" pitchFamily="34" charset="0"/>
              </a:rPr>
              <a:t>Integrating FLIM analysis into a bio-image analysis workflow</a:t>
            </a:r>
          </a:p>
        </p:txBody>
      </p:sp>
      <p:sp>
        <p:nvSpPr>
          <p:cNvPr id="46" name="Text Placeholder 2">
            <a:extLst>
              <a:ext uri="{FF2B5EF4-FFF2-40B4-BE49-F238E27FC236}">
                <a16:creationId xmlns:a16="http://schemas.microsoft.com/office/drawing/2014/main" id="{9C592954-221A-4C9D-9460-4CB126A6A0E4}"/>
              </a:ext>
            </a:extLst>
          </p:cNvPr>
          <p:cNvSpPr txBox="1">
            <a:spLocks/>
          </p:cNvSpPr>
          <p:nvPr/>
        </p:nvSpPr>
        <p:spPr>
          <a:xfrm>
            <a:off x="3335692" y="1014484"/>
            <a:ext cx="8405743" cy="46739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latin typeface="Open Sans" panose="020B0606030504020204" pitchFamily="34" charset="0"/>
                <a:ea typeface="Open Sans" panose="020B0606030504020204" pitchFamily="34" charset="0"/>
                <a:cs typeface="Open Sans" panose="020B0606030504020204" pitchFamily="34" charset="0"/>
              </a:rPr>
              <a:t>Metabolic FLIM of sperm in a female sperm-storage organ in </a:t>
            </a:r>
            <a:r>
              <a:rPr lang="en-US" sz="1600" i="1" dirty="0">
                <a:latin typeface="Open Sans" panose="020B0606030504020204" pitchFamily="34" charset="0"/>
                <a:ea typeface="Open Sans" panose="020B0606030504020204" pitchFamily="34" charset="0"/>
                <a:cs typeface="Open Sans" panose="020B0606030504020204" pitchFamily="34" charset="0"/>
              </a:rPr>
              <a:t>Drosophila</a:t>
            </a:r>
          </a:p>
        </p:txBody>
      </p:sp>
      <p:pic>
        <p:nvPicPr>
          <p:cNvPr id="47" name="Picture 46">
            <a:extLst>
              <a:ext uri="{FF2B5EF4-FFF2-40B4-BE49-F238E27FC236}">
                <a16:creationId xmlns:a16="http://schemas.microsoft.com/office/drawing/2014/main" id="{1D9570B7-EAFB-4629-8E05-E1A9FB9EBA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48" name="Picture 47">
            <a:extLst>
              <a:ext uri="{FF2B5EF4-FFF2-40B4-BE49-F238E27FC236}">
                <a16:creationId xmlns:a16="http://schemas.microsoft.com/office/drawing/2014/main" id="{60866F1A-6213-4535-B3F2-EB2EB786D0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49" name="Picture 48">
            <a:extLst>
              <a:ext uri="{FF2B5EF4-FFF2-40B4-BE49-F238E27FC236}">
                <a16:creationId xmlns:a16="http://schemas.microsoft.com/office/drawing/2014/main" id="{F4AC3ED8-B580-4F55-A57E-63866646CAF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0" name="Picture 49">
            <a:extLst>
              <a:ext uri="{FF2B5EF4-FFF2-40B4-BE49-F238E27FC236}">
                <a16:creationId xmlns:a16="http://schemas.microsoft.com/office/drawing/2014/main" id="{229CB1FC-59B6-4A56-8297-00B8AA1F287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1" name="Picture 50">
            <a:extLst>
              <a:ext uri="{FF2B5EF4-FFF2-40B4-BE49-F238E27FC236}">
                <a16:creationId xmlns:a16="http://schemas.microsoft.com/office/drawing/2014/main" id="{5363B757-1419-4356-A986-D29B262E006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2" name="Picture 51">
            <a:extLst>
              <a:ext uri="{FF2B5EF4-FFF2-40B4-BE49-F238E27FC236}">
                <a16:creationId xmlns:a16="http://schemas.microsoft.com/office/drawing/2014/main" id="{9C753492-579B-4AAF-8035-0BBF91FEDE3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sp>
        <p:nvSpPr>
          <p:cNvPr id="59" name="TextBox 58">
            <a:extLst>
              <a:ext uri="{FF2B5EF4-FFF2-40B4-BE49-F238E27FC236}">
                <a16:creationId xmlns:a16="http://schemas.microsoft.com/office/drawing/2014/main" id="{31806FC1-CFD6-4204-9577-5FF0EEE1A7AB}"/>
              </a:ext>
            </a:extLst>
          </p:cNvPr>
          <p:cNvSpPr txBox="1"/>
          <p:nvPr/>
        </p:nvSpPr>
        <p:spPr>
          <a:xfrm>
            <a:off x="448597" y="2196145"/>
            <a:ext cx="2138516" cy="2667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Generate a Phasor Plot</a:t>
            </a:r>
          </a:p>
        </p:txBody>
      </p:sp>
      <p:sp>
        <p:nvSpPr>
          <p:cNvPr id="66" name="TextBox 65">
            <a:extLst>
              <a:ext uri="{FF2B5EF4-FFF2-40B4-BE49-F238E27FC236}">
                <a16:creationId xmlns:a16="http://schemas.microsoft.com/office/drawing/2014/main" id="{2575F7C2-0FAB-4A90-80B5-051AD7138787}"/>
              </a:ext>
            </a:extLst>
          </p:cNvPr>
          <p:cNvSpPr txBox="1"/>
          <p:nvPr/>
        </p:nvSpPr>
        <p:spPr>
          <a:xfrm>
            <a:off x="448597" y="1275074"/>
            <a:ext cx="2185498" cy="2975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1600" dirty="0">
                <a:solidFill>
                  <a:srgbClr val="5E5E5E"/>
                </a:solidFill>
                <a:latin typeface="Open Sans" panose="020B0606030504020204" pitchFamily="34" charset="0"/>
                <a:ea typeface="Open Sans" panose="020B0606030504020204" pitchFamily="34" charset="0"/>
                <a:cs typeface="Open Sans" panose="020B0606030504020204" pitchFamily="34" charset="0"/>
                <a:sym typeface="Helvetica Neue"/>
              </a:rPr>
              <a:t>Example workflow:</a:t>
            </a:r>
          </a:p>
        </p:txBody>
      </p:sp>
      <p:sp>
        <p:nvSpPr>
          <p:cNvPr id="67" name="TextBox 66">
            <a:extLst>
              <a:ext uri="{FF2B5EF4-FFF2-40B4-BE49-F238E27FC236}">
                <a16:creationId xmlns:a16="http://schemas.microsoft.com/office/drawing/2014/main" id="{BF1D478D-4CA5-47ED-8C0B-B6EF033E9F00}"/>
              </a:ext>
            </a:extLst>
          </p:cNvPr>
          <p:cNvSpPr txBox="1"/>
          <p:nvPr/>
        </p:nvSpPr>
        <p:spPr>
          <a:xfrm>
            <a:off x="445129" y="1667535"/>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Open a raw FLIM image/ dataset</a:t>
            </a:r>
          </a:p>
        </p:txBody>
      </p:sp>
      <p:sp>
        <p:nvSpPr>
          <p:cNvPr id="27" name="TextBox 26">
            <a:extLst>
              <a:ext uri="{FF2B5EF4-FFF2-40B4-BE49-F238E27FC236}">
                <a16:creationId xmlns:a16="http://schemas.microsoft.com/office/drawing/2014/main" id="{ABB4D1BB-B9B4-4885-ABE8-9E36E8D6B99E}"/>
              </a:ext>
            </a:extLst>
          </p:cNvPr>
          <p:cNvSpPr txBox="1"/>
          <p:nvPr/>
        </p:nvSpPr>
        <p:spPr>
          <a:xfrm>
            <a:off x="448597" y="2477992"/>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Change Phasor Plot display options</a:t>
            </a:r>
          </a:p>
        </p:txBody>
      </p:sp>
      <p:sp>
        <p:nvSpPr>
          <p:cNvPr id="30" name="TextBox 29">
            <a:extLst>
              <a:ext uri="{FF2B5EF4-FFF2-40B4-BE49-F238E27FC236}">
                <a16:creationId xmlns:a16="http://schemas.microsoft.com/office/drawing/2014/main" id="{5B147A20-15AD-4868-9DCD-2A480228A257}"/>
              </a:ext>
            </a:extLst>
          </p:cNvPr>
          <p:cNvSpPr txBox="1"/>
          <p:nvPr/>
        </p:nvSpPr>
        <p:spPr>
          <a:xfrm>
            <a:off x="448597" y="3042303"/>
            <a:ext cx="2247844" cy="6976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Identify and select reproducibly clusters in your dataset</a:t>
            </a:r>
          </a:p>
        </p:txBody>
      </p:sp>
      <p:sp>
        <p:nvSpPr>
          <p:cNvPr id="31" name="Rectangle 30">
            <a:extLst>
              <a:ext uri="{FF2B5EF4-FFF2-40B4-BE49-F238E27FC236}">
                <a16:creationId xmlns:a16="http://schemas.microsoft.com/office/drawing/2014/main" id="{E93BCD53-109E-4D45-9995-7989B4CFFBFC}"/>
              </a:ext>
            </a:extLst>
          </p:cNvPr>
          <p:cNvSpPr/>
          <p:nvPr/>
        </p:nvSpPr>
        <p:spPr>
          <a:xfrm>
            <a:off x="8897815" y="2638811"/>
            <a:ext cx="2781831" cy="1002150"/>
          </a:xfrm>
          <a:prstGeom prst="rect">
            <a:avLst/>
          </a:prstGeom>
          <a:solidFill>
            <a:srgbClr val="BDCE1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75CB2521-FC91-408F-9C18-C5D1A9BF358B}"/>
              </a:ext>
            </a:extLst>
          </p:cNvPr>
          <p:cNvSpPr txBox="1"/>
          <p:nvPr/>
        </p:nvSpPr>
        <p:spPr>
          <a:xfrm>
            <a:off x="9088734" y="2683351"/>
            <a:ext cx="2540004" cy="9130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just" defTabSz="1219169" hangingPunct="0"/>
            <a:r>
              <a:rPr lang="en-US" sz="1400" dirty="0">
                <a:latin typeface="Open Sans" panose="020B0606030504020204" pitchFamily="34" charset="0"/>
                <a:ea typeface="Open Sans" panose="020B0606030504020204" pitchFamily="34" charset="0"/>
                <a:cs typeface="Open Sans" panose="020B0606030504020204" pitchFamily="34" charset="0"/>
              </a:rPr>
              <a:t>Select the parameters used for clustering </a:t>
            </a:r>
          </a:p>
          <a:p>
            <a:pPr algn="just" defTabSz="1219169" hangingPunct="0"/>
            <a:endParaRPr lang="en-US" sz="1400" dirty="0">
              <a:latin typeface="Open Sans" panose="020B0606030504020204" pitchFamily="34" charset="0"/>
              <a:ea typeface="Open Sans" panose="020B0606030504020204" pitchFamily="34" charset="0"/>
              <a:cs typeface="Open Sans" panose="020B0606030504020204" pitchFamily="34" charset="0"/>
            </a:endParaRPr>
          </a:p>
          <a:p>
            <a:pPr algn="just" defTabSz="1219169" hangingPunct="0"/>
            <a:r>
              <a:rPr lang="en-US" sz="1400" dirty="0">
                <a:latin typeface="Open Sans" panose="020B0606030504020204" pitchFamily="34" charset="0"/>
                <a:ea typeface="Open Sans" panose="020B0606030504020204" pitchFamily="34" charset="0"/>
                <a:cs typeface="Open Sans" panose="020B0606030504020204" pitchFamily="34" charset="0"/>
              </a:rPr>
              <a:t>Select the clustering method</a:t>
            </a:r>
          </a:p>
        </p:txBody>
      </p:sp>
      <p:cxnSp>
        <p:nvCxnSpPr>
          <p:cNvPr id="3" name="Straight Arrow Connector 2">
            <a:extLst>
              <a:ext uri="{FF2B5EF4-FFF2-40B4-BE49-F238E27FC236}">
                <a16:creationId xmlns:a16="http://schemas.microsoft.com/office/drawing/2014/main" id="{BA776502-8971-4CAE-B314-AD0A113A072E}"/>
              </a:ext>
            </a:extLst>
          </p:cNvPr>
          <p:cNvCxnSpPr>
            <a:cxnSpLocks/>
          </p:cNvCxnSpPr>
          <p:nvPr/>
        </p:nvCxnSpPr>
        <p:spPr>
          <a:xfrm>
            <a:off x="10377333" y="3594227"/>
            <a:ext cx="0" cy="277294"/>
          </a:xfrm>
          <a:prstGeom prst="straightConnector1">
            <a:avLst/>
          </a:prstGeom>
          <a:ln w="38100">
            <a:solidFill>
              <a:srgbClr val="BDCE17"/>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C967314-0746-440A-ADB7-D0C0E4A96AEB}"/>
              </a:ext>
            </a:extLst>
          </p:cNvPr>
          <p:cNvCxnSpPr>
            <a:cxnSpLocks/>
          </p:cNvCxnSpPr>
          <p:nvPr/>
        </p:nvCxnSpPr>
        <p:spPr>
          <a:xfrm flipH="1" flipV="1">
            <a:off x="8832502" y="2401832"/>
            <a:ext cx="256232" cy="281519"/>
          </a:xfrm>
          <a:prstGeom prst="straightConnector1">
            <a:avLst/>
          </a:prstGeom>
          <a:ln w="38100">
            <a:solidFill>
              <a:srgbClr val="BDCE17"/>
            </a:solidFill>
            <a:tailEnd type="triangle"/>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0BCF0A33-28F2-4542-9726-70884413AA9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34" name="Content Placeholder 6">
            <a:extLst>
              <a:ext uri="{FF2B5EF4-FFF2-40B4-BE49-F238E27FC236}">
                <a16:creationId xmlns:a16="http://schemas.microsoft.com/office/drawing/2014/main" id="{0F0F0CB2-3204-4F12-B494-E2BEE5F838E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3195" y="6516701"/>
            <a:ext cx="683671" cy="239285"/>
          </a:xfrm>
          <a:prstGeom prst="rect">
            <a:avLst/>
          </a:prstGeom>
        </p:spPr>
      </p:pic>
    </p:spTree>
    <p:extLst>
      <p:ext uri="{BB962C8B-B14F-4D97-AF65-F5344CB8AC3E}">
        <p14:creationId xmlns:p14="http://schemas.microsoft.com/office/powerpoint/2010/main" val="4009768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17</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413401" y="6427297"/>
            <a:ext cx="3386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17</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Title 1">
            <a:extLst>
              <a:ext uri="{FF2B5EF4-FFF2-40B4-BE49-F238E27FC236}">
                <a16:creationId xmlns:a16="http://schemas.microsoft.com/office/drawing/2014/main" id="{64A2FE84-3464-4462-81AF-1B73DAE58796}"/>
              </a:ext>
            </a:extLst>
          </p:cNvPr>
          <p:cNvSpPr txBox="1">
            <a:spLocks/>
          </p:cNvSpPr>
          <p:nvPr/>
        </p:nvSpPr>
        <p:spPr>
          <a:xfrm>
            <a:off x="564209" y="384562"/>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sz="2800" b="0" dirty="0">
                <a:latin typeface="Open Sans" panose="020B0606030504020204" pitchFamily="34" charset="0"/>
                <a:ea typeface="Open Sans" panose="020B0606030504020204" pitchFamily="34" charset="0"/>
                <a:cs typeface="Open Sans" panose="020B0606030504020204" pitchFamily="34" charset="0"/>
              </a:rPr>
              <a:t>Integrating FLIM analysis into a bio-image analysis workflow</a:t>
            </a:r>
          </a:p>
        </p:txBody>
      </p:sp>
      <p:sp>
        <p:nvSpPr>
          <p:cNvPr id="46" name="Text Placeholder 2">
            <a:extLst>
              <a:ext uri="{FF2B5EF4-FFF2-40B4-BE49-F238E27FC236}">
                <a16:creationId xmlns:a16="http://schemas.microsoft.com/office/drawing/2014/main" id="{9C592954-221A-4C9D-9460-4CB126A6A0E4}"/>
              </a:ext>
            </a:extLst>
          </p:cNvPr>
          <p:cNvSpPr txBox="1">
            <a:spLocks/>
          </p:cNvSpPr>
          <p:nvPr/>
        </p:nvSpPr>
        <p:spPr>
          <a:xfrm>
            <a:off x="3335692" y="1014484"/>
            <a:ext cx="8405743" cy="46739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latin typeface="Open Sans" panose="020B0606030504020204" pitchFamily="34" charset="0"/>
                <a:ea typeface="Open Sans" panose="020B0606030504020204" pitchFamily="34" charset="0"/>
                <a:cs typeface="Open Sans" panose="020B0606030504020204" pitchFamily="34" charset="0"/>
              </a:rPr>
              <a:t>Metabolic FLIM of sperm in a female sperm-storage organ in </a:t>
            </a:r>
            <a:r>
              <a:rPr lang="en-US" sz="1600" i="1" dirty="0">
                <a:latin typeface="Open Sans" panose="020B0606030504020204" pitchFamily="34" charset="0"/>
                <a:ea typeface="Open Sans" panose="020B0606030504020204" pitchFamily="34" charset="0"/>
                <a:cs typeface="Open Sans" panose="020B0606030504020204" pitchFamily="34" charset="0"/>
              </a:rPr>
              <a:t>Drosophila</a:t>
            </a:r>
          </a:p>
        </p:txBody>
      </p:sp>
      <p:pic>
        <p:nvPicPr>
          <p:cNvPr id="47" name="Picture 46">
            <a:extLst>
              <a:ext uri="{FF2B5EF4-FFF2-40B4-BE49-F238E27FC236}">
                <a16:creationId xmlns:a16="http://schemas.microsoft.com/office/drawing/2014/main" id="{1D9570B7-EAFB-4629-8E05-E1A9FB9EBA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48" name="Picture 47">
            <a:extLst>
              <a:ext uri="{FF2B5EF4-FFF2-40B4-BE49-F238E27FC236}">
                <a16:creationId xmlns:a16="http://schemas.microsoft.com/office/drawing/2014/main" id="{60866F1A-6213-4535-B3F2-EB2EB786D0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49" name="Picture 48">
            <a:extLst>
              <a:ext uri="{FF2B5EF4-FFF2-40B4-BE49-F238E27FC236}">
                <a16:creationId xmlns:a16="http://schemas.microsoft.com/office/drawing/2014/main" id="{F4AC3ED8-B580-4F55-A57E-63866646CAF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0" name="Picture 49">
            <a:extLst>
              <a:ext uri="{FF2B5EF4-FFF2-40B4-BE49-F238E27FC236}">
                <a16:creationId xmlns:a16="http://schemas.microsoft.com/office/drawing/2014/main" id="{229CB1FC-59B6-4A56-8297-00B8AA1F287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1" name="Picture 50">
            <a:extLst>
              <a:ext uri="{FF2B5EF4-FFF2-40B4-BE49-F238E27FC236}">
                <a16:creationId xmlns:a16="http://schemas.microsoft.com/office/drawing/2014/main" id="{5363B757-1419-4356-A986-D29B262E006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2" name="Picture 51">
            <a:extLst>
              <a:ext uri="{FF2B5EF4-FFF2-40B4-BE49-F238E27FC236}">
                <a16:creationId xmlns:a16="http://schemas.microsoft.com/office/drawing/2014/main" id="{9C753492-579B-4AAF-8035-0BBF91FEDE3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3" name="Picture 52">
            <a:extLst>
              <a:ext uri="{FF2B5EF4-FFF2-40B4-BE49-F238E27FC236}">
                <a16:creationId xmlns:a16="http://schemas.microsoft.com/office/drawing/2014/main" id="{D9F28457-D57E-4757-9971-414636C6511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sp>
        <p:nvSpPr>
          <p:cNvPr id="59" name="TextBox 58">
            <a:extLst>
              <a:ext uri="{FF2B5EF4-FFF2-40B4-BE49-F238E27FC236}">
                <a16:creationId xmlns:a16="http://schemas.microsoft.com/office/drawing/2014/main" id="{31806FC1-CFD6-4204-9577-5FF0EEE1A7AB}"/>
              </a:ext>
            </a:extLst>
          </p:cNvPr>
          <p:cNvSpPr txBox="1"/>
          <p:nvPr/>
        </p:nvSpPr>
        <p:spPr>
          <a:xfrm>
            <a:off x="448597" y="2196145"/>
            <a:ext cx="2138516" cy="2667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Generate a Phasor Plot</a:t>
            </a:r>
          </a:p>
        </p:txBody>
      </p:sp>
      <p:sp>
        <p:nvSpPr>
          <p:cNvPr id="60" name="TextBox 59">
            <a:extLst>
              <a:ext uri="{FF2B5EF4-FFF2-40B4-BE49-F238E27FC236}">
                <a16:creationId xmlns:a16="http://schemas.microsoft.com/office/drawing/2014/main" id="{E69F3126-2DDD-434E-97FB-61D5FD0EBE8F}"/>
              </a:ext>
            </a:extLst>
          </p:cNvPr>
          <p:cNvSpPr txBox="1"/>
          <p:nvPr/>
        </p:nvSpPr>
        <p:spPr>
          <a:xfrm>
            <a:off x="448597" y="2477992"/>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Change Phasor Plot display options</a:t>
            </a:r>
          </a:p>
        </p:txBody>
      </p:sp>
      <p:sp>
        <p:nvSpPr>
          <p:cNvPr id="66" name="TextBox 65">
            <a:extLst>
              <a:ext uri="{FF2B5EF4-FFF2-40B4-BE49-F238E27FC236}">
                <a16:creationId xmlns:a16="http://schemas.microsoft.com/office/drawing/2014/main" id="{2575F7C2-0FAB-4A90-80B5-051AD7138787}"/>
              </a:ext>
            </a:extLst>
          </p:cNvPr>
          <p:cNvSpPr txBox="1"/>
          <p:nvPr/>
        </p:nvSpPr>
        <p:spPr>
          <a:xfrm>
            <a:off x="448597" y="1275074"/>
            <a:ext cx="2185498" cy="2975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1600" dirty="0">
                <a:solidFill>
                  <a:srgbClr val="5E5E5E"/>
                </a:solidFill>
                <a:latin typeface="Open Sans" panose="020B0606030504020204" pitchFamily="34" charset="0"/>
                <a:ea typeface="Open Sans" panose="020B0606030504020204" pitchFamily="34" charset="0"/>
                <a:cs typeface="Open Sans" panose="020B0606030504020204" pitchFamily="34" charset="0"/>
                <a:sym typeface="Helvetica Neue"/>
              </a:rPr>
              <a:t>Example workflow:</a:t>
            </a:r>
          </a:p>
        </p:txBody>
      </p:sp>
      <p:sp>
        <p:nvSpPr>
          <p:cNvPr id="67" name="TextBox 66">
            <a:extLst>
              <a:ext uri="{FF2B5EF4-FFF2-40B4-BE49-F238E27FC236}">
                <a16:creationId xmlns:a16="http://schemas.microsoft.com/office/drawing/2014/main" id="{BF1D478D-4CA5-47ED-8C0B-B6EF033E9F00}"/>
              </a:ext>
            </a:extLst>
          </p:cNvPr>
          <p:cNvSpPr txBox="1"/>
          <p:nvPr/>
        </p:nvSpPr>
        <p:spPr>
          <a:xfrm>
            <a:off x="445129" y="1667535"/>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Open a raw FLIM image/ dataset</a:t>
            </a:r>
          </a:p>
        </p:txBody>
      </p:sp>
      <p:sp>
        <p:nvSpPr>
          <p:cNvPr id="29" name="TextBox 28">
            <a:extLst>
              <a:ext uri="{FF2B5EF4-FFF2-40B4-BE49-F238E27FC236}">
                <a16:creationId xmlns:a16="http://schemas.microsoft.com/office/drawing/2014/main" id="{225B30DF-FFC3-470E-93B3-A13E0783BDA2}"/>
              </a:ext>
            </a:extLst>
          </p:cNvPr>
          <p:cNvSpPr txBox="1"/>
          <p:nvPr/>
        </p:nvSpPr>
        <p:spPr>
          <a:xfrm>
            <a:off x="448597" y="3007726"/>
            <a:ext cx="2247844" cy="112851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Apply a clustering algorithm to the Phasor Plot (HDBSCAN) using the </a:t>
            </a:r>
            <a:r>
              <a:rPr lang="en-US" sz="1400" dirty="0" err="1">
                <a:latin typeface="Open Sans" panose="020B0606030504020204" pitchFamily="34" charset="0"/>
                <a:ea typeface="Open Sans" panose="020B0606030504020204" pitchFamily="34" charset="0"/>
                <a:cs typeface="Open Sans" panose="020B0606030504020204" pitchFamily="34" charset="0"/>
              </a:rPr>
              <a:t>napari</a:t>
            </a:r>
            <a:r>
              <a:rPr lang="en-US" sz="1400" dirty="0">
                <a:latin typeface="Open Sans" panose="020B0606030504020204" pitchFamily="34" charset="0"/>
                <a:ea typeface="Open Sans" panose="020B0606030504020204" pitchFamily="34" charset="0"/>
                <a:cs typeface="Open Sans" panose="020B0606030504020204" pitchFamily="34" charset="0"/>
              </a:rPr>
              <a:t>-clusters-plotter</a:t>
            </a:r>
          </a:p>
        </p:txBody>
      </p:sp>
      <p:sp>
        <p:nvSpPr>
          <p:cNvPr id="30" name="Rectangle 29">
            <a:extLst>
              <a:ext uri="{FF2B5EF4-FFF2-40B4-BE49-F238E27FC236}">
                <a16:creationId xmlns:a16="http://schemas.microsoft.com/office/drawing/2014/main" id="{2CFB6DE0-174C-4BC0-8584-1ED28D07C99A}"/>
              </a:ext>
            </a:extLst>
          </p:cNvPr>
          <p:cNvSpPr/>
          <p:nvPr/>
        </p:nvSpPr>
        <p:spPr>
          <a:xfrm>
            <a:off x="6212253" y="1501830"/>
            <a:ext cx="2590103" cy="1002150"/>
          </a:xfrm>
          <a:prstGeom prst="rect">
            <a:avLst/>
          </a:prstGeom>
          <a:solidFill>
            <a:srgbClr val="BDCE1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236B1EF5-5F49-43CB-85E4-58AA336560C6}"/>
              </a:ext>
            </a:extLst>
          </p:cNvPr>
          <p:cNvSpPr txBox="1"/>
          <p:nvPr/>
        </p:nvSpPr>
        <p:spPr>
          <a:xfrm>
            <a:off x="6403172" y="1546371"/>
            <a:ext cx="2207428" cy="9130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just" defTabSz="1219169" hangingPunct="0"/>
            <a:r>
              <a:rPr lang="en-US" sz="1400" dirty="0">
                <a:latin typeface="Open Sans" panose="020B0606030504020204" pitchFamily="34" charset="0"/>
                <a:ea typeface="Open Sans" panose="020B0606030504020204" pitchFamily="34" charset="0"/>
                <a:cs typeface="Open Sans" panose="020B0606030504020204" pitchFamily="34" charset="0"/>
              </a:rPr>
              <a:t>Identified clusters are visualized in the phasor plot and in the respective pixels of your image</a:t>
            </a:r>
          </a:p>
        </p:txBody>
      </p:sp>
      <p:pic>
        <p:nvPicPr>
          <p:cNvPr id="32" name="Picture 31">
            <a:extLst>
              <a:ext uri="{FF2B5EF4-FFF2-40B4-BE49-F238E27FC236}">
                <a16:creationId xmlns:a16="http://schemas.microsoft.com/office/drawing/2014/main" id="{775E1083-D57D-47B2-BDF1-137A694A385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33" name="Content Placeholder 6">
            <a:extLst>
              <a:ext uri="{FF2B5EF4-FFF2-40B4-BE49-F238E27FC236}">
                <a16:creationId xmlns:a16="http://schemas.microsoft.com/office/drawing/2014/main" id="{F5FE8EBD-3BBE-4D3A-AD8B-D3DEF5FF120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83195" y="6516701"/>
            <a:ext cx="683671" cy="239285"/>
          </a:xfrm>
          <a:prstGeom prst="rect">
            <a:avLst/>
          </a:prstGeom>
        </p:spPr>
      </p:pic>
    </p:spTree>
    <p:extLst>
      <p:ext uri="{BB962C8B-B14F-4D97-AF65-F5344CB8AC3E}">
        <p14:creationId xmlns:p14="http://schemas.microsoft.com/office/powerpoint/2010/main" val="17801023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18</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413401" y="6427297"/>
            <a:ext cx="3386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18</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Title 1">
            <a:extLst>
              <a:ext uri="{FF2B5EF4-FFF2-40B4-BE49-F238E27FC236}">
                <a16:creationId xmlns:a16="http://schemas.microsoft.com/office/drawing/2014/main" id="{64A2FE84-3464-4462-81AF-1B73DAE58796}"/>
              </a:ext>
            </a:extLst>
          </p:cNvPr>
          <p:cNvSpPr txBox="1">
            <a:spLocks/>
          </p:cNvSpPr>
          <p:nvPr/>
        </p:nvSpPr>
        <p:spPr>
          <a:xfrm>
            <a:off x="564209" y="384562"/>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sz="2800" b="0" dirty="0">
                <a:latin typeface="Open Sans" panose="020B0606030504020204" pitchFamily="34" charset="0"/>
                <a:ea typeface="Open Sans" panose="020B0606030504020204" pitchFamily="34" charset="0"/>
                <a:cs typeface="Open Sans" panose="020B0606030504020204" pitchFamily="34" charset="0"/>
              </a:rPr>
              <a:t>Integrating FLIM analysis into a bio-image analysis workflow</a:t>
            </a:r>
          </a:p>
        </p:txBody>
      </p:sp>
      <p:sp>
        <p:nvSpPr>
          <p:cNvPr id="46" name="Text Placeholder 2">
            <a:extLst>
              <a:ext uri="{FF2B5EF4-FFF2-40B4-BE49-F238E27FC236}">
                <a16:creationId xmlns:a16="http://schemas.microsoft.com/office/drawing/2014/main" id="{9C592954-221A-4C9D-9460-4CB126A6A0E4}"/>
              </a:ext>
            </a:extLst>
          </p:cNvPr>
          <p:cNvSpPr txBox="1">
            <a:spLocks/>
          </p:cNvSpPr>
          <p:nvPr/>
        </p:nvSpPr>
        <p:spPr>
          <a:xfrm>
            <a:off x="3335692" y="1014484"/>
            <a:ext cx="8405743" cy="46739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latin typeface="Open Sans" panose="020B0606030504020204" pitchFamily="34" charset="0"/>
                <a:ea typeface="Open Sans" panose="020B0606030504020204" pitchFamily="34" charset="0"/>
                <a:cs typeface="Open Sans" panose="020B0606030504020204" pitchFamily="34" charset="0"/>
              </a:rPr>
              <a:t>Metabolic FLIM of sperm in a female sperm-storage organ in </a:t>
            </a:r>
            <a:r>
              <a:rPr lang="en-US" sz="1600" i="1" dirty="0">
                <a:latin typeface="Open Sans" panose="020B0606030504020204" pitchFamily="34" charset="0"/>
                <a:ea typeface="Open Sans" panose="020B0606030504020204" pitchFamily="34" charset="0"/>
                <a:cs typeface="Open Sans" panose="020B0606030504020204" pitchFamily="34" charset="0"/>
              </a:rPr>
              <a:t>Drosophila</a:t>
            </a:r>
          </a:p>
        </p:txBody>
      </p:sp>
      <p:pic>
        <p:nvPicPr>
          <p:cNvPr id="47" name="Picture 46">
            <a:extLst>
              <a:ext uri="{FF2B5EF4-FFF2-40B4-BE49-F238E27FC236}">
                <a16:creationId xmlns:a16="http://schemas.microsoft.com/office/drawing/2014/main" id="{1D9570B7-EAFB-4629-8E05-E1A9FB9EBA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48" name="Picture 47">
            <a:extLst>
              <a:ext uri="{FF2B5EF4-FFF2-40B4-BE49-F238E27FC236}">
                <a16:creationId xmlns:a16="http://schemas.microsoft.com/office/drawing/2014/main" id="{60866F1A-6213-4535-B3F2-EB2EB786D0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49" name="Picture 48">
            <a:extLst>
              <a:ext uri="{FF2B5EF4-FFF2-40B4-BE49-F238E27FC236}">
                <a16:creationId xmlns:a16="http://schemas.microsoft.com/office/drawing/2014/main" id="{F4AC3ED8-B580-4F55-A57E-63866646CAF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0" name="Picture 49">
            <a:extLst>
              <a:ext uri="{FF2B5EF4-FFF2-40B4-BE49-F238E27FC236}">
                <a16:creationId xmlns:a16="http://schemas.microsoft.com/office/drawing/2014/main" id="{229CB1FC-59B6-4A56-8297-00B8AA1F287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1" name="Picture 50">
            <a:extLst>
              <a:ext uri="{FF2B5EF4-FFF2-40B4-BE49-F238E27FC236}">
                <a16:creationId xmlns:a16="http://schemas.microsoft.com/office/drawing/2014/main" id="{5363B757-1419-4356-A986-D29B262E006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2" name="Picture 51">
            <a:extLst>
              <a:ext uri="{FF2B5EF4-FFF2-40B4-BE49-F238E27FC236}">
                <a16:creationId xmlns:a16="http://schemas.microsoft.com/office/drawing/2014/main" id="{9C753492-579B-4AAF-8035-0BBF91FEDE3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3" name="Picture 52">
            <a:extLst>
              <a:ext uri="{FF2B5EF4-FFF2-40B4-BE49-F238E27FC236}">
                <a16:creationId xmlns:a16="http://schemas.microsoft.com/office/drawing/2014/main" id="{D9F28457-D57E-4757-9971-414636C6511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4" name="Picture 53">
            <a:extLst>
              <a:ext uri="{FF2B5EF4-FFF2-40B4-BE49-F238E27FC236}">
                <a16:creationId xmlns:a16="http://schemas.microsoft.com/office/drawing/2014/main" id="{C497E4A8-4BE7-4E98-B20E-8B98342BE46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sp>
        <p:nvSpPr>
          <p:cNvPr id="59" name="TextBox 58">
            <a:extLst>
              <a:ext uri="{FF2B5EF4-FFF2-40B4-BE49-F238E27FC236}">
                <a16:creationId xmlns:a16="http://schemas.microsoft.com/office/drawing/2014/main" id="{31806FC1-CFD6-4204-9577-5FF0EEE1A7AB}"/>
              </a:ext>
            </a:extLst>
          </p:cNvPr>
          <p:cNvSpPr txBox="1"/>
          <p:nvPr/>
        </p:nvSpPr>
        <p:spPr>
          <a:xfrm>
            <a:off x="448597" y="2196145"/>
            <a:ext cx="2138516" cy="2667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Generate a Phasor Plot</a:t>
            </a:r>
          </a:p>
        </p:txBody>
      </p:sp>
      <p:sp>
        <p:nvSpPr>
          <p:cNvPr id="60" name="TextBox 59">
            <a:extLst>
              <a:ext uri="{FF2B5EF4-FFF2-40B4-BE49-F238E27FC236}">
                <a16:creationId xmlns:a16="http://schemas.microsoft.com/office/drawing/2014/main" id="{E69F3126-2DDD-434E-97FB-61D5FD0EBE8F}"/>
              </a:ext>
            </a:extLst>
          </p:cNvPr>
          <p:cNvSpPr txBox="1"/>
          <p:nvPr/>
        </p:nvSpPr>
        <p:spPr>
          <a:xfrm>
            <a:off x="448597" y="2477992"/>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Change Phasor Plot display options</a:t>
            </a:r>
          </a:p>
        </p:txBody>
      </p:sp>
      <p:sp>
        <p:nvSpPr>
          <p:cNvPr id="66" name="TextBox 65">
            <a:extLst>
              <a:ext uri="{FF2B5EF4-FFF2-40B4-BE49-F238E27FC236}">
                <a16:creationId xmlns:a16="http://schemas.microsoft.com/office/drawing/2014/main" id="{2575F7C2-0FAB-4A90-80B5-051AD7138787}"/>
              </a:ext>
            </a:extLst>
          </p:cNvPr>
          <p:cNvSpPr txBox="1"/>
          <p:nvPr/>
        </p:nvSpPr>
        <p:spPr>
          <a:xfrm>
            <a:off x="448597" y="1275074"/>
            <a:ext cx="2185498" cy="2975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1600" dirty="0">
                <a:solidFill>
                  <a:srgbClr val="5E5E5E"/>
                </a:solidFill>
                <a:latin typeface="Open Sans" panose="020B0606030504020204" pitchFamily="34" charset="0"/>
                <a:ea typeface="Open Sans" panose="020B0606030504020204" pitchFamily="34" charset="0"/>
                <a:cs typeface="Open Sans" panose="020B0606030504020204" pitchFamily="34" charset="0"/>
                <a:sym typeface="Helvetica Neue"/>
              </a:rPr>
              <a:t>Example workflow:</a:t>
            </a:r>
          </a:p>
        </p:txBody>
      </p:sp>
      <p:sp>
        <p:nvSpPr>
          <p:cNvPr id="67" name="TextBox 66">
            <a:extLst>
              <a:ext uri="{FF2B5EF4-FFF2-40B4-BE49-F238E27FC236}">
                <a16:creationId xmlns:a16="http://schemas.microsoft.com/office/drawing/2014/main" id="{BF1D478D-4CA5-47ED-8C0B-B6EF033E9F00}"/>
              </a:ext>
            </a:extLst>
          </p:cNvPr>
          <p:cNvSpPr txBox="1"/>
          <p:nvPr/>
        </p:nvSpPr>
        <p:spPr>
          <a:xfrm>
            <a:off x="445129" y="1667535"/>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Open a raw FLIM image/ dataset</a:t>
            </a:r>
          </a:p>
        </p:txBody>
      </p:sp>
      <p:sp>
        <p:nvSpPr>
          <p:cNvPr id="27" name="TextBox 26">
            <a:extLst>
              <a:ext uri="{FF2B5EF4-FFF2-40B4-BE49-F238E27FC236}">
                <a16:creationId xmlns:a16="http://schemas.microsoft.com/office/drawing/2014/main" id="{2FCE46B1-CDA4-46AF-B75F-7FF87998DB5C}"/>
              </a:ext>
            </a:extLst>
          </p:cNvPr>
          <p:cNvSpPr txBox="1"/>
          <p:nvPr/>
        </p:nvSpPr>
        <p:spPr>
          <a:xfrm>
            <a:off x="448597" y="3007726"/>
            <a:ext cx="2247844" cy="112851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Apply a clustering algorithm to the Phasor Plot (HDBSCAN) using the </a:t>
            </a:r>
            <a:r>
              <a:rPr lang="en-US" sz="1400" dirty="0" err="1">
                <a:latin typeface="Open Sans" panose="020B0606030504020204" pitchFamily="34" charset="0"/>
                <a:ea typeface="Open Sans" panose="020B0606030504020204" pitchFamily="34" charset="0"/>
                <a:cs typeface="Open Sans" panose="020B0606030504020204" pitchFamily="34" charset="0"/>
              </a:rPr>
              <a:t>napari</a:t>
            </a:r>
            <a:r>
              <a:rPr lang="en-US" sz="1400" dirty="0">
                <a:latin typeface="Open Sans" panose="020B0606030504020204" pitchFamily="34" charset="0"/>
                <a:ea typeface="Open Sans" panose="020B0606030504020204" pitchFamily="34" charset="0"/>
                <a:cs typeface="Open Sans" panose="020B0606030504020204" pitchFamily="34" charset="0"/>
              </a:rPr>
              <a:t>-clusters-plotter</a:t>
            </a:r>
          </a:p>
        </p:txBody>
      </p:sp>
      <p:sp>
        <p:nvSpPr>
          <p:cNvPr id="29" name="TextBox 28">
            <a:extLst>
              <a:ext uri="{FF2B5EF4-FFF2-40B4-BE49-F238E27FC236}">
                <a16:creationId xmlns:a16="http://schemas.microsoft.com/office/drawing/2014/main" id="{194E477F-EB53-4EF3-B148-867DD3567E71}"/>
              </a:ext>
            </a:extLst>
          </p:cNvPr>
          <p:cNvSpPr txBox="1"/>
          <p:nvPr/>
        </p:nvSpPr>
        <p:spPr>
          <a:xfrm>
            <a:off x="448597" y="4169489"/>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Extract cluster/class of interest</a:t>
            </a:r>
          </a:p>
        </p:txBody>
      </p:sp>
      <p:sp>
        <p:nvSpPr>
          <p:cNvPr id="30" name="Rectangle 29">
            <a:extLst>
              <a:ext uri="{FF2B5EF4-FFF2-40B4-BE49-F238E27FC236}">
                <a16:creationId xmlns:a16="http://schemas.microsoft.com/office/drawing/2014/main" id="{A5784C03-62D4-4498-9D49-2F817E72D678}"/>
              </a:ext>
            </a:extLst>
          </p:cNvPr>
          <p:cNvSpPr/>
          <p:nvPr/>
        </p:nvSpPr>
        <p:spPr>
          <a:xfrm>
            <a:off x="6212253" y="1501830"/>
            <a:ext cx="2590103" cy="1002150"/>
          </a:xfrm>
          <a:prstGeom prst="rect">
            <a:avLst/>
          </a:prstGeom>
          <a:solidFill>
            <a:srgbClr val="BDCE1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3BD20E89-7972-4EFA-BAD8-594558EF59C7}"/>
              </a:ext>
            </a:extLst>
          </p:cNvPr>
          <p:cNvSpPr txBox="1"/>
          <p:nvPr/>
        </p:nvSpPr>
        <p:spPr>
          <a:xfrm>
            <a:off x="6288703" y="1561443"/>
            <a:ext cx="2437451" cy="9130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just" defTabSz="1219169" hangingPunct="0"/>
            <a:r>
              <a:rPr lang="en-US" sz="1400" dirty="0">
                <a:latin typeface="Open Sans" panose="020B0606030504020204" pitchFamily="34" charset="0"/>
                <a:ea typeface="Open Sans" panose="020B0606030504020204" pitchFamily="34" charset="0"/>
                <a:cs typeface="Open Sans" panose="020B0606030504020204" pitchFamily="34" charset="0"/>
              </a:rPr>
              <a:t>Chose a cluster of interest and further </a:t>
            </a:r>
            <a:r>
              <a:rPr lang="en-US" sz="1400" dirty="0" err="1">
                <a:latin typeface="Open Sans" panose="020B0606030504020204" pitchFamily="34" charset="0"/>
                <a:ea typeface="Open Sans" panose="020B0606030504020204" pitchFamily="34" charset="0"/>
                <a:cs typeface="Open Sans" panose="020B0606030504020204" pitchFamily="34" charset="0"/>
              </a:rPr>
              <a:t>analyse</a:t>
            </a:r>
            <a:r>
              <a:rPr lang="en-US" sz="1400" dirty="0">
                <a:latin typeface="Open Sans" panose="020B0606030504020204" pitchFamily="34" charset="0"/>
                <a:ea typeface="Open Sans" panose="020B0606030504020204" pitchFamily="34" charset="0"/>
                <a:cs typeface="Open Sans" panose="020B0606030504020204" pitchFamily="34" charset="0"/>
              </a:rPr>
              <a:t> the corresponding structures in your image</a:t>
            </a:r>
          </a:p>
        </p:txBody>
      </p:sp>
      <p:pic>
        <p:nvPicPr>
          <p:cNvPr id="32" name="Picture 31">
            <a:extLst>
              <a:ext uri="{FF2B5EF4-FFF2-40B4-BE49-F238E27FC236}">
                <a16:creationId xmlns:a16="http://schemas.microsoft.com/office/drawing/2014/main" id="{DAA00D0C-8755-4115-BCD0-60AEB8EA9E9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33" name="Content Placeholder 6">
            <a:extLst>
              <a:ext uri="{FF2B5EF4-FFF2-40B4-BE49-F238E27FC236}">
                <a16:creationId xmlns:a16="http://schemas.microsoft.com/office/drawing/2014/main" id="{EF0EEBF2-692F-4792-B362-CAE7ACE3BB91}"/>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83195" y="6516701"/>
            <a:ext cx="683671" cy="239285"/>
          </a:xfrm>
          <a:prstGeom prst="rect">
            <a:avLst/>
          </a:prstGeom>
        </p:spPr>
      </p:pic>
    </p:spTree>
    <p:extLst>
      <p:ext uri="{BB962C8B-B14F-4D97-AF65-F5344CB8AC3E}">
        <p14:creationId xmlns:p14="http://schemas.microsoft.com/office/powerpoint/2010/main" val="29536194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19</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413401" y="6427297"/>
            <a:ext cx="3386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19</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Title 1">
            <a:extLst>
              <a:ext uri="{FF2B5EF4-FFF2-40B4-BE49-F238E27FC236}">
                <a16:creationId xmlns:a16="http://schemas.microsoft.com/office/drawing/2014/main" id="{64A2FE84-3464-4462-81AF-1B73DAE58796}"/>
              </a:ext>
            </a:extLst>
          </p:cNvPr>
          <p:cNvSpPr txBox="1">
            <a:spLocks/>
          </p:cNvSpPr>
          <p:nvPr/>
        </p:nvSpPr>
        <p:spPr>
          <a:xfrm>
            <a:off x="564209" y="384562"/>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sz="2800" b="0" dirty="0">
                <a:latin typeface="Open Sans" panose="020B0606030504020204" pitchFamily="34" charset="0"/>
                <a:ea typeface="Open Sans" panose="020B0606030504020204" pitchFamily="34" charset="0"/>
                <a:cs typeface="Open Sans" panose="020B0606030504020204" pitchFamily="34" charset="0"/>
              </a:rPr>
              <a:t>Integrating FLIM analysis into a bio-image analysis workflow</a:t>
            </a:r>
          </a:p>
        </p:txBody>
      </p:sp>
      <p:sp>
        <p:nvSpPr>
          <p:cNvPr id="46" name="Text Placeholder 2">
            <a:extLst>
              <a:ext uri="{FF2B5EF4-FFF2-40B4-BE49-F238E27FC236}">
                <a16:creationId xmlns:a16="http://schemas.microsoft.com/office/drawing/2014/main" id="{9C592954-221A-4C9D-9460-4CB126A6A0E4}"/>
              </a:ext>
            </a:extLst>
          </p:cNvPr>
          <p:cNvSpPr txBox="1">
            <a:spLocks/>
          </p:cNvSpPr>
          <p:nvPr/>
        </p:nvSpPr>
        <p:spPr>
          <a:xfrm>
            <a:off x="3335692" y="1014484"/>
            <a:ext cx="8405743" cy="46739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latin typeface="Open Sans" panose="020B0606030504020204" pitchFamily="34" charset="0"/>
                <a:ea typeface="Open Sans" panose="020B0606030504020204" pitchFamily="34" charset="0"/>
                <a:cs typeface="Open Sans" panose="020B0606030504020204" pitchFamily="34" charset="0"/>
              </a:rPr>
              <a:t>Metabolic FLIM of sperm in a female sperm-storage organ in </a:t>
            </a:r>
            <a:r>
              <a:rPr lang="en-US" sz="1600" i="1" dirty="0">
                <a:latin typeface="Open Sans" panose="020B0606030504020204" pitchFamily="34" charset="0"/>
                <a:ea typeface="Open Sans" panose="020B0606030504020204" pitchFamily="34" charset="0"/>
                <a:cs typeface="Open Sans" panose="020B0606030504020204" pitchFamily="34" charset="0"/>
              </a:rPr>
              <a:t>Drosophila</a:t>
            </a:r>
          </a:p>
        </p:txBody>
      </p:sp>
      <p:pic>
        <p:nvPicPr>
          <p:cNvPr id="47" name="Picture 46">
            <a:extLst>
              <a:ext uri="{FF2B5EF4-FFF2-40B4-BE49-F238E27FC236}">
                <a16:creationId xmlns:a16="http://schemas.microsoft.com/office/drawing/2014/main" id="{1D9570B7-EAFB-4629-8E05-E1A9FB9EBA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48" name="Picture 47">
            <a:extLst>
              <a:ext uri="{FF2B5EF4-FFF2-40B4-BE49-F238E27FC236}">
                <a16:creationId xmlns:a16="http://schemas.microsoft.com/office/drawing/2014/main" id="{60866F1A-6213-4535-B3F2-EB2EB786D0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49" name="Picture 48">
            <a:extLst>
              <a:ext uri="{FF2B5EF4-FFF2-40B4-BE49-F238E27FC236}">
                <a16:creationId xmlns:a16="http://schemas.microsoft.com/office/drawing/2014/main" id="{F4AC3ED8-B580-4F55-A57E-63866646CAF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0" name="Picture 49">
            <a:extLst>
              <a:ext uri="{FF2B5EF4-FFF2-40B4-BE49-F238E27FC236}">
                <a16:creationId xmlns:a16="http://schemas.microsoft.com/office/drawing/2014/main" id="{229CB1FC-59B6-4A56-8297-00B8AA1F287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1" name="Picture 50">
            <a:extLst>
              <a:ext uri="{FF2B5EF4-FFF2-40B4-BE49-F238E27FC236}">
                <a16:creationId xmlns:a16="http://schemas.microsoft.com/office/drawing/2014/main" id="{5363B757-1419-4356-A986-D29B262E006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2" name="Picture 51">
            <a:extLst>
              <a:ext uri="{FF2B5EF4-FFF2-40B4-BE49-F238E27FC236}">
                <a16:creationId xmlns:a16="http://schemas.microsoft.com/office/drawing/2014/main" id="{9C753492-579B-4AAF-8035-0BBF91FEDE3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3" name="Picture 52">
            <a:extLst>
              <a:ext uri="{FF2B5EF4-FFF2-40B4-BE49-F238E27FC236}">
                <a16:creationId xmlns:a16="http://schemas.microsoft.com/office/drawing/2014/main" id="{D9F28457-D57E-4757-9971-414636C6511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4" name="Picture 53">
            <a:extLst>
              <a:ext uri="{FF2B5EF4-FFF2-40B4-BE49-F238E27FC236}">
                <a16:creationId xmlns:a16="http://schemas.microsoft.com/office/drawing/2014/main" id="{C497E4A8-4BE7-4E98-B20E-8B98342BE46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5" name="Picture 54">
            <a:extLst>
              <a:ext uri="{FF2B5EF4-FFF2-40B4-BE49-F238E27FC236}">
                <a16:creationId xmlns:a16="http://schemas.microsoft.com/office/drawing/2014/main" id="{93B110B6-FD75-43F6-A690-85F072C6ED2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6" name="Picture 55">
            <a:extLst>
              <a:ext uri="{FF2B5EF4-FFF2-40B4-BE49-F238E27FC236}">
                <a16:creationId xmlns:a16="http://schemas.microsoft.com/office/drawing/2014/main" id="{D1DEAA6B-E106-4D7B-BA85-FEC57A1B89E4}"/>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sp>
        <p:nvSpPr>
          <p:cNvPr id="59" name="TextBox 58">
            <a:extLst>
              <a:ext uri="{FF2B5EF4-FFF2-40B4-BE49-F238E27FC236}">
                <a16:creationId xmlns:a16="http://schemas.microsoft.com/office/drawing/2014/main" id="{31806FC1-CFD6-4204-9577-5FF0EEE1A7AB}"/>
              </a:ext>
            </a:extLst>
          </p:cNvPr>
          <p:cNvSpPr txBox="1"/>
          <p:nvPr/>
        </p:nvSpPr>
        <p:spPr>
          <a:xfrm>
            <a:off x="448597" y="2196145"/>
            <a:ext cx="2138516" cy="2667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Generate a Phasor Plot</a:t>
            </a:r>
          </a:p>
        </p:txBody>
      </p:sp>
      <p:sp>
        <p:nvSpPr>
          <p:cNvPr id="60" name="TextBox 59">
            <a:extLst>
              <a:ext uri="{FF2B5EF4-FFF2-40B4-BE49-F238E27FC236}">
                <a16:creationId xmlns:a16="http://schemas.microsoft.com/office/drawing/2014/main" id="{E69F3126-2DDD-434E-97FB-61D5FD0EBE8F}"/>
              </a:ext>
            </a:extLst>
          </p:cNvPr>
          <p:cNvSpPr txBox="1"/>
          <p:nvPr/>
        </p:nvSpPr>
        <p:spPr>
          <a:xfrm>
            <a:off x="448597" y="2477992"/>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Change Phasor Plot display options</a:t>
            </a:r>
          </a:p>
        </p:txBody>
      </p:sp>
      <p:sp>
        <p:nvSpPr>
          <p:cNvPr id="61" name="TextBox 60">
            <a:extLst>
              <a:ext uri="{FF2B5EF4-FFF2-40B4-BE49-F238E27FC236}">
                <a16:creationId xmlns:a16="http://schemas.microsoft.com/office/drawing/2014/main" id="{3849A53D-319C-4941-A2FD-E521356CB428}"/>
              </a:ext>
            </a:extLst>
          </p:cNvPr>
          <p:cNvSpPr txBox="1"/>
          <p:nvPr/>
        </p:nvSpPr>
        <p:spPr>
          <a:xfrm>
            <a:off x="448597" y="3007726"/>
            <a:ext cx="2247844" cy="112851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Apply a clustering algorithm to the Phasor Plot (HDBSCAN) using the </a:t>
            </a:r>
            <a:r>
              <a:rPr lang="en-US" sz="1400" dirty="0" err="1">
                <a:latin typeface="Open Sans" panose="020B0606030504020204" pitchFamily="34" charset="0"/>
                <a:ea typeface="Open Sans" panose="020B0606030504020204" pitchFamily="34" charset="0"/>
                <a:cs typeface="Open Sans" panose="020B0606030504020204" pitchFamily="34" charset="0"/>
              </a:rPr>
              <a:t>napari</a:t>
            </a:r>
            <a:r>
              <a:rPr lang="en-US" sz="1400" dirty="0">
                <a:latin typeface="Open Sans" panose="020B0606030504020204" pitchFamily="34" charset="0"/>
                <a:ea typeface="Open Sans" panose="020B0606030504020204" pitchFamily="34" charset="0"/>
                <a:cs typeface="Open Sans" panose="020B0606030504020204" pitchFamily="34" charset="0"/>
              </a:rPr>
              <a:t>-clusters-plotter</a:t>
            </a:r>
          </a:p>
        </p:txBody>
      </p:sp>
      <p:sp>
        <p:nvSpPr>
          <p:cNvPr id="62" name="TextBox 61">
            <a:extLst>
              <a:ext uri="{FF2B5EF4-FFF2-40B4-BE49-F238E27FC236}">
                <a16:creationId xmlns:a16="http://schemas.microsoft.com/office/drawing/2014/main" id="{368E7947-0ABD-4DE2-9F16-FAA9A134DE83}"/>
              </a:ext>
            </a:extLst>
          </p:cNvPr>
          <p:cNvSpPr txBox="1"/>
          <p:nvPr/>
        </p:nvSpPr>
        <p:spPr>
          <a:xfrm>
            <a:off x="448597" y="4169489"/>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Extract cluster/class of interest</a:t>
            </a:r>
          </a:p>
        </p:txBody>
      </p:sp>
      <p:sp>
        <p:nvSpPr>
          <p:cNvPr id="63" name="TextBox 62">
            <a:extLst>
              <a:ext uri="{FF2B5EF4-FFF2-40B4-BE49-F238E27FC236}">
                <a16:creationId xmlns:a16="http://schemas.microsoft.com/office/drawing/2014/main" id="{F2B8D16C-EC48-4631-B516-86A9CC7F2AE0}"/>
              </a:ext>
            </a:extLst>
          </p:cNvPr>
          <p:cNvSpPr txBox="1"/>
          <p:nvPr/>
        </p:nvSpPr>
        <p:spPr>
          <a:xfrm>
            <a:off x="448597" y="4735894"/>
            <a:ext cx="2138516" cy="6976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Post-processing: apply morphological operations</a:t>
            </a:r>
          </a:p>
        </p:txBody>
      </p:sp>
      <p:sp>
        <p:nvSpPr>
          <p:cNvPr id="66" name="TextBox 65">
            <a:extLst>
              <a:ext uri="{FF2B5EF4-FFF2-40B4-BE49-F238E27FC236}">
                <a16:creationId xmlns:a16="http://schemas.microsoft.com/office/drawing/2014/main" id="{2575F7C2-0FAB-4A90-80B5-051AD7138787}"/>
              </a:ext>
            </a:extLst>
          </p:cNvPr>
          <p:cNvSpPr txBox="1"/>
          <p:nvPr/>
        </p:nvSpPr>
        <p:spPr>
          <a:xfrm>
            <a:off x="448597" y="1275074"/>
            <a:ext cx="2185498" cy="2975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1600" dirty="0">
                <a:solidFill>
                  <a:srgbClr val="5E5E5E"/>
                </a:solidFill>
                <a:latin typeface="Open Sans" panose="020B0606030504020204" pitchFamily="34" charset="0"/>
                <a:ea typeface="Open Sans" panose="020B0606030504020204" pitchFamily="34" charset="0"/>
                <a:cs typeface="Open Sans" panose="020B0606030504020204" pitchFamily="34" charset="0"/>
                <a:sym typeface="Helvetica Neue"/>
              </a:rPr>
              <a:t>Example workflow:</a:t>
            </a:r>
          </a:p>
        </p:txBody>
      </p:sp>
      <p:sp>
        <p:nvSpPr>
          <p:cNvPr id="67" name="TextBox 66">
            <a:extLst>
              <a:ext uri="{FF2B5EF4-FFF2-40B4-BE49-F238E27FC236}">
                <a16:creationId xmlns:a16="http://schemas.microsoft.com/office/drawing/2014/main" id="{BF1D478D-4CA5-47ED-8C0B-B6EF033E9F00}"/>
              </a:ext>
            </a:extLst>
          </p:cNvPr>
          <p:cNvSpPr txBox="1"/>
          <p:nvPr/>
        </p:nvSpPr>
        <p:spPr>
          <a:xfrm>
            <a:off x="445129" y="1667535"/>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Open a raw FLIM image/ dataset</a:t>
            </a:r>
          </a:p>
        </p:txBody>
      </p:sp>
      <p:sp>
        <p:nvSpPr>
          <p:cNvPr id="31" name="Rectangle 30">
            <a:extLst>
              <a:ext uri="{FF2B5EF4-FFF2-40B4-BE49-F238E27FC236}">
                <a16:creationId xmlns:a16="http://schemas.microsoft.com/office/drawing/2014/main" id="{FDFDFFEE-5C04-472C-AEA3-7FBFBEC00F1B}"/>
              </a:ext>
            </a:extLst>
          </p:cNvPr>
          <p:cNvSpPr/>
          <p:nvPr/>
        </p:nvSpPr>
        <p:spPr>
          <a:xfrm>
            <a:off x="8961462" y="1732473"/>
            <a:ext cx="2590103" cy="1002150"/>
          </a:xfrm>
          <a:prstGeom prst="rect">
            <a:avLst/>
          </a:prstGeom>
          <a:solidFill>
            <a:srgbClr val="BDCE1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EF8A677D-4FF0-4878-BB2E-B0ED1D1ADC08}"/>
              </a:ext>
            </a:extLst>
          </p:cNvPr>
          <p:cNvSpPr txBox="1"/>
          <p:nvPr/>
        </p:nvSpPr>
        <p:spPr>
          <a:xfrm>
            <a:off x="9298767" y="1884734"/>
            <a:ext cx="2055033" cy="6976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just" defTabSz="1219169" hangingPunct="0"/>
            <a:r>
              <a:rPr lang="en-US" sz="1400" dirty="0">
                <a:latin typeface="Open Sans" panose="020B0606030504020204" pitchFamily="34" charset="0"/>
                <a:ea typeface="Open Sans" panose="020B0606030504020204" pitchFamily="34" charset="0"/>
                <a:cs typeface="Open Sans" panose="020B0606030504020204" pitchFamily="34" charset="0"/>
              </a:rPr>
              <a:t>Post-process your labels image for further analysis</a:t>
            </a:r>
          </a:p>
        </p:txBody>
      </p:sp>
      <p:pic>
        <p:nvPicPr>
          <p:cNvPr id="33" name="Picture 32">
            <a:extLst>
              <a:ext uri="{FF2B5EF4-FFF2-40B4-BE49-F238E27FC236}">
                <a16:creationId xmlns:a16="http://schemas.microsoft.com/office/drawing/2014/main" id="{0E316C9A-0BAE-496E-A213-E6BEE701C57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34" name="Content Placeholder 6">
            <a:extLst>
              <a:ext uri="{FF2B5EF4-FFF2-40B4-BE49-F238E27FC236}">
                <a16:creationId xmlns:a16="http://schemas.microsoft.com/office/drawing/2014/main" id="{D012B0DC-BFC4-431F-B1F0-3E0F83E9817B}"/>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83195" y="6516701"/>
            <a:ext cx="683671" cy="239285"/>
          </a:xfrm>
          <a:prstGeom prst="rect">
            <a:avLst/>
          </a:prstGeom>
        </p:spPr>
      </p:pic>
    </p:spTree>
    <p:extLst>
      <p:ext uri="{BB962C8B-B14F-4D97-AF65-F5344CB8AC3E}">
        <p14:creationId xmlns:p14="http://schemas.microsoft.com/office/powerpoint/2010/main" val="31644467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2</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447097" y="6427297"/>
            <a:ext cx="30498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2</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0" name="Title 1">
            <a:extLst>
              <a:ext uri="{FF2B5EF4-FFF2-40B4-BE49-F238E27FC236}">
                <a16:creationId xmlns:a16="http://schemas.microsoft.com/office/drawing/2014/main" id="{9E6466FC-3BBF-4B93-9825-011D69E72608}"/>
              </a:ext>
            </a:extLst>
          </p:cNvPr>
          <p:cNvSpPr txBox="1">
            <a:spLocks/>
          </p:cNvSpPr>
          <p:nvPr/>
        </p:nvSpPr>
        <p:spPr>
          <a:xfrm>
            <a:off x="564209" y="599717"/>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2800" dirty="0" err="1">
                <a:latin typeface="Open Sans" panose="020B0606030504020204" pitchFamily="34" charset="0"/>
                <a:ea typeface="Open Sans" panose="020B0606030504020204" pitchFamily="34" charset="0"/>
                <a:cs typeface="Open Sans" panose="020B0606030504020204" pitchFamily="34" charset="0"/>
              </a:rPr>
              <a:t>Scientists</a:t>
            </a:r>
            <a:r>
              <a:rPr lang="de-DE" sz="2800" dirty="0">
                <a:latin typeface="Open Sans" panose="020B0606030504020204" pitchFamily="34" charset="0"/>
                <a:ea typeface="Open Sans" panose="020B0606030504020204" pitchFamily="34" charset="0"/>
                <a:cs typeface="Open Sans" panose="020B0606030504020204" pitchFamily="34" charset="0"/>
              </a:rPr>
              <a:t>‘ </a:t>
            </a:r>
            <a:r>
              <a:rPr lang="de-DE" sz="2800" dirty="0" err="1">
                <a:latin typeface="Open Sans" panose="020B0606030504020204" pitchFamily="34" charset="0"/>
                <a:ea typeface="Open Sans" panose="020B0606030504020204" pitchFamily="34" charset="0"/>
                <a:cs typeface="Open Sans" panose="020B0606030504020204" pitchFamily="34" charset="0"/>
              </a:rPr>
              <a:t>needs</a:t>
            </a:r>
            <a:r>
              <a:rPr lang="de-DE" sz="2800" dirty="0">
                <a:latin typeface="Open Sans" panose="020B0606030504020204" pitchFamily="34" charset="0"/>
                <a:ea typeface="Open Sans" panose="020B0606030504020204" pitchFamily="34" charset="0"/>
                <a:cs typeface="Open Sans" panose="020B0606030504020204" pitchFamily="34" charset="0"/>
              </a:rPr>
              <a:t> and </a:t>
            </a:r>
            <a:r>
              <a:rPr lang="de-DE" sz="2800" dirty="0" err="1">
                <a:latin typeface="Open Sans" panose="020B0606030504020204" pitchFamily="34" charset="0"/>
                <a:ea typeface="Open Sans" panose="020B0606030504020204" pitchFamily="34" charset="0"/>
                <a:cs typeface="Open Sans" panose="020B0606030504020204" pitchFamily="34" charset="0"/>
              </a:rPr>
              <a:t>wishes</a:t>
            </a:r>
            <a:r>
              <a:rPr lang="de-DE" sz="2800" dirty="0">
                <a:latin typeface="Open Sans" panose="020B0606030504020204" pitchFamily="34" charset="0"/>
                <a:ea typeface="Open Sans" panose="020B0606030504020204" pitchFamily="34" charset="0"/>
                <a:cs typeface="Open Sans" panose="020B0606030504020204" pitchFamily="34" charset="0"/>
              </a:rPr>
              <a:t> </a:t>
            </a:r>
            <a:r>
              <a:rPr lang="de-DE" sz="2800" dirty="0" err="1">
                <a:latin typeface="Open Sans" panose="020B0606030504020204" pitchFamily="34" charset="0"/>
                <a:ea typeface="Open Sans" panose="020B0606030504020204" pitchFamily="34" charset="0"/>
                <a:cs typeface="Open Sans" panose="020B0606030504020204" pitchFamily="34" charset="0"/>
              </a:rPr>
              <a:t>for</a:t>
            </a:r>
            <a:r>
              <a:rPr lang="de-DE" sz="2800" dirty="0">
                <a:latin typeface="Open Sans" panose="020B0606030504020204" pitchFamily="34" charset="0"/>
                <a:ea typeface="Open Sans" panose="020B0606030504020204" pitchFamily="34" charset="0"/>
                <a:cs typeface="Open Sans" panose="020B0606030504020204" pitchFamily="34" charset="0"/>
              </a:rPr>
              <a:t> FLIM </a:t>
            </a:r>
            <a:r>
              <a:rPr lang="de-DE" sz="2800" dirty="0" err="1">
                <a:latin typeface="Open Sans" panose="020B0606030504020204" pitchFamily="34" charset="0"/>
                <a:ea typeface="Open Sans" panose="020B0606030504020204" pitchFamily="34" charset="0"/>
                <a:cs typeface="Open Sans" panose="020B0606030504020204" pitchFamily="34" charset="0"/>
              </a:rPr>
              <a:t>software</a:t>
            </a:r>
            <a:endParaRPr lang="en-US" sz="2800" dirty="0">
              <a:latin typeface="Open Sans" panose="020B0606030504020204" pitchFamily="34" charset="0"/>
              <a:ea typeface="Open Sans" panose="020B0606030504020204" pitchFamily="34" charset="0"/>
              <a:cs typeface="Open Sans" panose="020B0606030504020204" pitchFamily="34" charset="0"/>
            </a:endParaRPr>
          </a:p>
        </p:txBody>
      </p:sp>
      <p:sp>
        <p:nvSpPr>
          <p:cNvPr id="17" name="Footer Placeholder 3">
            <a:extLst>
              <a:ext uri="{FF2B5EF4-FFF2-40B4-BE49-F238E27FC236}">
                <a16:creationId xmlns:a16="http://schemas.microsoft.com/office/drawing/2014/main" id="{6B85158B-1F62-476C-9FA7-0EBD18AF8200}"/>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9" name="Group 28">
            <a:extLst>
              <a:ext uri="{FF2B5EF4-FFF2-40B4-BE49-F238E27FC236}">
                <a16:creationId xmlns:a16="http://schemas.microsoft.com/office/drawing/2014/main" id="{3734F966-2978-44FD-9BE0-23C93174A8A1}"/>
              </a:ext>
            </a:extLst>
          </p:cNvPr>
          <p:cNvGrpSpPr/>
          <p:nvPr/>
        </p:nvGrpSpPr>
        <p:grpSpPr>
          <a:xfrm>
            <a:off x="655136" y="1624529"/>
            <a:ext cx="3770280" cy="1042122"/>
            <a:chOff x="3184056" y="2423146"/>
            <a:chExt cx="8582029" cy="2869274"/>
          </a:xfrm>
        </p:grpSpPr>
        <p:grpSp>
          <p:nvGrpSpPr>
            <p:cNvPr id="32" name="Group 31">
              <a:extLst>
                <a:ext uri="{FF2B5EF4-FFF2-40B4-BE49-F238E27FC236}">
                  <a16:creationId xmlns:a16="http://schemas.microsoft.com/office/drawing/2014/main" id="{3245EE2E-3874-40A3-9B69-F6EDD8E17E92}"/>
                </a:ext>
              </a:extLst>
            </p:cNvPr>
            <p:cNvGrpSpPr/>
            <p:nvPr/>
          </p:nvGrpSpPr>
          <p:grpSpPr>
            <a:xfrm flipH="1">
              <a:off x="3184056" y="2423146"/>
              <a:ext cx="8582029" cy="2869274"/>
              <a:chOff x="3371417" y="5327204"/>
              <a:chExt cx="7964709" cy="1983593"/>
            </a:xfrm>
            <a:solidFill>
              <a:srgbClr val="386F9C"/>
            </a:solidFill>
          </p:grpSpPr>
          <p:sp>
            <p:nvSpPr>
              <p:cNvPr id="34" name="Freeform 15">
                <a:extLst>
                  <a:ext uri="{FF2B5EF4-FFF2-40B4-BE49-F238E27FC236}">
                    <a16:creationId xmlns:a16="http://schemas.microsoft.com/office/drawing/2014/main" id="{F33144C7-E0CC-4AF3-93F5-E3896B774159}"/>
                  </a:ext>
                </a:extLst>
              </p:cNvPr>
              <p:cNvSpPr/>
              <p:nvPr/>
            </p:nvSpPr>
            <p:spPr>
              <a:xfrm rot="18776886">
                <a:off x="2811511" y="6148662"/>
                <a:ext cx="1722041" cy="602230"/>
              </a:xfrm>
              <a:custGeom>
                <a:avLst/>
                <a:gdLst>
                  <a:gd name="connsiteX0" fmla="*/ 0 w 1773936"/>
                  <a:gd name="connsiteY0" fmla="*/ 676656 h 694944"/>
                  <a:gd name="connsiteX1" fmla="*/ 1773936 w 1773936"/>
                  <a:gd name="connsiteY1" fmla="*/ 0 h 694944"/>
                  <a:gd name="connsiteX2" fmla="*/ 1773936 w 1773936"/>
                  <a:gd name="connsiteY2" fmla="*/ 694944 h 694944"/>
                  <a:gd name="connsiteX3" fmla="*/ 0 w 1773936"/>
                  <a:gd name="connsiteY3" fmla="*/ 676656 h 694944"/>
                </a:gdLst>
                <a:ahLst/>
                <a:cxnLst>
                  <a:cxn ang="0">
                    <a:pos x="connsiteX0" y="connsiteY0"/>
                  </a:cxn>
                  <a:cxn ang="0">
                    <a:pos x="connsiteX1" y="connsiteY1"/>
                  </a:cxn>
                  <a:cxn ang="0">
                    <a:pos x="connsiteX2" y="connsiteY2"/>
                  </a:cxn>
                  <a:cxn ang="0">
                    <a:pos x="connsiteX3" y="connsiteY3"/>
                  </a:cxn>
                </a:cxnLst>
                <a:rect l="l" t="t" r="r" b="b"/>
                <a:pathLst>
                  <a:path w="1773936" h="694944">
                    <a:moveTo>
                      <a:pt x="0" y="676656"/>
                    </a:moveTo>
                    <a:lnTo>
                      <a:pt x="1773936" y="0"/>
                    </a:lnTo>
                    <a:lnTo>
                      <a:pt x="1773936" y="694944"/>
                    </a:lnTo>
                    <a:lnTo>
                      <a:pt x="0" y="676656"/>
                    </a:lnTo>
                    <a:close/>
                  </a:path>
                </a:pathLst>
              </a:cu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5" name="Rectangle 34">
                <a:extLst>
                  <a:ext uri="{FF2B5EF4-FFF2-40B4-BE49-F238E27FC236}">
                    <a16:creationId xmlns:a16="http://schemas.microsoft.com/office/drawing/2014/main" id="{448BC265-097F-49E3-93E7-E19A5FAFD17B}"/>
                  </a:ext>
                </a:extLst>
              </p:cNvPr>
              <p:cNvSpPr/>
              <p:nvPr/>
            </p:nvSpPr>
            <p:spPr>
              <a:xfrm>
                <a:off x="3594037" y="5327204"/>
                <a:ext cx="7742089" cy="1280160"/>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
          <p:nvSpPr>
            <p:cNvPr id="33" name="TextBox 32">
              <a:extLst>
                <a:ext uri="{FF2B5EF4-FFF2-40B4-BE49-F238E27FC236}">
                  <a16:creationId xmlns:a16="http://schemas.microsoft.com/office/drawing/2014/main" id="{DE677C7E-2559-4B91-AA01-8442503D12CF}"/>
                </a:ext>
              </a:extLst>
            </p:cNvPr>
            <p:cNvSpPr txBox="1"/>
            <p:nvPr/>
          </p:nvSpPr>
          <p:spPr>
            <a:xfrm>
              <a:off x="3631101" y="2487295"/>
              <a:ext cx="7448063" cy="16383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en-US" sz="1600" b="0" i="0" u="none" strike="noStrike" cap="none" spc="0" normalizeH="0" dirty="0">
                  <a:ln>
                    <a:noFill/>
                  </a:ln>
                  <a:solidFill>
                    <a:schemeClr val="bg1"/>
                  </a:solidFill>
                  <a:effectLst/>
                  <a:uFillTx/>
                  <a:latin typeface="Open Sans" panose="020B0606030504020204" pitchFamily="34" charset="0"/>
                  <a:ea typeface="Open Sans" panose="020B0606030504020204" pitchFamily="34" charset="0"/>
                  <a:cs typeface="Open Sans" panose="020B0606030504020204" pitchFamily="34" charset="0"/>
                  <a:sym typeface="Helvetica Neue"/>
                </a:rPr>
                <a:t>How can I access and export data at all steps of analysis?</a:t>
              </a:r>
              <a:endParaRPr kumimoji="0" lang="en-US" sz="1600" b="0" i="0" u="none" strike="noStrike" cap="none" spc="0" normalizeH="0" baseline="0" dirty="0">
                <a:ln>
                  <a:noFill/>
                </a:ln>
                <a:solidFill>
                  <a:schemeClr val="bg1"/>
                </a:solidFill>
                <a:effectLst/>
                <a:uFillTx/>
                <a:latin typeface="Open Sans" panose="020B0606030504020204" pitchFamily="34" charset="0"/>
                <a:ea typeface="Open Sans" panose="020B0606030504020204" pitchFamily="34" charset="0"/>
                <a:cs typeface="Open Sans" panose="020B0606030504020204" pitchFamily="34" charset="0"/>
                <a:sym typeface="Helvetica Neue"/>
              </a:endParaRPr>
            </a:p>
          </p:txBody>
        </p:sp>
      </p:grpSp>
      <p:grpSp>
        <p:nvGrpSpPr>
          <p:cNvPr id="36" name="Group 35">
            <a:extLst>
              <a:ext uri="{FF2B5EF4-FFF2-40B4-BE49-F238E27FC236}">
                <a16:creationId xmlns:a16="http://schemas.microsoft.com/office/drawing/2014/main" id="{50366D5F-4D34-4B07-BF38-2BEB84AF497F}"/>
              </a:ext>
            </a:extLst>
          </p:cNvPr>
          <p:cNvGrpSpPr/>
          <p:nvPr/>
        </p:nvGrpSpPr>
        <p:grpSpPr>
          <a:xfrm>
            <a:off x="6940742" y="1108989"/>
            <a:ext cx="4699386" cy="1365988"/>
            <a:chOff x="9039336" y="5226515"/>
            <a:chExt cx="9924217" cy="3254796"/>
          </a:xfrm>
        </p:grpSpPr>
        <p:grpSp>
          <p:nvGrpSpPr>
            <p:cNvPr id="37" name="Group 36">
              <a:extLst>
                <a:ext uri="{FF2B5EF4-FFF2-40B4-BE49-F238E27FC236}">
                  <a16:creationId xmlns:a16="http://schemas.microsoft.com/office/drawing/2014/main" id="{52E595C6-2375-4462-B445-CA593C977AE7}"/>
                </a:ext>
              </a:extLst>
            </p:cNvPr>
            <p:cNvGrpSpPr/>
            <p:nvPr/>
          </p:nvGrpSpPr>
          <p:grpSpPr>
            <a:xfrm>
              <a:off x="9039336" y="5226515"/>
              <a:ext cx="9924217" cy="3254796"/>
              <a:chOff x="11842064" y="5479950"/>
              <a:chExt cx="7964707" cy="1983593"/>
            </a:xfrm>
            <a:solidFill>
              <a:srgbClr val="002656"/>
            </a:solidFill>
          </p:grpSpPr>
          <p:sp>
            <p:nvSpPr>
              <p:cNvPr id="39" name="Freeform 12">
                <a:extLst>
                  <a:ext uri="{FF2B5EF4-FFF2-40B4-BE49-F238E27FC236}">
                    <a16:creationId xmlns:a16="http://schemas.microsoft.com/office/drawing/2014/main" id="{351036B7-1FA0-47D4-B2A2-97A4E2E705F9}"/>
                  </a:ext>
                </a:extLst>
              </p:cNvPr>
              <p:cNvSpPr/>
              <p:nvPr/>
            </p:nvSpPr>
            <p:spPr>
              <a:xfrm rot="18776886">
                <a:off x="11282158" y="6301408"/>
                <a:ext cx="1722041" cy="602230"/>
              </a:xfrm>
              <a:custGeom>
                <a:avLst/>
                <a:gdLst>
                  <a:gd name="connsiteX0" fmla="*/ 0 w 1773936"/>
                  <a:gd name="connsiteY0" fmla="*/ 676656 h 694944"/>
                  <a:gd name="connsiteX1" fmla="*/ 1773936 w 1773936"/>
                  <a:gd name="connsiteY1" fmla="*/ 0 h 694944"/>
                  <a:gd name="connsiteX2" fmla="*/ 1773936 w 1773936"/>
                  <a:gd name="connsiteY2" fmla="*/ 694944 h 694944"/>
                  <a:gd name="connsiteX3" fmla="*/ 0 w 1773936"/>
                  <a:gd name="connsiteY3" fmla="*/ 676656 h 694944"/>
                </a:gdLst>
                <a:ahLst/>
                <a:cxnLst>
                  <a:cxn ang="0">
                    <a:pos x="connsiteX0" y="connsiteY0"/>
                  </a:cxn>
                  <a:cxn ang="0">
                    <a:pos x="connsiteX1" y="connsiteY1"/>
                  </a:cxn>
                  <a:cxn ang="0">
                    <a:pos x="connsiteX2" y="connsiteY2"/>
                  </a:cxn>
                  <a:cxn ang="0">
                    <a:pos x="connsiteX3" y="connsiteY3"/>
                  </a:cxn>
                </a:cxnLst>
                <a:rect l="l" t="t" r="r" b="b"/>
                <a:pathLst>
                  <a:path w="1773936" h="694944">
                    <a:moveTo>
                      <a:pt x="0" y="676656"/>
                    </a:moveTo>
                    <a:lnTo>
                      <a:pt x="1773936" y="0"/>
                    </a:lnTo>
                    <a:lnTo>
                      <a:pt x="1773936" y="694944"/>
                    </a:lnTo>
                    <a:lnTo>
                      <a:pt x="0" y="676656"/>
                    </a:lnTo>
                    <a:close/>
                  </a:path>
                </a:pathLst>
              </a:cu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0" name="Rectangle 39">
                <a:extLst>
                  <a:ext uri="{FF2B5EF4-FFF2-40B4-BE49-F238E27FC236}">
                    <a16:creationId xmlns:a16="http://schemas.microsoft.com/office/drawing/2014/main" id="{42F5A81A-5257-4FA6-9EC1-DC5F0EBDC2BF}"/>
                  </a:ext>
                </a:extLst>
              </p:cNvPr>
              <p:cNvSpPr/>
              <p:nvPr/>
            </p:nvSpPr>
            <p:spPr>
              <a:xfrm>
                <a:off x="12064683" y="5479950"/>
                <a:ext cx="7742088" cy="1280160"/>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
          <p:nvSpPr>
            <p:cNvPr id="38" name="TextBox 37">
              <a:extLst>
                <a:ext uri="{FF2B5EF4-FFF2-40B4-BE49-F238E27FC236}">
                  <a16:creationId xmlns:a16="http://schemas.microsoft.com/office/drawing/2014/main" id="{D3127816-3860-4CDE-8966-81198833CE6B}"/>
                </a:ext>
              </a:extLst>
            </p:cNvPr>
            <p:cNvSpPr txBox="1"/>
            <p:nvPr/>
          </p:nvSpPr>
          <p:spPr>
            <a:xfrm>
              <a:off x="10368043" y="5591198"/>
              <a:ext cx="7955126" cy="141781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en-US" sz="1600" b="0" i="0" u="none" strike="noStrike" cap="none" spc="0" normalizeH="0" baseline="0" dirty="0">
                  <a:ln>
                    <a:noFill/>
                  </a:ln>
                  <a:solidFill>
                    <a:schemeClr val="bg1"/>
                  </a:solidFill>
                  <a:effectLst/>
                  <a:uFillTx/>
                  <a:latin typeface="Open Sans" panose="020B0606030504020204" pitchFamily="34" charset="0"/>
                  <a:ea typeface="Open Sans" panose="020B0606030504020204" pitchFamily="34" charset="0"/>
                  <a:cs typeface="Open Sans" panose="020B0606030504020204" pitchFamily="34" charset="0"/>
                  <a:sym typeface="Helvetica Neue"/>
                </a:rPr>
                <a:t>How can I chose a colorblind-friendly lookup table?</a:t>
              </a:r>
            </a:p>
          </p:txBody>
        </p:sp>
      </p:grpSp>
      <p:grpSp>
        <p:nvGrpSpPr>
          <p:cNvPr id="41" name="Group 40">
            <a:extLst>
              <a:ext uri="{FF2B5EF4-FFF2-40B4-BE49-F238E27FC236}">
                <a16:creationId xmlns:a16="http://schemas.microsoft.com/office/drawing/2014/main" id="{F410D74A-21CF-43D8-8092-1F3469935A86}"/>
              </a:ext>
            </a:extLst>
          </p:cNvPr>
          <p:cNvGrpSpPr/>
          <p:nvPr/>
        </p:nvGrpSpPr>
        <p:grpSpPr>
          <a:xfrm>
            <a:off x="326991" y="2809018"/>
            <a:ext cx="5247122" cy="1040484"/>
            <a:chOff x="681179" y="4850187"/>
            <a:chExt cx="8582029" cy="2869274"/>
          </a:xfrm>
        </p:grpSpPr>
        <p:grpSp>
          <p:nvGrpSpPr>
            <p:cNvPr id="42" name="Group 41">
              <a:extLst>
                <a:ext uri="{FF2B5EF4-FFF2-40B4-BE49-F238E27FC236}">
                  <a16:creationId xmlns:a16="http://schemas.microsoft.com/office/drawing/2014/main" id="{9A4E2F9A-0EA2-4936-8D7B-550DAFAD4D7A}"/>
                </a:ext>
              </a:extLst>
            </p:cNvPr>
            <p:cNvGrpSpPr/>
            <p:nvPr/>
          </p:nvGrpSpPr>
          <p:grpSpPr>
            <a:xfrm flipH="1">
              <a:off x="681179" y="4850187"/>
              <a:ext cx="8582029" cy="2869274"/>
              <a:chOff x="3371417" y="5327204"/>
              <a:chExt cx="7964709" cy="1983593"/>
            </a:xfrm>
            <a:solidFill>
              <a:srgbClr val="2DB07C"/>
            </a:solidFill>
          </p:grpSpPr>
          <p:sp>
            <p:nvSpPr>
              <p:cNvPr id="44" name="Freeform 23">
                <a:extLst>
                  <a:ext uri="{FF2B5EF4-FFF2-40B4-BE49-F238E27FC236}">
                    <a16:creationId xmlns:a16="http://schemas.microsoft.com/office/drawing/2014/main" id="{83BCB4D4-783F-4BB8-A8D6-D2098D0D0A66}"/>
                  </a:ext>
                </a:extLst>
              </p:cNvPr>
              <p:cNvSpPr/>
              <p:nvPr/>
            </p:nvSpPr>
            <p:spPr>
              <a:xfrm rot="18776886">
                <a:off x="2811511" y="6148662"/>
                <a:ext cx="1722041" cy="602230"/>
              </a:xfrm>
              <a:custGeom>
                <a:avLst/>
                <a:gdLst>
                  <a:gd name="connsiteX0" fmla="*/ 0 w 1773936"/>
                  <a:gd name="connsiteY0" fmla="*/ 676656 h 694944"/>
                  <a:gd name="connsiteX1" fmla="*/ 1773936 w 1773936"/>
                  <a:gd name="connsiteY1" fmla="*/ 0 h 694944"/>
                  <a:gd name="connsiteX2" fmla="*/ 1773936 w 1773936"/>
                  <a:gd name="connsiteY2" fmla="*/ 694944 h 694944"/>
                  <a:gd name="connsiteX3" fmla="*/ 0 w 1773936"/>
                  <a:gd name="connsiteY3" fmla="*/ 676656 h 694944"/>
                </a:gdLst>
                <a:ahLst/>
                <a:cxnLst>
                  <a:cxn ang="0">
                    <a:pos x="connsiteX0" y="connsiteY0"/>
                  </a:cxn>
                  <a:cxn ang="0">
                    <a:pos x="connsiteX1" y="connsiteY1"/>
                  </a:cxn>
                  <a:cxn ang="0">
                    <a:pos x="connsiteX2" y="connsiteY2"/>
                  </a:cxn>
                  <a:cxn ang="0">
                    <a:pos x="connsiteX3" y="connsiteY3"/>
                  </a:cxn>
                </a:cxnLst>
                <a:rect l="l" t="t" r="r" b="b"/>
                <a:pathLst>
                  <a:path w="1773936" h="694944">
                    <a:moveTo>
                      <a:pt x="0" y="676656"/>
                    </a:moveTo>
                    <a:lnTo>
                      <a:pt x="1773936" y="0"/>
                    </a:lnTo>
                    <a:lnTo>
                      <a:pt x="1773936" y="694944"/>
                    </a:lnTo>
                    <a:lnTo>
                      <a:pt x="0" y="676656"/>
                    </a:lnTo>
                    <a:close/>
                  </a:path>
                </a:pathLst>
              </a:cu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5" name="Rectangle 44">
                <a:extLst>
                  <a:ext uri="{FF2B5EF4-FFF2-40B4-BE49-F238E27FC236}">
                    <a16:creationId xmlns:a16="http://schemas.microsoft.com/office/drawing/2014/main" id="{BE90339F-DACA-49E5-A1E8-2E88910A28F8}"/>
                  </a:ext>
                </a:extLst>
              </p:cNvPr>
              <p:cNvSpPr/>
              <p:nvPr/>
            </p:nvSpPr>
            <p:spPr>
              <a:xfrm>
                <a:off x="3594037" y="5327204"/>
                <a:ext cx="7742089" cy="1280160"/>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
          <p:nvSpPr>
            <p:cNvPr id="43" name="TextBox 42">
              <a:extLst>
                <a:ext uri="{FF2B5EF4-FFF2-40B4-BE49-F238E27FC236}">
                  <a16:creationId xmlns:a16="http://schemas.microsoft.com/office/drawing/2014/main" id="{13436FB3-E634-430E-8B2E-5C5047BA2A5D}"/>
                </a:ext>
              </a:extLst>
            </p:cNvPr>
            <p:cNvSpPr txBox="1"/>
            <p:nvPr/>
          </p:nvSpPr>
          <p:spPr>
            <a:xfrm>
              <a:off x="1128226" y="4948213"/>
              <a:ext cx="7448061" cy="16408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en-US" sz="1600" b="0"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Helvetica Neue"/>
                </a:rPr>
                <a:t>Do I need licensed software to </a:t>
              </a:r>
              <a:r>
                <a:rPr kumimoji="0" lang="en-US" sz="1600" b="0" i="0" u="none" strike="noStrike" cap="none" spc="0" normalizeH="0" baseline="0" dirty="0" err="1">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Helvetica Neue"/>
                </a:rPr>
                <a:t>analyse</a:t>
              </a:r>
              <a:r>
                <a:rPr kumimoji="0" lang="en-US" sz="1600" b="0"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Helvetica Neue"/>
                </a:rPr>
                <a:t> FLIM data?</a:t>
              </a:r>
            </a:p>
          </p:txBody>
        </p:sp>
      </p:grpSp>
      <p:grpSp>
        <p:nvGrpSpPr>
          <p:cNvPr id="46" name="Group 45">
            <a:extLst>
              <a:ext uri="{FF2B5EF4-FFF2-40B4-BE49-F238E27FC236}">
                <a16:creationId xmlns:a16="http://schemas.microsoft.com/office/drawing/2014/main" id="{B2DFE56C-C852-4235-AE63-30CEEF5DE034}"/>
              </a:ext>
            </a:extLst>
          </p:cNvPr>
          <p:cNvGrpSpPr/>
          <p:nvPr/>
        </p:nvGrpSpPr>
        <p:grpSpPr>
          <a:xfrm>
            <a:off x="7313181" y="2609456"/>
            <a:ext cx="4488183" cy="1127221"/>
            <a:chOff x="14179408" y="4761381"/>
            <a:chExt cx="8552817" cy="2303677"/>
          </a:xfrm>
        </p:grpSpPr>
        <p:grpSp>
          <p:nvGrpSpPr>
            <p:cNvPr id="47" name="Group 46">
              <a:extLst>
                <a:ext uri="{FF2B5EF4-FFF2-40B4-BE49-F238E27FC236}">
                  <a16:creationId xmlns:a16="http://schemas.microsoft.com/office/drawing/2014/main" id="{4492C170-BDF1-429B-A928-E5C1437F17A5}"/>
                </a:ext>
              </a:extLst>
            </p:cNvPr>
            <p:cNvGrpSpPr/>
            <p:nvPr/>
          </p:nvGrpSpPr>
          <p:grpSpPr>
            <a:xfrm>
              <a:off x="14179408" y="4761381"/>
              <a:ext cx="8552817" cy="2303677"/>
              <a:chOff x="14869891" y="2729176"/>
              <a:chExt cx="7964709" cy="1983593"/>
            </a:xfrm>
          </p:grpSpPr>
          <p:sp>
            <p:nvSpPr>
              <p:cNvPr id="49" name="Freeform 154">
                <a:extLst>
                  <a:ext uri="{FF2B5EF4-FFF2-40B4-BE49-F238E27FC236}">
                    <a16:creationId xmlns:a16="http://schemas.microsoft.com/office/drawing/2014/main" id="{A680CE5C-08D6-429A-8465-E5962324B28D}"/>
                  </a:ext>
                </a:extLst>
              </p:cNvPr>
              <p:cNvSpPr/>
              <p:nvPr/>
            </p:nvSpPr>
            <p:spPr>
              <a:xfrm rot="18776886">
                <a:off x="14309985" y="3550634"/>
                <a:ext cx="1722041" cy="602230"/>
              </a:xfrm>
              <a:custGeom>
                <a:avLst/>
                <a:gdLst>
                  <a:gd name="connsiteX0" fmla="*/ 0 w 1773936"/>
                  <a:gd name="connsiteY0" fmla="*/ 676656 h 694944"/>
                  <a:gd name="connsiteX1" fmla="*/ 1773936 w 1773936"/>
                  <a:gd name="connsiteY1" fmla="*/ 0 h 694944"/>
                  <a:gd name="connsiteX2" fmla="*/ 1773936 w 1773936"/>
                  <a:gd name="connsiteY2" fmla="*/ 694944 h 694944"/>
                  <a:gd name="connsiteX3" fmla="*/ 0 w 1773936"/>
                  <a:gd name="connsiteY3" fmla="*/ 676656 h 694944"/>
                </a:gdLst>
                <a:ahLst/>
                <a:cxnLst>
                  <a:cxn ang="0">
                    <a:pos x="connsiteX0" y="connsiteY0"/>
                  </a:cxn>
                  <a:cxn ang="0">
                    <a:pos x="connsiteX1" y="connsiteY1"/>
                  </a:cxn>
                  <a:cxn ang="0">
                    <a:pos x="connsiteX2" y="connsiteY2"/>
                  </a:cxn>
                  <a:cxn ang="0">
                    <a:pos x="connsiteX3" y="connsiteY3"/>
                  </a:cxn>
                </a:cxnLst>
                <a:rect l="l" t="t" r="r" b="b"/>
                <a:pathLst>
                  <a:path w="1773936" h="694944">
                    <a:moveTo>
                      <a:pt x="0" y="676656"/>
                    </a:moveTo>
                    <a:lnTo>
                      <a:pt x="1773936" y="0"/>
                    </a:lnTo>
                    <a:lnTo>
                      <a:pt x="1773936" y="694944"/>
                    </a:lnTo>
                    <a:lnTo>
                      <a:pt x="0" y="676656"/>
                    </a:lnTo>
                    <a:close/>
                  </a:path>
                </a:pathLst>
              </a:custGeom>
              <a:solidFill>
                <a:srgbClr val="A3C21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0" name="Rectangle 49">
                <a:extLst>
                  <a:ext uri="{FF2B5EF4-FFF2-40B4-BE49-F238E27FC236}">
                    <a16:creationId xmlns:a16="http://schemas.microsoft.com/office/drawing/2014/main" id="{E52A6F2F-B7F7-4DF3-B02C-7A29046742C2}"/>
                  </a:ext>
                </a:extLst>
              </p:cNvPr>
              <p:cNvSpPr/>
              <p:nvPr/>
            </p:nvSpPr>
            <p:spPr>
              <a:xfrm>
                <a:off x="15092511" y="2729176"/>
                <a:ext cx="7742089" cy="1280160"/>
              </a:xfrm>
              <a:prstGeom prst="rect">
                <a:avLst/>
              </a:prstGeom>
              <a:solidFill>
                <a:srgbClr val="A3C21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
          <p:nvSpPr>
            <p:cNvPr id="48" name="TextBox 47">
              <a:extLst>
                <a:ext uri="{FF2B5EF4-FFF2-40B4-BE49-F238E27FC236}">
                  <a16:creationId xmlns:a16="http://schemas.microsoft.com/office/drawing/2014/main" id="{C50B589F-1D41-4737-BEAB-7DDA37F003BC}"/>
                </a:ext>
              </a:extLst>
            </p:cNvPr>
            <p:cNvSpPr txBox="1"/>
            <p:nvPr/>
          </p:nvSpPr>
          <p:spPr>
            <a:xfrm>
              <a:off x="15206010" y="4891903"/>
              <a:ext cx="7174524" cy="121606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en-US" sz="1600" b="0"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Helvetica Neue"/>
                </a:rPr>
                <a:t>How to apply</a:t>
              </a:r>
              <a:r>
                <a:rPr kumimoji="0" lang="en-US" sz="1600" b="0" i="0" u="none" strike="noStrike" cap="none" spc="0" normalizeH="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Helvetica Neue"/>
                </a:rPr>
                <a:t> downstream workflows?</a:t>
              </a:r>
              <a:endParaRPr kumimoji="0" lang="en-US" sz="1600" b="0"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Helvetica Neue"/>
              </a:endParaRPr>
            </a:p>
          </p:txBody>
        </p:sp>
      </p:grpSp>
      <p:grpSp>
        <p:nvGrpSpPr>
          <p:cNvPr id="51" name="Group 50">
            <a:extLst>
              <a:ext uri="{FF2B5EF4-FFF2-40B4-BE49-F238E27FC236}">
                <a16:creationId xmlns:a16="http://schemas.microsoft.com/office/drawing/2014/main" id="{4960662A-706E-4F0A-ACAC-37BE49E7A1F0}"/>
              </a:ext>
            </a:extLst>
          </p:cNvPr>
          <p:cNvGrpSpPr/>
          <p:nvPr/>
        </p:nvGrpSpPr>
        <p:grpSpPr>
          <a:xfrm>
            <a:off x="6147631" y="3958865"/>
            <a:ext cx="4910618" cy="1074487"/>
            <a:chOff x="14774050" y="9112471"/>
            <a:chExt cx="8552817" cy="2303677"/>
          </a:xfrm>
        </p:grpSpPr>
        <p:grpSp>
          <p:nvGrpSpPr>
            <p:cNvPr id="52" name="Group 51">
              <a:extLst>
                <a:ext uri="{FF2B5EF4-FFF2-40B4-BE49-F238E27FC236}">
                  <a16:creationId xmlns:a16="http://schemas.microsoft.com/office/drawing/2014/main" id="{C6A85D87-8699-4B6F-B563-D6AD2A68C8F6}"/>
                </a:ext>
              </a:extLst>
            </p:cNvPr>
            <p:cNvGrpSpPr/>
            <p:nvPr/>
          </p:nvGrpSpPr>
          <p:grpSpPr>
            <a:xfrm>
              <a:off x="14774050" y="9112471"/>
              <a:ext cx="8552817" cy="2303677"/>
              <a:chOff x="14869891" y="2729176"/>
              <a:chExt cx="7964709" cy="1983593"/>
            </a:xfrm>
            <a:solidFill>
              <a:srgbClr val="55B759"/>
            </a:solidFill>
          </p:grpSpPr>
          <p:sp>
            <p:nvSpPr>
              <p:cNvPr id="55" name="Freeform 31">
                <a:extLst>
                  <a:ext uri="{FF2B5EF4-FFF2-40B4-BE49-F238E27FC236}">
                    <a16:creationId xmlns:a16="http://schemas.microsoft.com/office/drawing/2014/main" id="{F29E9BB4-8656-4792-80AC-6559B945F18F}"/>
                  </a:ext>
                </a:extLst>
              </p:cNvPr>
              <p:cNvSpPr/>
              <p:nvPr/>
            </p:nvSpPr>
            <p:spPr>
              <a:xfrm rot="18776886">
                <a:off x="14309985" y="3550634"/>
                <a:ext cx="1722041" cy="602230"/>
              </a:xfrm>
              <a:custGeom>
                <a:avLst/>
                <a:gdLst>
                  <a:gd name="connsiteX0" fmla="*/ 0 w 1773936"/>
                  <a:gd name="connsiteY0" fmla="*/ 676656 h 694944"/>
                  <a:gd name="connsiteX1" fmla="*/ 1773936 w 1773936"/>
                  <a:gd name="connsiteY1" fmla="*/ 0 h 694944"/>
                  <a:gd name="connsiteX2" fmla="*/ 1773936 w 1773936"/>
                  <a:gd name="connsiteY2" fmla="*/ 694944 h 694944"/>
                  <a:gd name="connsiteX3" fmla="*/ 0 w 1773936"/>
                  <a:gd name="connsiteY3" fmla="*/ 676656 h 694944"/>
                </a:gdLst>
                <a:ahLst/>
                <a:cxnLst>
                  <a:cxn ang="0">
                    <a:pos x="connsiteX0" y="connsiteY0"/>
                  </a:cxn>
                  <a:cxn ang="0">
                    <a:pos x="connsiteX1" y="connsiteY1"/>
                  </a:cxn>
                  <a:cxn ang="0">
                    <a:pos x="connsiteX2" y="connsiteY2"/>
                  </a:cxn>
                  <a:cxn ang="0">
                    <a:pos x="connsiteX3" y="connsiteY3"/>
                  </a:cxn>
                </a:cxnLst>
                <a:rect l="l" t="t" r="r" b="b"/>
                <a:pathLst>
                  <a:path w="1773936" h="694944">
                    <a:moveTo>
                      <a:pt x="0" y="676656"/>
                    </a:moveTo>
                    <a:lnTo>
                      <a:pt x="1773936" y="0"/>
                    </a:lnTo>
                    <a:lnTo>
                      <a:pt x="1773936" y="694944"/>
                    </a:lnTo>
                    <a:lnTo>
                      <a:pt x="0" y="676656"/>
                    </a:lnTo>
                    <a:close/>
                  </a:path>
                </a:pathLst>
              </a:cu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6" name="Rectangle 55">
                <a:extLst>
                  <a:ext uri="{FF2B5EF4-FFF2-40B4-BE49-F238E27FC236}">
                    <a16:creationId xmlns:a16="http://schemas.microsoft.com/office/drawing/2014/main" id="{8D16AF55-B61F-49B8-A67F-23FC2995C6CB}"/>
                  </a:ext>
                </a:extLst>
              </p:cNvPr>
              <p:cNvSpPr/>
              <p:nvPr/>
            </p:nvSpPr>
            <p:spPr>
              <a:xfrm>
                <a:off x="15092511" y="2729176"/>
                <a:ext cx="7742089" cy="1280160"/>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
          <p:nvSpPr>
            <p:cNvPr id="53" name="TextBox 52">
              <a:extLst>
                <a:ext uri="{FF2B5EF4-FFF2-40B4-BE49-F238E27FC236}">
                  <a16:creationId xmlns:a16="http://schemas.microsoft.com/office/drawing/2014/main" id="{DE81D160-DCF6-44DA-ADF8-B6FB7F1980E6}"/>
                </a:ext>
              </a:extLst>
            </p:cNvPr>
            <p:cNvSpPr txBox="1"/>
            <p:nvPr/>
          </p:nvSpPr>
          <p:spPr>
            <a:xfrm>
              <a:off x="15800651" y="9676615"/>
              <a:ext cx="7174524"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en-US" sz="1600" b="0"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Helvetica Neue"/>
                </a:rPr>
                <a:t>Are there open</a:t>
              </a:r>
              <a:r>
                <a:rPr kumimoji="0" lang="en-US" sz="1600" b="0" i="0" u="none" strike="noStrike" cap="none" spc="0" normalizeH="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Helvetica Neue"/>
                </a:rPr>
                <a:t> source software solutions?</a:t>
              </a:r>
              <a:endParaRPr kumimoji="0" lang="en-US" sz="1600" b="0"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Helvetica Neue"/>
              </a:endParaRPr>
            </a:p>
          </p:txBody>
        </p:sp>
      </p:grpSp>
      <p:grpSp>
        <p:nvGrpSpPr>
          <p:cNvPr id="62" name="Group 61">
            <a:extLst>
              <a:ext uri="{FF2B5EF4-FFF2-40B4-BE49-F238E27FC236}">
                <a16:creationId xmlns:a16="http://schemas.microsoft.com/office/drawing/2014/main" id="{63B57264-0B7E-42A9-9A55-F9939EC7E967}"/>
              </a:ext>
            </a:extLst>
          </p:cNvPr>
          <p:cNvGrpSpPr/>
          <p:nvPr/>
        </p:nvGrpSpPr>
        <p:grpSpPr>
          <a:xfrm>
            <a:off x="6786952" y="5242903"/>
            <a:ext cx="3256595" cy="951677"/>
            <a:chOff x="10471874" y="9770174"/>
            <a:chExt cx="8361248" cy="2869274"/>
          </a:xfrm>
        </p:grpSpPr>
        <p:grpSp>
          <p:nvGrpSpPr>
            <p:cNvPr id="63" name="Group 62">
              <a:extLst>
                <a:ext uri="{FF2B5EF4-FFF2-40B4-BE49-F238E27FC236}">
                  <a16:creationId xmlns:a16="http://schemas.microsoft.com/office/drawing/2014/main" id="{220D2BD2-3A44-4AC9-9B02-56AE8375A85E}"/>
                </a:ext>
              </a:extLst>
            </p:cNvPr>
            <p:cNvGrpSpPr/>
            <p:nvPr/>
          </p:nvGrpSpPr>
          <p:grpSpPr>
            <a:xfrm>
              <a:off x="10471874" y="9770174"/>
              <a:ext cx="8361248" cy="2869274"/>
              <a:chOff x="3371417" y="5327204"/>
              <a:chExt cx="9106540" cy="1983593"/>
            </a:xfrm>
            <a:solidFill>
              <a:srgbClr val="386F9C"/>
            </a:solidFill>
          </p:grpSpPr>
          <p:sp>
            <p:nvSpPr>
              <p:cNvPr id="65" name="Freeform 42">
                <a:extLst>
                  <a:ext uri="{FF2B5EF4-FFF2-40B4-BE49-F238E27FC236}">
                    <a16:creationId xmlns:a16="http://schemas.microsoft.com/office/drawing/2014/main" id="{E0EA031E-5E43-4419-9700-EB9B01B6CF29}"/>
                  </a:ext>
                </a:extLst>
              </p:cNvPr>
              <p:cNvSpPr/>
              <p:nvPr/>
            </p:nvSpPr>
            <p:spPr>
              <a:xfrm rot="18776886">
                <a:off x="2811511" y="6148662"/>
                <a:ext cx="1722041" cy="602230"/>
              </a:xfrm>
              <a:custGeom>
                <a:avLst/>
                <a:gdLst>
                  <a:gd name="connsiteX0" fmla="*/ 0 w 1773936"/>
                  <a:gd name="connsiteY0" fmla="*/ 676656 h 694944"/>
                  <a:gd name="connsiteX1" fmla="*/ 1773936 w 1773936"/>
                  <a:gd name="connsiteY1" fmla="*/ 0 h 694944"/>
                  <a:gd name="connsiteX2" fmla="*/ 1773936 w 1773936"/>
                  <a:gd name="connsiteY2" fmla="*/ 694944 h 694944"/>
                  <a:gd name="connsiteX3" fmla="*/ 0 w 1773936"/>
                  <a:gd name="connsiteY3" fmla="*/ 676656 h 694944"/>
                </a:gdLst>
                <a:ahLst/>
                <a:cxnLst>
                  <a:cxn ang="0">
                    <a:pos x="connsiteX0" y="connsiteY0"/>
                  </a:cxn>
                  <a:cxn ang="0">
                    <a:pos x="connsiteX1" y="connsiteY1"/>
                  </a:cxn>
                  <a:cxn ang="0">
                    <a:pos x="connsiteX2" y="connsiteY2"/>
                  </a:cxn>
                  <a:cxn ang="0">
                    <a:pos x="connsiteX3" y="connsiteY3"/>
                  </a:cxn>
                </a:cxnLst>
                <a:rect l="l" t="t" r="r" b="b"/>
                <a:pathLst>
                  <a:path w="1773936" h="694944">
                    <a:moveTo>
                      <a:pt x="0" y="676656"/>
                    </a:moveTo>
                    <a:lnTo>
                      <a:pt x="1773936" y="0"/>
                    </a:lnTo>
                    <a:lnTo>
                      <a:pt x="1773936" y="694944"/>
                    </a:lnTo>
                    <a:lnTo>
                      <a:pt x="0" y="676656"/>
                    </a:lnTo>
                    <a:close/>
                  </a:path>
                </a:pathLst>
              </a:cu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6" name="Rectangle 65">
                <a:extLst>
                  <a:ext uri="{FF2B5EF4-FFF2-40B4-BE49-F238E27FC236}">
                    <a16:creationId xmlns:a16="http://schemas.microsoft.com/office/drawing/2014/main" id="{E528A772-B1AA-40B0-A702-1570D6C593C7}"/>
                  </a:ext>
                </a:extLst>
              </p:cNvPr>
              <p:cNvSpPr/>
              <p:nvPr/>
            </p:nvSpPr>
            <p:spPr>
              <a:xfrm>
                <a:off x="3594035" y="5327204"/>
                <a:ext cx="8883922" cy="1280160"/>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
          <p:nvSpPr>
            <p:cNvPr id="64" name="TextBox 63">
              <a:extLst>
                <a:ext uri="{FF2B5EF4-FFF2-40B4-BE49-F238E27FC236}">
                  <a16:creationId xmlns:a16="http://schemas.microsoft.com/office/drawing/2014/main" id="{0F206D4E-7D36-44B5-83D3-86F895532E67}"/>
                </a:ext>
              </a:extLst>
            </p:cNvPr>
            <p:cNvSpPr txBox="1"/>
            <p:nvPr/>
          </p:nvSpPr>
          <p:spPr>
            <a:xfrm>
              <a:off x="10876325" y="10515351"/>
              <a:ext cx="7448062"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en-US" sz="1600" b="0" i="0" u="none" strike="noStrike" cap="none" spc="0" normalizeH="0" baseline="0" dirty="0">
                  <a:ln>
                    <a:noFill/>
                  </a:ln>
                  <a:solidFill>
                    <a:schemeClr val="bg1"/>
                  </a:solidFill>
                  <a:effectLst/>
                  <a:uFillTx/>
                  <a:latin typeface="Open Sans" panose="020B0606030504020204" pitchFamily="34" charset="0"/>
                  <a:ea typeface="Open Sans" panose="020B0606030504020204" pitchFamily="34" charset="0"/>
                  <a:cs typeface="Open Sans" panose="020B0606030504020204" pitchFamily="34" charset="0"/>
                  <a:sym typeface="Helvetica Neue"/>
                </a:rPr>
                <a:t>Why is it so time-consuming</a:t>
              </a:r>
              <a:r>
                <a:rPr kumimoji="0" lang="en-US" sz="1600" b="0" i="0" u="none" strike="noStrike" cap="none" spc="0" normalizeH="0" dirty="0">
                  <a:ln>
                    <a:noFill/>
                  </a:ln>
                  <a:solidFill>
                    <a:schemeClr val="bg1"/>
                  </a:solidFill>
                  <a:effectLst/>
                  <a:uFillTx/>
                  <a:latin typeface="Open Sans" panose="020B0606030504020204" pitchFamily="34" charset="0"/>
                  <a:ea typeface="Open Sans" panose="020B0606030504020204" pitchFamily="34" charset="0"/>
                  <a:cs typeface="Open Sans" panose="020B0606030504020204" pitchFamily="34" charset="0"/>
                  <a:sym typeface="Helvetica Neue"/>
                </a:rPr>
                <a:t>?</a:t>
              </a:r>
              <a:endParaRPr kumimoji="0" lang="en-US" sz="1600" b="0" i="0" u="none" strike="noStrike" cap="none" spc="0" normalizeH="0" baseline="0" dirty="0">
                <a:ln>
                  <a:noFill/>
                </a:ln>
                <a:solidFill>
                  <a:schemeClr val="bg1"/>
                </a:solidFill>
                <a:effectLst/>
                <a:uFillTx/>
                <a:latin typeface="Open Sans" panose="020B0606030504020204" pitchFamily="34" charset="0"/>
                <a:ea typeface="Open Sans" panose="020B0606030504020204" pitchFamily="34" charset="0"/>
                <a:cs typeface="Open Sans" panose="020B0606030504020204" pitchFamily="34" charset="0"/>
                <a:sym typeface="Helvetica Neue"/>
              </a:endParaRPr>
            </a:p>
          </p:txBody>
        </p:sp>
      </p:grpSp>
      <p:pic>
        <p:nvPicPr>
          <p:cNvPr id="54" name="Picture 53">
            <a:extLst>
              <a:ext uri="{FF2B5EF4-FFF2-40B4-BE49-F238E27FC236}">
                <a16:creationId xmlns:a16="http://schemas.microsoft.com/office/drawing/2014/main" id="{CE9868E9-1972-4800-BCA2-8ED3464F85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773" y="6410683"/>
            <a:ext cx="991305" cy="309619"/>
          </a:xfrm>
          <a:prstGeom prst="rect">
            <a:avLst/>
          </a:prstGeom>
        </p:spPr>
      </p:pic>
      <p:pic>
        <p:nvPicPr>
          <p:cNvPr id="57" name="Content Placeholder 6">
            <a:extLst>
              <a:ext uri="{FF2B5EF4-FFF2-40B4-BE49-F238E27FC236}">
                <a16:creationId xmlns:a16="http://schemas.microsoft.com/office/drawing/2014/main" id="{BF0CA8CE-C87D-41E1-94F2-97A01B64043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39916" y="6466315"/>
            <a:ext cx="683671" cy="239285"/>
          </a:xfrm>
          <a:prstGeom prst="rect">
            <a:avLst/>
          </a:prstGeom>
        </p:spPr>
      </p:pic>
    </p:spTree>
    <p:extLst>
      <p:ext uri="{BB962C8B-B14F-4D97-AF65-F5344CB8AC3E}">
        <p14:creationId xmlns:p14="http://schemas.microsoft.com/office/powerpoint/2010/main" val="22559126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20</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413401" y="6427297"/>
            <a:ext cx="3386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20</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Title 1">
            <a:extLst>
              <a:ext uri="{FF2B5EF4-FFF2-40B4-BE49-F238E27FC236}">
                <a16:creationId xmlns:a16="http://schemas.microsoft.com/office/drawing/2014/main" id="{64A2FE84-3464-4462-81AF-1B73DAE58796}"/>
              </a:ext>
            </a:extLst>
          </p:cNvPr>
          <p:cNvSpPr txBox="1">
            <a:spLocks/>
          </p:cNvSpPr>
          <p:nvPr/>
        </p:nvSpPr>
        <p:spPr>
          <a:xfrm>
            <a:off x="564209" y="384562"/>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sz="2800" b="0" dirty="0">
                <a:latin typeface="Open Sans" panose="020B0606030504020204" pitchFamily="34" charset="0"/>
                <a:ea typeface="Open Sans" panose="020B0606030504020204" pitchFamily="34" charset="0"/>
                <a:cs typeface="Open Sans" panose="020B0606030504020204" pitchFamily="34" charset="0"/>
              </a:rPr>
              <a:t>Integrating FLIM analysis into a bio-image analysis workflow</a:t>
            </a:r>
          </a:p>
        </p:txBody>
      </p:sp>
      <p:sp>
        <p:nvSpPr>
          <p:cNvPr id="46" name="Text Placeholder 2">
            <a:extLst>
              <a:ext uri="{FF2B5EF4-FFF2-40B4-BE49-F238E27FC236}">
                <a16:creationId xmlns:a16="http://schemas.microsoft.com/office/drawing/2014/main" id="{9C592954-221A-4C9D-9460-4CB126A6A0E4}"/>
              </a:ext>
            </a:extLst>
          </p:cNvPr>
          <p:cNvSpPr txBox="1">
            <a:spLocks/>
          </p:cNvSpPr>
          <p:nvPr/>
        </p:nvSpPr>
        <p:spPr>
          <a:xfrm>
            <a:off x="3335692" y="1014484"/>
            <a:ext cx="8405743" cy="46739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latin typeface="Open Sans" panose="020B0606030504020204" pitchFamily="34" charset="0"/>
                <a:ea typeface="Open Sans" panose="020B0606030504020204" pitchFamily="34" charset="0"/>
                <a:cs typeface="Open Sans" panose="020B0606030504020204" pitchFamily="34" charset="0"/>
              </a:rPr>
              <a:t>Metabolic FLIM of sperm in a female sperm-storage organ in </a:t>
            </a:r>
            <a:r>
              <a:rPr lang="en-US" sz="1600" i="1" dirty="0">
                <a:latin typeface="Open Sans" panose="020B0606030504020204" pitchFamily="34" charset="0"/>
                <a:ea typeface="Open Sans" panose="020B0606030504020204" pitchFamily="34" charset="0"/>
                <a:cs typeface="Open Sans" panose="020B0606030504020204" pitchFamily="34" charset="0"/>
              </a:rPr>
              <a:t>Drosophila</a:t>
            </a:r>
          </a:p>
        </p:txBody>
      </p:sp>
      <p:pic>
        <p:nvPicPr>
          <p:cNvPr id="47" name="Picture 46">
            <a:extLst>
              <a:ext uri="{FF2B5EF4-FFF2-40B4-BE49-F238E27FC236}">
                <a16:creationId xmlns:a16="http://schemas.microsoft.com/office/drawing/2014/main" id="{1D9570B7-EAFB-4629-8E05-E1A9FB9EBA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48" name="Picture 47">
            <a:extLst>
              <a:ext uri="{FF2B5EF4-FFF2-40B4-BE49-F238E27FC236}">
                <a16:creationId xmlns:a16="http://schemas.microsoft.com/office/drawing/2014/main" id="{60866F1A-6213-4535-B3F2-EB2EB786D0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49" name="Picture 48">
            <a:extLst>
              <a:ext uri="{FF2B5EF4-FFF2-40B4-BE49-F238E27FC236}">
                <a16:creationId xmlns:a16="http://schemas.microsoft.com/office/drawing/2014/main" id="{F4AC3ED8-B580-4F55-A57E-63866646CAF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0" name="Picture 49">
            <a:extLst>
              <a:ext uri="{FF2B5EF4-FFF2-40B4-BE49-F238E27FC236}">
                <a16:creationId xmlns:a16="http://schemas.microsoft.com/office/drawing/2014/main" id="{229CB1FC-59B6-4A56-8297-00B8AA1F287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1" name="Picture 50">
            <a:extLst>
              <a:ext uri="{FF2B5EF4-FFF2-40B4-BE49-F238E27FC236}">
                <a16:creationId xmlns:a16="http://schemas.microsoft.com/office/drawing/2014/main" id="{5363B757-1419-4356-A986-D29B262E006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2" name="Picture 51">
            <a:extLst>
              <a:ext uri="{FF2B5EF4-FFF2-40B4-BE49-F238E27FC236}">
                <a16:creationId xmlns:a16="http://schemas.microsoft.com/office/drawing/2014/main" id="{9C753492-579B-4AAF-8035-0BBF91FEDE3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3" name="Picture 52">
            <a:extLst>
              <a:ext uri="{FF2B5EF4-FFF2-40B4-BE49-F238E27FC236}">
                <a16:creationId xmlns:a16="http://schemas.microsoft.com/office/drawing/2014/main" id="{D9F28457-D57E-4757-9971-414636C6511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4" name="Picture 53">
            <a:extLst>
              <a:ext uri="{FF2B5EF4-FFF2-40B4-BE49-F238E27FC236}">
                <a16:creationId xmlns:a16="http://schemas.microsoft.com/office/drawing/2014/main" id="{C497E4A8-4BE7-4E98-B20E-8B98342BE46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5" name="Picture 54">
            <a:extLst>
              <a:ext uri="{FF2B5EF4-FFF2-40B4-BE49-F238E27FC236}">
                <a16:creationId xmlns:a16="http://schemas.microsoft.com/office/drawing/2014/main" id="{93B110B6-FD75-43F6-A690-85F072C6ED2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6" name="Picture 55">
            <a:extLst>
              <a:ext uri="{FF2B5EF4-FFF2-40B4-BE49-F238E27FC236}">
                <a16:creationId xmlns:a16="http://schemas.microsoft.com/office/drawing/2014/main" id="{D1DEAA6B-E106-4D7B-BA85-FEC57A1B89E4}"/>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7" name="Picture 56">
            <a:extLst>
              <a:ext uri="{FF2B5EF4-FFF2-40B4-BE49-F238E27FC236}">
                <a16:creationId xmlns:a16="http://schemas.microsoft.com/office/drawing/2014/main" id="{6A5E60AB-5308-4085-826D-AAC016EBA86F}"/>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sp>
        <p:nvSpPr>
          <p:cNvPr id="59" name="TextBox 58">
            <a:extLst>
              <a:ext uri="{FF2B5EF4-FFF2-40B4-BE49-F238E27FC236}">
                <a16:creationId xmlns:a16="http://schemas.microsoft.com/office/drawing/2014/main" id="{31806FC1-CFD6-4204-9577-5FF0EEE1A7AB}"/>
              </a:ext>
            </a:extLst>
          </p:cNvPr>
          <p:cNvSpPr txBox="1"/>
          <p:nvPr/>
        </p:nvSpPr>
        <p:spPr>
          <a:xfrm>
            <a:off x="448597" y="2196145"/>
            <a:ext cx="2138516" cy="2667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Generate a Phasor Plot</a:t>
            </a:r>
          </a:p>
        </p:txBody>
      </p:sp>
      <p:sp>
        <p:nvSpPr>
          <p:cNvPr id="60" name="TextBox 59">
            <a:extLst>
              <a:ext uri="{FF2B5EF4-FFF2-40B4-BE49-F238E27FC236}">
                <a16:creationId xmlns:a16="http://schemas.microsoft.com/office/drawing/2014/main" id="{E69F3126-2DDD-434E-97FB-61D5FD0EBE8F}"/>
              </a:ext>
            </a:extLst>
          </p:cNvPr>
          <p:cNvSpPr txBox="1"/>
          <p:nvPr/>
        </p:nvSpPr>
        <p:spPr>
          <a:xfrm>
            <a:off x="448597" y="2477992"/>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Change Phasor Plot display options</a:t>
            </a:r>
          </a:p>
        </p:txBody>
      </p:sp>
      <p:sp>
        <p:nvSpPr>
          <p:cNvPr id="61" name="TextBox 60">
            <a:extLst>
              <a:ext uri="{FF2B5EF4-FFF2-40B4-BE49-F238E27FC236}">
                <a16:creationId xmlns:a16="http://schemas.microsoft.com/office/drawing/2014/main" id="{3849A53D-319C-4941-A2FD-E521356CB428}"/>
              </a:ext>
            </a:extLst>
          </p:cNvPr>
          <p:cNvSpPr txBox="1"/>
          <p:nvPr/>
        </p:nvSpPr>
        <p:spPr>
          <a:xfrm>
            <a:off x="448597" y="3007726"/>
            <a:ext cx="2247844" cy="112851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Apply a clustering algorithm to the Phasor Plot (HDBSCAN) using the </a:t>
            </a:r>
            <a:r>
              <a:rPr lang="en-US" sz="1400" dirty="0" err="1">
                <a:latin typeface="Open Sans" panose="020B0606030504020204" pitchFamily="34" charset="0"/>
                <a:ea typeface="Open Sans" panose="020B0606030504020204" pitchFamily="34" charset="0"/>
                <a:cs typeface="Open Sans" panose="020B0606030504020204" pitchFamily="34" charset="0"/>
              </a:rPr>
              <a:t>napari</a:t>
            </a:r>
            <a:r>
              <a:rPr lang="en-US" sz="1400" dirty="0">
                <a:latin typeface="Open Sans" panose="020B0606030504020204" pitchFamily="34" charset="0"/>
                <a:ea typeface="Open Sans" panose="020B0606030504020204" pitchFamily="34" charset="0"/>
                <a:cs typeface="Open Sans" panose="020B0606030504020204" pitchFamily="34" charset="0"/>
              </a:rPr>
              <a:t>-clusters-plotter</a:t>
            </a:r>
          </a:p>
        </p:txBody>
      </p:sp>
      <p:sp>
        <p:nvSpPr>
          <p:cNvPr id="62" name="TextBox 61">
            <a:extLst>
              <a:ext uri="{FF2B5EF4-FFF2-40B4-BE49-F238E27FC236}">
                <a16:creationId xmlns:a16="http://schemas.microsoft.com/office/drawing/2014/main" id="{368E7947-0ABD-4DE2-9F16-FAA9A134DE83}"/>
              </a:ext>
            </a:extLst>
          </p:cNvPr>
          <p:cNvSpPr txBox="1"/>
          <p:nvPr/>
        </p:nvSpPr>
        <p:spPr>
          <a:xfrm>
            <a:off x="448597" y="4169489"/>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Extract cluster/class of interest</a:t>
            </a:r>
          </a:p>
        </p:txBody>
      </p:sp>
      <p:sp>
        <p:nvSpPr>
          <p:cNvPr id="63" name="TextBox 62">
            <a:extLst>
              <a:ext uri="{FF2B5EF4-FFF2-40B4-BE49-F238E27FC236}">
                <a16:creationId xmlns:a16="http://schemas.microsoft.com/office/drawing/2014/main" id="{F2B8D16C-EC48-4631-B516-86A9CC7F2AE0}"/>
              </a:ext>
            </a:extLst>
          </p:cNvPr>
          <p:cNvSpPr txBox="1"/>
          <p:nvPr/>
        </p:nvSpPr>
        <p:spPr>
          <a:xfrm>
            <a:off x="448597" y="4735894"/>
            <a:ext cx="2138516" cy="6976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Post-processing: apply morphological operations</a:t>
            </a:r>
          </a:p>
        </p:txBody>
      </p:sp>
      <p:sp>
        <p:nvSpPr>
          <p:cNvPr id="64" name="TextBox 63">
            <a:extLst>
              <a:ext uri="{FF2B5EF4-FFF2-40B4-BE49-F238E27FC236}">
                <a16:creationId xmlns:a16="http://schemas.microsoft.com/office/drawing/2014/main" id="{F0A6D513-C085-4D4A-A859-5615D801E942}"/>
              </a:ext>
            </a:extLst>
          </p:cNvPr>
          <p:cNvSpPr txBox="1"/>
          <p:nvPr/>
        </p:nvSpPr>
        <p:spPr>
          <a:xfrm>
            <a:off x="448597" y="5512558"/>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Perform instance segmentation</a:t>
            </a:r>
          </a:p>
        </p:txBody>
      </p:sp>
      <p:sp>
        <p:nvSpPr>
          <p:cNvPr id="66" name="TextBox 65">
            <a:extLst>
              <a:ext uri="{FF2B5EF4-FFF2-40B4-BE49-F238E27FC236}">
                <a16:creationId xmlns:a16="http://schemas.microsoft.com/office/drawing/2014/main" id="{2575F7C2-0FAB-4A90-80B5-051AD7138787}"/>
              </a:ext>
            </a:extLst>
          </p:cNvPr>
          <p:cNvSpPr txBox="1"/>
          <p:nvPr/>
        </p:nvSpPr>
        <p:spPr>
          <a:xfrm>
            <a:off x="448597" y="1275074"/>
            <a:ext cx="2185498" cy="2975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1600" dirty="0">
                <a:solidFill>
                  <a:srgbClr val="5E5E5E"/>
                </a:solidFill>
                <a:latin typeface="Open Sans" panose="020B0606030504020204" pitchFamily="34" charset="0"/>
                <a:ea typeface="Open Sans" panose="020B0606030504020204" pitchFamily="34" charset="0"/>
                <a:cs typeface="Open Sans" panose="020B0606030504020204" pitchFamily="34" charset="0"/>
                <a:sym typeface="Helvetica Neue"/>
              </a:rPr>
              <a:t>Example workflow:</a:t>
            </a:r>
          </a:p>
        </p:txBody>
      </p:sp>
      <p:sp>
        <p:nvSpPr>
          <p:cNvPr id="67" name="TextBox 66">
            <a:extLst>
              <a:ext uri="{FF2B5EF4-FFF2-40B4-BE49-F238E27FC236}">
                <a16:creationId xmlns:a16="http://schemas.microsoft.com/office/drawing/2014/main" id="{BF1D478D-4CA5-47ED-8C0B-B6EF033E9F00}"/>
              </a:ext>
            </a:extLst>
          </p:cNvPr>
          <p:cNvSpPr txBox="1"/>
          <p:nvPr/>
        </p:nvSpPr>
        <p:spPr>
          <a:xfrm>
            <a:off x="445129" y="1667535"/>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Open a raw FLIM image/ dataset</a:t>
            </a:r>
          </a:p>
        </p:txBody>
      </p:sp>
      <p:pic>
        <p:nvPicPr>
          <p:cNvPr id="33" name="Picture 32">
            <a:extLst>
              <a:ext uri="{FF2B5EF4-FFF2-40B4-BE49-F238E27FC236}">
                <a16:creationId xmlns:a16="http://schemas.microsoft.com/office/drawing/2014/main" id="{096B4F08-F226-4438-9E87-E5163F8110E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34" name="Content Placeholder 6">
            <a:extLst>
              <a:ext uri="{FF2B5EF4-FFF2-40B4-BE49-F238E27FC236}">
                <a16:creationId xmlns:a16="http://schemas.microsoft.com/office/drawing/2014/main" id="{FF326DCB-6428-41A1-B90A-65D7923C552A}"/>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83195" y="6516701"/>
            <a:ext cx="683671" cy="239285"/>
          </a:xfrm>
          <a:prstGeom prst="rect">
            <a:avLst/>
          </a:prstGeom>
        </p:spPr>
      </p:pic>
      <p:sp>
        <p:nvSpPr>
          <p:cNvPr id="35" name="Rectangle 34">
            <a:extLst>
              <a:ext uri="{FF2B5EF4-FFF2-40B4-BE49-F238E27FC236}">
                <a16:creationId xmlns:a16="http://schemas.microsoft.com/office/drawing/2014/main" id="{F5046C96-E28B-4F17-82DD-C040B8B7EC6E}"/>
              </a:ext>
            </a:extLst>
          </p:cNvPr>
          <p:cNvSpPr/>
          <p:nvPr/>
        </p:nvSpPr>
        <p:spPr>
          <a:xfrm>
            <a:off x="8961462" y="1732473"/>
            <a:ext cx="2590103" cy="1002150"/>
          </a:xfrm>
          <a:prstGeom prst="rect">
            <a:avLst/>
          </a:prstGeom>
          <a:solidFill>
            <a:srgbClr val="BDCE1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44DD1A34-810A-455F-A270-571A7ADA7F5D}"/>
              </a:ext>
            </a:extLst>
          </p:cNvPr>
          <p:cNvSpPr txBox="1"/>
          <p:nvPr/>
        </p:nvSpPr>
        <p:spPr>
          <a:xfrm>
            <a:off x="9298767" y="1777013"/>
            <a:ext cx="2055033" cy="9130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just" defTabSz="1219169" hangingPunct="0"/>
            <a:r>
              <a:rPr lang="en-US" sz="1400" dirty="0">
                <a:latin typeface="Open Sans" panose="020B0606030504020204" pitchFamily="34" charset="0"/>
                <a:ea typeface="Open Sans" panose="020B0606030504020204" pitchFamily="34" charset="0"/>
                <a:cs typeface="Open Sans" panose="020B0606030504020204" pitchFamily="34" charset="0"/>
              </a:rPr>
              <a:t>Identify objects of distinct lifetime properties in your image </a:t>
            </a:r>
          </a:p>
        </p:txBody>
      </p:sp>
    </p:spTree>
    <p:extLst>
      <p:ext uri="{BB962C8B-B14F-4D97-AF65-F5344CB8AC3E}">
        <p14:creationId xmlns:p14="http://schemas.microsoft.com/office/powerpoint/2010/main" val="5757990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21</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413401" y="6427297"/>
            <a:ext cx="3386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21</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Title 1">
            <a:extLst>
              <a:ext uri="{FF2B5EF4-FFF2-40B4-BE49-F238E27FC236}">
                <a16:creationId xmlns:a16="http://schemas.microsoft.com/office/drawing/2014/main" id="{64A2FE84-3464-4462-81AF-1B73DAE58796}"/>
              </a:ext>
            </a:extLst>
          </p:cNvPr>
          <p:cNvSpPr txBox="1">
            <a:spLocks/>
          </p:cNvSpPr>
          <p:nvPr/>
        </p:nvSpPr>
        <p:spPr>
          <a:xfrm>
            <a:off x="564209" y="384562"/>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sz="2800" b="0" dirty="0">
                <a:latin typeface="Open Sans" panose="020B0606030504020204" pitchFamily="34" charset="0"/>
                <a:ea typeface="Open Sans" panose="020B0606030504020204" pitchFamily="34" charset="0"/>
                <a:cs typeface="Open Sans" panose="020B0606030504020204" pitchFamily="34" charset="0"/>
              </a:rPr>
              <a:t>Integrating FLIM analysis into a bio-image analysis workflow</a:t>
            </a:r>
          </a:p>
        </p:txBody>
      </p:sp>
      <p:sp>
        <p:nvSpPr>
          <p:cNvPr id="46" name="Text Placeholder 2">
            <a:extLst>
              <a:ext uri="{FF2B5EF4-FFF2-40B4-BE49-F238E27FC236}">
                <a16:creationId xmlns:a16="http://schemas.microsoft.com/office/drawing/2014/main" id="{9C592954-221A-4C9D-9460-4CB126A6A0E4}"/>
              </a:ext>
            </a:extLst>
          </p:cNvPr>
          <p:cNvSpPr txBox="1">
            <a:spLocks/>
          </p:cNvSpPr>
          <p:nvPr/>
        </p:nvSpPr>
        <p:spPr>
          <a:xfrm>
            <a:off x="3335692" y="1014484"/>
            <a:ext cx="8405743" cy="46739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latin typeface="Open Sans" panose="020B0606030504020204" pitchFamily="34" charset="0"/>
                <a:ea typeface="Open Sans" panose="020B0606030504020204" pitchFamily="34" charset="0"/>
                <a:cs typeface="Open Sans" panose="020B0606030504020204" pitchFamily="34" charset="0"/>
              </a:rPr>
              <a:t>Metabolic FLIM of sperm in a female sperm-storage organ in </a:t>
            </a:r>
            <a:r>
              <a:rPr lang="en-US" sz="1600" i="1" dirty="0">
                <a:latin typeface="Open Sans" panose="020B0606030504020204" pitchFamily="34" charset="0"/>
                <a:ea typeface="Open Sans" panose="020B0606030504020204" pitchFamily="34" charset="0"/>
                <a:cs typeface="Open Sans" panose="020B0606030504020204" pitchFamily="34" charset="0"/>
              </a:rPr>
              <a:t>Drosophila</a:t>
            </a:r>
          </a:p>
        </p:txBody>
      </p:sp>
      <p:pic>
        <p:nvPicPr>
          <p:cNvPr id="47" name="Picture 46">
            <a:extLst>
              <a:ext uri="{FF2B5EF4-FFF2-40B4-BE49-F238E27FC236}">
                <a16:creationId xmlns:a16="http://schemas.microsoft.com/office/drawing/2014/main" id="{1D9570B7-EAFB-4629-8E05-E1A9FB9EBA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48" name="Picture 47">
            <a:extLst>
              <a:ext uri="{FF2B5EF4-FFF2-40B4-BE49-F238E27FC236}">
                <a16:creationId xmlns:a16="http://schemas.microsoft.com/office/drawing/2014/main" id="{60866F1A-6213-4535-B3F2-EB2EB786D0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49" name="Picture 48">
            <a:extLst>
              <a:ext uri="{FF2B5EF4-FFF2-40B4-BE49-F238E27FC236}">
                <a16:creationId xmlns:a16="http://schemas.microsoft.com/office/drawing/2014/main" id="{F4AC3ED8-B580-4F55-A57E-63866646CAF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0" name="Picture 49">
            <a:extLst>
              <a:ext uri="{FF2B5EF4-FFF2-40B4-BE49-F238E27FC236}">
                <a16:creationId xmlns:a16="http://schemas.microsoft.com/office/drawing/2014/main" id="{229CB1FC-59B6-4A56-8297-00B8AA1F287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1" name="Picture 50">
            <a:extLst>
              <a:ext uri="{FF2B5EF4-FFF2-40B4-BE49-F238E27FC236}">
                <a16:creationId xmlns:a16="http://schemas.microsoft.com/office/drawing/2014/main" id="{5363B757-1419-4356-A986-D29B262E006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2" name="Picture 51">
            <a:extLst>
              <a:ext uri="{FF2B5EF4-FFF2-40B4-BE49-F238E27FC236}">
                <a16:creationId xmlns:a16="http://schemas.microsoft.com/office/drawing/2014/main" id="{9C753492-579B-4AAF-8035-0BBF91FEDE3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3" name="Picture 52">
            <a:extLst>
              <a:ext uri="{FF2B5EF4-FFF2-40B4-BE49-F238E27FC236}">
                <a16:creationId xmlns:a16="http://schemas.microsoft.com/office/drawing/2014/main" id="{D9F28457-D57E-4757-9971-414636C6511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4" name="Picture 53">
            <a:extLst>
              <a:ext uri="{FF2B5EF4-FFF2-40B4-BE49-F238E27FC236}">
                <a16:creationId xmlns:a16="http://schemas.microsoft.com/office/drawing/2014/main" id="{C497E4A8-4BE7-4E98-B20E-8B98342BE46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5" name="Picture 54">
            <a:extLst>
              <a:ext uri="{FF2B5EF4-FFF2-40B4-BE49-F238E27FC236}">
                <a16:creationId xmlns:a16="http://schemas.microsoft.com/office/drawing/2014/main" id="{93B110B6-FD75-43F6-A690-85F072C6ED2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6" name="Picture 55">
            <a:extLst>
              <a:ext uri="{FF2B5EF4-FFF2-40B4-BE49-F238E27FC236}">
                <a16:creationId xmlns:a16="http://schemas.microsoft.com/office/drawing/2014/main" id="{D1DEAA6B-E106-4D7B-BA85-FEC57A1B89E4}"/>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7" name="Picture 56">
            <a:extLst>
              <a:ext uri="{FF2B5EF4-FFF2-40B4-BE49-F238E27FC236}">
                <a16:creationId xmlns:a16="http://schemas.microsoft.com/office/drawing/2014/main" id="{6A5E60AB-5308-4085-826D-AAC016EBA86F}"/>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880852" y="1288111"/>
            <a:ext cx="8860583" cy="4753334"/>
          </a:xfrm>
          <a:prstGeom prst="rect">
            <a:avLst/>
          </a:prstGeom>
        </p:spPr>
      </p:pic>
      <p:pic>
        <p:nvPicPr>
          <p:cNvPr id="58" name="Picture 57">
            <a:extLst>
              <a:ext uri="{FF2B5EF4-FFF2-40B4-BE49-F238E27FC236}">
                <a16:creationId xmlns:a16="http://schemas.microsoft.com/office/drawing/2014/main" id="{21ACAE75-947E-4B2E-B830-9F4DB9C8D4D5}"/>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880851" y="1309191"/>
            <a:ext cx="8860583" cy="4753334"/>
          </a:xfrm>
          <a:prstGeom prst="rect">
            <a:avLst/>
          </a:prstGeom>
        </p:spPr>
      </p:pic>
      <p:sp>
        <p:nvSpPr>
          <p:cNvPr id="59" name="TextBox 58">
            <a:extLst>
              <a:ext uri="{FF2B5EF4-FFF2-40B4-BE49-F238E27FC236}">
                <a16:creationId xmlns:a16="http://schemas.microsoft.com/office/drawing/2014/main" id="{31806FC1-CFD6-4204-9577-5FF0EEE1A7AB}"/>
              </a:ext>
            </a:extLst>
          </p:cNvPr>
          <p:cNvSpPr txBox="1"/>
          <p:nvPr/>
        </p:nvSpPr>
        <p:spPr>
          <a:xfrm>
            <a:off x="448597" y="2196145"/>
            <a:ext cx="2138516" cy="2667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Generate a Phasor Plot</a:t>
            </a:r>
          </a:p>
        </p:txBody>
      </p:sp>
      <p:sp>
        <p:nvSpPr>
          <p:cNvPr id="60" name="TextBox 59">
            <a:extLst>
              <a:ext uri="{FF2B5EF4-FFF2-40B4-BE49-F238E27FC236}">
                <a16:creationId xmlns:a16="http://schemas.microsoft.com/office/drawing/2014/main" id="{E69F3126-2DDD-434E-97FB-61D5FD0EBE8F}"/>
              </a:ext>
            </a:extLst>
          </p:cNvPr>
          <p:cNvSpPr txBox="1"/>
          <p:nvPr/>
        </p:nvSpPr>
        <p:spPr>
          <a:xfrm>
            <a:off x="448597" y="2477992"/>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Change Phasor Plot display options</a:t>
            </a:r>
          </a:p>
        </p:txBody>
      </p:sp>
      <p:sp>
        <p:nvSpPr>
          <p:cNvPr id="61" name="TextBox 60">
            <a:extLst>
              <a:ext uri="{FF2B5EF4-FFF2-40B4-BE49-F238E27FC236}">
                <a16:creationId xmlns:a16="http://schemas.microsoft.com/office/drawing/2014/main" id="{3849A53D-319C-4941-A2FD-E521356CB428}"/>
              </a:ext>
            </a:extLst>
          </p:cNvPr>
          <p:cNvSpPr txBox="1"/>
          <p:nvPr/>
        </p:nvSpPr>
        <p:spPr>
          <a:xfrm>
            <a:off x="448597" y="3007726"/>
            <a:ext cx="2247844" cy="112851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Apply a clustering algorithm to the Phasor Plot (HDBSCAN) using the </a:t>
            </a:r>
            <a:r>
              <a:rPr lang="en-US" sz="1400" dirty="0" err="1">
                <a:latin typeface="Open Sans" panose="020B0606030504020204" pitchFamily="34" charset="0"/>
                <a:ea typeface="Open Sans" panose="020B0606030504020204" pitchFamily="34" charset="0"/>
                <a:cs typeface="Open Sans" panose="020B0606030504020204" pitchFamily="34" charset="0"/>
              </a:rPr>
              <a:t>napari</a:t>
            </a:r>
            <a:r>
              <a:rPr lang="en-US" sz="1400" dirty="0">
                <a:latin typeface="Open Sans" panose="020B0606030504020204" pitchFamily="34" charset="0"/>
                <a:ea typeface="Open Sans" panose="020B0606030504020204" pitchFamily="34" charset="0"/>
                <a:cs typeface="Open Sans" panose="020B0606030504020204" pitchFamily="34" charset="0"/>
              </a:rPr>
              <a:t>-clusters-plotter</a:t>
            </a:r>
          </a:p>
        </p:txBody>
      </p:sp>
      <p:sp>
        <p:nvSpPr>
          <p:cNvPr id="62" name="TextBox 61">
            <a:extLst>
              <a:ext uri="{FF2B5EF4-FFF2-40B4-BE49-F238E27FC236}">
                <a16:creationId xmlns:a16="http://schemas.microsoft.com/office/drawing/2014/main" id="{368E7947-0ABD-4DE2-9F16-FAA9A134DE83}"/>
              </a:ext>
            </a:extLst>
          </p:cNvPr>
          <p:cNvSpPr txBox="1"/>
          <p:nvPr/>
        </p:nvSpPr>
        <p:spPr>
          <a:xfrm>
            <a:off x="448597" y="4169489"/>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Extract cluster/class of interest</a:t>
            </a:r>
          </a:p>
        </p:txBody>
      </p:sp>
      <p:sp>
        <p:nvSpPr>
          <p:cNvPr id="63" name="TextBox 62">
            <a:extLst>
              <a:ext uri="{FF2B5EF4-FFF2-40B4-BE49-F238E27FC236}">
                <a16:creationId xmlns:a16="http://schemas.microsoft.com/office/drawing/2014/main" id="{F2B8D16C-EC48-4631-B516-86A9CC7F2AE0}"/>
              </a:ext>
            </a:extLst>
          </p:cNvPr>
          <p:cNvSpPr txBox="1"/>
          <p:nvPr/>
        </p:nvSpPr>
        <p:spPr>
          <a:xfrm>
            <a:off x="448597" y="4735894"/>
            <a:ext cx="2138516" cy="6976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Post-processing: apply morphological operations</a:t>
            </a:r>
          </a:p>
        </p:txBody>
      </p:sp>
      <p:sp>
        <p:nvSpPr>
          <p:cNvPr id="64" name="TextBox 63">
            <a:extLst>
              <a:ext uri="{FF2B5EF4-FFF2-40B4-BE49-F238E27FC236}">
                <a16:creationId xmlns:a16="http://schemas.microsoft.com/office/drawing/2014/main" id="{F0A6D513-C085-4D4A-A859-5615D801E942}"/>
              </a:ext>
            </a:extLst>
          </p:cNvPr>
          <p:cNvSpPr txBox="1"/>
          <p:nvPr/>
        </p:nvSpPr>
        <p:spPr>
          <a:xfrm>
            <a:off x="448597" y="5512558"/>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Perform instance segmentation</a:t>
            </a:r>
          </a:p>
        </p:txBody>
      </p:sp>
      <p:sp>
        <p:nvSpPr>
          <p:cNvPr id="65" name="TextBox 64">
            <a:extLst>
              <a:ext uri="{FF2B5EF4-FFF2-40B4-BE49-F238E27FC236}">
                <a16:creationId xmlns:a16="http://schemas.microsoft.com/office/drawing/2014/main" id="{9419ADC2-E1B8-448B-A50A-BC2410D602CA}"/>
              </a:ext>
            </a:extLst>
          </p:cNvPr>
          <p:cNvSpPr txBox="1"/>
          <p:nvPr/>
        </p:nvSpPr>
        <p:spPr>
          <a:xfrm>
            <a:off x="448597" y="6030631"/>
            <a:ext cx="2138516" cy="2667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Extract Features</a:t>
            </a:r>
          </a:p>
        </p:txBody>
      </p:sp>
      <p:sp>
        <p:nvSpPr>
          <p:cNvPr id="66" name="TextBox 65">
            <a:extLst>
              <a:ext uri="{FF2B5EF4-FFF2-40B4-BE49-F238E27FC236}">
                <a16:creationId xmlns:a16="http://schemas.microsoft.com/office/drawing/2014/main" id="{2575F7C2-0FAB-4A90-80B5-051AD7138787}"/>
              </a:ext>
            </a:extLst>
          </p:cNvPr>
          <p:cNvSpPr txBox="1"/>
          <p:nvPr/>
        </p:nvSpPr>
        <p:spPr>
          <a:xfrm>
            <a:off x="448597" y="1275074"/>
            <a:ext cx="2185498" cy="2975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1600" dirty="0">
                <a:solidFill>
                  <a:srgbClr val="5E5E5E"/>
                </a:solidFill>
                <a:latin typeface="Open Sans" panose="020B0606030504020204" pitchFamily="34" charset="0"/>
                <a:ea typeface="Open Sans" panose="020B0606030504020204" pitchFamily="34" charset="0"/>
                <a:cs typeface="Open Sans" panose="020B0606030504020204" pitchFamily="34" charset="0"/>
                <a:sym typeface="Helvetica Neue"/>
              </a:rPr>
              <a:t>Example workflow:</a:t>
            </a:r>
          </a:p>
        </p:txBody>
      </p:sp>
      <p:sp>
        <p:nvSpPr>
          <p:cNvPr id="67" name="TextBox 66">
            <a:extLst>
              <a:ext uri="{FF2B5EF4-FFF2-40B4-BE49-F238E27FC236}">
                <a16:creationId xmlns:a16="http://schemas.microsoft.com/office/drawing/2014/main" id="{BF1D478D-4CA5-47ED-8C0B-B6EF033E9F00}"/>
              </a:ext>
            </a:extLst>
          </p:cNvPr>
          <p:cNvSpPr txBox="1"/>
          <p:nvPr/>
        </p:nvSpPr>
        <p:spPr>
          <a:xfrm>
            <a:off x="445129" y="1667535"/>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171450" indent="-171450" defTabSz="1219169" hangingPunct="0">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Open a raw FLIM image/ dataset</a:t>
            </a:r>
          </a:p>
        </p:txBody>
      </p:sp>
      <p:pic>
        <p:nvPicPr>
          <p:cNvPr id="35" name="Picture 34">
            <a:extLst>
              <a:ext uri="{FF2B5EF4-FFF2-40B4-BE49-F238E27FC236}">
                <a16:creationId xmlns:a16="http://schemas.microsoft.com/office/drawing/2014/main" id="{24F69F68-3518-4709-BD36-107F04CE09A7}"/>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36" name="Content Placeholder 6">
            <a:extLst>
              <a:ext uri="{FF2B5EF4-FFF2-40B4-BE49-F238E27FC236}">
                <a16:creationId xmlns:a16="http://schemas.microsoft.com/office/drawing/2014/main" id="{BB5B2842-4215-4B80-9F66-610C10BD92A9}"/>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83195" y="6516701"/>
            <a:ext cx="683671" cy="239285"/>
          </a:xfrm>
          <a:prstGeom prst="rect">
            <a:avLst/>
          </a:prstGeom>
        </p:spPr>
      </p:pic>
      <p:sp>
        <p:nvSpPr>
          <p:cNvPr id="39" name="Rectangle 38">
            <a:extLst>
              <a:ext uri="{FF2B5EF4-FFF2-40B4-BE49-F238E27FC236}">
                <a16:creationId xmlns:a16="http://schemas.microsoft.com/office/drawing/2014/main" id="{C973264E-BCB6-4872-BA6D-CD03BB9E319B}"/>
              </a:ext>
            </a:extLst>
          </p:cNvPr>
          <p:cNvSpPr/>
          <p:nvPr/>
        </p:nvSpPr>
        <p:spPr>
          <a:xfrm>
            <a:off x="8680568" y="3401973"/>
            <a:ext cx="2590103" cy="1002150"/>
          </a:xfrm>
          <a:prstGeom prst="rect">
            <a:avLst/>
          </a:prstGeom>
          <a:solidFill>
            <a:srgbClr val="BDCE1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C5C8C17F-588C-41C5-8915-0DD149C21163}"/>
              </a:ext>
            </a:extLst>
          </p:cNvPr>
          <p:cNvSpPr txBox="1"/>
          <p:nvPr/>
        </p:nvSpPr>
        <p:spPr>
          <a:xfrm>
            <a:off x="9017873" y="3661957"/>
            <a:ext cx="2055033"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just" defTabSz="1219169" hangingPunct="0"/>
            <a:r>
              <a:rPr lang="en-US" sz="1400" dirty="0">
                <a:latin typeface="Open Sans" panose="020B0606030504020204" pitchFamily="34" charset="0"/>
                <a:ea typeface="Open Sans" panose="020B0606030504020204" pitchFamily="34" charset="0"/>
                <a:cs typeface="Open Sans" panose="020B0606030504020204" pitchFamily="34" charset="0"/>
              </a:rPr>
              <a:t>Extract features of your identified objects</a:t>
            </a:r>
          </a:p>
        </p:txBody>
      </p:sp>
    </p:spTree>
    <p:extLst>
      <p:ext uri="{BB962C8B-B14F-4D97-AF65-F5344CB8AC3E}">
        <p14:creationId xmlns:p14="http://schemas.microsoft.com/office/powerpoint/2010/main" val="20242001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22</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225145" y="6427297"/>
            <a:ext cx="5269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22</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3" name="Group 32">
            <a:extLst>
              <a:ext uri="{FF2B5EF4-FFF2-40B4-BE49-F238E27FC236}">
                <a16:creationId xmlns:a16="http://schemas.microsoft.com/office/drawing/2014/main" id="{2829E11F-780E-4635-AF7C-6C86BEEFCECB}"/>
              </a:ext>
            </a:extLst>
          </p:cNvPr>
          <p:cNvGrpSpPr/>
          <p:nvPr/>
        </p:nvGrpSpPr>
        <p:grpSpPr>
          <a:xfrm>
            <a:off x="717572" y="1893345"/>
            <a:ext cx="10911154" cy="3840479"/>
            <a:chOff x="196117" y="2307515"/>
            <a:chExt cx="10911154" cy="3840479"/>
          </a:xfrm>
        </p:grpSpPr>
        <p:sp>
          <p:nvSpPr>
            <p:cNvPr id="32" name="Rectangle 31">
              <a:extLst>
                <a:ext uri="{FF2B5EF4-FFF2-40B4-BE49-F238E27FC236}">
                  <a16:creationId xmlns:a16="http://schemas.microsoft.com/office/drawing/2014/main" id="{1543863D-42DF-4C47-BC8B-DF171414D8FD}"/>
                </a:ext>
              </a:extLst>
            </p:cNvPr>
            <p:cNvSpPr/>
            <p:nvPr/>
          </p:nvSpPr>
          <p:spPr>
            <a:xfrm>
              <a:off x="196117" y="2307515"/>
              <a:ext cx="10911154" cy="3840479"/>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F776E00C-CB78-41C4-A16C-0B98ACAC9A59}"/>
                </a:ext>
              </a:extLst>
            </p:cNvPr>
            <p:cNvPicPr>
              <a:picLocks noChangeAspect="1"/>
            </p:cNvPicPr>
            <p:nvPr/>
          </p:nvPicPr>
          <p:blipFill>
            <a:blip r:embed="rId3"/>
            <a:stretch>
              <a:fillRect/>
            </a:stretch>
          </p:blipFill>
          <p:spPr>
            <a:xfrm>
              <a:off x="967728" y="2811576"/>
              <a:ext cx="1683082" cy="1554513"/>
            </a:xfrm>
            <a:prstGeom prst="rect">
              <a:avLst/>
            </a:prstGeom>
          </p:spPr>
        </p:pic>
        <p:pic>
          <p:nvPicPr>
            <p:cNvPr id="7" name="Picture 6">
              <a:extLst>
                <a:ext uri="{FF2B5EF4-FFF2-40B4-BE49-F238E27FC236}">
                  <a16:creationId xmlns:a16="http://schemas.microsoft.com/office/drawing/2014/main" id="{6033D407-DE14-46EB-A606-EBBDFCDDBB40}"/>
                </a:ext>
              </a:extLst>
            </p:cNvPr>
            <p:cNvPicPr>
              <a:picLocks noChangeAspect="1"/>
            </p:cNvPicPr>
            <p:nvPr/>
          </p:nvPicPr>
          <p:blipFill>
            <a:blip r:embed="rId4"/>
            <a:stretch>
              <a:fillRect/>
            </a:stretch>
          </p:blipFill>
          <p:spPr>
            <a:xfrm>
              <a:off x="2974206" y="2503092"/>
              <a:ext cx="2113004" cy="2139208"/>
            </a:xfrm>
            <a:prstGeom prst="rect">
              <a:avLst/>
            </a:prstGeom>
          </p:spPr>
        </p:pic>
        <p:pic>
          <p:nvPicPr>
            <p:cNvPr id="9" name="Picture 8">
              <a:extLst>
                <a:ext uri="{FF2B5EF4-FFF2-40B4-BE49-F238E27FC236}">
                  <a16:creationId xmlns:a16="http://schemas.microsoft.com/office/drawing/2014/main" id="{ACC4D6E9-3210-4954-84ED-CD329BA93D27}"/>
                </a:ext>
              </a:extLst>
            </p:cNvPr>
            <p:cNvPicPr>
              <a:picLocks noChangeAspect="1"/>
            </p:cNvPicPr>
            <p:nvPr/>
          </p:nvPicPr>
          <p:blipFill>
            <a:blip r:embed="rId5"/>
            <a:stretch>
              <a:fillRect/>
            </a:stretch>
          </p:blipFill>
          <p:spPr>
            <a:xfrm>
              <a:off x="375602" y="4500894"/>
              <a:ext cx="2442940" cy="1565621"/>
            </a:xfrm>
            <a:prstGeom prst="rect">
              <a:avLst/>
            </a:prstGeom>
          </p:spPr>
        </p:pic>
        <p:pic>
          <p:nvPicPr>
            <p:cNvPr id="11" name="Picture 10">
              <a:extLst>
                <a:ext uri="{FF2B5EF4-FFF2-40B4-BE49-F238E27FC236}">
                  <a16:creationId xmlns:a16="http://schemas.microsoft.com/office/drawing/2014/main" id="{6E47E056-4D7F-40BB-8276-96A2F690A257}"/>
                </a:ext>
              </a:extLst>
            </p:cNvPr>
            <p:cNvPicPr>
              <a:picLocks noChangeAspect="1"/>
            </p:cNvPicPr>
            <p:nvPr/>
          </p:nvPicPr>
          <p:blipFill>
            <a:blip r:embed="rId6"/>
            <a:stretch>
              <a:fillRect/>
            </a:stretch>
          </p:blipFill>
          <p:spPr>
            <a:xfrm>
              <a:off x="2833763" y="4474503"/>
              <a:ext cx="1956489" cy="1567353"/>
            </a:xfrm>
            <a:prstGeom prst="rect">
              <a:avLst/>
            </a:prstGeom>
          </p:spPr>
        </p:pic>
        <p:pic>
          <p:nvPicPr>
            <p:cNvPr id="19" name="Picture 18">
              <a:extLst>
                <a:ext uri="{FF2B5EF4-FFF2-40B4-BE49-F238E27FC236}">
                  <a16:creationId xmlns:a16="http://schemas.microsoft.com/office/drawing/2014/main" id="{40D62EE5-073C-4B82-BC40-5AE213C1367F}"/>
                </a:ext>
              </a:extLst>
            </p:cNvPr>
            <p:cNvPicPr>
              <a:picLocks noChangeAspect="1"/>
            </p:cNvPicPr>
            <p:nvPr/>
          </p:nvPicPr>
          <p:blipFill>
            <a:blip r:embed="rId7"/>
            <a:stretch>
              <a:fillRect/>
            </a:stretch>
          </p:blipFill>
          <p:spPr>
            <a:xfrm>
              <a:off x="4886937" y="2368893"/>
              <a:ext cx="2105711" cy="2274073"/>
            </a:xfrm>
            <a:prstGeom prst="rect">
              <a:avLst/>
            </a:prstGeom>
          </p:spPr>
        </p:pic>
        <p:pic>
          <p:nvPicPr>
            <p:cNvPr id="29" name="Picture 28">
              <a:extLst>
                <a:ext uri="{FF2B5EF4-FFF2-40B4-BE49-F238E27FC236}">
                  <a16:creationId xmlns:a16="http://schemas.microsoft.com/office/drawing/2014/main" id="{52EBB490-D6B0-4A46-BEA3-E7EEBFD430C3}"/>
                </a:ext>
              </a:extLst>
            </p:cNvPr>
            <p:cNvPicPr>
              <a:picLocks noChangeAspect="1"/>
            </p:cNvPicPr>
            <p:nvPr/>
          </p:nvPicPr>
          <p:blipFill>
            <a:blip r:embed="rId8"/>
            <a:stretch>
              <a:fillRect/>
            </a:stretch>
          </p:blipFill>
          <p:spPr>
            <a:xfrm>
              <a:off x="6942795" y="2464049"/>
              <a:ext cx="2011933" cy="2094821"/>
            </a:xfrm>
            <a:prstGeom prst="rect">
              <a:avLst/>
            </a:prstGeom>
          </p:spPr>
        </p:pic>
        <p:pic>
          <p:nvPicPr>
            <p:cNvPr id="31" name="Picture 30">
              <a:extLst>
                <a:ext uri="{FF2B5EF4-FFF2-40B4-BE49-F238E27FC236}">
                  <a16:creationId xmlns:a16="http://schemas.microsoft.com/office/drawing/2014/main" id="{EA09BD08-BA93-4698-AFCA-7A1C8C9F2ECA}"/>
                </a:ext>
              </a:extLst>
            </p:cNvPr>
            <p:cNvPicPr>
              <a:picLocks noChangeAspect="1"/>
            </p:cNvPicPr>
            <p:nvPr/>
          </p:nvPicPr>
          <p:blipFill>
            <a:blip r:embed="rId9"/>
            <a:stretch>
              <a:fillRect/>
            </a:stretch>
          </p:blipFill>
          <p:spPr>
            <a:xfrm>
              <a:off x="8968312" y="2493692"/>
              <a:ext cx="2008765" cy="2094820"/>
            </a:xfrm>
            <a:prstGeom prst="rect">
              <a:avLst/>
            </a:prstGeom>
          </p:spPr>
        </p:pic>
      </p:grpSp>
      <p:sp>
        <p:nvSpPr>
          <p:cNvPr id="34" name="Title 1">
            <a:extLst>
              <a:ext uri="{FF2B5EF4-FFF2-40B4-BE49-F238E27FC236}">
                <a16:creationId xmlns:a16="http://schemas.microsoft.com/office/drawing/2014/main" id="{4A0C503C-838F-42A6-A7C9-36ED5BC9C086}"/>
              </a:ext>
            </a:extLst>
          </p:cNvPr>
          <p:cNvSpPr txBox="1">
            <a:spLocks/>
          </p:cNvSpPr>
          <p:nvPr/>
        </p:nvSpPr>
        <p:spPr>
          <a:xfrm>
            <a:off x="564209" y="384562"/>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sz="2800" b="0" dirty="0">
                <a:latin typeface="Open Sans" panose="020B0606030504020204" pitchFamily="34" charset="0"/>
                <a:ea typeface="Open Sans" panose="020B0606030504020204" pitchFamily="34" charset="0"/>
                <a:cs typeface="Open Sans" panose="020B0606030504020204" pitchFamily="34" charset="0"/>
              </a:rPr>
              <a:t>Integrating FLIM analysis into a bio-image analysis workflow</a:t>
            </a:r>
          </a:p>
        </p:txBody>
      </p:sp>
      <p:sp>
        <p:nvSpPr>
          <p:cNvPr id="35" name="TextBox 34">
            <a:extLst>
              <a:ext uri="{FF2B5EF4-FFF2-40B4-BE49-F238E27FC236}">
                <a16:creationId xmlns:a16="http://schemas.microsoft.com/office/drawing/2014/main" id="{4745B6C9-79A0-4F34-89B3-1F0630F1BCFD}"/>
              </a:ext>
            </a:extLst>
          </p:cNvPr>
          <p:cNvSpPr txBox="1"/>
          <p:nvPr/>
        </p:nvSpPr>
        <p:spPr>
          <a:xfrm>
            <a:off x="1446800" y="1295818"/>
            <a:ext cx="1893197" cy="523220"/>
          </a:xfrm>
          <a:prstGeom prst="rect">
            <a:avLst/>
          </a:prstGeom>
          <a:noFill/>
        </p:spPr>
        <p:txBody>
          <a:bodyPr wrap="square" rtlCol="0">
            <a:spAutoFit/>
          </a:bodyPr>
          <a:lstStyle/>
          <a:p>
            <a:r>
              <a:rPr lang="en-US" sz="1400" dirty="0">
                <a:latin typeface="Open Sans" panose="020B0606030504020204" pitchFamily="34" charset="0"/>
                <a:ea typeface="Open Sans" panose="020B0606030504020204" pitchFamily="34" charset="0"/>
                <a:cs typeface="Open Sans" panose="020B0606030504020204" pitchFamily="34" charset="0"/>
              </a:rPr>
              <a:t>Raw data import &amp; phasor analysis</a:t>
            </a:r>
          </a:p>
        </p:txBody>
      </p:sp>
      <p:sp>
        <p:nvSpPr>
          <p:cNvPr id="36" name="TextBox 35">
            <a:extLst>
              <a:ext uri="{FF2B5EF4-FFF2-40B4-BE49-F238E27FC236}">
                <a16:creationId xmlns:a16="http://schemas.microsoft.com/office/drawing/2014/main" id="{7BAAE6A4-8FC7-4E8D-9D02-D05B4BD5FBC2}"/>
              </a:ext>
            </a:extLst>
          </p:cNvPr>
          <p:cNvSpPr txBox="1"/>
          <p:nvPr/>
        </p:nvSpPr>
        <p:spPr>
          <a:xfrm>
            <a:off x="3495661" y="1311311"/>
            <a:ext cx="1893197" cy="307777"/>
          </a:xfrm>
          <a:prstGeom prst="rect">
            <a:avLst/>
          </a:prstGeom>
          <a:noFill/>
        </p:spPr>
        <p:txBody>
          <a:bodyPr wrap="square" rtlCol="0">
            <a:spAutoFit/>
          </a:bodyPr>
          <a:lstStyle/>
          <a:p>
            <a:r>
              <a:rPr lang="en-US" sz="1400" dirty="0">
                <a:latin typeface="Open Sans" panose="020B0606030504020204" pitchFamily="34" charset="0"/>
                <a:ea typeface="Open Sans" panose="020B0606030504020204" pitchFamily="34" charset="0"/>
                <a:cs typeface="Open Sans" panose="020B0606030504020204" pitchFamily="34" charset="0"/>
              </a:rPr>
              <a:t>Cluster analysis</a:t>
            </a:r>
          </a:p>
        </p:txBody>
      </p:sp>
      <p:sp>
        <p:nvSpPr>
          <p:cNvPr id="37" name="TextBox 36">
            <a:extLst>
              <a:ext uri="{FF2B5EF4-FFF2-40B4-BE49-F238E27FC236}">
                <a16:creationId xmlns:a16="http://schemas.microsoft.com/office/drawing/2014/main" id="{3FC103A1-5468-48C0-B9AB-3261F1526E59}"/>
              </a:ext>
            </a:extLst>
          </p:cNvPr>
          <p:cNvSpPr txBox="1"/>
          <p:nvPr/>
        </p:nvSpPr>
        <p:spPr>
          <a:xfrm>
            <a:off x="5620906" y="1312555"/>
            <a:ext cx="1893197" cy="523220"/>
          </a:xfrm>
          <a:prstGeom prst="rect">
            <a:avLst/>
          </a:prstGeom>
          <a:noFill/>
        </p:spPr>
        <p:txBody>
          <a:bodyPr wrap="square" rtlCol="0">
            <a:spAutoFit/>
          </a:bodyPr>
          <a:lstStyle/>
          <a:p>
            <a:r>
              <a:rPr lang="en-US" sz="1400" dirty="0">
                <a:latin typeface="Open Sans" panose="020B0606030504020204" pitchFamily="34" charset="0"/>
                <a:ea typeface="Open Sans" panose="020B0606030504020204" pitchFamily="34" charset="0"/>
                <a:cs typeface="Open Sans" panose="020B0606030504020204" pitchFamily="34" charset="0"/>
              </a:rPr>
              <a:t>Selection of individual cluster</a:t>
            </a:r>
          </a:p>
        </p:txBody>
      </p:sp>
      <p:sp>
        <p:nvSpPr>
          <p:cNvPr id="38" name="TextBox 37">
            <a:extLst>
              <a:ext uri="{FF2B5EF4-FFF2-40B4-BE49-F238E27FC236}">
                <a16:creationId xmlns:a16="http://schemas.microsoft.com/office/drawing/2014/main" id="{7C5E7E0B-45D1-4929-BB7B-F9922D22F6AE}"/>
              </a:ext>
            </a:extLst>
          </p:cNvPr>
          <p:cNvSpPr txBox="1"/>
          <p:nvPr/>
        </p:nvSpPr>
        <p:spPr>
          <a:xfrm>
            <a:off x="7746151" y="1313799"/>
            <a:ext cx="1893197" cy="523220"/>
          </a:xfrm>
          <a:prstGeom prst="rect">
            <a:avLst/>
          </a:prstGeom>
          <a:noFill/>
        </p:spPr>
        <p:txBody>
          <a:bodyPr wrap="square" rtlCol="0">
            <a:spAutoFit/>
          </a:bodyPr>
          <a:lstStyle/>
          <a:p>
            <a:r>
              <a:rPr lang="en-US" sz="1400" dirty="0">
                <a:latin typeface="Open Sans" panose="020B0606030504020204" pitchFamily="34" charset="0"/>
                <a:ea typeface="Open Sans" panose="020B0606030504020204" pitchFamily="34" charset="0"/>
                <a:cs typeface="Open Sans" panose="020B0606030504020204" pitchFamily="34" charset="0"/>
              </a:rPr>
              <a:t>Processing of selected cluster</a:t>
            </a:r>
          </a:p>
        </p:txBody>
      </p:sp>
      <p:sp>
        <p:nvSpPr>
          <p:cNvPr id="39" name="TextBox 38">
            <a:extLst>
              <a:ext uri="{FF2B5EF4-FFF2-40B4-BE49-F238E27FC236}">
                <a16:creationId xmlns:a16="http://schemas.microsoft.com/office/drawing/2014/main" id="{A9EEC202-2740-4DA7-9662-EC5BAF0A6A3A}"/>
              </a:ext>
            </a:extLst>
          </p:cNvPr>
          <p:cNvSpPr txBox="1"/>
          <p:nvPr/>
        </p:nvSpPr>
        <p:spPr>
          <a:xfrm>
            <a:off x="9796753" y="1091111"/>
            <a:ext cx="1893197" cy="738664"/>
          </a:xfrm>
          <a:prstGeom prst="rect">
            <a:avLst/>
          </a:prstGeom>
          <a:noFill/>
        </p:spPr>
        <p:txBody>
          <a:bodyPr wrap="square" rtlCol="0">
            <a:spAutoFit/>
          </a:bodyPr>
          <a:lstStyle/>
          <a:p>
            <a:r>
              <a:rPr lang="en-US" sz="1400" dirty="0">
                <a:latin typeface="Open Sans" panose="020B0606030504020204" pitchFamily="34" charset="0"/>
                <a:ea typeface="Open Sans" panose="020B0606030504020204" pitchFamily="34" charset="0"/>
                <a:cs typeface="Open Sans" panose="020B0606030504020204" pitchFamily="34" charset="0"/>
              </a:rPr>
              <a:t>Instance segmentation &amp; quantification</a:t>
            </a:r>
          </a:p>
        </p:txBody>
      </p:sp>
      <p:pic>
        <p:nvPicPr>
          <p:cNvPr id="27" name="Picture 26">
            <a:extLst>
              <a:ext uri="{FF2B5EF4-FFF2-40B4-BE49-F238E27FC236}">
                <a16:creationId xmlns:a16="http://schemas.microsoft.com/office/drawing/2014/main" id="{73B7E140-F92F-4CA7-95DF-E45510870E3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30" name="Content Placeholder 6">
            <a:extLst>
              <a:ext uri="{FF2B5EF4-FFF2-40B4-BE49-F238E27FC236}">
                <a16:creationId xmlns:a16="http://schemas.microsoft.com/office/drawing/2014/main" id="{61C2FD17-9D27-4159-AC52-C21E7614E6B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83195" y="6516701"/>
            <a:ext cx="683671" cy="239285"/>
          </a:xfrm>
          <a:prstGeom prst="rect">
            <a:avLst/>
          </a:prstGeom>
        </p:spPr>
      </p:pic>
      <p:graphicFrame>
        <p:nvGraphicFramePr>
          <p:cNvPr id="2" name="Table 2">
            <a:extLst>
              <a:ext uri="{FF2B5EF4-FFF2-40B4-BE49-F238E27FC236}">
                <a16:creationId xmlns:a16="http://schemas.microsoft.com/office/drawing/2014/main" id="{4109EBBD-81C5-48F8-AF78-58539651E8AE}"/>
              </a:ext>
            </a:extLst>
          </p:cNvPr>
          <p:cNvGraphicFramePr>
            <a:graphicFrameLocks noGrp="1"/>
          </p:cNvGraphicFramePr>
          <p:nvPr>
            <p:extLst>
              <p:ext uri="{D42A27DB-BD31-4B8C-83A1-F6EECF244321}">
                <p14:modId xmlns:p14="http://schemas.microsoft.com/office/powerpoint/2010/main" val="1844427245"/>
              </p:ext>
            </p:extLst>
          </p:nvPr>
        </p:nvGraphicFramePr>
        <p:xfrm>
          <a:off x="9897302" y="4102355"/>
          <a:ext cx="1387967" cy="1525332"/>
        </p:xfrm>
        <a:graphic>
          <a:graphicData uri="http://schemas.openxmlformats.org/drawingml/2006/table">
            <a:tbl>
              <a:tblPr firstRow="1" bandRow="1">
                <a:tableStyleId>{073A0DAA-6AF3-43AB-8588-CEC1D06C72B9}</a:tableStyleId>
              </a:tblPr>
              <a:tblGrid>
                <a:gridCol w="498828">
                  <a:extLst>
                    <a:ext uri="{9D8B030D-6E8A-4147-A177-3AD203B41FA5}">
                      <a16:colId xmlns:a16="http://schemas.microsoft.com/office/drawing/2014/main" val="2449392648"/>
                    </a:ext>
                  </a:extLst>
                </a:gridCol>
                <a:gridCol w="889139">
                  <a:extLst>
                    <a:ext uri="{9D8B030D-6E8A-4147-A177-3AD203B41FA5}">
                      <a16:colId xmlns:a16="http://schemas.microsoft.com/office/drawing/2014/main" val="690710536"/>
                    </a:ext>
                  </a:extLst>
                </a:gridCol>
              </a:tblGrid>
              <a:tr h="254222">
                <a:tc>
                  <a:txBody>
                    <a:bodyPr/>
                    <a:lstStyle/>
                    <a:p>
                      <a:pPr algn="ct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label</a:t>
                      </a:r>
                    </a:p>
                  </a:txBody>
                  <a:tcPr/>
                </a:tc>
                <a:tc>
                  <a:txBody>
                    <a:bodyPr/>
                    <a:lstStyle/>
                    <a:p>
                      <a:pPr algn="ct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area</a:t>
                      </a:r>
                    </a:p>
                  </a:txBody>
                  <a:tcPr/>
                </a:tc>
                <a:extLst>
                  <a:ext uri="{0D108BD9-81ED-4DB2-BD59-A6C34878D82A}">
                    <a16:rowId xmlns:a16="http://schemas.microsoft.com/office/drawing/2014/main" val="2013844617"/>
                  </a:ext>
                </a:extLst>
              </a:tr>
              <a:tr h="254222">
                <a:tc>
                  <a:txBody>
                    <a:bodyPr/>
                    <a:lstStyle/>
                    <a:p>
                      <a:pPr algn="ct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1</a:t>
                      </a:r>
                    </a:p>
                  </a:txBody>
                  <a:tcPr>
                    <a:noFill/>
                  </a:tcPr>
                </a:tc>
                <a:tc>
                  <a:txBody>
                    <a:bodyPr/>
                    <a:lstStyle/>
                    <a:p>
                      <a:pPr algn="ct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41</a:t>
                      </a:r>
                    </a:p>
                  </a:txBody>
                  <a:tcPr>
                    <a:noFill/>
                  </a:tcPr>
                </a:tc>
                <a:extLst>
                  <a:ext uri="{0D108BD9-81ED-4DB2-BD59-A6C34878D82A}">
                    <a16:rowId xmlns:a16="http://schemas.microsoft.com/office/drawing/2014/main" val="2801513724"/>
                  </a:ext>
                </a:extLst>
              </a:tr>
              <a:tr h="254222">
                <a:tc>
                  <a:txBody>
                    <a:bodyPr/>
                    <a:lstStyle/>
                    <a:p>
                      <a:pPr algn="ct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2</a:t>
                      </a:r>
                    </a:p>
                  </a:txBody>
                  <a:tcPr>
                    <a:noFill/>
                  </a:tcPr>
                </a:tc>
                <a:tc>
                  <a:txBody>
                    <a:bodyPr/>
                    <a:lstStyle/>
                    <a:p>
                      <a:pPr algn="ct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23236</a:t>
                      </a:r>
                    </a:p>
                  </a:txBody>
                  <a:tcPr>
                    <a:noFill/>
                  </a:tcPr>
                </a:tc>
                <a:extLst>
                  <a:ext uri="{0D108BD9-81ED-4DB2-BD59-A6C34878D82A}">
                    <a16:rowId xmlns:a16="http://schemas.microsoft.com/office/drawing/2014/main" val="2990415451"/>
                  </a:ext>
                </a:extLst>
              </a:tr>
              <a:tr h="254222">
                <a:tc>
                  <a:txBody>
                    <a:bodyPr/>
                    <a:lstStyle/>
                    <a:p>
                      <a:pPr algn="ct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3</a:t>
                      </a:r>
                    </a:p>
                  </a:txBody>
                  <a:tcPr>
                    <a:noFill/>
                  </a:tcPr>
                </a:tc>
                <a:tc>
                  <a:txBody>
                    <a:bodyPr/>
                    <a:lstStyle/>
                    <a:p>
                      <a:pPr algn="ct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320</a:t>
                      </a:r>
                    </a:p>
                  </a:txBody>
                  <a:tcPr>
                    <a:noFill/>
                  </a:tcPr>
                </a:tc>
                <a:extLst>
                  <a:ext uri="{0D108BD9-81ED-4DB2-BD59-A6C34878D82A}">
                    <a16:rowId xmlns:a16="http://schemas.microsoft.com/office/drawing/2014/main" val="105796037"/>
                  </a:ext>
                </a:extLst>
              </a:tr>
              <a:tr h="254222">
                <a:tc>
                  <a:txBody>
                    <a:bodyPr/>
                    <a:lstStyle/>
                    <a:p>
                      <a:pPr algn="ct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4</a:t>
                      </a:r>
                    </a:p>
                  </a:txBody>
                  <a:tcPr>
                    <a:noFill/>
                  </a:tcPr>
                </a:tc>
                <a:tc>
                  <a:txBody>
                    <a:bodyPr/>
                    <a:lstStyle/>
                    <a:p>
                      <a:pPr algn="ct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431</a:t>
                      </a:r>
                    </a:p>
                  </a:txBody>
                  <a:tcPr>
                    <a:noFill/>
                  </a:tcPr>
                </a:tc>
                <a:extLst>
                  <a:ext uri="{0D108BD9-81ED-4DB2-BD59-A6C34878D82A}">
                    <a16:rowId xmlns:a16="http://schemas.microsoft.com/office/drawing/2014/main" val="904346605"/>
                  </a:ext>
                </a:extLst>
              </a:tr>
              <a:tr h="254222">
                <a:tc>
                  <a:txBody>
                    <a:bodyPr/>
                    <a:lstStyle/>
                    <a:p>
                      <a:pPr algn="ct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5</a:t>
                      </a:r>
                    </a:p>
                  </a:txBody>
                  <a:tcPr>
                    <a:noFill/>
                  </a:tcPr>
                </a:tc>
                <a:tc>
                  <a:txBody>
                    <a:bodyPr/>
                    <a:lstStyle/>
                    <a:p>
                      <a:pPr algn="ct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3963</a:t>
                      </a:r>
                    </a:p>
                  </a:txBody>
                  <a:tcPr>
                    <a:noFill/>
                  </a:tcPr>
                </a:tc>
                <a:extLst>
                  <a:ext uri="{0D108BD9-81ED-4DB2-BD59-A6C34878D82A}">
                    <a16:rowId xmlns:a16="http://schemas.microsoft.com/office/drawing/2014/main" val="619751981"/>
                  </a:ext>
                </a:extLst>
              </a:tr>
            </a:tbl>
          </a:graphicData>
        </a:graphic>
      </p:graphicFrame>
    </p:spTree>
    <p:extLst>
      <p:ext uri="{BB962C8B-B14F-4D97-AF65-F5344CB8AC3E}">
        <p14:creationId xmlns:p14="http://schemas.microsoft.com/office/powerpoint/2010/main" val="14685748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23</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287949" y="6427297"/>
            <a:ext cx="46413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23</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27" name="Picture 26">
            <a:extLst>
              <a:ext uri="{FF2B5EF4-FFF2-40B4-BE49-F238E27FC236}">
                <a16:creationId xmlns:a16="http://schemas.microsoft.com/office/drawing/2014/main" id="{0403CFE3-F38D-4E09-884D-EB0BFF7FE5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35048" y="249805"/>
            <a:ext cx="812042" cy="812042"/>
          </a:xfrm>
          <a:prstGeom prst="rect">
            <a:avLst/>
          </a:prstGeom>
        </p:spPr>
      </p:pic>
      <p:sp>
        <p:nvSpPr>
          <p:cNvPr id="30" name="TextBox 29">
            <a:extLst>
              <a:ext uri="{FF2B5EF4-FFF2-40B4-BE49-F238E27FC236}">
                <a16:creationId xmlns:a16="http://schemas.microsoft.com/office/drawing/2014/main" id="{B953327F-2924-4169-BD32-63114840AF9A}"/>
              </a:ext>
            </a:extLst>
          </p:cNvPr>
          <p:cNvSpPr txBox="1"/>
          <p:nvPr/>
        </p:nvSpPr>
        <p:spPr>
          <a:xfrm>
            <a:off x="896820" y="1443841"/>
            <a:ext cx="4912310" cy="4247317"/>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Open Sans" panose="020B0606030504020204" pitchFamily="34" charset="0"/>
                <a:ea typeface="Open Sans" panose="020B0606030504020204" pitchFamily="34" charset="0"/>
                <a:cs typeface="Open Sans" panose="020B0606030504020204" pitchFamily="34" charset="0"/>
              </a:rPr>
              <a:t>The plugin can import FLIM data of formats</a:t>
            </a:r>
          </a:p>
          <a:p>
            <a:pPr marL="742950" lvl="1" indent="-285750">
              <a:buFont typeface="Arial" panose="020B0604020202020204" pitchFamily="34" charset="0"/>
              <a:buChar char="•"/>
            </a:pPr>
            <a:r>
              <a:rPr lang="en-US" dirty="0">
                <a:latin typeface="Open Sans" panose="020B0606030504020204" pitchFamily="34" charset="0"/>
                <a:ea typeface="Open Sans" panose="020B0606030504020204" pitchFamily="34" charset="0"/>
                <a:cs typeface="Open Sans" panose="020B0606030504020204" pitchFamily="34" charset="0"/>
              </a:rPr>
              <a:t>.</a:t>
            </a:r>
            <a:r>
              <a:rPr lang="en-US" dirty="0" err="1">
                <a:latin typeface="Open Sans" panose="020B0606030504020204" pitchFamily="34" charset="0"/>
                <a:ea typeface="Open Sans" panose="020B0606030504020204" pitchFamily="34" charset="0"/>
                <a:cs typeface="Open Sans" panose="020B0606030504020204" pitchFamily="34" charset="0"/>
              </a:rPr>
              <a:t>sdt</a:t>
            </a:r>
            <a:endParaRPr lang="en-US" dirty="0">
              <a:latin typeface="Open Sans" panose="020B0606030504020204" pitchFamily="34" charset="0"/>
              <a:ea typeface="Open Sans" panose="020B0606030504020204" pitchFamily="34" charset="0"/>
              <a:cs typeface="Open Sans" panose="020B0606030504020204" pitchFamily="34" charset="0"/>
            </a:endParaRPr>
          </a:p>
          <a:p>
            <a:pPr marL="742950" lvl="1" indent="-285750">
              <a:buFont typeface="Arial" panose="020B0604020202020204" pitchFamily="34" charset="0"/>
              <a:buChar char="•"/>
            </a:pPr>
            <a:r>
              <a:rPr lang="en-US" dirty="0">
                <a:latin typeface="Open Sans" panose="020B0606030504020204" pitchFamily="34" charset="0"/>
                <a:ea typeface="Open Sans" panose="020B0606030504020204" pitchFamily="34" charset="0"/>
                <a:cs typeface="Open Sans" panose="020B0606030504020204" pitchFamily="34" charset="0"/>
              </a:rPr>
              <a:t>.</a:t>
            </a:r>
            <a:r>
              <a:rPr lang="en-US" dirty="0" err="1">
                <a:latin typeface="Open Sans" panose="020B0606030504020204" pitchFamily="34" charset="0"/>
                <a:ea typeface="Open Sans" panose="020B0606030504020204" pitchFamily="34" charset="0"/>
                <a:cs typeface="Open Sans" panose="020B0606030504020204" pitchFamily="34" charset="0"/>
              </a:rPr>
              <a:t>ptu</a:t>
            </a:r>
            <a:endParaRPr lang="en-US" dirty="0">
              <a:latin typeface="Open Sans" panose="020B0606030504020204" pitchFamily="34" charset="0"/>
              <a:ea typeface="Open Sans" panose="020B0606030504020204" pitchFamily="34" charset="0"/>
              <a:cs typeface="Open Sans" panose="020B0606030504020204" pitchFamily="34" charset="0"/>
            </a:endParaRPr>
          </a:p>
          <a:p>
            <a:pPr marL="742950" lvl="1" indent="-285750">
              <a:buFont typeface="Arial" panose="020B0604020202020204" pitchFamily="34" charset="0"/>
              <a:buChar char="•"/>
            </a:pPr>
            <a:r>
              <a:rPr lang="en-US" dirty="0">
                <a:latin typeface="Open Sans" panose="020B0606030504020204" pitchFamily="34" charset="0"/>
                <a:ea typeface="Open Sans" panose="020B0606030504020204" pitchFamily="34" charset="0"/>
                <a:cs typeface="Open Sans" panose="020B0606030504020204" pitchFamily="34" charset="0"/>
              </a:rPr>
              <a:t>.</a:t>
            </a:r>
            <a:r>
              <a:rPr lang="en-US" dirty="0" err="1">
                <a:latin typeface="Open Sans" panose="020B0606030504020204" pitchFamily="34" charset="0"/>
                <a:ea typeface="Open Sans" panose="020B0606030504020204" pitchFamily="34" charset="0"/>
                <a:cs typeface="Open Sans" panose="020B0606030504020204" pitchFamily="34" charset="0"/>
              </a:rPr>
              <a:t>tif</a:t>
            </a:r>
            <a:endParaRPr lang="en-US" dirty="0">
              <a:latin typeface="Open Sans" panose="020B0606030504020204" pitchFamily="34" charset="0"/>
              <a:ea typeface="Open Sans" panose="020B0606030504020204" pitchFamily="34" charset="0"/>
              <a:cs typeface="Open Sans" panose="020B0606030504020204" pitchFamily="34" charset="0"/>
            </a:endParaRPr>
          </a:p>
          <a:p>
            <a:pPr marL="742950" lvl="1" indent="-285750">
              <a:buFont typeface="Arial" panose="020B0604020202020204" pitchFamily="34" charset="0"/>
              <a:buChar char="•"/>
            </a:pPr>
            <a:r>
              <a:rPr lang="en-US" dirty="0">
                <a:latin typeface="Open Sans" panose="020B0606030504020204" pitchFamily="34" charset="0"/>
                <a:ea typeface="Open Sans" panose="020B0606030504020204" pitchFamily="34" charset="0"/>
                <a:cs typeface="Open Sans" panose="020B0606030504020204" pitchFamily="34" charset="0"/>
              </a:rPr>
              <a:t>.</a:t>
            </a:r>
            <a:r>
              <a:rPr lang="en-US" dirty="0" err="1">
                <a:latin typeface="Open Sans" panose="020B0606030504020204" pitchFamily="34" charset="0"/>
                <a:ea typeface="Open Sans" panose="020B0606030504020204" pitchFamily="34" charset="0"/>
                <a:cs typeface="Open Sans" panose="020B0606030504020204" pitchFamily="34" charset="0"/>
              </a:rPr>
              <a:t>zarr</a:t>
            </a:r>
            <a:endParaRPr 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endParaRPr 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dirty="0">
                <a:latin typeface="Open Sans" panose="020B0606030504020204" pitchFamily="34" charset="0"/>
                <a:ea typeface="Open Sans" panose="020B0606030504020204" pitchFamily="34" charset="0"/>
                <a:cs typeface="Open Sans" panose="020B0606030504020204" pitchFamily="34" charset="0"/>
              </a:rPr>
              <a:t>Of the data shapes:</a:t>
            </a:r>
          </a:p>
          <a:p>
            <a:pPr marL="742950" lvl="1" indent="-285750">
              <a:buFont typeface="Arial" panose="020B0604020202020204" pitchFamily="34" charset="0"/>
              <a:buChar char="•"/>
            </a:pPr>
            <a:r>
              <a:rPr lang="en-US" dirty="0">
                <a:latin typeface="Open Sans" panose="020B0606030504020204" pitchFamily="34" charset="0"/>
                <a:ea typeface="Open Sans" panose="020B0606030504020204" pitchFamily="34" charset="0"/>
                <a:cs typeface="Open Sans" panose="020B0606030504020204" pitchFamily="34" charset="0"/>
              </a:rPr>
              <a:t>2D, 3D up to 3D multichannel timelapse FLIM data </a:t>
            </a:r>
          </a:p>
          <a:p>
            <a:pPr lvl="1"/>
            <a:endParaRPr 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dirty="0">
                <a:latin typeface="Open Sans" panose="020B0606030504020204" pitchFamily="34" charset="0"/>
                <a:ea typeface="Open Sans" panose="020B0606030504020204" pitchFamily="34" charset="0"/>
                <a:cs typeface="Open Sans" panose="020B0606030504020204" pitchFamily="34" charset="0"/>
              </a:rPr>
              <a:t>Multidimensional .</a:t>
            </a:r>
            <a:r>
              <a:rPr lang="en-US" dirty="0" err="1">
                <a:latin typeface="Open Sans" panose="020B0606030504020204" pitchFamily="34" charset="0"/>
                <a:ea typeface="Open Sans" panose="020B0606030504020204" pitchFamily="34" charset="0"/>
                <a:cs typeface="Open Sans" panose="020B0606030504020204" pitchFamily="34" charset="0"/>
              </a:rPr>
              <a:t>ptu</a:t>
            </a:r>
            <a:r>
              <a:rPr lang="en-US" dirty="0">
                <a:latin typeface="Open Sans" panose="020B0606030504020204" pitchFamily="34" charset="0"/>
                <a:ea typeface="Open Sans" panose="020B0606030504020204" pitchFamily="34" charset="0"/>
                <a:cs typeface="Open Sans" panose="020B0606030504020204" pitchFamily="34" charset="0"/>
              </a:rPr>
              <a:t> data folders named _t001_z001 etc.</a:t>
            </a:r>
          </a:p>
          <a:p>
            <a:pPr marL="285750" indent="-285750">
              <a:buFont typeface="Arial" panose="020B0604020202020204" pitchFamily="34" charset="0"/>
              <a:buChar char="•"/>
            </a:pPr>
            <a:endParaRPr lang="en-US" dirty="0">
              <a:latin typeface="Open Sans" panose="020B0606030504020204" pitchFamily="34" charset="0"/>
              <a:ea typeface="Open Sans" panose="020B0606030504020204" pitchFamily="34" charset="0"/>
              <a:cs typeface="Open Sans" panose="020B0606030504020204" pitchFamily="34" charset="0"/>
            </a:endParaRPr>
          </a:p>
          <a:p>
            <a:pPr marL="742950" lvl="1" indent="-285750">
              <a:buFont typeface="Arial" panose="020B0604020202020204" pitchFamily="34" charset="0"/>
              <a:buChar cha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31" name="Title 1">
            <a:extLst>
              <a:ext uri="{FF2B5EF4-FFF2-40B4-BE49-F238E27FC236}">
                <a16:creationId xmlns:a16="http://schemas.microsoft.com/office/drawing/2014/main" id="{5D5D3569-A3F0-429C-9AFB-E1E294C2FD25}"/>
              </a:ext>
            </a:extLst>
          </p:cNvPr>
          <p:cNvSpPr txBox="1">
            <a:spLocks/>
          </p:cNvSpPr>
          <p:nvPr/>
        </p:nvSpPr>
        <p:spPr>
          <a:xfrm>
            <a:off x="564209" y="384562"/>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sz="2800" b="0" dirty="0">
                <a:latin typeface="Open Sans" panose="020B0606030504020204" pitchFamily="34" charset="0"/>
                <a:ea typeface="Open Sans" panose="020B0606030504020204" pitchFamily="34" charset="0"/>
                <a:cs typeface="Open Sans" panose="020B0606030504020204" pitchFamily="34" charset="0"/>
              </a:rPr>
              <a:t>Input data</a:t>
            </a:r>
          </a:p>
        </p:txBody>
      </p:sp>
      <p:pic>
        <p:nvPicPr>
          <p:cNvPr id="16" name="Picture 15">
            <a:extLst>
              <a:ext uri="{FF2B5EF4-FFF2-40B4-BE49-F238E27FC236}">
                <a16:creationId xmlns:a16="http://schemas.microsoft.com/office/drawing/2014/main" id="{37CEA77D-1CF3-425A-9D6B-10E0F02339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17" name="Content Placeholder 6">
            <a:extLst>
              <a:ext uri="{FF2B5EF4-FFF2-40B4-BE49-F238E27FC236}">
                <a16:creationId xmlns:a16="http://schemas.microsoft.com/office/drawing/2014/main" id="{31A4DE4C-6F5F-47AD-A600-F1DDA86BF92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3195" y="6516701"/>
            <a:ext cx="683671" cy="239285"/>
          </a:xfrm>
          <a:prstGeom prst="rect">
            <a:avLst/>
          </a:prstGeom>
        </p:spPr>
      </p:pic>
    </p:spTree>
    <p:extLst>
      <p:ext uri="{BB962C8B-B14F-4D97-AF65-F5344CB8AC3E}">
        <p14:creationId xmlns:p14="http://schemas.microsoft.com/office/powerpoint/2010/main" val="33984691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5A91D234-66FD-4405-8823-4167AE3713F9}"/>
              </a:ext>
            </a:extLst>
          </p:cNvPr>
          <p:cNvPicPr>
            <a:picLocks noChangeAspect="1"/>
          </p:cNvPicPr>
          <p:nvPr/>
        </p:nvPicPr>
        <p:blipFill>
          <a:blip r:embed="rId2"/>
          <a:stretch>
            <a:fillRect/>
          </a:stretch>
        </p:blipFill>
        <p:spPr>
          <a:xfrm>
            <a:off x="7149003" y="1336775"/>
            <a:ext cx="3994591" cy="5031425"/>
          </a:xfrm>
          <a:prstGeom prst="rect">
            <a:avLst/>
          </a:prstGeom>
        </p:spPr>
      </p:pic>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24</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287949" y="6427297"/>
            <a:ext cx="46413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24</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6" name="Footer Placeholder 3">
            <a:extLst>
              <a:ext uri="{FF2B5EF4-FFF2-40B4-BE49-F238E27FC236}">
                <a16:creationId xmlns:a16="http://schemas.microsoft.com/office/drawing/2014/main" id="{A5125BF4-4DE9-44C0-8EFB-BA9B46048AD6}"/>
              </a:ext>
            </a:extLst>
          </p:cNvPr>
          <p:cNvSpPr txBox="1">
            <a:spLocks/>
          </p:cNvSpPr>
          <p:nvPr/>
        </p:nvSpPr>
        <p:spPr>
          <a:xfrm>
            <a:off x="7686339" y="6477612"/>
            <a:ext cx="2727061" cy="293294"/>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Source: https://github.com/zoccoler/napari-flim-phasor-plotter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Title 1">
            <a:extLst>
              <a:ext uri="{FF2B5EF4-FFF2-40B4-BE49-F238E27FC236}">
                <a16:creationId xmlns:a16="http://schemas.microsoft.com/office/drawing/2014/main" id="{64A2FE84-3464-4462-81AF-1B73DAE58796}"/>
              </a:ext>
            </a:extLst>
          </p:cNvPr>
          <p:cNvSpPr txBox="1">
            <a:spLocks/>
          </p:cNvSpPr>
          <p:nvPr/>
        </p:nvSpPr>
        <p:spPr>
          <a:xfrm>
            <a:off x="564209" y="599717"/>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latin typeface="Open Sans" panose="020B0606030504020204" pitchFamily="34" charset="0"/>
                <a:ea typeface="Open Sans" panose="020B0606030504020204" pitchFamily="34" charset="0"/>
                <a:cs typeface="Open Sans" panose="020B0606030504020204" pitchFamily="34" charset="0"/>
              </a:rPr>
              <a:t>Data conversion to .</a:t>
            </a:r>
            <a:r>
              <a:rPr lang="en-US" sz="2800" dirty="0" err="1">
                <a:latin typeface="Open Sans" panose="020B0606030504020204" pitchFamily="34" charset="0"/>
                <a:ea typeface="Open Sans" panose="020B0606030504020204" pitchFamily="34" charset="0"/>
                <a:cs typeface="Open Sans" panose="020B0606030504020204" pitchFamily="34" charset="0"/>
              </a:rPr>
              <a:t>zarr</a:t>
            </a:r>
            <a:endParaRPr lang="en-US" sz="2800" dirty="0">
              <a:latin typeface="Open Sans" panose="020B0606030504020204" pitchFamily="34" charset="0"/>
              <a:ea typeface="Open Sans" panose="020B0606030504020204" pitchFamily="34" charset="0"/>
              <a:cs typeface="Open Sans" panose="020B0606030504020204" pitchFamily="34" charset="0"/>
            </a:endParaRPr>
          </a:p>
        </p:txBody>
      </p:sp>
      <p:pic>
        <p:nvPicPr>
          <p:cNvPr id="27" name="Picture 26">
            <a:extLst>
              <a:ext uri="{FF2B5EF4-FFF2-40B4-BE49-F238E27FC236}">
                <a16:creationId xmlns:a16="http://schemas.microsoft.com/office/drawing/2014/main" id="{0403CFE3-F38D-4E09-884D-EB0BFF7FE5A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35048" y="249805"/>
            <a:ext cx="812042" cy="812042"/>
          </a:xfrm>
          <a:prstGeom prst="rect">
            <a:avLst/>
          </a:prstGeom>
        </p:spPr>
      </p:pic>
      <p:sp>
        <p:nvSpPr>
          <p:cNvPr id="31" name="TextBox 30">
            <a:extLst>
              <a:ext uri="{FF2B5EF4-FFF2-40B4-BE49-F238E27FC236}">
                <a16:creationId xmlns:a16="http://schemas.microsoft.com/office/drawing/2014/main" id="{B2A866A3-F79F-4C68-8EFF-D7CEC23D0B96}"/>
              </a:ext>
            </a:extLst>
          </p:cNvPr>
          <p:cNvSpPr txBox="1"/>
          <p:nvPr/>
        </p:nvSpPr>
        <p:spPr>
          <a:xfrm>
            <a:off x="907577" y="1439839"/>
            <a:ext cx="4912310" cy="1477328"/>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Open Sans" panose="020B0606030504020204" pitchFamily="34" charset="0"/>
                <a:ea typeface="Open Sans" panose="020B0606030504020204" pitchFamily="34" charset="0"/>
                <a:cs typeface="Open Sans" panose="020B0606030504020204" pitchFamily="34" charset="0"/>
              </a:rPr>
              <a:t>The plugin can convert raw FLIM files of a folder to .</a:t>
            </a:r>
            <a:r>
              <a:rPr lang="en-US" dirty="0" err="1">
                <a:latin typeface="Open Sans" panose="020B0606030504020204" pitchFamily="34" charset="0"/>
                <a:ea typeface="Open Sans" panose="020B0606030504020204" pitchFamily="34" charset="0"/>
                <a:cs typeface="Open Sans" panose="020B0606030504020204" pitchFamily="34" charset="0"/>
              </a:rPr>
              <a:t>zarr</a:t>
            </a:r>
            <a:endParaRPr 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endParaRPr 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endParaRPr lang="en-US" dirty="0">
              <a:latin typeface="Open Sans" panose="020B0606030504020204" pitchFamily="34" charset="0"/>
              <a:ea typeface="Open Sans" panose="020B0606030504020204" pitchFamily="34" charset="0"/>
              <a:cs typeface="Open Sans" panose="020B0606030504020204" pitchFamily="34" charset="0"/>
            </a:endParaRPr>
          </a:p>
          <a:p>
            <a:pPr marL="742950" lvl="1" indent="-285750">
              <a:buFont typeface="Arial" panose="020B0604020202020204" pitchFamily="34" charset="0"/>
              <a:buChar cha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pic>
        <p:nvPicPr>
          <p:cNvPr id="17" name="Picture 16">
            <a:extLst>
              <a:ext uri="{FF2B5EF4-FFF2-40B4-BE49-F238E27FC236}">
                <a16:creationId xmlns:a16="http://schemas.microsoft.com/office/drawing/2014/main" id="{F5C23026-09AA-4E03-86F8-F9D81F9A4A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19" name="Content Placeholder 6">
            <a:extLst>
              <a:ext uri="{FF2B5EF4-FFF2-40B4-BE49-F238E27FC236}">
                <a16:creationId xmlns:a16="http://schemas.microsoft.com/office/drawing/2014/main" id="{85F180E1-2393-41C4-9431-2F211594D50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3195" y="6516701"/>
            <a:ext cx="683671" cy="239285"/>
          </a:xfrm>
          <a:prstGeom prst="rect">
            <a:avLst/>
          </a:prstGeom>
        </p:spPr>
      </p:pic>
    </p:spTree>
    <p:extLst>
      <p:ext uri="{BB962C8B-B14F-4D97-AF65-F5344CB8AC3E}">
        <p14:creationId xmlns:p14="http://schemas.microsoft.com/office/powerpoint/2010/main" val="37424846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56BBDB59-7A1D-481E-B1A6-0BD55250C62C}"/>
              </a:ext>
            </a:extLst>
          </p:cNvPr>
          <p:cNvPicPr>
            <a:picLocks noChangeAspect="1"/>
          </p:cNvPicPr>
          <p:nvPr/>
        </p:nvPicPr>
        <p:blipFill>
          <a:blip r:embed="rId2"/>
          <a:stretch>
            <a:fillRect/>
          </a:stretch>
        </p:blipFill>
        <p:spPr>
          <a:xfrm>
            <a:off x="5690711" y="1108462"/>
            <a:ext cx="5386975" cy="5117320"/>
          </a:xfrm>
          <a:prstGeom prst="rect">
            <a:avLst/>
          </a:prstGeom>
        </p:spPr>
      </p:pic>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25</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287949" y="6427297"/>
            <a:ext cx="46413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25</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6" name="Footer Placeholder 3">
            <a:extLst>
              <a:ext uri="{FF2B5EF4-FFF2-40B4-BE49-F238E27FC236}">
                <a16:creationId xmlns:a16="http://schemas.microsoft.com/office/drawing/2014/main" id="{A5125BF4-4DE9-44C0-8EFB-BA9B46048AD6}"/>
              </a:ext>
            </a:extLst>
          </p:cNvPr>
          <p:cNvSpPr txBox="1">
            <a:spLocks/>
          </p:cNvSpPr>
          <p:nvPr/>
        </p:nvSpPr>
        <p:spPr>
          <a:xfrm>
            <a:off x="7686339" y="6477612"/>
            <a:ext cx="2727061" cy="293294"/>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Source: https://github.com/zoccoler/napari-flim-phasor-plotter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Title 1">
            <a:extLst>
              <a:ext uri="{FF2B5EF4-FFF2-40B4-BE49-F238E27FC236}">
                <a16:creationId xmlns:a16="http://schemas.microsoft.com/office/drawing/2014/main" id="{64A2FE84-3464-4462-81AF-1B73DAE58796}"/>
              </a:ext>
            </a:extLst>
          </p:cNvPr>
          <p:cNvSpPr txBox="1">
            <a:spLocks/>
          </p:cNvSpPr>
          <p:nvPr/>
        </p:nvSpPr>
        <p:spPr>
          <a:xfrm>
            <a:off x="564209" y="599717"/>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2800" dirty="0" err="1">
                <a:latin typeface="Open Sans" panose="020B0606030504020204" pitchFamily="34" charset="0"/>
                <a:ea typeface="Open Sans" panose="020B0606030504020204" pitchFamily="34" charset="0"/>
                <a:cs typeface="Open Sans" panose="020B0606030504020204" pitchFamily="34" charset="0"/>
              </a:rPr>
              <a:t>Napari</a:t>
            </a:r>
            <a:r>
              <a:rPr lang="de-DE" sz="2800" dirty="0">
                <a:latin typeface="Open Sans" panose="020B0606030504020204" pitchFamily="34" charset="0"/>
                <a:ea typeface="Open Sans" panose="020B0606030504020204" pitchFamily="34" charset="0"/>
                <a:cs typeface="Open Sans" panose="020B0606030504020204" pitchFamily="34" charset="0"/>
              </a:rPr>
              <a:t>-</a:t>
            </a:r>
            <a:r>
              <a:rPr lang="de-DE" sz="2800" dirty="0" err="1">
                <a:latin typeface="Open Sans" panose="020B0606030504020204" pitchFamily="34" charset="0"/>
                <a:ea typeface="Open Sans" panose="020B0606030504020204" pitchFamily="34" charset="0"/>
                <a:cs typeface="Open Sans" panose="020B0606030504020204" pitchFamily="34" charset="0"/>
              </a:rPr>
              <a:t>flim</a:t>
            </a:r>
            <a:r>
              <a:rPr lang="de-DE" sz="2800" dirty="0">
                <a:latin typeface="Open Sans" panose="020B0606030504020204" pitchFamily="34" charset="0"/>
                <a:ea typeface="Open Sans" panose="020B0606030504020204" pitchFamily="34" charset="0"/>
                <a:cs typeface="Open Sans" panose="020B0606030504020204" pitchFamily="34" charset="0"/>
              </a:rPr>
              <a:t>-</a:t>
            </a:r>
            <a:r>
              <a:rPr lang="de-DE" sz="2800" dirty="0" err="1">
                <a:latin typeface="Open Sans" panose="020B0606030504020204" pitchFamily="34" charset="0"/>
                <a:ea typeface="Open Sans" panose="020B0606030504020204" pitchFamily="34" charset="0"/>
                <a:cs typeface="Open Sans" panose="020B0606030504020204" pitchFamily="34" charset="0"/>
              </a:rPr>
              <a:t>phasor</a:t>
            </a:r>
            <a:r>
              <a:rPr lang="de-DE" sz="2800" dirty="0">
                <a:latin typeface="Open Sans" panose="020B0606030504020204" pitchFamily="34" charset="0"/>
                <a:ea typeface="Open Sans" panose="020B0606030504020204" pitchFamily="34" charset="0"/>
                <a:cs typeface="Open Sans" panose="020B0606030504020204" pitchFamily="34" charset="0"/>
              </a:rPr>
              <a:t>-plotter – code </a:t>
            </a:r>
            <a:r>
              <a:rPr lang="de-DE" sz="2800" dirty="0" err="1">
                <a:latin typeface="Open Sans" panose="020B0606030504020204" pitchFamily="34" charset="0"/>
                <a:ea typeface="Open Sans" panose="020B0606030504020204" pitchFamily="34" charset="0"/>
                <a:cs typeface="Open Sans" panose="020B0606030504020204" pitchFamily="34" charset="0"/>
              </a:rPr>
              <a:t>available</a:t>
            </a:r>
            <a:r>
              <a:rPr lang="de-DE" sz="2800" dirty="0">
                <a:latin typeface="Open Sans" panose="020B0606030504020204" pitchFamily="34" charset="0"/>
                <a:ea typeface="Open Sans" panose="020B0606030504020204" pitchFamily="34" charset="0"/>
                <a:cs typeface="Open Sans" panose="020B0606030504020204" pitchFamily="34" charset="0"/>
              </a:rPr>
              <a:t> on GitHub</a:t>
            </a:r>
          </a:p>
          <a:p>
            <a:r>
              <a:rPr lang="en-US" sz="2800" dirty="0">
                <a:latin typeface="Open Sans" panose="020B0606030504020204" pitchFamily="34" charset="0"/>
                <a:ea typeface="Open Sans" panose="020B0606030504020204" pitchFamily="34" charset="0"/>
                <a:cs typeface="Open Sans" panose="020B0606030504020204" pitchFamily="34" charset="0"/>
              </a:rPr>
              <a:t>Including documentation</a:t>
            </a:r>
          </a:p>
        </p:txBody>
      </p:sp>
      <p:pic>
        <p:nvPicPr>
          <p:cNvPr id="3" name="Picture 2">
            <a:extLst>
              <a:ext uri="{FF2B5EF4-FFF2-40B4-BE49-F238E27FC236}">
                <a16:creationId xmlns:a16="http://schemas.microsoft.com/office/drawing/2014/main" id="{F68B7F9B-FCED-40DB-9541-8987FBC3DDBB}"/>
              </a:ext>
            </a:extLst>
          </p:cNvPr>
          <p:cNvPicPr>
            <a:picLocks noChangeAspect="1"/>
          </p:cNvPicPr>
          <p:nvPr/>
        </p:nvPicPr>
        <p:blipFill>
          <a:blip r:embed="rId4"/>
          <a:stretch>
            <a:fillRect/>
          </a:stretch>
        </p:blipFill>
        <p:spPr>
          <a:xfrm>
            <a:off x="706340" y="1461376"/>
            <a:ext cx="4554149" cy="4623561"/>
          </a:xfrm>
          <a:prstGeom prst="rect">
            <a:avLst/>
          </a:prstGeom>
        </p:spPr>
      </p:pic>
      <p:pic>
        <p:nvPicPr>
          <p:cNvPr id="27" name="Picture 26">
            <a:extLst>
              <a:ext uri="{FF2B5EF4-FFF2-40B4-BE49-F238E27FC236}">
                <a16:creationId xmlns:a16="http://schemas.microsoft.com/office/drawing/2014/main" id="{2FB2FE0B-8B1A-4A3C-BC31-295AD38B186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35048" y="249805"/>
            <a:ext cx="812042" cy="812042"/>
          </a:xfrm>
          <a:prstGeom prst="rect">
            <a:avLst/>
          </a:prstGeom>
        </p:spPr>
      </p:pic>
      <p:sp>
        <p:nvSpPr>
          <p:cNvPr id="6" name="Rectangle 5">
            <a:extLst>
              <a:ext uri="{FF2B5EF4-FFF2-40B4-BE49-F238E27FC236}">
                <a16:creationId xmlns:a16="http://schemas.microsoft.com/office/drawing/2014/main" id="{33BEA8D0-1441-4E84-90E8-80BB50B1386C}"/>
              </a:ext>
            </a:extLst>
          </p:cNvPr>
          <p:cNvSpPr/>
          <p:nvPr/>
        </p:nvSpPr>
        <p:spPr>
          <a:xfrm>
            <a:off x="5690711" y="5492620"/>
            <a:ext cx="5286366" cy="653143"/>
          </a:xfrm>
          <a:prstGeom prst="rect">
            <a:avLst/>
          </a:prstGeom>
          <a:noFill/>
          <a:ln w="38100">
            <a:solidFill>
              <a:srgbClr val="0BBB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5BAEB30-5086-4446-90DD-6856415BA548}"/>
              </a:ext>
            </a:extLst>
          </p:cNvPr>
          <p:cNvSpPr txBox="1"/>
          <p:nvPr/>
        </p:nvSpPr>
        <p:spPr>
          <a:xfrm>
            <a:off x="5455296" y="6133323"/>
            <a:ext cx="6492163" cy="307777"/>
          </a:xfrm>
          <a:prstGeom prst="rect">
            <a:avLst/>
          </a:prstGeom>
          <a:noFill/>
        </p:spPr>
        <p:txBody>
          <a:bodyPr wrap="square" rtlCol="0">
            <a:spAutoFit/>
          </a:bodyPr>
          <a:lstStyle/>
          <a:p>
            <a:r>
              <a:rPr lang="en-US" sz="1400" dirty="0">
                <a:solidFill>
                  <a:srgbClr val="0BBBEF"/>
                </a:solidFill>
                <a:latin typeface="Open Sans" panose="020B0606030504020204" pitchFamily="34" charset="0"/>
                <a:ea typeface="Open Sans" panose="020B0606030504020204" pitchFamily="34" charset="0"/>
                <a:cs typeface="Open Sans" panose="020B0606030504020204" pitchFamily="34" charset="0"/>
              </a:rPr>
              <a:t>In the next few days: install the development version (issue on </a:t>
            </a:r>
            <a:r>
              <a:rPr lang="en-US" sz="1400" dirty="0" err="1">
                <a:solidFill>
                  <a:srgbClr val="0BBBEF"/>
                </a:solidFill>
                <a:latin typeface="Open Sans" panose="020B0606030504020204" pitchFamily="34" charset="0"/>
                <a:ea typeface="Open Sans" panose="020B0606030504020204" pitchFamily="34" charset="0"/>
                <a:cs typeface="Open Sans" panose="020B0606030504020204" pitchFamily="34" charset="0"/>
              </a:rPr>
              <a:t>sdt</a:t>
            </a:r>
            <a:r>
              <a:rPr lang="en-US" sz="1400" dirty="0">
                <a:solidFill>
                  <a:srgbClr val="0BBBEF"/>
                </a:solidFill>
                <a:latin typeface="Open Sans" panose="020B0606030504020204" pitchFamily="34" charset="0"/>
                <a:ea typeface="Open Sans" panose="020B0606030504020204" pitchFamily="34" charset="0"/>
                <a:cs typeface="Open Sans" panose="020B0606030504020204" pitchFamily="34" charset="0"/>
              </a:rPr>
              <a:t> import)</a:t>
            </a:r>
          </a:p>
        </p:txBody>
      </p:sp>
      <p:pic>
        <p:nvPicPr>
          <p:cNvPr id="19" name="Picture 18">
            <a:extLst>
              <a:ext uri="{FF2B5EF4-FFF2-40B4-BE49-F238E27FC236}">
                <a16:creationId xmlns:a16="http://schemas.microsoft.com/office/drawing/2014/main" id="{5D8DBDB4-8A14-46ED-93AD-E41F0ABBBBF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29" name="Content Placeholder 6">
            <a:extLst>
              <a:ext uri="{FF2B5EF4-FFF2-40B4-BE49-F238E27FC236}">
                <a16:creationId xmlns:a16="http://schemas.microsoft.com/office/drawing/2014/main" id="{7CE092CF-42B1-4421-8726-523E7453A56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3195" y="6516701"/>
            <a:ext cx="683671" cy="239285"/>
          </a:xfrm>
          <a:prstGeom prst="rect">
            <a:avLst/>
          </a:prstGeom>
        </p:spPr>
      </p:pic>
    </p:spTree>
    <p:extLst>
      <p:ext uri="{BB962C8B-B14F-4D97-AF65-F5344CB8AC3E}">
        <p14:creationId xmlns:p14="http://schemas.microsoft.com/office/powerpoint/2010/main" val="27592119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26</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219765" y="6427297"/>
            <a:ext cx="532319"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26</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Title 1">
            <a:extLst>
              <a:ext uri="{FF2B5EF4-FFF2-40B4-BE49-F238E27FC236}">
                <a16:creationId xmlns:a16="http://schemas.microsoft.com/office/drawing/2014/main" id="{64A2FE84-3464-4462-81AF-1B73DAE58796}"/>
              </a:ext>
            </a:extLst>
          </p:cNvPr>
          <p:cNvSpPr txBox="1">
            <a:spLocks/>
          </p:cNvSpPr>
          <p:nvPr/>
        </p:nvSpPr>
        <p:spPr>
          <a:xfrm>
            <a:off x="564209" y="599717"/>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2800" dirty="0">
                <a:latin typeface="Open Sans" panose="020B0606030504020204" pitchFamily="34" charset="0"/>
                <a:ea typeface="Open Sans" panose="020B0606030504020204" pitchFamily="34" charset="0"/>
                <a:cs typeface="Open Sans" panose="020B0606030504020204" pitchFamily="34" charset="0"/>
              </a:rPr>
              <a:t>Take-</a:t>
            </a:r>
            <a:r>
              <a:rPr lang="de-DE" sz="2800" dirty="0" err="1">
                <a:latin typeface="Open Sans" panose="020B0606030504020204" pitchFamily="34" charset="0"/>
                <a:ea typeface="Open Sans" panose="020B0606030504020204" pitchFamily="34" charset="0"/>
                <a:cs typeface="Open Sans" panose="020B0606030504020204" pitchFamily="34" charset="0"/>
              </a:rPr>
              <a:t>home</a:t>
            </a:r>
            <a:r>
              <a:rPr lang="de-DE" sz="2800" dirty="0">
                <a:latin typeface="Open Sans" panose="020B0606030504020204" pitchFamily="34" charset="0"/>
                <a:ea typeface="Open Sans" panose="020B0606030504020204" pitchFamily="34" charset="0"/>
                <a:cs typeface="Open Sans" panose="020B0606030504020204" pitchFamily="34" charset="0"/>
              </a:rPr>
              <a:t> </a:t>
            </a:r>
            <a:r>
              <a:rPr lang="de-DE" sz="2800" dirty="0" err="1">
                <a:latin typeface="Open Sans" panose="020B0606030504020204" pitchFamily="34" charset="0"/>
                <a:ea typeface="Open Sans" panose="020B0606030504020204" pitchFamily="34" charset="0"/>
                <a:cs typeface="Open Sans" panose="020B0606030504020204" pitchFamily="34" charset="0"/>
              </a:rPr>
              <a:t>message</a:t>
            </a:r>
            <a:r>
              <a:rPr lang="de-DE" sz="2800" dirty="0">
                <a:latin typeface="Open Sans" panose="020B0606030504020204" pitchFamily="34" charset="0"/>
                <a:ea typeface="Open Sans" panose="020B0606030504020204" pitchFamily="34" charset="0"/>
                <a:cs typeface="Open Sans" panose="020B0606030504020204" pitchFamily="34" charset="0"/>
              </a:rPr>
              <a:t> </a:t>
            </a:r>
            <a:r>
              <a:rPr lang="de-DE" sz="2800" dirty="0" err="1">
                <a:latin typeface="Open Sans" panose="020B0606030504020204" pitchFamily="34" charset="0"/>
                <a:ea typeface="Open Sans" panose="020B0606030504020204" pitchFamily="34" charset="0"/>
                <a:cs typeface="Open Sans" panose="020B0606030504020204" pitchFamily="34" charset="0"/>
              </a:rPr>
              <a:t>of</a:t>
            </a:r>
            <a:r>
              <a:rPr lang="de-DE" sz="2800" dirty="0">
                <a:latin typeface="Open Sans" panose="020B0606030504020204" pitchFamily="34" charset="0"/>
                <a:ea typeface="Open Sans" panose="020B0606030504020204" pitchFamily="34" charset="0"/>
                <a:cs typeface="Open Sans" panose="020B0606030504020204" pitchFamily="34" charset="0"/>
              </a:rPr>
              <a:t> </a:t>
            </a:r>
            <a:r>
              <a:rPr lang="de-DE" sz="2800" dirty="0" err="1">
                <a:latin typeface="Open Sans" panose="020B0606030504020204" pitchFamily="34" charset="0"/>
                <a:ea typeface="Open Sans" panose="020B0606030504020204" pitchFamily="34" charset="0"/>
                <a:cs typeface="Open Sans" panose="020B0606030504020204" pitchFamily="34" charset="0"/>
              </a:rPr>
              <a:t>napari</a:t>
            </a:r>
            <a:r>
              <a:rPr lang="de-DE" sz="2800" dirty="0">
                <a:latin typeface="Open Sans" panose="020B0606030504020204" pitchFamily="34" charset="0"/>
                <a:ea typeface="Open Sans" panose="020B0606030504020204" pitchFamily="34" charset="0"/>
                <a:cs typeface="Open Sans" panose="020B0606030504020204" pitchFamily="34" charset="0"/>
              </a:rPr>
              <a:t>-</a:t>
            </a:r>
            <a:r>
              <a:rPr lang="de-DE" sz="2800" dirty="0" err="1">
                <a:latin typeface="Open Sans" panose="020B0606030504020204" pitchFamily="34" charset="0"/>
                <a:ea typeface="Open Sans" panose="020B0606030504020204" pitchFamily="34" charset="0"/>
                <a:cs typeface="Open Sans" panose="020B0606030504020204" pitchFamily="34" charset="0"/>
              </a:rPr>
              <a:t>flim</a:t>
            </a:r>
            <a:r>
              <a:rPr lang="de-DE" sz="2800" dirty="0">
                <a:latin typeface="Open Sans" panose="020B0606030504020204" pitchFamily="34" charset="0"/>
                <a:ea typeface="Open Sans" panose="020B0606030504020204" pitchFamily="34" charset="0"/>
                <a:cs typeface="Open Sans" panose="020B0606030504020204" pitchFamily="34" charset="0"/>
              </a:rPr>
              <a:t>-</a:t>
            </a:r>
            <a:r>
              <a:rPr lang="de-DE" sz="2800" dirty="0" err="1">
                <a:latin typeface="Open Sans" panose="020B0606030504020204" pitchFamily="34" charset="0"/>
                <a:ea typeface="Open Sans" panose="020B0606030504020204" pitchFamily="34" charset="0"/>
                <a:cs typeface="Open Sans" panose="020B0606030504020204" pitchFamily="34" charset="0"/>
              </a:rPr>
              <a:t>phasor</a:t>
            </a:r>
            <a:r>
              <a:rPr lang="de-DE" sz="2800" dirty="0">
                <a:latin typeface="Open Sans" panose="020B0606030504020204" pitchFamily="34" charset="0"/>
                <a:ea typeface="Open Sans" panose="020B0606030504020204" pitchFamily="34" charset="0"/>
                <a:cs typeface="Open Sans" panose="020B0606030504020204" pitchFamily="34" charset="0"/>
              </a:rPr>
              <a:t>-plotter</a:t>
            </a:r>
            <a:endParaRPr lang="en-US" sz="2800" dirty="0">
              <a:latin typeface="Open Sans" panose="020B0606030504020204" pitchFamily="34" charset="0"/>
              <a:ea typeface="Open Sans" panose="020B0606030504020204" pitchFamily="34" charset="0"/>
              <a:cs typeface="Open Sans" panose="020B0606030504020204" pitchFamily="34" charset="0"/>
            </a:endParaRPr>
          </a:p>
        </p:txBody>
      </p:sp>
      <p:sp>
        <p:nvSpPr>
          <p:cNvPr id="2" name="TextBox 1">
            <a:extLst>
              <a:ext uri="{FF2B5EF4-FFF2-40B4-BE49-F238E27FC236}">
                <a16:creationId xmlns:a16="http://schemas.microsoft.com/office/drawing/2014/main" id="{D50EB8CE-BF58-4678-A8E5-C2279F212CB1}"/>
              </a:ext>
            </a:extLst>
          </p:cNvPr>
          <p:cNvSpPr txBox="1"/>
          <p:nvPr/>
        </p:nvSpPr>
        <p:spPr>
          <a:xfrm>
            <a:off x="907576" y="1439839"/>
            <a:ext cx="10338179" cy="4203074"/>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dirty="0"/>
              <a:t>It is a plugin for </a:t>
            </a:r>
            <a:r>
              <a:rPr lang="en-US" dirty="0" err="1"/>
              <a:t>napari</a:t>
            </a:r>
            <a:r>
              <a:rPr lang="en-US" dirty="0"/>
              <a:t> (a python-based image visualization tool that allows usage of many powerful image processing and analysis plugins)</a:t>
            </a:r>
          </a:p>
          <a:p>
            <a:pPr marL="285750" indent="-285750">
              <a:lnSpc>
                <a:spcPct val="150000"/>
              </a:lnSpc>
              <a:buFont typeface="Arial" panose="020B0604020202020204" pitchFamily="34" charset="0"/>
              <a:buChar char="•"/>
            </a:pPr>
            <a:r>
              <a:rPr lang="en-US" dirty="0"/>
              <a:t>open-source and allows contributions from community</a:t>
            </a:r>
          </a:p>
          <a:p>
            <a:pPr marL="285750" indent="-285750">
              <a:lnSpc>
                <a:spcPct val="150000"/>
              </a:lnSpc>
              <a:buFont typeface="Arial" panose="020B0604020202020204" pitchFamily="34" charset="0"/>
              <a:buChar char="•"/>
            </a:pPr>
            <a:r>
              <a:rPr lang="en-US" dirty="0"/>
              <a:t>Allows import of FLIM data of .</a:t>
            </a:r>
            <a:r>
              <a:rPr lang="en-US" dirty="0" err="1"/>
              <a:t>sdt</a:t>
            </a:r>
            <a:r>
              <a:rPr lang="en-US" dirty="0"/>
              <a:t>, . </a:t>
            </a:r>
            <a:r>
              <a:rPr lang="en-US" dirty="0" err="1"/>
              <a:t>ptu</a:t>
            </a:r>
            <a:r>
              <a:rPr lang="en-US" dirty="0"/>
              <a:t>, .</a:t>
            </a:r>
            <a:r>
              <a:rPr lang="en-US" dirty="0" err="1"/>
              <a:t>tif</a:t>
            </a:r>
            <a:r>
              <a:rPr lang="en-US" dirty="0"/>
              <a:t> and .</a:t>
            </a:r>
            <a:r>
              <a:rPr lang="en-US" dirty="0" err="1"/>
              <a:t>zarr</a:t>
            </a:r>
            <a:r>
              <a:rPr lang="en-US" dirty="0"/>
              <a:t> format and up to 5D FLIM data (</a:t>
            </a:r>
            <a:r>
              <a:rPr lang="en-US" dirty="0" err="1"/>
              <a:t>xyzct</a:t>
            </a:r>
            <a:r>
              <a:rPr lang="en-US" dirty="0"/>
              <a:t>)</a:t>
            </a:r>
          </a:p>
          <a:p>
            <a:pPr marL="285750" indent="-285750">
              <a:lnSpc>
                <a:spcPct val="150000"/>
              </a:lnSpc>
              <a:buFont typeface="Arial" panose="020B0604020202020204" pitchFamily="34" charset="0"/>
              <a:buChar char="•"/>
            </a:pPr>
            <a:r>
              <a:rPr lang="en-US" dirty="0"/>
              <a:t>Allows conversion of FLIM data to .</a:t>
            </a:r>
            <a:r>
              <a:rPr lang="en-US" dirty="0" err="1"/>
              <a:t>zarr</a:t>
            </a:r>
            <a:r>
              <a:rPr lang="en-US" dirty="0"/>
              <a:t> format</a:t>
            </a:r>
          </a:p>
          <a:p>
            <a:pPr marL="285750" indent="-285750">
              <a:lnSpc>
                <a:spcPct val="150000"/>
              </a:lnSpc>
              <a:buFont typeface="Arial" panose="020B0604020202020204" pitchFamily="34" charset="0"/>
              <a:buChar char="•"/>
            </a:pPr>
            <a:r>
              <a:rPr lang="en-US" dirty="0"/>
              <a:t>performs phasor analysis of FLIM raw data</a:t>
            </a:r>
          </a:p>
          <a:p>
            <a:pPr marL="285750" indent="-285750">
              <a:lnSpc>
                <a:spcPct val="150000"/>
              </a:lnSpc>
              <a:buFont typeface="Arial" panose="020B0604020202020204" pitchFamily="34" charset="0"/>
              <a:buChar char="•"/>
            </a:pPr>
            <a:r>
              <a:rPr lang="en-US" dirty="0"/>
              <a:t>Can implement cluster analysis of phasor plots using </a:t>
            </a:r>
            <a:r>
              <a:rPr lang="en-US" dirty="0" err="1"/>
              <a:t>napari</a:t>
            </a:r>
            <a:r>
              <a:rPr lang="en-US" dirty="0"/>
              <a:t>-clusters-plotter</a:t>
            </a:r>
          </a:p>
          <a:p>
            <a:pPr marL="285750" indent="-285750">
              <a:lnSpc>
                <a:spcPct val="150000"/>
              </a:lnSpc>
              <a:buFont typeface="Arial" panose="020B0604020202020204" pitchFamily="34" charset="0"/>
              <a:buChar char="•"/>
            </a:pPr>
            <a:r>
              <a:rPr lang="en-US" dirty="0"/>
              <a:t>Allows further downstream bio-image analysis of available </a:t>
            </a:r>
            <a:r>
              <a:rPr lang="en-US" dirty="0" err="1"/>
              <a:t>napari</a:t>
            </a:r>
            <a:r>
              <a:rPr lang="en-US" dirty="0"/>
              <a:t> plugins</a:t>
            </a:r>
          </a:p>
          <a:p>
            <a:pPr marL="285750" indent="-285750">
              <a:lnSpc>
                <a:spcPct val="150000"/>
              </a:lnSpc>
              <a:buFont typeface="Arial" panose="020B0604020202020204" pitchFamily="34" charset="0"/>
              <a:buChar char="•"/>
            </a:pPr>
            <a:r>
              <a:rPr lang="en-US" dirty="0"/>
              <a:t>Provides example datasets to test</a:t>
            </a:r>
          </a:p>
          <a:p>
            <a:pPr marL="285750" indent="-285750">
              <a:lnSpc>
                <a:spcPct val="150000"/>
              </a:lnSpc>
              <a:buFont typeface="Arial" panose="020B0604020202020204" pitchFamily="34" charset="0"/>
              <a:buChar char="•"/>
            </a:pPr>
            <a:r>
              <a:rPr lang="en-US" sz="1800" dirty="0">
                <a:solidFill>
                  <a:srgbClr val="0BBBEF"/>
                </a:solidFill>
                <a:latin typeface="Open Sans" panose="020B0606030504020204" pitchFamily="34" charset="0"/>
                <a:ea typeface="Open Sans" panose="020B0606030504020204" pitchFamily="34" charset="0"/>
                <a:cs typeface="Open Sans" panose="020B0606030504020204" pitchFamily="34" charset="0"/>
              </a:rPr>
              <a:t>Contributions warmly welcome!</a:t>
            </a:r>
          </a:p>
        </p:txBody>
      </p:sp>
      <p:pic>
        <p:nvPicPr>
          <p:cNvPr id="19" name="Picture 18">
            <a:extLst>
              <a:ext uri="{FF2B5EF4-FFF2-40B4-BE49-F238E27FC236}">
                <a16:creationId xmlns:a16="http://schemas.microsoft.com/office/drawing/2014/main" id="{A702FA9A-BE8B-4262-901C-45D522B36B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35048" y="249805"/>
            <a:ext cx="812042" cy="812042"/>
          </a:xfrm>
          <a:prstGeom prst="rect">
            <a:avLst/>
          </a:prstGeom>
        </p:spPr>
      </p:pic>
      <p:pic>
        <p:nvPicPr>
          <p:cNvPr id="27" name="Picture 26">
            <a:extLst>
              <a:ext uri="{FF2B5EF4-FFF2-40B4-BE49-F238E27FC236}">
                <a16:creationId xmlns:a16="http://schemas.microsoft.com/office/drawing/2014/main" id="{2984FB8D-9698-47FF-92DB-4077CDCEFC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29" name="Content Placeholder 6">
            <a:extLst>
              <a:ext uri="{FF2B5EF4-FFF2-40B4-BE49-F238E27FC236}">
                <a16:creationId xmlns:a16="http://schemas.microsoft.com/office/drawing/2014/main" id="{3DABCFCC-9102-4939-BCCC-4970644955B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3195" y="6516701"/>
            <a:ext cx="683671" cy="239285"/>
          </a:xfrm>
          <a:prstGeom prst="rect">
            <a:avLst/>
          </a:prstGeom>
        </p:spPr>
      </p:pic>
    </p:spTree>
    <p:extLst>
      <p:ext uri="{BB962C8B-B14F-4D97-AF65-F5344CB8AC3E}">
        <p14:creationId xmlns:p14="http://schemas.microsoft.com/office/powerpoint/2010/main" val="8100319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27</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138877" y="6427297"/>
            <a:ext cx="61320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27</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Title 1">
            <a:extLst>
              <a:ext uri="{FF2B5EF4-FFF2-40B4-BE49-F238E27FC236}">
                <a16:creationId xmlns:a16="http://schemas.microsoft.com/office/drawing/2014/main" id="{64A2FE84-3464-4462-81AF-1B73DAE58796}"/>
              </a:ext>
            </a:extLst>
          </p:cNvPr>
          <p:cNvSpPr txBox="1">
            <a:spLocks/>
          </p:cNvSpPr>
          <p:nvPr/>
        </p:nvSpPr>
        <p:spPr>
          <a:xfrm>
            <a:off x="583183" y="363322"/>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2800" dirty="0" err="1">
                <a:latin typeface="Open Sans" panose="020B0606030504020204" pitchFamily="34" charset="0"/>
                <a:ea typeface="Open Sans" panose="020B0606030504020204" pitchFamily="34" charset="0"/>
                <a:cs typeface="Open Sans" panose="020B0606030504020204" pitchFamily="34" charset="0"/>
              </a:rPr>
              <a:t>Thanks</a:t>
            </a:r>
            <a:r>
              <a:rPr lang="de-DE" sz="2800" dirty="0">
                <a:latin typeface="Open Sans" panose="020B0606030504020204" pitchFamily="34" charset="0"/>
                <a:ea typeface="Open Sans" panose="020B0606030504020204" pitchFamily="34" charset="0"/>
                <a:cs typeface="Open Sans" panose="020B0606030504020204" pitchFamily="34" charset="0"/>
              </a:rPr>
              <a:t> </a:t>
            </a:r>
            <a:r>
              <a:rPr lang="de-DE" sz="2800" dirty="0" err="1">
                <a:latin typeface="Open Sans" panose="020B0606030504020204" pitchFamily="34" charset="0"/>
                <a:ea typeface="Open Sans" panose="020B0606030504020204" pitchFamily="34" charset="0"/>
                <a:cs typeface="Open Sans" panose="020B0606030504020204" pitchFamily="34" charset="0"/>
              </a:rPr>
              <a:t>to</a:t>
            </a:r>
            <a:endParaRPr lang="en-US" sz="2800" dirty="0">
              <a:latin typeface="Open Sans" panose="020B0606030504020204" pitchFamily="34" charset="0"/>
              <a:ea typeface="Open Sans" panose="020B0606030504020204" pitchFamily="34" charset="0"/>
              <a:cs typeface="Open Sans" panose="020B0606030504020204" pitchFamily="34" charset="0"/>
            </a:endParaRPr>
          </a:p>
        </p:txBody>
      </p:sp>
      <p:pic>
        <p:nvPicPr>
          <p:cNvPr id="17" name="Picture 16" descr="A person jumping in the air with a skateboard&#10;&#10;Description automatically generated with medium confidence">
            <a:extLst>
              <a:ext uri="{FF2B5EF4-FFF2-40B4-BE49-F238E27FC236}">
                <a16:creationId xmlns:a16="http://schemas.microsoft.com/office/drawing/2014/main" id="{C595703A-1F4E-44A4-A3D2-7752D8B6C3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7004" y="606733"/>
            <a:ext cx="5067333" cy="3608333"/>
          </a:xfrm>
          <a:prstGeom prst="rect">
            <a:avLst/>
          </a:prstGeom>
        </p:spPr>
      </p:pic>
      <p:pic>
        <p:nvPicPr>
          <p:cNvPr id="19" name="Grafik 18">
            <a:extLst>
              <a:ext uri="{FF2B5EF4-FFF2-40B4-BE49-F238E27FC236}">
                <a16:creationId xmlns:a16="http://schemas.microsoft.com/office/drawing/2014/main" id="{2F2DD1B7-4B8E-4B1B-97E9-D7F3C660DB3E}"/>
              </a:ext>
            </a:extLst>
          </p:cNvPr>
          <p:cNvPicPr>
            <a:picLocks noChangeAspect="1"/>
          </p:cNvPicPr>
          <p:nvPr/>
        </p:nvPicPr>
        <p:blipFill>
          <a:blip r:embed="rId4"/>
          <a:stretch>
            <a:fillRect/>
          </a:stretch>
        </p:blipFill>
        <p:spPr>
          <a:xfrm>
            <a:off x="8442614" y="4286013"/>
            <a:ext cx="3051724" cy="1972269"/>
          </a:xfrm>
          <a:prstGeom prst="rect">
            <a:avLst/>
          </a:prstGeom>
          <a:ln w="57150">
            <a:noFill/>
          </a:ln>
        </p:spPr>
      </p:pic>
      <p:pic>
        <p:nvPicPr>
          <p:cNvPr id="27" name="Picture 26">
            <a:extLst>
              <a:ext uri="{FF2B5EF4-FFF2-40B4-BE49-F238E27FC236}">
                <a16:creationId xmlns:a16="http://schemas.microsoft.com/office/drawing/2014/main" id="{CBE11F7A-C58C-4634-8468-E7387791DE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7078" y="2224091"/>
            <a:ext cx="1260000" cy="1260000"/>
          </a:xfrm>
          <a:prstGeom prst="rect">
            <a:avLst/>
          </a:prstGeom>
        </p:spPr>
      </p:pic>
      <p:pic>
        <p:nvPicPr>
          <p:cNvPr id="29" name="Picture 28">
            <a:extLst>
              <a:ext uri="{FF2B5EF4-FFF2-40B4-BE49-F238E27FC236}">
                <a16:creationId xmlns:a16="http://schemas.microsoft.com/office/drawing/2014/main" id="{F85E2A86-4CA6-45BC-A6C7-2F397021036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7078" y="847874"/>
            <a:ext cx="1260000" cy="1260000"/>
          </a:xfrm>
          <a:prstGeom prst="rect">
            <a:avLst/>
          </a:prstGeom>
        </p:spPr>
      </p:pic>
      <p:pic>
        <p:nvPicPr>
          <p:cNvPr id="30" name="Picture 29">
            <a:extLst>
              <a:ext uri="{FF2B5EF4-FFF2-40B4-BE49-F238E27FC236}">
                <a16:creationId xmlns:a16="http://schemas.microsoft.com/office/drawing/2014/main" id="{626A3DB6-BA44-4140-B6B5-8894E71741D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7078" y="3593148"/>
            <a:ext cx="1260000" cy="1260000"/>
          </a:xfrm>
          <a:prstGeom prst="rect">
            <a:avLst/>
          </a:prstGeom>
        </p:spPr>
      </p:pic>
      <p:sp>
        <p:nvSpPr>
          <p:cNvPr id="31" name="TextBox 30">
            <a:extLst>
              <a:ext uri="{FF2B5EF4-FFF2-40B4-BE49-F238E27FC236}">
                <a16:creationId xmlns:a16="http://schemas.microsoft.com/office/drawing/2014/main" id="{337E15EA-2C29-4803-8EB8-F3D89F8E652B}"/>
              </a:ext>
            </a:extLst>
          </p:cNvPr>
          <p:cNvSpPr txBox="1"/>
          <p:nvPr/>
        </p:nvSpPr>
        <p:spPr>
          <a:xfrm>
            <a:off x="2057835" y="1041338"/>
            <a:ext cx="3563646" cy="1015663"/>
          </a:xfrm>
          <a:prstGeom prst="rect">
            <a:avLst/>
          </a:prstGeom>
          <a:noFill/>
        </p:spPr>
        <p:txBody>
          <a:bodyPr wrap="square" rtlCol="0">
            <a:spAutoFit/>
          </a:bodyPr>
          <a:lstStyle/>
          <a:p>
            <a:r>
              <a:rPr lang="en-US" dirty="0">
                <a:latin typeface="Open Sans" panose="020B0606030504020204" pitchFamily="34" charset="0"/>
                <a:ea typeface="Open Sans" panose="020B0606030504020204" pitchFamily="34" charset="0"/>
                <a:cs typeface="Open Sans" panose="020B0606030504020204" pitchFamily="34" charset="0"/>
              </a:rPr>
              <a:t>Marcelo </a:t>
            </a:r>
            <a:r>
              <a:rPr lang="en-US" dirty="0" err="1">
                <a:latin typeface="Open Sans" panose="020B0606030504020204" pitchFamily="34" charset="0"/>
                <a:ea typeface="Open Sans" panose="020B0606030504020204" pitchFamily="34" charset="0"/>
                <a:cs typeface="Open Sans" panose="020B0606030504020204" pitchFamily="34" charset="0"/>
              </a:rPr>
              <a:t>Leomil</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Zoccoler</a:t>
            </a:r>
            <a:endParaRPr lang="en-US" dirty="0">
              <a:latin typeface="Open Sans" panose="020B0606030504020204" pitchFamily="34" charset="0"/>
              <a:ea typeface="Open Sans" panose="020B0606030504020204" pitchFamily="34" charset="0"/>
              <a:cs typeface="Open Sans" panose="020B0606030504020204" pitchFamily="34" charset="0"/>
            </a:endParaRPr>
          </a:p>
          <a:p>
            <a:r>
              <a:rPr lang="en-US" sz="1400" dirty="0">
                <a:latin typeface="Open Sans" panose="020B0606030504020204" pitchFamily="34" charset="0"/>
                <a:ea typeface="Open Sans" panose="020B0606030504020204" pitchFamily="34" charset="0"/>
                <a:cs typeface="Open Sans" panose="020B0606030504020204" pitchFamily="34" charset="0"/>
              </a:rPr>
              <a:t>(maintainer of the </a:t>
            </a:r>
            <a:r>
              <a:rPr lang="en-US" sz="1400" dirty="0" err="1">
                <a:latin typeface="Open Sans" panose="020B0606030504020204" pitchFamily="34" charset="0"/>
                <a:ea typeface="Open Sans" panose="020B0606030504020204" pitchFamily="34" charset="0"/>
                <a:cs typeface="Open Sans" panose="020B0606030504020204" pitchFamily="34" charset="0"/>
              </a:rPr>
              <a:t>napari</a:t>
            </a:r>
            <a:r>
              <a:rPr lang="en-US" sz="1400" dirty="0">
                <a:latin typeface="Open Sans" panose="020B0606030504020204" pitchFamily="34" charset="0"/>
                <a:ea typeface="Open Sans" panose="020B0606030504020204" pitchFamily="34" charset="0"/>
                <a:cs typeface="Open Sans" panose="020B0606030504020204" pitchFamily="34" charset="0"/>
              </a:rPr>
              <a:t>-</a:t>
            </a:r>
            <a:r>
              <a:rPr lang="en-US" sz="1400" dirty="0" err="1">
                <a:latin typeface="Open Sans" panose="020B0606030504020204" pitchFamily="34" charset="0"/>
                <a:ea typeface="Open Sans" panose="020B0606030504020204" pitchFamily="34" charset="0"/>
                <a:cs typeface="Open Sans" panose="020B0606030504020204" pitchFamily="34" charset="0"/>
              </a:rPr>
              <a:t>flim</a:t>
            </a:r>
            <a:r>
              <a:rPr lang="en-US" sz="1400" dirty="0">
                <a:latin typeface="Open Sans" panose="020B0606030504020204" pitchFamily="34" charset="0"/>
                <a:ea typeface="Open Sans" panose="020B0606030504020204" pitchFamily="34" charset="0"/>
                <a:cs typeface="Open Sans" panose="020B0606030504020204" pitchFamily="34" charset="0"/>
              </a:rPr>
              <a:t>-phasor-plotter, Bio-Image Analysis Group, </a:t>
            </a:r>
            <a:r>
              <a:rPr lang="en-US" sz="1400" dirty="0" err="1">
                <a:latin typeface="Open Sans" panose="020B0606030504020204" pitchFamily="34" charset="0"/>
                <a:ea typeface="Open Sans" panose="020B0606030504020204" pitchFamily="34" charset="0"/>
                <a:cs typeface="Open Sans" panose="020B0606030504020204" pitchFamily="34" charset="0"/>
              </a:rPr>
              <a:t>PoL</a:t>
            </a:r>
            <a:r>
              <a:rPr lang="en-US" sz="1400" dirty="0">
                <a:latin typeface="Open Sans" panose="020B0606030504020204" pitchFamily="34" charset="0"/>
                <a:ea typeface="Open Sans" panose="020B0606030504020204" pitchFamily="34" charset="0"/>
                <a:cs typeface="Open Sans" panose="020B0606030504020204" pitchFamily="34" charset="0"/>
              </a:rPr>
              <a:t> TU Dresden)</a:t>
            </a:r>
          </a:p>
        </p:txBody>
      </p:sp>
      <p:sp>
        <p:nvSpPr>
          <p:cNvPr id="32" name="TextBox 31">
            <a:extLst>
              <a:ext uri="{FF2B5EF4-FFF2-40B4-BE49-F238E27FC236}">
                <a16:creationId xmlns:a16="http://schemas.microsoft.com/office/drawing/2014/main" id="{04487B1F-09A7-4749-9B5E-9BC541E308CF}"/>
              </a:ext>
            </a:extLst>
          </p:cNvPr>
          <p:cNvSpPr txBox="1"/>
          <p:nvPr/>
        </p:nvSpPr>
        <p:spPr>
          <a:xfrm>
            <a:off x="2057835" y="2500951"/>
            <a:ext cx="3738954" cy="584775"/>
          </a:xfrm>
          <a:prstGeom prst="rect">
            <a:avLst/>
          </a:prstGeom>
          <a:noFill/>
        </p:spPr>
        <p:txBody>
          <a:bodyPr wrap="square" rtlCol="0">
            <a:spAutoFit/>
          </a:bodyPr>
          <a:lstStyle/>
          <a:p>
            <a:r>
              <a:rPr lang="en-US" dirty="0">
                <a:latin typeface="Open Sans" panose="020B0606030504020204" pitchFamily="34" charset="0"/>
                <a:ea typeface="Open Sans" panose="020B0606030504020204" pitchFamily="34" charset="0"/>
                <a:cs typeface="Open Sans" panose="020B0606030504020204" pitchFamily="34" charset="0"/>
              </a:rPr>
              <a:t>Svetlana </a:t>
            </a:r>
            <a:r>
              <a:rPr lang="en-US" dirty="0" err="1">
                <a:latin typeface="Open Sans" panose="020B0606030504020204" pitchFamily="34" charset="0"/>
                <a:ea typeface="Open Sans" panose="020B0606030504020204" pitchFamily="34" charset="0"/>
                <a:cs typeface="Open Sans" panose="020B0606030504020204" pitchFamily="34" charset="0"/>
              </a:rPr>
              <a:t>Iarovenko</a:t>
            </a:r>
            <a:endParaRPr lang="en-US" dirty="0">
              <a:latin typeface="Open Sans" panose="020B0606030504020204" pitchFamily="34" charset="0"/>
              <a:ea typeface="Open Sans" panose="020B0606030504020204" pitchFamily="34" charset="0"/>
              <a:cs typeface="Open Sans" panose="020B0606030504020204" pitchFamily="34" charset="0"/>
            </a:endParaRPr>
          </a:p>
          <a:p>
            <a:r>
              <a:rPr lang="en-US" sz="1400" dirty="0">
                <a:latin typeface="Open Sans" panose="020B0606030504020204" pitchFamily="34" charset="0"/>
                <a:ea typeface="Open Sans" panose="020B0606030504020204" pitchFamily="34" charset="0"/>
                <a:cs typeface="Open Sans" panose="020B0606030504020204" pitchFamily="34" charset="0"/>
              </a:rPr>
              <a:t>(soon @ IMP Vienna)</a:t>
            </a:r>
          </a:p>
        </p:txBody>
      </p:sp>
      <p:sp>
        <p:nvSpPr>
          <p:cNvPr id="33" name="TextBox 32">
            <a:extLst>
              <a:ext uri="{FF2B5EF4-FFF2-40B4-BE49-F238E27FC236}">
                <a16:creationId xmlns:a16="http://schemas.microsoft.com/office/drawing/2014/main" id="{F6D7B2A4-B72D-457B-A8FD-2AFCCD50B16B}"/>
              </a:ext>
            </a:extLst>
          </p:cNvPr>
          <p:cNvSpPr txBox="1"/>
          <p:nvPr/>
        </p:nvSpPr>
        <p:spPr>
          <a:xfrm>
            <a:off x="2057835" y="3738598"/>
            <a:ext cx="3738954" cy="584775"/>
          </a:xfrm>
          <a:prstGeom prst="rect">
            <a:avLst/>
          </a:prstGeom>
          <a:noFill/>
        </p:spPr>
        <p:txBody>
          <a:bodyPr wrap="square" rtlCol="0">
            <a:spAutoFit/>
          </a:bodyPr>
          <a:lstStyle/>
          <a:p>
            <a:r>
              <a:rPr lang="en-US" dirty="0">
                <a:latin typeface="Open Sans" panose="020B0606030504020204" pitchFamily="34" charset="0"/>
                <a:ea typeface="Open Sans" panose="020B0606030504020204" pitchFamily="34" charset="0"/>
                <a:cs typeface="Open Sans" panose="020B0606030504020204" pitchFamily="34" charset="0"/>
              </a:rPr>
              <a:t>Robert </a:t>
            </a:r>
            <a:r>
              <a:rPr lang="en-US" dirty="0" err="1">
                <a:latin typeface="Open Sans" panose="020B0606030504020204" pitchFamily="34" charset="0"/>
                <a:ea typeface="Open Sans" panose="020B0606030504020204" pitchFamily="34" charset="0"/>
                <a:cs typeface="Open Sans" panose="020B0606030504020204" pitchFamily="34" charset="0"/>
              </a:rPr>
              <a:t>Haase</a:t>
            </a:r>
            <a:endParaRPr lang="en-US" dirty="0">
              <a:latin typeface="Open Sans" panose="020B0606030504020204" pitchFamily="34" charset="0"/>
              <a:ea typeface="Open Sans" panose="020B0606030504020204" pitchFamily="34" charset="0"/>
              <a:cs typeface="Open Sans" panose="020B0606030504020204" pitchFamily="34" charset="0"/>
            </a:endParaRPr>
          </a:p>
          <a:p>
            <a:r>
              <a:rPr lang="en-US" sz="1400" dirty="0">
                <a:latin typeface="Open Sans" panose="020B0606030504020204" pitchFamily="34" charset="0"/>
                <a:ea typeface="Open Sans" panose="020B0606030504020204" pitchFamily="34" charset="0"/>
                <a:cs typeface="Open Sans" panose="020B0606030504020204" pitchFamily="34" charset="0"/>
              </a:rPr>
              <a:t>(ScaDS.AI Leipzig)</a:t>
            </a:r>
          </a:p>
        </p:txBody>
      </p:sp>
      <p:sp>
        <p:nvSpPr>
          <p:cNvPr id="34" name="TextBox 33">
            <a:extLst>
              <a:ext uri="{FF2B5EF4-FFF2-40B4-BE49-F238E27FC236}">
                <a16:creationId xmlns:a16="http://schemas.microsoft.com/office/drawing/2014/main" id="{D2385B13-7BFF-4209-A8DE-39A0DB9E474D}"/>
              </a:ext>
            </a:extLst>
          </p:cNvPr>
          <p:cNvSpPr txBox="1"/>
          <p:nvPr/>
        </p:nvSpPr>
        <p:spPr>
          <a:xfrm>
            <a:off x="5511079" y="4309890"/>
            <a:ext cx="2895167" cy="523220"/>
          </a:xfrm>
          <a:prstGeom prst="rect">
            <a:avLst/>
          </a:prstGeom>
          <a:noFill/>
        </p:spPr>
        <p:txBody>
          <a:bodyPr wrap="square">
            <a:spAutoFit/>
          </a:bodyPr>
          <a:lstStyle/>
          <a:p>
            <a:pPr algn="r"/>
            <a:r>
              <a:rPr lang="en-US" sz="1400" dirty="0">
                <a:latin typeface="Open Sans" panose="020B0606030504020204" pitchFamily="34" charset="0"/>
                <a:ea typeface="Open Sans" panose="020B0606030504020204" pitchFamily="34" charset="0"/>
                <a:cs typeface="Open Sans" panose="020B0606030504020204" pitchFamily="34" charset="0"/>
              </a:rPr>
              <a:t>Bio-Image Analysis Group, </a:t>
            </a:r>
            <a:r>
              <a:rPr lang="en-US" sz="1400" dirty="0" err="1">
                <a:latin typeface="Open Sans" panose="020B0606030504020204" pitchFamily="34" charset="0"/>
                <a:ea typeface="Open Sans" panose="020B0606030504020204" pitchFamily="34" charset="0"/>
                <a:cs typeface="Open Sans" panose="020B0606030504020204" pitchFamily="34" charset="0"/>
              </a:rPr>
              <a:t>PoL</a:t>
            </a:r>
            <a:r>
              <a:rPr lang="en-US" sz="1400" dirty="0">
                <a:latin typeface="Open Sans" panose="020B0606030504020204" pitchFamily="34" charset="0"/>
                <a:ea typeface="Open Sans" panose="020B0606030504020204" pitchFamily="34" charset="0"/>
                <a:cs typeface="Open Sans" panose="020B0606030504020204" pitchFamily="34" charset="0"/>
              </a:rPr>
              <a:t> TU Dresden</a:t>
            </a:r>
            <a:endParaRPr lang="en-US" sz="1400" dirty="0"/>
          </a:p>
        </p:txBody>
      </p:sp>
      <p:sp>
        <p:nvSpPr>
          <p:cNvPr id="35" name="TextBox 34">
            <a:extLst>
              <a:ext uri="{FF2B5EF4-FFF2-40B4-BE49-F238E27FC236}">
                <a16:creationId xmlns:a16="http://schemas.microsoft.com/office/drawing/2014/main" id="{D077FC56-F006-433C-9A62-93BA27074359}"/>
              </a:ext>
            </a:extLst>
          </p:cNvPr>
          <p:cNvSpPr txBox="1"/>
          <p:nvPr/>
        </p:nvSpPr>
        <p:spPr>
          <a:xfrm>
            <a:off x="6045798" y="5646299"/>
            <a:ext cx="2324080" cy="523220"/>
          </a:xfrm>
          <a:prstGeom prst="rect">
            <a:avLst/>
          </a:prstGeom>
          <a:noFill/>
        </p:spPr>
        <p:txBody>
          <a:bodyPr wrap="square">
            <a:spAutoFit/>
          </a:bodyPr>
          <a:lstStyle/>
          <a:p>
            <a:pPr algn="r"/>
            <a:r>
              <a:rPr lang="en-US" sz="1400" dirty="0">
                <a:latin typeface="Open Sans" panose="020B0606030504020204" pitchFamily="34" charset="0"/>
                <a:ea typeface="Open Sans" panose="020B0606030504020204" pitchFamily="34" charset="0"/>
                <a:cs typeface="Open Sans" panose="020B0606030504020204" pitchFamily="34" charset="0"/>
              </a:rPr>
              <a:t>Light Microscopy Facility, CMCB, TU Dresden</a:t>
            </a:r>
            <a:endParaRPr lang="en-US" sz="1400" dirty="0"/>
          </a:p>
        </p:txBody>
      </p:sp>
      <p:sp>
        <p:nvSpPr>
          <p:cNvPr id="36" name="TextBox 35">
            <a:extLst>
              <a:ext uri="{FF2B5EF4-FFF2-40B4-BE49-F238E27FC236}">
                <a16:creationId xmlns:a16="http://schemas.microsoft.com/office/drawing/2014/main" id="{5B4F7943-3FB5-4C02-ADDF-5E4DFD825171}"/>
              </a:ext>
            </a:extLst>
          </p:cNvPr>
          <p:cNvSpPr txBox="1"/>
          <p:nvPr/>
        </p:nvSpPr>
        <p:spPr>
          <a:xfrm>
            <a:off x="583183" y="5004353"/>
            <a:ext cx="3754865"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sz="1200" b="0" i="0" u="none" strike="noStrike" cap="none" spc="0" normalizeH="0" baseline="0" dirty="0">
                <a:ln>
                  <a:noFill/>
                </a:ln>
                <a:solidFill>
                  <a:srgbClr val="5E5E5E"/>
                </a:solidFill>
                <a:effectLst/>
                <a:uFillTx/>
                <a:latin typeface="Open Sans" panose="020B0606030504020204" pitchFamily="34" charset="0"/>
                <a:ea typeface="Open Sans" panose="020B0606030504020204" pitchFamily="34" charset="0"/>
                <a:cs typeface="Open Sans" panose="020B0606030504020204" pitchFamily="34" charset="0"/>
                <a:sym typeface="Helvetica Neue"/>
              </a:rPr>
              <a:t>Test datasets:</a:t>
            </a:r>
          </a:p>
          <a:p>
            <a:pPr marL="0" marR="0" indent="0" algn="l" defTabSz="2438338" rtl="0" fontAlgn="auto" latinLnBrk="0" hangingPunct="0">
              <a:lnSpc>
                <a:spcPct val="100000"/>
              </a:lnSpc>
              <a:spcBef>
                <a:spcPts val="0"/>
              </a:spcBef>
              <a:spcAft>
                <a:spcPts val="0"/>
              </a:spcAft>
              <a:buClrTx/>
              <a:buSzTx/>
              <a:buFontTx/>
              <a:buNone/>
              <a:tabLst/>
            </a:pPr>
            <a:endParaRPr kumimoji="0" lang="en-US" sz="1200" b="0" i="0" u="none" strike="noStrike" cap="none" spc="0" normalizeH="0" baseline="0" dirty="0">
              <a:ln>
                <a:noFill/>
              </a:ln>
              <a:solidFill>
                <a:srgbClr val="5E5E5E"/>
              </a:solidFill>
              <a:effectLst/>
              <a:uFillTx/>
              <a:latin typeface="Open Sans" panose="020B0606030504020204" pitchFamily="34" charset="0"/>
              <a:ea typeface="Open Sans" panose="020B0606030504020204" pitchFamily="34" charset="0"/>
              <a:cs typeface="Open Sans" panose="020B0606030504020204" pitchFamily="34" charset="0"/>
              <a:sym typeface="Helvetica Neue"/>
            </a:endParaRPr>
          </a:p>
          <a:p>
            <a:pPr algn="l"/>
            <a:r>
              <a:rPr lang="en-US" sz="1200" dirty="0">
                <a:latin typeface="Open Sans" panose="020B0606030504020204" pitchFamily="34" charset="0"/>
                <a:ea typeface="Open Sans" panose="020B0606030504020204" pitchFamily="34" charset="0"/>
                <a:cs typeface="Open Sans" panose="020B0606030504020204" pitchFamily="34" charset="0"/>
              </a:rPr>
              <a:t>.</a:t>
            </a:r>
            <a:r>
              <a:rPr lang="en-US" sz="1200" dirty="0" err="1">
                <a:latin typeface="Open Sans" panose="020B0606030504020204" pitchFamily="34" charset="0"/>
                <a:ea typeface="Open Sans" panose="020B0606030504020204" pitchFamily="34" charset="0"/>
                <a:cs typeface="Open Sans" panose="020B0606030504020204" pitchFamily="34" charset="0"/>
              </a:rPr>
              <a:t>sdt</a:t>
            </a:r>
            <a:r>
              <a:rPr lang="en-US" sz="1200" dirty="0">
                <a:latin typeface="Open Sans" panose="020B0606030504020204" pitchFamily="34" charset="0"/>
                <a:ea typeface="Open Sans" panose="020B0606030504020204" pitchFamily="34" charset="0"/>
                <a:cs typeface="Open Sans" panose="020B0606030504020204" pitchFamily="34" charset="0"/>
              </a:rPr>
              <a:t> format - https://zenodo.org/record/7542467 (</a:t>
            </a:r>
            <a:r>
              <a:rPr lang="en-US" sz="1200" dirty="0">
                <a:latin typeface="Open Sans" panose="020B0606030504020204" pitchFamily="34" charset="0"/>
                <a:ea typeface="Open Sans" panose="020B0606030504020204" pitchFamily="34" charset="0"/>
                <a:cs typeface="Open Sans" panose="020B0606030504020204" pitchFamily="34" charset="0"/>
                <a:hlinkClick r:id="rId8"/>
              </a:rPr>
              <a:t>https://doi.org/10.1038/s41598-019-56067-w</a:t>
            </a:r>
            <a:r>
              <a:rPr lang="en-US" sz="1200" dirty="0">
                <a:latin typeface="Open Sans" panose="020B0606030504020204" pitchFamily="34" charset="0"/>
                <a:ea typeface="Open Sans" panose="020B0606030504020204" pitchFamily="34" charset="0"/>
                <a:cs typeface="Open Sans" panose="020B0606030504020204" pitchFamily="34" charset="0"/>
              </a:rPr>
              <a:t>)</a:t>
            </a:r>
          </a:p>
          <a:p>
            <a:pPr algn="l"/>
            <a:r>
              <a:rPr kumimoji="0" lang="en-US" sz="1200" b="0" i="0" u="none" strike="noStrike" cap="none" spc="0" normalizeH="0" baseline="0" dirty="0">
                <a:ln>
                  <a:noFill/>
                </a:ln>
                <a:solidFill>
                  <a:srgbClr val="5E5E5E"/>
                </a:solidFill>
                <a:effectLst/>
                <a:uFillTx/>
                <a:latin typeface="Open Sans" panose="020B0606030504020204" pitchFamily="34" charset="0"/>
                <a:ea typeface="Open Sans" panose="020B0606030504020204" pitchFamily="34" charset="0"/>
                <a:cs typeface="Open Sans" panose="020B0606030504020204" pitchFamily="34" charset="0"/>
                <a:sym typeface="Helvetica Neue"/>
              </a:rPr>
              <a:t>.</a:t>
            </a:r>
            <a:r>
              <a:rPr kumimoji="0" lang="en-US" sz="1200" b="0" i="0" u="none" strike="noStrike" cap="none" spc="0" normalizeH="0" baseline="0" dirty="0" err="1">
                <a:ln>
                  <a:noFill/>
                </a:ln>
                <a:solidFill>
                  <a:srgbClr val="5E5E5E"/>
                </a:solidFill>
                <a:effectLst/>
                <a:uFillTx/>
                <a:latin typeface="Open Sans" panose="020B0606030504020204" pitchFamily="34" charset="0"/>
                <a:ea typeface="Open Sans" panose="020B0606030504020204" pitchFamily="34" charset="0"/>
                <a:cs typeface="Open Sans" panose="020B0606030504020204" pitchFamily="34" charset="0"/>
                <a:sym typeface="Helvetica Neue"/>
              </a:rPr>
              <a:t>ptu</a:t>
            </a:r>
            <a:r>
              <a:rPr kumimoji="0" lang="en-US" sz="1200" b="0" i="0" u="none" strike="noStrike" cap="none" spc="0" normalizeH="0" baseline="0" dirty="0">
                <a:ln>
                  <a:noFill/>
                </a:ln>
                <a:solidFill>
                  <a:srgbClr val="5E5E5E"/>
                </a:solidFill>
                <a:effectLst/>
                <a:uFillTx/>
                <a:latin typeface="Open Sans" panose="020B0606030504020204" pitchFamily="34" charset="0"/>
                <a:ea typeface="Open Sans" panose="020B0606030504020204" pitchFamily="34" charset="0"/>
                <a:cs typeface="Open Sans" panose="020B0606030504020204" pitchFamily="34" charset="0"/>
                <a:sym typeface="Helvetica Neue"/>
              </a:rPr>
              <a:t> format</a:t>
            </a:r>
            <a:r>
              <a:rPr lang="en-US" sz="1200" dirty="0">
                <a:latin typeface="Open Sans" panose="020B0606030504020204" pitchFamily="34" charset="0"/>
                <a:ea typeface="Open Sans" panose="020B0606030504020204" pitchFamily="34" charset="0"/>
                <a:cs typeface="Open Sans" panose="020B0606030504020204" pitchFamily="34" charset="0"/>
              </a:rPr>
              <a:t> - https://zenodo.org/record/7656540 (DOI: </a:t>
            </a:r>
            <a:r>
              <a:rPr lang="en-US" altLang="en-US" sz="1200" dirty="0">
                <a:solidFill>
                  <a:schemeClr val="tx1"/>
                </a:solidFill>
                <a:latin typeface="Open Sans" panose="020B0606030504020204" pitchFamily="34" charset="0"/>
                <a:ea typeface="Open Sans" panose="020B0606030504020204" pitchFamily="34" charset="0"/>
                <a:cs typeface="Open Sans" panose="020B0606030504020204" pitchFamily="34" charset="0"/>
              </a:rPr>
              <a:t>10.5281/zenodo.7656540</a:t>
            </a:r>
            <a:r>
              <a:rPr lang="en-US" sz="1200" dirty="0">
                <a:latin typeface="Open Sans" panose="020B0606030504020204" pitchFamily="34" charset="0"/>
                <a:ea typeface="Open Sans" panose="020B0606030504020204" pitchFamily="34" charset="0"/>
                <a:cs typeface="Open Sans" panose="020B0606030504020204" pitchFamily="34" charset="0"/>
              </a:rPr>
              <a:t>)</a:t>
            </a:r>
            <a:endParaRPr kumimoji="0" lang="en-US" sz="1200" b="0" i="0" u="none" strike="noStrike" cap="none" spc="0" normalizeH="0" baseline="0" dirty="0">
              <a:ln>
                <a:noFill/>
              </a:ln>
              <a:solidFill>
                <a:srgbClr val="5E5E5E"/>
              </a:solidFill>
              <a:effectLst/>
              <a:uFillTx/>
              <a:latin typeface="Open Sans" panose="020B0606030504020204" pitchFamily="34" charset="0"/>
              <a:ea typeface="Open Sans" panose="020B0606030504020204" pitchFamily="34" charset="0"/>
              <a:cs typeface="Open Sans" panose="020B0606030504020204" pitchFamily="34" charset="0"/>
              <a:sym typeface="Helvetica Neue"/>
            </a:endParaRPr>
          </a:p>
        </p:txBody>
      </p:sp>
      <p:pic>
        <p:nvPicPr>
          <p:cNvPr id="37" name="Picture 36">
            <a:extLst>
              <a:ext uri="{FF2B5EF4-FFF2-40B4-BE49-F238E27FC236}">
                <a16:creationId xmlns:a16="http://schemas.microsoft.com/office/drawing/2014/main" id="{90EEF381-5848-43E1-8161-0CD24A619C9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222243" y="5387970"/>
            <a:ext cx="777845" cy="777845"/>
          </a:xfrm>
          <a:prstGeom prst="rect">
            <a:avLst/>
          </a:prstGeom>
        </p:spPr>
      </p:pic>
      <p:pic>
        <p:nvPicPr>
          <p:cNvPr id="38" name="Picture 37">
            <a:extLst>
              <a:ext uri="{FF2B5EF4-FFF2-40B4-BE49-F238E27FC236}">
                <a16:creationId xmlns:a16="http://schemas.microsoft.com/office/drawing/2014/main" id="{A1EBAB03-8C88-47B2-95E6-18664DD6933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098764" y="5386504"/>
            <a:ext cx="777845" cy="777845"/>
          </a:xfrm>
          <a:prstGeom prst="rect">
            <a:avLst/>
          </a:prstGeom>
        </p:spPr>
      </p:pic>
      <p:pic>
        <p:nvPicPr>
          <p:cNvPr id="39" name="Picture 38">
            <a:extLst>
              <a:ext uri="{FF2B5EF4-FFF2-40B4-BE49-F238E27FC236}">
                <a16:creationId xmlns:a16="http://schemas.microsoft.com/office/drawing/2014/main" id="{B43D1783-F098-4CAA-AD3A-3AA132DF84D2}"/>
              </a:ext>
            </a:extLst>
          </p:cNvPr>
          <p:cNvPicPr>
            <a:picLocks noChangeAspect="1"/>
          </p:cNvPicPr>
          <p:nvPr/>
        </p:nvPicPr>
        <p:blipFill>
          <a:blip r:embed="rId11"/>
          <a:stretch>
            <a:fillRect/>
          </a:stretch>
        </p:blipFill>
        <p:spPr>
          <a:xfrm>
            <a:off x="4412929" y="2224091"/>
            <a:ext cx="938390" cy="1250386"/>
          </a:xfrm>
          <a:prstGeom prst="rect">
            <a:avLst/>
          </a:prstGeom>
        </p:spPr>
      </p:pic>
      <p:pic>
        <p:nvPicPr>
          <p:cNvPr id="40" name="Picture 39">
            <a:extLst>
              <a:ext uri="{FF2B5EF4-FFF2-40B4-BE49-F238E27FC236}">
                <a16:creationId xmlns:a16="http://schemas.microsoft.com/office/drawing/2014/main" id="{C84A73B2-A650-4F88-A7B9-A1B49C61490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41" name="Content Placeholder 6">
            <a:extLst>
              <a:ext uri="{FF2B5EF4-FFF2-40B4-BE49-F238E27FC236}">
                <a16:creationId xmlns:a16="http://schemas.microsoft.com/office/drawing/2014/main" id="{413D5498-A666-4F28-83B6-B7156D35BE98}"/>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83195" y="6516701"/>
            <a:ext cx="683671" cy="239285"/>
          </a:xfrm>
          <a:prstGeom prst="rect">
            <a:avLst/>
          </a:prstGeom>
        </p:spPr>
      </p:pic>
      <p:sp>
        <p:nvSpPr>
          <p:cNvPr id="42" name="TextBox 41">
            <a:extLst>
              <a:ext uri="{FF2B5EF4-FFF2-40B4-BE49-F238E27FC236}">
                <a16:creationId xmlns:a16="http://schemas.microsoft.com/office/drawing/2014/main" id="{AEC8DF8A-740D-4951-B8DF-A64A16302F6F}"/>
              </a:ext>
            </a:extLst>
          </p:cNvPr>
          <p:cNvSpPr txBox="1"/>
          <p:nvPr/>
        </p:nvSpPr>
        <p:spPr>
          <a:xfrm rot="16200000">
            <a:off x="11039965" y="4566808"/>
            <a:ext cx="754857" cy="153888"/>
          </a:xfrm>
          <a:prstGeom prst="rect">
            <a:avLst/>
          </a:prstGeom>
          <a:noFill/>
        </p:spPr>
        <p:txBody>
          <a:bodyPr wrap="square" rtlCol="0">
            <a:spAutoFit/>
          </a:bodyPr>
          <a:lstStyle/>
          <a:p>
            <a:pPr algn="r"/>
            <a:r>
              <a:rPr lang="en-US" sz="400" dirty="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 Magdalena </a:t>
            </a:r>
            <a:r>
              <a:rPr lang="en-US" sz="400" dirty="0" err="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Gonciarz</a:t>
            </a:r>
            <a:endParaRPr lang="en-US" sz="400" dirty="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3" name="Footer Placeholder 3">
            <a:extLst>
              <a:ext uri="{FF2B5EF4-FFF2-40B4-BE49-F238E27FC236}">
                <a16:creationId xmlns:a16="http://schemas.microsoft.com/office/drawing/2014/main" id="{6F005042-4B5D-4941-9F38-EA58F447BA69}"/>
              </a:ext>
            </a:extLst>
          </p:cNvPr>
          <p:cNvSpPr txBox="1">
            <a:spLocks/>
          </p:cNvSpPr>
          <p:nvPr/>
        </p:nvSpPr>
        <p:spPr>
          <a:xfrm>
            <a:off x="7091795" y="6477612"/>
            <a:ext cx="3321605" cy="293294"/>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8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Source: </a:t>
            </a:r>
            <a:r>
              <a:rPr lang="de-DE" sz="8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hlinkClick r:id="rId15"/>
              </a:rPr>
              <a:t>https://tu-dresden.de/cmcb/technologie-plattform/facilities/light-microscopy</a:t>
            </a:r>
            <a:endParaRPr lang="en-US" sz="8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4213248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3516555-9D7D-44E3-95BA-3D8A57FCA580}"/>
              </a:ext>
            </a:extLst>
          </p:cNvPr>
          <p:cNvPicPr>
            <a:picLocks noChangeAspect="1"/>
          </p:cNvPicPr>
          <p:nvPr/>
        </p:nvPicPr>
        <p:blipFill>
          <a:blip r:embed="rId2"/>
          <a:stretch>
            <a:fillRect/>
          </a:stretch>
        </p:blipFill>
        <p:spPr>
          <a:xfrm>
            <a:off x="6812898" y="911175"/>
            <a:ext cx="5185297" cy="4968324"/>
          </a:xfrm>
          <a:prstGeom prst="rect">
            <a:avLst/>
          </a:prstGeom>
        </p:spPr>
      </p:pic>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3</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447097" y="6427297"/>
            <a:ext cx="30498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3</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6" name="Footer Placeholder 3">
            <a:extLst>
              <a:ext uri="{FF2B5EF4-FFF2-40B4-BE49-F238E27FC236}">
                <a16:creationId xmlns:a16="http://schemas.microsoft.com/office/drawing/2014/main" id="{A5125BF4-4DE9-44C0-8EFB-BA9B46048AD6}"/>
              </a:ext>
            </a:extLst>
          </p:cNvPr>
          <p:cNvSpPr txBox="1">
            <a:spLocks/>
          </p:cNvSpPr>
          <p:nvPr/>
        </p:nvSpPr>
        <p:spPr>
          <a:xfrm>
            <a:off x="7686339" y="6477612"/>
            <a:ext cx="2727061" cy="293294"/>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Source: https://github.com/zoccoler/napari-flim-phasor-plotter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3" name="Picture 2">
            <a:extLst>
              <a:ext uri="{FF2B5EF4-FFF2-40B4-BE49-F238E27FC236}">
                <a16:creationId xmlns:a16="http://schemas.microsoft.com/office/drawing/2014/main" id="{BB02B6CD-1E03-4434-A3C4-2262161DC664}"/>
              </a:ext>
            </a:extLst>
          </p:cNvPr>
          <p:cNvPicPr>
            <a:picLocks noChangeAspect="1"/>
          </p:cNvPicPr>
          <p:nvPr/>
        </p:nvPicPr>
        <p:blipFill>
          <a:blip r:embed="rId4"/>
          <a:stretch>
            <a:fillRect/>
          </a:stretch>
        </p:blipFill>
        <p:spPr>
          <a:xfrm>
            <a:off x="730460" y="469191"/>
            <a:ext cx="6782054" cy="1268836"/>
          </a:xfrm>
          <a:prstGeom prst="rect">
            <a:avLst/>
          </a:prstGeom>
        </p:spPr>
      </p:pic>
      <p:sp>
        <p:nvSpPr>
          <p:cNvPr id="4" name="TextBox 3">
            <a:extLst>
              <a:ext uri="{FF2B5EF4-FFF2-40B4-BE49-F238E27FC236}">
                <a16:creationId xmlns:a16="http://schemas.microsoft.com/office/drawing/2014/main" id="{0495195D-EBAC-4FBF-926F-38700FFB3585}"/>
              </a:ext>
            </a:extLst>
          </p:cNvPr>
          <p:cNvSpPr txBox="1"/>
          <p:nvPr/>
        </p:nvSpPr>
        <p:spPr>
          <a:xfrm>
            <a:off x="659143" y="3620025"/>
            <a:ext cx="5887129" cy="2062103"/>
          </a:xfrm>
          <a:prstGeom prst="rect">
            <a:avLst/>
          </a:prstGeom>
          <a:noFill/>
        </p:spPr>
        <p:txBody>
          <a:bodyPr wrap="square" rtlCol="0">
            <a:spAutoFit/>
          </a:bodyPr>
          <a:lstStyle/>
          <a:p>
            <a:pPr algn="just"/>
            <a:r>
              <a:rPr lang="en-US" sz="1600" dirty="0" err="1">
                <a:latin typeface="Open Sans" panose="020B0606030504020204" pitchFamily="34" charset="0"/>
                <a:ea typeface="Open Sans" panose="020B0606030504020204" pitchFamily="34" charset="0"/>
                <a:cs typeface="Open Sans" panose="020B0606030504020204" pitchFamily="34" charset="0"/>
              </a:rPr>
              <a:t>Napari</a:t>
            </a:r>
            <a:r>
              <a:rPr lang="en-US" sz="1600" dirty="0">
                <a:latin typeface="Open Sans" panose="020B0606030504020204" pitchFamily="34" charset="0"/>
                <a:ea typeface="Open Sans" panose="020B0606030504020204" pitchFamily="34" charset="0"/>
                <a:cs typeface="Open Sans" panose="020B0606030504020204" pitchFamily="34" charset="0"/>
              </a:rPr>
              <a:t>-</a:t>
            </a:r>
            <a:r>
              <a:rPr lang="en-US" sz="1600" dirty="0" err="1">
                <a:latin typeface="Open Sans" panose="020B0606030504020204" pitchFamily="34" charset="0"/>
                <a:ea typeface="Open Sans" panose="020B0606030504020204" pitchFamily="34" charset="0"/>
                <a:cs typeface="Open Sans" panose="020B0606030504020204" pitchFamily="34" charset="0"/>
              </a:rPr>
              <a:t>flim</a:t>
            </a:r>
            <a:r>
              <a:rPr lang="en-US" sz="1600" dirty="0">
                <a:latin typeface="Open Sans" panose="020B0606030504020204" pitchFamily="34" charset="0"/>
                <a:ea typeface="Open Sans" panose="020B0606030504020204" pitchFamily="34" charset="0"/>
                <a:cs typeface="Open Sans" panose="020B0606030504020204" pitchFamily="34" charset="0"/>
              </a:rPr>
              <a:t>-phasor-plotter is a </a:t>
            </a:r>
            <a:r>
              <a:rPr lang="en-US" sz="1600" dirty="0" err="1">
                <a:latin typeface="Open Sans" panose="020B0606030504020204" pitchFamily="34" charset="0"/>
                <a:ea typeface="Open Sans" panose="020B0606030504020204" pitchFamily="34" charset="0"/>
                <a:cs typeface="Open Sans" panose="020B0606030504020204" pitchFamily="34" charset="0"/>
                <a:hlinkClick r:id="rId5"/>
              </a:rPr>
              <a:t>napari</a:t>
            </a:r>
            <a:r>
              <a:rPr lang="en-US" sz="1600" dirty="0">
                <a:latin typeface="Open Sans" panose="020B0606030504020204" pitchFamily="34" charset="0"/>
                <a:ea typeface="Open Sans" panose="020B0606030504020204" pitchFamily="34" charset="0"/>
                <a:cs typeface="Open Sans" panose="020B0606030504020204" pitchFamily="34" charset="0"/>
              </a:rPr>
              <a:t> plugin to interactively load and show raw fluorescence lifetime imaging microscopy (FLIM) single images and series and generate phasor plots. These are Fourier transforms of the decay data being visualized using the </a:t>
            </a:r>
            <a:r>
              <a:rPr lang="en-US" sz="1600" dirty="0" err="1">
                <a:latin typeface="Open Sans" panose="020B0606030504020204" pitchFamily="34" charset="0"/>
                <a:ea typeface="Open Sans" panose="020B0606030504020204" pitchFamily="34" charset="0"/>
                <a:cs typeface="Open Sans" panose="020B0606030504020204" pitchFamily="34" charset="0"/>
                <a:hlinkClick r:id="rId6"/>
              </a:rPr>
              <a:t>napari</a:t>
            </a:r>
            <a:r>
              <a:rPr lang="en-US" sz="1600" dirty="0">
                <a:latin typeface="Open Sans" panose="020B0606030504020204" pitchFamily="34" charset="0"/>
                <a:ea typeface="Open Sans" panose="020B0606030504020204" pitchFamily="34" charset="0"/>
                <a:cs typeface="Open Sans" panose="020B0606030504020204" pitchFamily="34" charset="0"/>
                <a:hlinkClick r:id="rId6"/>
              </a:rPr>
              <a:t>-clusters-plotter</a:t>
            </a:r>
            <a:r>
              <a:rPr lang="en-US" sz="1600" dirty="0">
                <a:latin typeface="Open Sans" panose="020B0606030504020204" pitchFamily="34" charset="0"/>
                <a:ea typeface="Open Sans" panose="020B0606030504020204" pitchFamily="34" charset="0"/>
                <a:cs typeface="Open Sans" panose="020B0606030504020204" pitchFamily="34" charset="0"/>
              </a:rPr>
              <a:t> plotter, adapted to suit the FLIM context. This allows qualitative and quantitative downstream analysis of FLIM images.</a:t>
            </a:r>
          </a:p>
        </p:txBody>
      </p:sp>
      <p:pic>
        <p:nvPicPr>
          <p:cNvPr id="7" name="Picture 6">
            <a:extLst>
              <a:ext uri="{FF2B5EF4-FFF2-40B4-BE49-F238E27FC236}">
                <a16:creationId xmlns:a16="http://schemas.microsoft.com/office/drawing/2014/main" id="{72182D18-DF73-44BA-B33F-C4FC098BC9AD}"/>
              </a:ext>
            </a:extLst>
          </p:cNvPr>
          <p:cNvPicPr>
            <a:picLocks noChangeAspect="1"/>
          </p:cNvPicPr>
          <p:nvPr/>
        </p:nvPicPr>
        <p:blipFill>
          <a:blip r:embed="rId7"/>
          <a:stretch>
            <a:fillRect/>
          </a:stretch>
        </p:blipFill>
        <p:spPr>
          <a:xfrm>
            <a:off x="5216141" y="1647258"/>
            <a:ext cx="2296373" cy="1599957"/>
          </a:xfrm>
          <a:prstGeom prst="rect">
            <a:avLst/>
          </a:prstGeom>
        </p:spPr>
      </p:pic>
      <p:pic>
        <p:nvPicPr>
          <p:cNvPr id="21" name="Picture 20">
            <a:extLst>
              <a:ext uri="{FF2B5EF4-FFF2-40B4-BE49-F238E27FC236}">
                <a16:creationId xmlns:a16="http://schemas.microsoft.com/office/drawing/2014/main" id="{4ECEB715-4F9C-40A3-91B5-C4E02CCAA4F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844591" y="465475"/>
            <a:ext cx="812042" cy="812042"/>
          </a:xfrm>
          <a:prstGeom prst="rect">
            <a:avLst/>
          </a:prstGeom>
        </p:spPr>
      </p:pic>
      <p:sp>
        <p:nvSpPr>
          <p:cNvPr id="22" name="TextBox 21">
            <a:extLst>
              <a:ext uri="{FF2B5EF4-FFF2-40B4-BE49-F238E27FC236}">
                <a16:creationId xmlns:a16="http://schemas.microsoft.com/office/drawing/2014/main" id="{772CFAFD-0511-4D4E-8F34-D1A2F5ADF686}"/>
              </a:ext>
            </a:extLst>
          </p:cNvPr>
          <p:cNvSpPr txBox="1"/>
          <p:nvPr/>
        </p:nvSpPr>
        <p:spPr>
          <a:xfrm>
            <a:off x="801425" y="2110837"/>
            <a:ext cx="4241039" cy="5232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LID4096" sz="1400" dirty="0">
                <a:latin typeface="Open Sans" panose="020B0606030504020204" pitchFamily="34" charset="0"/>
                <a:ea typeface="Open Sans" panose="020B0606030504020204" pitchFamily="34" charset="0"/>
                <a:cs typeface="Open Sans" panose="020B0606030504020204" pitchFamily="34" charset="0"/>
              </a:rPr>
              <a:t>https://github.com/</a:t>
            </a:r>
            <a:r>
              <a:rPr lang="en-US" sz="1400" dirty="0" err="1">
                <a:latin typeface="Open Sans" panose="020B0606030504020204" pitchFamily="34" charset="0"/>
                <a:ea typeface="Open Sans" panose="020B0606030504020204" pitchFamily="34" charset="0"/>
                <a:cs typeface="Open Sans" panose="020B0606030504020204" pitchFamily="34" charset="0"/>
              </a:rPr>
              <a:t>zoccoler</a:t>
            </a:r>
            <a:r>
              <a:rPr lang="en-US" sz="1400" dirty="0">
                <a:latin typeface="Open Sans" panose="020B0606030504020204" pitchFamily="34" charset="0"/>
                <a:ea typeface="Open Sans" panose="020B0606030504020204" pitchFamily="34" charset="0"/>
                <a:cs typeface="Open Sans" panose="020B0606030504020204" pitchFamily="34" charset="0"/>
              </a:rPr>
              <a:t>/</a:t>
            </a:r>
            <a:r>
              <a:rPr lang="en-US" sz="1400" dirty="0" err="1">
                <a:latin typeface="Open Sans" panose="020B0606030504020204" pitchFamily="34" charset="0"/>
                <a:ea typeface="Open Sans" panose="020B0606030504020204" pitchFamily="34" charset="0"/>
                <a:cs typeface="Open Sans" panose="020B0606030504020204" pitchFamily="34" charset="0"/>
              </a:rPr>
              <a:t>napari</a:t>
            </a:r>
            <a:r>
              <a:rPr lang="en-US" sz="1400" dirty="0">
                <a:latin typeface="Open Sans" panose="020B0606030504020204" pitchFamily="34" charset="0"/>
                <a:ea typeface="Open Sans" panose="020B0606030504020204" pitchFamily="34" charset="0"/>
                <a:cs typeface="Open Sans" panose="020B0606030504020204" pitchFamily="34" charset="0"/>
              </a:rPr>
              <a:t>-</a:t>
            </a:r>
            <a:r>
              <a:rPr lang="en-US" sz="1400" dirty="0" err="1">
                <a:latin typeface="Open Sans" panose="020B0606030504020204" pitchFamily="34" charset="0"/>
                <a:ea typeface="Open Sans" panose="020B0606030504020204" pitchFamily="34" charset="0"/>
                <a:cs typeface="Open Sans" panose="020B0606030504020204" pitchFamily="34" charset="0"/>
              </a:rPr>
              <a:t>flim</a:t>
            </a:r>
            <a:r>
              <a:rPr lang="en-US" sz="1400" dirty="0">
                <a:latin typeface="Open Sans" panose="020B0606030504020204" pitchFamily="34" charset="0"/>
                <a:ea typeface="Open Sans" panose="020B0606030504020204" pitchFamily="34" charset="0"/>
                <a:cs typeface="Open Sans" panose="020B0606030504020204" pitchFamily="34" charset="0"/>
              </a:rPr>
              <a:t>-phasor-plotter</a:t>
            </a:r>
            <a:endParaRPr lang="LID4096" sz="1400" dirty="0">
              <a:latin typeface="Open Sans" panose="020B0606030504020204" pitchFamily="34" charset="0"/>
              <a:ea typeface="Open Sans" panose="020B0606030504020204" pitchFamily="34" charset="0"/>
              <a:cs typeface="Open Sans" panose="020B0606030504020204" pitchFamily="34" charset="0"/>
            </a:endParaRPr>
          </a:p>
        </p:txBody>
      </p:sp>
      <p:pic>
        <p:nvPicPr>
          <p:cNvPr id="10" name="Picture 9">
            <a:extLst>
              <a:ext uri="{FF2B5EF4-FFF2-40B4-BE49-F238E27FC236}">
                <a16:creationId xmlns:a16="http://schemas.microsoft.com/office/drawing/2014/main" id="{8F7CD7A1-B8CD-4397-AB23-79AE50B815B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28114" y="352357"/>
            <a:ext cx="958225" cy="537738"/>
          </a:xfrm>
          <a:prstGeom prst="rect">
            <a:avLst/>
          </a:prstGeom>
        </p:spPr>
      </p:pic>
      <p:pic>
        <p:nvPicPr>
          <p:cNvPr id="19" name="Picture 18">
            <a:extLst>
              <a:ext uri="{FF2B5EF4-FFF2-40B4-BE49-F238E27FC236}">
                <a16:creationId xmlns:a16="http://schemas.microsoft.com/office/drawing/2014/main" id="{1097D2CC-3F9C-4B2B-A082-FBE9C3B86F7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27" name="Content Placeholder 6">
            <a:extLst>
              <a:ext uri="{FF2B5EF4-FFF2-40B4-BE49-F238E27FC236}">
                <a16:creationId xmlns:a16="http://schemas.microsoft.com/office/drawing/2014/main" id="{D47B695F-CFBA-4C1A-B28C-4D8EB4331B70}"/>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83195" y="6516701"/>
            <a:ext cx="683671" cy="239285"/>
          </a:xfrm>
          <a:prstGeom prst="rect">
            <a:avLst/>
          </a:prstGeom>
        </p:spPr>
      </p:pic>
    </p:spTree>
    <p:extLst>
      <p:ext uri="{BB962C8B-B14F-4D97-AF65-F5344CB8AC3E}">
        <p14:creationId xmlns:p14="http://schemas.microsoft.com/office/powerpoint/2010/main" val="31255510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tribolium_video_napari_website_conv_short">
            <a:hlinkClick r:id="" action="ppaction://media"/>
            <a:extLst>
              <a:ext uri="{FF2B5EF4-FFF2-40B4-BE49-F238E27FC236}">
                <a16:creationId xmlns:a16="http://schemas.microsoft.com/office/drawing/2014/main" id="{D2F95CB2-4E54-4340-BA7F-A7174F67A07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00965" y="938537"/>
            <a:ext cx="8095376" cy="4863304"/>
          </a:xfrm>
          <a:prstGeom prst="rect">
            <a:avLst/>
          </a:prstGeom>
        </p:spPr>
      </p:pic>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4</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02F0EA46-6D5F-4944-ADFB-62F82B6F1A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287949" y="6427297"/>
            <a:ext cx="46413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4</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pic>
        <p:nvPicPr>
          <p:cNvPr id="28" name="Content Placeholder 6">
            <a:extLst>
              <a:ext uri="{FF2B5EF4-FFF2-40B4-BE49-F238E27FC236}">
                <a16:creationId xmlns:a16="http://schemas.microsoft.com/office/drawing/2014/main" id="{F93551F0-35D1-475B-8F7C-BC7103587AA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3195" y="6516701"/>
            <a:ext cx="683671" cy="239285"/>
          </a:xfrm>
          <a:prstGeom prst="rect">
            <a:avLst/>
          </a:prstGeom>
        </p:spPr>
      </p:pic>
      <p:sp>
        <p:nvSpPr>
          <p:cNvPr id="30" name="Title 1">
            <a:extLst>
              <a:ext uri="{FF2B5EF4-FFF2-40B4-BE49-F238E27FC236}">
                <a16:creationId xmlns:a16="http://schemas.microsoft.com/office/drawing/2014/main" id="{9E6466FC-3BBF-4B93-9825-011D69E72608}"/>
              </a:ext>
            </a:extLst>
          </p:cNvPr>
          <p:cNvSpPr txBox="1">
            <a:spLocks/>
          </p:cNvSpPr>
          <p:nvPr/>
        </p:nvSpPr>
        <p:spPr>
          <a:xfrm>
            <a:off x="641445" y="599717"/>
            <a:ext cx="10925033" cy="109942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2400" dirty="0" err="1">
                <a:latin typeface="Open Sans" panose="020B0606030504020204" pitchFamily="34" charset="0"/>
                <a:ea typeface="Open Sans" panose="020B0606030504020204" pitchFamily="34" charset="0"/>
                <a:cs typeface="Open Sans" panose="020B0606030504020204" pitchFamily="34" charset="0"/>
              </a:rPr>
              <a:t>Napari</a:t>
            </a:r>
            <a:r>
              <a:rPr lang="de-DE" sz="2400" dirty="0">
                <a:latin typeface="Open Sans" panose="020B0606030504020204" pitchFamily="34" charset="0"/>
                <a:ea typeface="Open Sans" panose="020B0606030504020204" pitchFamily="34" charset="0"/>
                <a:cs typeface="Open Sans" panose="020B0606030504020204" pitchFamily="34" charset="0"/>
              </a:rPr>
              <a:t>: a fast, </a:t>
            </a:r>
            <a:r>
              <a:rPr lang="de-DE" sz="2400" dirty="0" err="1">
                <a:latin typeface="Open Sans" panose="020B0606030504020204" pitchFamily="34" charset="0"/>
                <a:ea typeface="Open Sans" panose="020B0606030504020204" pitchFamily="34" charset="0"/>
                <a:cs typeface="Open Sans" panose="020B0606030504020204" pitchFamily="34" charset="0"/>
              </a:rPr>
              <a:t>interactive</a:t>
            </a:r>
            <a:r>
              <a:rPr lang="de-DE" sz="2400" dirty="0">
                <a:latin typeface="Open Sans" panose="020B0606030504020204" pitchFamily="34" charset="0"/>
                <a:ea typeface="Open Sans" panose="020B0606030504020204" pitchFamily="34" charset="0"/>
                <a:cs typeface="Open Sans" panose="020B0606030504020204" pitchFamily="34" charset="0"/>
              </a:rPr>
              <a:t> </a:t>
            </a:r>
            <a:r>
              <a:rPr lang="de-DE" sz="2400" dirty="0" err="1">
                <a:latin typeface="Open Sans" panose="020B0606030504020204" pitchFamily="34" charset="0"/>
                <a:ea typeface="Open Sans" panose="020B0606030504020204" pitchFamily="34" charset="0"/>
                <a:cs typeface="Open Sans" panose="020B0606030504020204" pitchFamily="34" charset="0"/>
              </a:rPr>
              <a:t>viewer</a:t>
            </a:r>
            <a:r>
              <a:rPr lang="de-DE" sz="2400" dirty="0">
                <a:latin typeface="Open Sans" panose="020B0606030504020204" pitchFamily="34" charset="0"/>
                <a:ea typeface="Open Sans" panose="020B0606030504020204" pitchFamily="34" charset="0"/>
                <a:cs typeface="Open Sans" panose="020B0606030504020204" pitchFamily="34" charset="0"/>
              </a:rPr>
              <a:t> </a:t>
            </a:r>
            <a:r>
              <a:rPr lang="de-DE" sz="2400" dirty="0" err="1">
                <a:latin typeface="Open Sans" panose="020B0606030504020204" pitchFamily="34" charset="0"/>
                <a:ea typeface="Open Sans" panose="020B0606030504020204" pitchFamily="34" charset="0"/>
                <a:cs typeface="Open Sans" panose="020B0606030504020204" pitchFamily="34" charset="0"/>
              </a:rPr>
              <a:t>for</a:t>
            </a:r>
            <a:r>
              <a:rPr lang="de-DE" sz="2400" dirty="0">
                <a:latin typeface="Open Sans" panose="020B0606030504020204" pitchFamily="34" charset="0"/>
                <a:ea typeface="Open Sans" panose="020B0606030504020204" pitchFamily="34" charset="0"/>
                <a:cs typeface="Open Sans" panose="020B0606030504020204" pitchFamily="34" charset="0"/>
              </a:rPr>
              <a:t> multi-dimensional </a:t>
            </a:r>
            <a:r>
              <a:rPr lang="de-DE" sz="2400" dirty="0" err="1">
                <a:latin typeface="Open Sans" panose="020B0606030504020204" pitchFamily="34" charset="0"/>
                <a:ea typeface="Open Sans" panose="020B0606030504020204" pitchFamily="34" charset="0"/>
                <a:cs typeface="Open Sans" panose="020B0606030504020204" pitchFamily="34" charset="0"/>
              </a:rPr>
              <a:t>images</a:t>
            </a:r>
            <a:r>
              <a:rPr lang="de-DE" sz="2400" dirty="0">
                <a:latin typeface="Open Sans" panose="020B0606030504020204" pitchFamily="34" charset="0"/>
                <a:ea typeface="Open Sans" panose="020B0606030504020204" pitchFamily="34" charset="0"/>
                <a:cs typeface="Open Sans" panose="020B0606030504020204" pitchFamily="34" charset="0"/>
              </a:rPr>
              <a:t> in </a:t>
            </a:r>
            <a:r>
              <a:rPr lang="de-DE" sz="2400" dirty="0" err="1">
                <a:latin typeface="Open Sans" panose="020B0606030504020204" pitchFamily="34" charset="0"/>
                <a:ea typeface="Open Sans" panose="020B0606030504020204" pitchFamily="34" charset="0"/>
                <a:cs typeface="Open Sans" panose="020B0606030504020204" pitchFamily="34" charset="0"/>
              </a:rPr>
              <a:t>python</a:t>
            </a:r>
            <a:endParaRPr lang="en-US" sz="2400" b="1" dirty="0"/>
          </a:p>
          <a:p>
            <a:endParaRPr lang="en-US" sz="2800" dirty="0">
              <a:latin typeface="Open Sans" panose="020B0606030504020204" pitchFamily="34" charset="0"/>
              <a:ea typeface="Open Sans" panose="020B0606030504020204" pitchFamily="34" charset="0"/>
              <a:cs typeface="Open Sans" panose="020B0606030504020204" pitchFamily="34" charset="0"/>
            </a:endParaRPr>
          </a:p>
        </p:txBody>
      </p:sp>
      <p:sp>
        <p:nvSpPr>
          <p:cNvPr id="16" name="Footer Placeholder 3">
            <a:extLst>
              <a:ext uri="{FF2B5EF4-FFF2-40B4-BE49-F238E27FC236}">
                <a16:creationId xmlns:a16="http://schemas.microsoft.com/office/drawing/2014/main" id="{A5125BF4-4DE9-44C0-8EFB-BA9B46048AD6}"/>
              </a:ext>
            </a:extLst>
          </p:cNvPr>
          <p:cNvSpPr txBox="1">
            <a:spLocks/>
          </p:cNvSpPr>
          <p:nvPr/>
        </p:nvSpPr>
        <p:spPr>
          <a:xfrm>
            <a:off x="7133683" y="6477612"/>
            <a:ext cx="3517573" cy="293294"/>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Source: </a:t>
            </a:r>
            <a:r>
              <a:rPr lang="de-DE" sz="10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hlinkClick r:id="rId9" action="ppaction://hlinkfile">
                  <a:extLst>
                    <a:ext uri="{A12FA001-AC4F-418D-AE19-62706E023703}">
                      <ahyp:hlinkClr xmlns:ahyp="http://schemas.microsoft.com/office/drawing/2018/hyperlinkcolor" val="tx"/>
                    </a:ext>
                  </a:extLst>
                </a:hlinkClick>
              </a:rPr>
              <a:t>napari.org</a:t>
            </a:r>
            <a:r>
              <a:rPr lang="de-DE" sz="10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de-DE" sz="10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hlinkClick r:id="rId10">
                  <a:extLst>
                    <a:ext uri="{A12FA001-AC4F-418D-AE19-62706E023703}">
                      <ahyp:hlinkClr xmlns:ahyp="http://schemas.microsoft.com/office/drawing/2018/hyperlinkcolor" val="tx"/>
                    </a:ext>
                  </a:extLst>
                </a:hlinkClick>
              </a:rPr>
              <a:t>https://www.napari-hub.org/plugins/napari-assistant</a:t>
            </a:r>
            <a:r>
              <a:rPr lang="de-DE" sz="10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 https://biapol.github.io/</a:t>
            </a:r>
            <a:endParaRPr lang="en-US" sz="10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TextBox 16">
            <a:extLst>
              <a:ext uri="{FF2B5EF4-FFF2-40B4-BE49-F238E27FC236}">
                <a16:creationId xmlns:a16="http://schemas.microsoft.com/office/drawing/2014/main" id="{226B837D-25FC-4727-A590-B5ED9A140259}"/>
              </a:ext>
            </a:extLst>
          </p:cNvPr>
          <p:cNvSpPr txBox="1"/>
          <p:nvPr/>
        </p:nvSpPr>
        <p:spPr>
          <a:xfrm>
            <a:off x="597049" y="5655339"/>
            <a:ext cx="11289178" cy="338554"/>
          </a:xfrm>
          <a:prstGeom prst="rect">
            <a:avLst/>
          </a:prstGeom>
          <a:noFill/>
        </p:spPr>
        <p:txBody>
          <a:bodyPr wrap="square" rtlCol="0">
            <a:spAutoFit/>
          </a:bodyPr>
          <a:lstStyle/>
          <a:p>
            <a:r>
              <a:rPr lang="en-US" sz="1600" dirty="0">
                <a:latin typeface="Open Sans" panose="020B0606030504020204" pitchFamily="34" charset="0"/>
                <a:ea typeface="Open Sans" panose="020B0606030504020204" pitchFamily="34" charset="0"/>
                <a:cs typeface="Open Sans" panose="020B0606030504020204" pitchFamily="34" charset="0"/>
              </a:rPr>
              <a:t>Extendable by various plugins (widgets and user interfaces, readers and writers) </a:t>
            </a:r>
          </a:p>
        </p:txBody>
      </p:sp>
      <p:pic>
        <p:nvPicPr>
          <p:cNvPr id="4" name="Picture 3">
            <a:extLst>
              <a:ext uri="{FF2B5EF4-FFF2-40B4-BE49-F238E27FC236}">
                <a16:creationId xmlns:a16="http://schemas.microsoft.com/office/drawing/2014/main" id="{7D0E3BEE-0982-4966-BB6A-D26389857C99}"/>
              </a:ext>
            </a:extLst>
          </p:cNvPr>
          <p:cNvPicPr>
            <a:picLocks noChangeAspect="1"/>
          </p:cNvPicPr>
          <p:nvPr/>
        </p:nvPicPr>
        <p:blipFill>
          <a:blip r:embed="rId11"/>
          <a:stretch>
            <a:fillRect/>
          </a:stretch>
        </p:blipFill>
        <p:spPr>
          <a:xfrm>
            <a:off x="8333665" y="1251830"/>
            <a:ext cx="2743200" cy="4259017"/>
          </a:xfrm>
          <a:prstGeom prst="rect">
            <a:avLst/>
          </a:prstGeom>
        </p:spPr>
      </p:pic>
      <p:pic>
        <p:nvPicPr>
          <p:cNvPr id="29" name="Picture 28">
            <a:extLst>
              <a:ext uri="{FF2B5EF4-FFF2-40B4-BE49-F238E27FC236}">
                <a16:creationId xmlns:a16="http://schemas.microsoft.com/office/drawing/2014/main" id="{448469A4-4183-46B6-9C2C-06BDC77A12B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982200" y="4966934"/>
            <a:ext cx="968554" cy="968554"/>
          </a:xfrm>
          <a:prstGeom prst="rect">
            <a:avLst/>
          </a:prstGeom>
        </p:spPr>
      </p:pic>
      <p:sp>
        <p:nvSpPr>
          <p:cNvPr id="6" name="TextBox 5">
            <a:extLst>
              <a:ext uri="{FF2B5EF4-FFF2-40B4-BE49-F238E27FC236}">
                <a16:creationId xmlns:a16="http://schemas.microsoft.com/office/drawing/2014/main" id="{170070D5-9FC0-4738-BD0F-E4917EF460FB}"/>
              </a:ext>
            </a:extLst>
          </p:cNvPr>
          <p:cNvSpPr txBox="1"/>
          <p:nvPr/>
        </p:nvSpPr>
        <p:spPr>
          <a:xfrm>
            <a:off x="8390963" y="1484555"/>
            <a:ext cx="2366683" cy="338554"/>
          </a:xfrm>
          <a:prstGeom prst="rect">
            <a:avLst/>
          </a:prstGeom>
          <a:noFill/>
        </p:spPr>
        <p:txBody>
          <a:bodyPr wrap="square" rtlCol="0">
            <a:spAutoFit/>
          </a:bodyPr>
          <a:lstStyle/>
          <a:p>
            <a:r>
              <a:rPr lang="en-US"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Napari</a:t>
            </a: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assistant</a:t>
            </a:r>
          </a:p>
        </p:txBody>
      </p:sp>
    </p:spTree>
    <p:extLst>
      <p:ext uri="{BB962C8B-B14F-4D97-AF65-F5344CB8AC3E}">
        <p14:creationId xmlns:p14="http://schemas.microsoft.com/office/powerpoint/2010/main" val="2826539336"/>
      </p:ext>
    </p:extLst>
  </p:cSld>
  <p:clrMapOvr>
    <a:masterClrMapping/>
  </p:clrMapOvr>
  <p:timing>
    <p:tnLst>
      <p:par>
        <p:cTn id="1" dur="indefinite" restart="never" nodeType="tmRoot">
          <p:childTnLst>
            <p:video>
              <p:cMediaNode vol="80000">
                <p:cTn id="2" fill="hold" display="0">
                  <p:stCondLst>
                    <p:cond delay="indefinite"/>
                  </p:stCondLst>
                </p:cTn>
                <p:tgtEl>
                  <p:spTgt spid="7"/>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5</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447097" y="6427297"/>
            <a:ext cx="30498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5</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9" name="Picture 18">
            <a:extLst>
              <a:ext uri="{FF2B5EF4-FFF2-40B4-BE49-F238E27FC236}">
                <a16:creationId xmlns:a16="http://schemas.microsoft.com/office/drawing/2014/main" id="{8E01E0DF-15F5-4639-A919-85DE6E7470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8282" y="260160"/>
            <a:ext cx="1260000" cy="1260000"/>
          </a:xfrm>
          <a:prstGeom prst="rect">
            <a:avLst/>
          </a:prstGeom>
        </p:spPr>
      </p:pic>
      <p:sp>
        <p:nvSpPr>
          <p:cNvPr id="27" name="TextBox 26">
            <a:extLst>
              <a:ext uri="{FF2B5EF4-FFF2-40B4-BE49-F238E27FC236}">
                <a16:creationId xmlns:a16="http://schemas.microsoft.com/office/drawing/2014/main" id="{3E1190D0-CFD7-4C88-A797-1AAAD76F833D}"/>
              </a:ext>
            </a:extLst>
          </p:cNvPr>
          <p:cNvSpPr txBox="1"/>
          <p:nvPr/>
        </p:nvSpPr>
        <p:spPr>
          <a:xfrm>
            <a:off x="10320449" y="1501937"/>
            <a:ext cx="1595665" cy="492443"/>
          </a:xfrm>
          <a:prstGeom prst="rect">
            <a:avLst/>
          </a:prstGeom>
          <a:noFill/>
        </p:spPr>
        <p:txBody>
          <a:bodyPr wrap="square">
            <a:spAutoFit/>
          </a:bodyPr>
          <a:lstStyle/>
          <a:p>
            <a:r>
              <a:rPr lang="en-US" sz="1200" dirty="0">
                <a:latin typeface="Open Sans" panose="020B0606030504020204" pitchFamily="34" charset="0"/>
                <a:ea typeface="Open Sans" panose="020B0606030504020204" pitchFamily="34" charset="0"/>
                <a:cs typeface="Open Sans" panose="020B0606030504020204" pitchFamily="34" charset="0"/>
              </a:rPr>
              <a:t>Svetlana </a:t>
            </a:r>
            <a:r>
              <a:rPr lang="en-US" sz="1200" dirty="0" err="1">
                <a:latin typeface="Open Sans" panose="020B0606030504020204" pitchFamily="34" charset="0"/>
                <a:ea typeface="Open Sans" panose="020B0606030504020204" pitchFamily="34" charset="0"/>
                <a:cs typeface="Open Sans" panose="020B0606030504020204" pitchFamily="34" charset="0"/>
              </a:rPr>
              <a:t>Iarovenko</a:t>
            </a:r>
            <a:endParaRPr lang="en-US" sz="1200" dirty="0">
              <a:latin typeface="Open Sans" panose="020B0606030504020204" pitchFamily="34" charset="0"/>
              <a:ea typeface="Open Sans" panose="020B0606030504020204" pitchFamily="34" charset="0"/>
              <a:cs typeface="Open Sans" panose="020B0606030504020204" pitchFamily="34" charset="0"/>
            </a:endParaRPr>
          </a:p>
          <a:p>
            <a:endParaRPr lang="en-US" sz="1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29" name="Title 1">
            <a:extLst>
              <a:ext uri="{FF2B5EF4-FFF2-40B4-BE49-F238E27FC236}">
                <a16:creationId xmlns:a16="http://schemas.microsoft.com/office/drawing/2014/main" id="{805A4283-DE5C-4D26-9266-283D83E3CF80}"/>
              </a:ext>
            </a:extLst>
          </p:cNvPr>
          <p:cNvSpPr txBox="1">
            <a:spLocks/>
          </p:cNvSpPr>
          <p:nvPr/>
        </p:nvSpPr>
        <p:spPr>
          <a:xfrm>
            <a:off x="564209" y="384562"/>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sz="2800" b="0" dirty="0">
                <a:latin typeface="Open Sans" panose="020B0606030504020204" pitchFamily="34" charset="0"/>
                <a:ea typeface="Open Sans" panose="020B0606030504020204" pitchFamily="34" charset="0"/>
                <a:cs typeface="Open Sans" panose="020B0606030504020204" pitchFamily="34" charset="0"/>
              </a:rPr>
              <a:t>Usage of synthetic data – the lifetime cat example image</a:t>
            </a:r>
          </a:p>
        </p:txBody>
      </p:sp>
      <p:pic>
        <p:nvPicPr>
          <p:cNvPr id="8" name="Picture 7">
            <a:extLst>
              <a:ext uri="{FF2B5EF4-FFF2-40B4-BE49-F238E27FC236}">
                <a16:creationId xmlns:a16="http://schemas.microsoft.com/office/drawing/2014/main" id="{D89B411A-66C4-41D1-9BA7-3A982E6D2D36}"/>
              </a:ext>
            </a:extLst>
          </p:cNvPr>
          <p:cNvPicPr>
            <a:picLocks noChangeAspect="1"/>
          </p:cNvPicPr>
          <p:nvPr/>
        </p:nvPicPr>
        <p:blipFill>
          <a:blip r:embed="rId4"/>
          <a:stretch>
            <a:fillRect/>
          </a:stretch>
        </p:blipFill>
        <p:spPr>
          <a:xfrm>
            <a:off x="720000" y="1080000"/>
            <a:ext cx="9586346" cy="5144028"/>
          </a:xfrm>
          <a:prstGeom prst="rect">
            <a:avLst/>
          </a:prstGeom>
        </p:spPr>
      </p:pic>
      <p:pic>
        <p:nvPicPr>
          <p:cNvPr id="17" name="Picture 16">
            <a:extLst>
              <a:ext uri="{FF2B5EF4-FFF2-40B4-BE49-F238E27FC236}">
                <a16:creationId xmlns:a16="http://schemas.microsoft.com/office/drawing/2014/main" id="{F1A9B028-3797-4E53-B805-510A1F5707A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18" name="Content Placeholder 6">
            <a:extLst>
              <a:ext uri="{FF2B5EF4-FFF2-40B4-BE49-F238E27FC236}">
                <a16:creationId xmlns:a16="http://schemas.microsoft.com/office/drawing/2014/main" id="{87CE7430-E677-4DED-AF5D-8CE98720A55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3195" y="6516701"/>
            <a:ext cx="683671" cy="239285"/>
          </a:xfrm>
          <a:prstGeom prst="rect">
            <a:avLst/>
          </a:prstGeom>
        </p:spPr>
      </p:pic>
      <p:grpSp>
        <p:nvGrpSpPr>
          <p:cNvPr id="2" name="Group 1">
            <a:extLst>
              <a:ext uri="{FF2B5EF4-FFF2-40B4-BE49-F238E27FC236}">
                <a16:creationId xmlns:a16="http://schemas.microsoft.com/office/drawing/2014/main" id="{0BB98E0A-A8EB-450D-AC14-0A1092482B46}"/>
              </a:ext>
            </a:extLst>
          </p:cNvPr>
          <p:cNvGrpSpPr/>
          <p:nvPr/>
        </p:nvGrpSpPr>
        <p:grpSpPr>
          <a:xfrm>
            <a:off x="7049345" y="1973069"/>
            <a:ext cx="2502040" cy="840909"/>
            <a:chOff x="8812404" y="3175279"/>
            <a:chExt cx="2502040" cy="840909"/>
          </a:xfrm>
        </p:grpSpPr>
        <p:sp>
          <p:nvSpPr>
            <p:cNvPr id="30" name="Rectangle 29">
              <a:extLst>
                <a:ext uri="{FF2B5EF4-FFF2-40B4-BE49-F238E27FC236}">
                  <a16:creationId xmlns:a16="http://schemas.microsoft.com/office/drawing/2014/main" id="{78F81D26-73B1-413A-833E-6AE4648D7575}"/>
                </a:ext>
              </a:extLst>
            </p:cNvPr>
            <p:cNvSpPr/>
            <p:nvPr/>
          </p:nvSpPr>
          <p:spPr>
            <a:xfrm>
              <a:off x="8812404" y="3175279"/>
              <a:ext cx="2502040" cy="840909"/>
            </a:xfrm>
            <a:prstGeom prst="rect">
              <a:avLst/>
            </a:prstGeom>
            <a:solidFill>
              <a:srgbClr val="BDCE1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F9C2E2FB-F64B-4870-BD86-6E323177A956}"/>
                </a:ext>
              </a:extLst>
            </p:cNvPr>
            <p:cNvSpPr txBox="1"/>
            <p:nvPr/>
          </p:nvSpPr>
          <p:spPr>
            <a:xfrm>
              <a:off x="8979765" y="3350513"/>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just" defTabSz="1219169" hangingPunct="0"/>
              <a:r>
                <a:rPr lang="en-US" sz="1400" dirty="0">
                  <a:latin typeface="Open Sans" panose="020B0606030504020204" pitchFamily="34" charset="0"/>
                  <a:ea typeface="Open Sans" panose="020B0606030504020204" pitchFamily="34" charset="0"/>
                  <a:cs typeface="Open Sans" panose="020B0606030504020204" pitchFamily="34" charset="0"/>
                </a:rPr>
                <a:t>Open the sample dataset as part of the plugin</a:t>
              </a:r>
            </a:p>
          </p:txBody>
        </p:sp>
      </p:grpSp>
    </p:spTree>
    <p:extLst>
      <p:ext uri="{BB962C8B-B14F-4D97-AF65-F5344CB8AC3E}">
        <p14:creationId xmlns:p14="http://schemas.microsoft.com/office/powerpoint/2010/main" val="1665239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6</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447097" y="6427297"/>
            <a:ext cx="30498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6</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9" name="Picture 18">
            <a:extLst>
              <a:ext uri="{FF2B5EF4-FFF2-40B4-BE49-F238E27FC236}">
                <a16:creationId xmlns:a16="http://schemas.microsoft.com/office/drawing/2014/main" id="{8E01E0DF-15F5-4639-A919-85DE6E7470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8282" y="260160"/>
            <a:ext cx="1260000" cy="1260000"/>
          </a:xfrm>
          <a:prstGeom prst="rect">
            <a:avLst/>
          </a:prstGeom>
        </p:spPr>
      </p:pic>
      <p:sp>
        <p:nvSpPr>
          <p:cNvPr id="27" name="TextBox 26">
            <a:extLst>
              <a:ext uri="{FF2B5EF4-FFF2-40B4-BE49-F238E27FC236}">
                <a16:creationId xmlns:a16="http://schemas.microsoft.com/office/drawing/2014/main" id="{3E1190D0-CFD7-4C88-A797-1AAAD76F833D}"/>
              </a:ext>
            </a:extLst>
          </p:cNvPr>
          <p:cNvSpPr txBox="1"/>
          <p:nvPr/>
        </p:nvSpPr>
        <p:spPr>
          <a:xfrm>
            <a:off x="10320449" y="1501937"/>
            <a:ext cx="1595665" cy="492443"/>
          </a:xfrm>
          <a:prstGeom prst="rect">
            <a:avLst/>
          </a:prstGeom>
          <a:noFill/>
        </p:spPr>
        <p:txBody>
          <a:bodyPr wrap="square">
            <a:spAutoFit/>
          </a:bodyPr>
          <a:lstStyle/>
          <a:p>
            <a:r>
              <a:rPr lang="en-US" sz="1200" dirty="0">
                <a:latin typeface="Open Sans" panose="020B0606030504020204" pitchFamily="34" charset="0"/>
                <a:ea typeface="Open Sans" panose="020B0606030504020204" pitchFamily="34" charset="0"/>
                <a:cs typeface="Open Sans" panose="020B0606030504020204" pitchFamily="34" charset="0"/>
              </a:rPr>
              <a:t>Svetlana </a:t>
            </a:r>
            <a:r>
              <a:rPr lang="en-US" sz="1200" dirty="0" err="1">
                <a:latin typeface="Open Sans" panose="020B0606030504020204" pitchFamily="34" charset="0"/>
                <a:ea typeface="Open Sans" panose="020B0606030504020204" pitchFamily="34" charset="0"/>
                <a:cs typeface="Open Sans" panose="020B0606030504020204" pitchFamily="34" charset="0"/>
              </a:rPr>
              <a:t>Iarovenko</a:t>
            </a:r>
            <a:endParaRPr lang="en-US" sz="1200" dirty="0">
              <a:latin typeface="Open Sans" panose="020B0606030504020204" pitchFamily="34" charset="0"/>
              <a:ea typeface="Open Sans" panose="020B0606030504020204" pitchFamily="34" charset="0"/>
              <a:cs typeface="Open Sans" panose="020B0606030504020204" pitchFamily="34" charset="0"/>
            </a:endParaRPr>
          </a:p>
          <a:p>
            <a:endParaRPr lang="en-US" sz="1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29" name="Title 1">
            <a:extLst>
              <a:ext uri="{FF2B5EF4-FFF2-40B4-BE49-F238E27FC236}">
                <a16:creationId xmlns:a16="http://schemas.microsoft.com/office/drawing/2014/main" id="{805A4283-DE5C-4D26-9266-283D83E3CF80}"/>
              </a:ext>
            </a:extLst>
          </p:cNvPr>
          <p:cNvSpPr txBox="1">
            <a:spLocks/>
          </p:cNvSpPr>
          <p:nvPr/>
        </p:nvSpPr>
        <p:spPr>
          <a:xfrm>
            <a:off x="564209" y="384562"/>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sz="2800" b="0" dirty="0">
                <a:latin typeface="Open Sans" panose="020B0606030504020204" pitchFamily="34" charset="0"/>
                <a:ea typeface="Open Sans" panose="020B0606030504020204" pitchFamily="34" charset="0"/>
                <a:cs typeface="Open Sans" panose="020B0606030504020204" pitchFamily="34" charset="0"/>
              </a:rPr>
              <a:t>Usage of synthetic data – the lifetime cat example image</a:t>
            </a:r>
          </a:p>
        </p:txBody>
      </p:sp>
      <p:pic>
        <p:nvPicPr>
          <p:cNvPr id="3" name="Picture 2">
            <a:extLst>
              <a:ext uri="{FF2B5EF4-FFF2-40B4-BE49-F238E27FC236}">
                <a16:creationId xmlns:a16="http://schemas.microsoft.com/office/drawing/2014/main" id="{D379F33F-AEF6-42E5-B286-79D132AE5E57}"/>
              </a:ext>
            </a:extLst>
          </p:cNvPr>
          <p:cNvPicPr>
            <a:picLocks noChangeAspect="1"/>
          </p:cNvPicPr>
          <p:nvPr/>
        </p:nvPicPr>
        <p:blipFill>
          <a:blip r:embed="rId4"/>
          <a:stretch>
            <a:fillRect/>
          </a:stretch>
        </p:blipFill>
        <p:spPr>
          <a:xfrm>
            <a:off x="550048" y="889952"/>
            <a:ext cx="9610725" cy="5138738"/>
          </a:xfrm>
          <a:prstGeom prst="rect">
            <a:avLst/>
          </a:prstGeom>
        </p:spPr>
      </p:pic>
      <p:pic>
        <p:nvPicPr>
          <p:cNvPr id="17" name="Picture 16">
            <a:extLst>
              <a:ext uri="{FF2B5EF4-FFF2-40B4-BE49-F238E27FC236}">
                <a16:creationId xmlns:a16="http://schemas.microsoft.com/office/drawing/2014/main" id="{C30B8A9E-4308-437D-8C59-39A4A3E54DE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18" name="Content Placeholder 6">
            <a:extLst>
              <a:ext uri="{FF2B5EF4-FFF2-40B4-BE49-F238E27FC236}">
                <a16:creationId xmlns:a16="http://schemas.microsoft.com/office/drawing/2014/main" id="{339B6795-0BFA-437A-BAC2-C98D7FC96B4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3195" y="6516701"/>
            <a:ext cx="683671" cy="239285"/>
          </a:xfrm>
          <a:prstGeom prst="rect">
            <a:avLst/>
          </a:prstGeom>
        </p:spPr>
      </p:pic>
      <p:grpSp>
        <p:nvGrpSpPr>
          <p:cNvPr id="30" name="Group 29">
            <a:extLst>
              <a:ext uri="{FF2B5EF4-FFF2-40B4-BE49-F238E27FC236}">
                <a16:creationId xmlns:a16="http://schemas.microsoft.com/office/drawing/2014/main" id="{7A8C1D7A-3EEF-43E2-B1AA-3F511B9A2695}"/>
              </a:ext>
            </a:extLst>
          </p:cNvPr>
          <p:cNvGrpSpPr/>
          <p:nvPr/>
        </p:nvGrpSpPr>
        <p:grpSpPr>
          <a:xfrm>
            <a:off x="2561016" y="4530998"/>
            <a:ext cx="2502040" cy="840909"/>
            <a:chOff x="8812404" y="3175279"/>
            <a:chExt cx="2502040" cy="840909"/>
          </a:xfrm>
        </p:grpSpPr>
        <p:sp>
          <p:nvSpPr>
            <p:cNvPr id="31" name="Rectangle 30">
              <a:extLst>
                <a:ext uri="{FF2B5EF4-FFF2-40B4-BE49-F238E27FC236}">
                  <a16:creationId xmlns:a16="http://schemas.microsoft.com/office/drawing/2014/main" id="{2DB24D26-F96A-4EF9-BCBD-07D6CCA7A0CF}"/>
                </a:ext>
              </a:extLst>
            </p:cNvPr>
            <p:cNvSpPr/>
            <p:nvPr/>
          </p:nvSpPr>
          <p:spPr>
            <a:xfrm>
              <a:off x="8812404" y="3175279"/>
              <a:ext cx="2502040" cy="840909"/>
            </a:xfrm>
            <a:prstGeom prst="rect">
              <a:avLst/>
            </a:prstGeom>
            <a:solidFill>
              <a:srgbClr val="BDCE1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BCD8C78A-AA3A-4C1E-B584-A88FAE7075FE}"/>
                </a:ext>
              </a:extLst>
            </p:cNvPr>
            <p:cNvSpPr txBox="1"/>
            <p:nvPr/>
          </p:nvSpPr>
          <p:spPr>
            <a:xfrm>
              <a:off x="8979765" y="3242791"/>
              <a:ext cx="2138516" cy="6976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just" defTabSz="1219169" hangingPunct="0"/>
              <a:r>
                <a:rPr lang="en-US" sz="1400" dirty="0">
                  <a:latin typeface="Open Sans" panose="020B0606030504020204" pitchFamily="34" charset="0"/>
                  <a:ea typeface="Open Sans" panose="020B0606030504020204" pitchFamily="34" charset="0"/>
                  <a:cs typeface="Open Sans" panose="020B0606030504020204" pitchFamily="34" charset="0"/>
                </a:rPr>
                <a:t>Select the image layer containing with lifetime information</a:t>
              </a:r>
            </a:p>
          </p:txBody>
        </p:sp>
      </p:grpSp>
    </p:spTree>
    <p:extLst>
      <p:ext uri="{BB962C8B-B14F-4D97-AF65-F5344CB8AC3E}">
        <p14:creationId xmlns:p14="http://schemas.microsoft.com/office/powerpoint/2010/main" val="10362893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7</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447097" y="6427297"/>
            <a:ext cx="30498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7</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9" name="Picture 18">
            <a:extLst>
              <a:ext uri="{FF2B5EF4-FFF2-40B4-BE49-F238E27FC236}">
                <a16:creationId xmlns:a16="http://schemas.microsoft.com/office/drawing/2014/main" id="{8E01E0DF-15F5-4639-A919-85DE6E7470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8282" y="260160"/>
            <a:ext cx="1260000" cy="1260000"/>
          </a:xfrm>
          <a:prstGeom prst="rect">
            <a:avLst/>
          </a:prstGeom>
        </p:spPr>
      </p:pic>
      <p:sp>
        <p:nvSpPr>
          <p:cNvPr id="27" name="TextBox 26">
            <a:extLst>
              <a:ext uri="{FF2B5EF4-FFF2-40B4-BE49-F238E27FC236}">
                <a16:creationId xmlns:a16="http://schemas.microsoft.com/office/drawing/2014/main" id="{3E1190D0-CFD7-4C88-A797-1AAAD76F833D}"/>
              </a:ext>
            </a:extLst>
          </p:cNvPr>
          <p:cNvSpPr txBox="1"/>
          <p:nvPr/>
        </p:nvSpPr>
        <p:spPr>
          <a:xfrm>
            <a:off x="10320449" y="1501937"/>
            <a:ext cx="1595665" cy="492443"/>
          </a:xfrm>
          <a:prstGeom prst="rect">
            <a:avLst/>
          </a:prstGeom>
          <a:noFill/>
        </p:spPr>
        <p:txBody>
          <a:bodyPr wrap="square">
            <a:spAutoFit/>
          </a:bodyPr>
          <a:lstStyle/>
          <a:p>
            <a:r>
              <a:rPr lang="en-US" sz="1200" dirty="0">
                <a:latin typeface="Open Sans" panose="020B0606030504020204" pitchFamily="34" charset="0"/>
                <a:ea typeface="Open Sans" panose="020B0606030504020204" pitchFamily="34" charset="0"/>
                <a:cs typeface="Open Sans" panose="020B0606030504020204" pitchFamily="34" charset="0"/>
              </a:rPr>
              <a:t>Svetlana </a:t>
            </a:r>
            <a:r>
              <a:rPr lang="en-US" sz="1200" dirty="0" err="1">
                <a:latin typeface="Open Sans" panose="020B0606030504020204" pitchFamily="34" charset="0"/>
                <a:ea typeface="Open Sans" panose="020B0606030504020204" pitchFamily="34" charset="0"/>
                <a:cs typeface="Open Sans" panose="020B0606030504020204" pitchFamily="34" charset="0"/>
              </a:rPr>
              <a:t>Iarovenko</a:t>
            </a:r>
            <a:endParaRPr lang="en-US" sz="1200" dirty="0">
              <a:latin typeface="Open Sans" panose="020B0606030504020204" pitchFamily="34" charset="0"/>
              <a:ea typeface="Open Sans" panose="020B0606030504020204" pitchFamily="34" charset="0"/>
              <a:cs typeface="Open Sans" panose="020B0606030504020204" pitchFamily="34" charset="0"/>
            </a:endParaRPr>
          </a:p>
          <a:p>
            <a:endParaRPr lang="en-US" sz="1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29" name="Title 1">
            <a:extLst>
              <a:ext uri="{FF2B5EF4-FFF2-40B4-BE49-F238E27FC236}">
                <a16:creationId xmlns:a16="http://schemas.microsoft.com/office/drawing/2014/main" id="{805A4283-DE5C-4D26-9266-283D83E3CF80}"/>
              </a:ext>
            </a:extLst>
          </p:cNvPr>
          <p:cNvSpPr txBox="1">
            <a:spLocks/>
          </p:cNvSpPr>
          <p:nvPr/>
        </p:nvSpPr>
        <p:spPr>
          <a:xfrm>
            <a:off x="564209" y="384562"/>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sz="2800" b="0" dirty="0">
                <a:latin typeface="Open Sans" panose="020B0606030504020204" pitchFamily="34" charset="0"/>
                <a:ea typeface="Open Sans" panose="020B0606030504020204" pitchFamily="34" charset="0"/>
                <a:cs typeface="Open Sans" panose="020B0606030504020204" pitchFamily="34" charset="0"/>
              </a:rPr>
              <a:t>Usage of synthetic data – the lifetime cat example image</a:t>
            </a:r>
          </a:p>
        </p:txBody>
      </p:sp>
      <p:pic>
        <p:nvPicPr>
          <p:cNvPr id="6" name="Picture 5">
            <a:extLst>
              <a:ext uri="{FF2B5EF4-FFF2-40B4-BE49-F238E27FC236}">
                <a16:creationId xmlns:a16="http://schemas.microsoft.com/office/drawing/2014/main" id="{068AD38B-1150-4A90-B6A6-FA6E81B145FD}"/>
              </a:ext>
            </a:extLst>
          </p:cNvPr>
          <p:cNvPicPr>
            <a:picLocks noChangeAspect="1"/>
          </p:cNvPicPr>
          <p:nvPr/>
        </p:nvPicPr>
        <p:blipFill>
          <a:blip r:embed="rId4"/>
          <a:stretch>
            <a:fillRect/>
          </a:stretch>
        </p:blipFill>
        <p:spPr>
          <a:xfrm>
            <a:off x="544113" y="896284"/>
            <a:ext cx="9615488" cy="5148263"/>
          </a:xfrm>
          <a:prstGeom prst="rect">
            <a:avLst/>
          </a:prstGeom>
        </p:spPr>
      </p:pic>
      <p:pic>
        <p:nvPicPr>
          <p:cNvPr id="17" name="Picture 16">
            <a:extLst>
              <a:ext uri="{FF2B5EF4-FFF2-40B4-BE49-F238E27FC236}">
                <a16:creationId xmlns:a16="http://schemas.microsoft.com/office/drawing/2014/main" id="{C1A06AB7-0521-42D7-9606-54D9A4BE73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18" name="Content Placeholder 6">
            <a:extLst>
              <a:ext uri="{FF2B5EF4-FFF2-40B4-BE49-F238E27FC236}">
                <a16:creationId xmlns:a16="http://schemas.microsoft.com/office/drawing/2014/main" id="{74801106-7C4F-4D70-9607-D1744FDAF2C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3195" y="6516701"/>
            <a:ext cx="683671" cy="239285"/>
          </a:xfrm>
          <a:prstGeom prst="rect">
            <a:avLst/>
          </a:prstGeom>
        </p:spPr>
      </p:pic>
      <p:grpSp>
        <p:nvGrpSpPr>
          <p:cNvPr id="30" name="Group 29">
            <a:extLst>
              <a:ext uri="{FF2B5EF4-FFF2-40B4-BE49-F238E27FC236}">
                <a16:creationId xmlns:a16="http://schemas.microsoft.com/office/drawing/2014/main" id="{3CE7E680-F6EB-4901-995F-550B622F736D}"/>
              </a:ext>
            </a:extLst>
          </p:cNvPr>
          <p:cNvGrpSpPr/>
          <p:nvPr/>
        </p:nvGrpSpPr>
        <p:grpSpPr>
          <a:xfrm>
            <a:off x="7431839" y="1417257"/>
            <a:ext cx="2502040" cy="840909"/>
            <a:chOff x="8812404" y="3175279"/>
            <a:chExt cx="2502040" cy="840909"/>
          </a:xfrm>
        </p:grpSpPr>
        <p:sp>
          <p:nvSpPr>
            <p:cNvPr id="31" name="Rectangle 30">
              <a:extLst>
                <a:ext uri="{FF2B5EF4-FFF2-40B4-BE49-F238E27FC236}">
                  <a16:creationId xmlns:a16="http://schemas.microsoft.com/office/drawing/2014/main" id="{220CD7E1-FA2F-4497-8A5A-CB0227325639}"/>
                </a:ext>
              </a:extLst>
            </p:cNvPr>
            <p:cNvSpPr/>
            <p:nvPr/>
          </p:nvSpPr>
          <p:spPr>
            <a:xfrm>
              <a:off x="8812404" y="3175279"/>
              <a:ext cx="2502040" cy="840909"/>
            </a:xfrm>
            <a:prstGeom prst="rect">
              <a:avLst/>
            </a:prstGeom>
            <a:solidFill>
              <a:srgbClr val="BDCE1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840FEE91-D29B-4FE7-AA1D-D8B5A3A9B50B}"/>
                </a:ext>
              </a:extLst>
            </p:cNvPr>
            <p:cNvSpPr txBox="1"/>
            <p:nvPr/>
          </p:nvSpPr>
          <p:spPr>
            <a:xfrm>
              <a:off x="8979765" y="3242791"/>
              <a:ext cx="2138516" cy="6976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just" defTabSz="1219169" hangingPunct="0"/>
              <a:r>
                <a:rPr lang="en-US" sz="1400" dirty="0">
                  <a:latin typeface="Open Sans" panose="020B0606030504020204" pitchFamily="34" charset="0"/>
                  <a:ea typeface="Open Sans" panose="020B0606030504020204" pitchFamily="34" charset="0"/>
                  <a:cs typeface="Open Sans" panose="020B0606030504020204" pitchFamily="34" charset="0"/>
                </a:rPr>
                <a:t>Select the calculation of the phasor plot in the plugin</a:t>
              </a:r>
            </a:p>
          </p:txBody>
        </p:sp>
      </p:grpSp>
    </p:spTree>
    <p:extLst>
      <p:ext uri="{BB962C8B-B14F-4D97-AF65-F5344CB8AC3E}">
        <p14:creationId xmlns:p14="http://schemas.microsoft.com/office/powerpoint/2010/main" val="38881722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8</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447097" y="6427297"/>
            <a:ext cx="30498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8</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9" name="Picture 18">
            <a:extLst>
              <a:ext uri="{FF2B5EF4-FFF2-40B4-BE49-F238E27FC236}">
                <a16:creationId xmlns:a16="http://schemas.microsoft.com/office/drawing/2014/main" id="{8E01E0DF-15F5-4639-A919-85DE6E7470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8282" y="260160"/>
            <a:ext cx="1260000" cy="1260000"/>
          </a:xfrm>
          <a:prstGeom prst="rect">
            <a:avLst/>
          </a:prstGeom>
        </p:spPr>
      </p:pic>
      <p:sp>
        <p:nvSpPr>
          <p:cNvPr id="27" name="TextBox 26">
            <a:extLst>
              <a:ext uri="{FF2B5EF4-FFF2-40B4-BE49-F238E27FC236}">
                <a16:creationId xmlns:a16="http://schemas.microsoft.com/office/drawing/2014/main" id="{3E1190D0-CFD7-4C88-A797-1AAAD76F833D}"/>
              </a:ext>
            </a:extLst>
          </p:cNvPr>
          <p:cNvSpPr txBox="1"/>
          <p:nvPr/>
        </p:nvSpPr>
        <p:spPr>
          <a:xfrm>
            <a:off x="10320449" y="1501937"/>
            <a:ext cx="1595665" cy="492443"/>
          </a:xfrm>
          <a:prstGeom prst="rect">
            <a:avLst/>
          </a:prstGeom>
          <a:noFill/>
        </p:spPr>
        <p:txBody>
          <a:bodyPr wrap="square">
            <a:spAutoFit/>
          </a:bodyPr>
          <a:lstStyle/>
          <a:p>
            <a:r>
              <a:rPr lang="en-US" sz="1200" dirty="0">
                <a:latin typeface="Open Sans" panose="020B0606030504020204" pitchFamily="34" charset="0"/>
                <a:ea typeface="Open Sans" panose="020B0606030504020204" pitchFamily="34" charset="0"/>
                <a:cs typeface="Open Sans" panose="020B0606030504020204" pitchFamily="34" charset="0"/>
              </a:rPr>
              <a:t>Svetlana </a:t>
            </a:r>
            <a:r>
              <a:rPr lang="en-US" sz="1200" dirty="0" err="1">
                <a:latin typeface="Open Sans" panose="020B0606030504020204" pitchFamily="34" charset="0"/>
                <a:ea typeface="Open Sans" panose="020B0606030504020204" pitchFamily="34" charset="0"/>
                <a:cs typeface="Open Sans" panose="020B0606030504020204" pitchFamily="34" charset="0"/>
              </a:rPr>
              <a:t>Iarovenko</a:t>
            </a:r>
            <a:endParaRPr lang="en-US" sz="1200" dirty="0">
              <a:latin typeface="Open Sans" panose="020B0606030504020204" pitchFamily="34" charset="0"/>
              <a:ea typeface="Open Sans" panose="020B0606030504020204" pitchFamily="34" charset="0"/>
              <a:cs typeface="Open Sans" panose="020B0606030504020204" pitchFamily="34" charset="0"/>
            </a:endParaRPr>
          </a:p>
          <a:p>
            <a:endParaRPr lang="en-US" sz="1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29" name="Title 1">
            <a:extLst>
              <a:ext uri="{FF2B5EF4-FFF2-40B4-BE49-F238E27FC236}">
                <a16:creationId xmlns:a16="http://schemas.microsoft.com/office/drawing/2014/main" id="{805A4283-DE5C-4D26-9266-283D83E3CF80}"/>
              </a:ext>
            </a:extLst>
          </p:cNvPr>
          <p:cNvSpPr txBox="1">
            <a:spLocks/>
          </p:cNvSpPr>
          <p:nvPr/>
        </p:nvSpPr>
        <p:spPr>
          <a:xfrm>
            <a:off x="564209" y="384562"/>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sz="2800" b="0" dirty="0">
                <a:latin typeface="Open Sans" panose="020B0606030504020204" pitchFamily="34" charset="0"/>
                <a:ea typeface="Open Sans" panose="020B0606030504020204" pitchFamily="34" charset="0"/>
                <a:cs typeface="Open Sans" panose="020B0606030504020204" pitchFamily="34" charset="0"/>
              </a:rPr>
              <a:t>Usage of synthetic data – the lifetime cat example image</a:t>
            </a:r>
          </a:p>
        </p:txBody>
      </p:sp>
      <p:pic>
        <p:nvPicPr>
          <p:cNvPr id="3" name="Picture 2">
            <a:extLst>
              <a:ext uri="{FF2B5EF4-FFF2-40B4-BE49-F238E27FC236}">
                <a16:creationId xmlns:a16="http://schemas.microsoft.com/office/drawing/2014/main" id="{F90FE83A-F29F-4099-AC32-91B892B94614}"/>
              </a:ext>
            </a:extLst>
          </p:cNvPr>
          <p:cNvPicPr>
            <a:picLocks noChangeAspect="1"/>
          </p:cNvPicPr>
          <p:nvPr/>
        </p:nvPicPr>
        <p:blipFill>
          <a:blip r:embed="rId4"/>
          <a:stretch>
            <a:fillRect/>
          </a:stretch>
        </p:blipFill>
        <p:spPr>
          <a:xfrm>
            <a:off x="540000" y="900000"/>
            <a:ext cx="9621593" cy="5158508"/>
          </a:xfrm>
          <a:prstGeom prst="rect">
            <a:avLst/>
          </a:prstGeom>
        </p:spPr>
      </p:pic>
      <p:pic>
        <p:nvPicPr>
          <p:cNvPr id="17" name="Picture 16">
            <a:extLst>
              <a:ext uri="{FF2B5EF4-FFF2-40B4-BE49-F238E27FC236}">
                <a16:creationId xmlns:a16="http://schemas.microsoft.com/office/drawing/2014/main" id="{2B9F133D-7DB7-4969-8908-332222CDC8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18" name="Content Placeholder 6">
            <a:extLst>
              <a:ext uri="{FF2B5EF4-FFF2-40B4-BE49-F238E27FC236}">
                <a16:creationId xmlns:a16="http://schemas.microsoft.com/office/drawing/2014/main" id="{FB533A8E-B8BA-4029-B2C2-8F35F26FD4C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3195" y="6516701"/>
            <a:ext cx="683671" cy="239285"/>
          </a:xfrm>
          <a:prstGeom prst="rect">
            <a:avLst/>
          </a:prstGeom>
        </p:spPr>
      </p:pic>
      <p:grpSp>
        <p:nvGrpSpPr>
          <p:cNvPr id="30" name="Group 29">
            <a:extLst>
              <a:ext uri="{FF2B5EF4-FFF2-40B4-BE49-F238E27FC236}">
                <a16:creationId xmlns:a16="http://schemas.microsoft.com/office/drawing/2014/main" id="{44C561FD-4629-4A51-AD37-1CCCC0939E58}"/>
              </a:ext>
            </a:extLst>
          </p:cNvPr>
          <p:cNvGrpSpPr/>
          <p:nvPr/>
        </p:nvGrpSpPr>
        <p:grpSpPr>
          <a:xfrm>
            <a:off x="6923839" y="3008545"/>
            <a:ext cx="2502040" cy="840909"/>
            <a:chOff x="8812404" y="3175279"/>
            <a:chExt cx="2502040" cy="840909"/>
          </a:xfrm>
        </p:grpSpPr>
        <p:sp>
          <p:nvSpPr>
            <p:cNvPr id="31" name="Rectangle 30">
              <a:extLst>
                <a:ext uri="{FF2B5EF4-FFF2-40B4-BE49-F238E27FC236}">
                  <a16:creationId xmlns:a16="http://schemas.microsoft.com/office/drawing/2014/main" id="{D6CCB5F6-041A-48C2-9F79-68F614C43021}"/>
                </a:ext>
              </a:extLst>
            </p:cNvPr>
            <p:cNvSpPr/>
            <p:nvPr/>
          </p:nvSpPr>
          <p:spPr>
            <a:xfrm>
              <a:off x="8812404" y="3175279"/>
              <a:ext cx="2502040" cy="840909"/>
            </a:xfrm>
            <a:prstGeom prst="rect">
              <a:avLst/>
            </a:prstGeom>
            <a:solidFill>
              <a:srgbClr val="BDCE1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01B09761-6752-4833-B3CD-EE0342393DDA}"/>
                </a:ext>
              </a:extLst>
            </p:cNvPr>
            <p:cNvSpPr txBox="1"/>
            <p:nvPr/>
          </p:nvSpPr>
          <p:spPr>
            <a:xfrm>
              <a:off x="8979765" y="3242791"/>
              <a:ext cx="2138516" cy="6976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just" defTabSz="1219169" hangingPunct="0"/>
              <a:r>
                <a:rPr lang="en-US" sz="1400" dirty="0">
                  <a:latin typeface="Open Sans" panose="020B0606030504020204" pitchFamily="34" charset="0"/>
                  <a:ea typeface="Open Sans" panose="020B0606030504020204" pitchFamily="34" charset="0"/>
                  <a:cs typeface="Open Sans" panose="020B0606030504020204" pitchFamily="34" charset="0"/>
                </a:rPr>
                <a:t>Define parameters for the calculation of the phasor</a:t>
              </a:r>
            </a:p>
          </p:txBody>
        </p:sp>
      </p:grpSp>
    </p:spTree>
    <p:extLst>
      <p:ext uri="{BB962C8B-B14F-4D97-AF65-F5344CB8AC3E}">
        <p14:creationId xmlns:p14="http://schemas.microsoft.com/office/powerpoint/2010/main" val="10762027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56A57B6-DE65-4143-A630-89E7CAF66EDC}"/>
              </a:ext>
            </a:extLst>
          </p:cNvPr>
          <p:cNvSpPr>
            <a:spLocks noGrp="1"/>
          </p:cNvSpPr>
          <p:nvPr>
            <p:ph type="sldNum" sz="quarter" idx="12"/>
          </p:nvPr>
        </p:nvSpPr>
        <p:spPr/>
        <p:txBody>
          <a:bodyPr/>
          <a:lstStyle/>
          <a:p>
            <a:fld id="{20D39765-59D6-4C21-AC17-0CF4365DB2A5}" type="slidenum">
              <a:rPr lang="en-US" smtClean="0"/>
              <a:t>9</a:t>
            </a:fld>
            <a:endParaRPr lang="en-US"/>
          </a:p>
        </p:txBody>
      </p:sp>
      <p:sp>
        <p:nvSpPr>
          <p:cNvPr id="20" name="Rectangle 19">
            <a:extLst>
              <a:ext uri="{FF2B5EF4-FFF2-40B4-BE49-F238E27FC236}">
                <a16:creationId xmlns:a16="http://schemas.microsoft.com/office/drawing/2014/main" id="{345F1D6C-3747-4ECA-85B0-C5095382D719}"/>
              </a:ext>
            </a:extLst>
          </p:cNvPr>
          <p:cNvSpPr/>
          <p:nvPr/>
        </p:nvSpPr>
        <p:spPr>
          <a:xfrm>
            <a:off x="0" y="6367340"/>
            <a:ext cx="12192000" cy="490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fik 17" descr="Logo. Schriftzug &quot;Technische Universität Dresden&quot;. Links davon befindet sich ein Achteck, das in zwei Bereiche aufgeteilt ist, die zusammen die Buchstaben &quot;T&quot; und &quot;U&quot; ergeben." title="Logo der TU Dresden">
            <a:extLst>
              <a:ext uri="{FF2B5EF4-FFF2-40B4-BE49-F238E27FC236}">
                <a16:creationId xmlns:a16="http://schemas.microsoft.com/office/drawing/2014/main" id="{32F0DE67-E14A-4BF6-9B6A-DCB26121EB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7077" y="6479002"/>
            <a:ext cx="826834" cy="241300"/>
          </a:xfrm>
          <a:prstGeom prst="rect">
            <a:avLst/>
          </a:prstGeom>
        </p:spPr>
      </p:pic>
      <p:sp>
        <p:nvSpPr>
          <p:cNvPr id="25" name="Slide Number Placeholder 2">
            <a:extLst>
              <a:ext uri="{FF2B5EF4-FFF2-40B4-BE49-F238E27FC236}">
                <a16:creationId xmlns:a16="http://schemas.microsoft.com/office/drawing/2014/main" id="{2CED16B9-96B6-494B-A3A8-9246526F7756}"/>
              </a:ext>
            </a:extLst>
          </p:cNvPr>
          <p:cNvSpPr txBox="1">
            <a:spLocks/>
          </p:cNvSpPr>
          <p:nvPr/>
        </p:nvSpPr>
        <p:spPr>
          <a:xfrm>
            <a:off x="10447097" y="6427297"/>
            <a:ext cx="30498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0D39765-59D6-4C21-AC17-0CF4365DB2A5}" type="slidenum">
              <a:rPr lang="en-US" smtClean="0"/>
              <a:pPr/>
              <a:t>9</a:t>
            </a:fld>
            <a:endParaRPr lang="en-US" dirty="0"/>
          </a:p>
        </p:txBody>
      </p:sp>
      <p:sp>
        <p:nvSpPr>
          <p:cNvPr id="26" name="Footer Placeholder 3">
            <a:extLst>
              <a:ext uri="{FF2B5EF4-FFF2-40B4-BE49-F238E27FC236}">
                <a16:creationId xmlns:a16="http://schemas.microsoft.com/office/drawing/2014/main" id="{2A2E3B67-2C8B-41D7-B414-A91C07C7B20A}"/>
              </a:ext>
            </a:extLst>
          </p:cNvPr>
          <p:cNvSpPr txBox="1">
            <a:spLocks/>
          </p:cNvSpPr>
          <p:nvPr/>
        </p:nvSpPr>
        <p:spPr>
          <a:xfrm>
            <a:off x="6173149" y="6498692"/>
            <a:ext cx="4114800" cy="242473"/>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ooter Placeholder 3">
            <a:extLst>
              <a:ext uri="{FF2B5EF4-FFF2-40B4-BE49-F238E27FC236}">
                <a16:creationId xmlns:a16="http://schemas.microsoft.com/office/drawing/2014/main" id="{FA235F27-5A4B-46F8-A177-308F3BA82756}"/>
              </a:ext>
            </a:extLst>
          </p:cNvPr>
          <p:cNvSpPr txBox="1">
            <a:spLocks/>
          </p:cNvSpPr>
          <p:nvPr/>
        </p:nvSpPr>
        <p:spPr>
          <a:xfrm>
            <a:off x="2306782" y="6460089"/>
            <a:ext cx="49914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GerBi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FLIM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workshop</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 2024 München – </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napari</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flim</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a:t>
            </a:r>
            <a:r>
              <a:rPr lang="de-DE" sz="1000" dirty="0" err="1">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phasor</a:t>
            </a:r>
            <a:r>
              <a:rPr lang="de-DE"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rPr>
              <a:t>-plugin Conni Wetzker</a:t>
            </a:r>
            <a:endParaRPr lang="en-US" sz="1000" dirty="0">
              <a:solidFill>
                <a:srgbClr val="606D84"/>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9" name="Picture 18">
            <a:extLst>
              <a:ext uri="{FF2B5EF4-FFF2-40B4-BE49-F238E27FC236}">
                <a16:creationId xmlns:a16="http://schemas.microsoft.com/office/drawing/2014/main" id="{8E01E0DF-15F5-4639-A919-85DE6E7470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8282" y="260160"/>
            <a:ext cx="1260000" cy="1260000"/>
          </a:xfrm>
          <a:prstGeom prst="rect">
            <a:avLst/>
          </a:prstGeom>
        </p:spPr>
      </p:pic>
      <p:sp>
        <p:nvSpPr>
          <p:cNvPr id="27" name="TextBox 26">
            <a:extLst>
              <a:ext uri="{FF2B5EF4-FFF2-40B4-BE49-F238E27FC236}">
                <a16:creationId xmlns:a16="http://schemas.microsoft.com/office/drawing/2014/main" id="{3E1190D0-CFD7-4C88-A797-1AAAD76F833D}"/>
              </a:ext>
            </a:extLst>
          </p:cNvPr>
          <p:cNvSpPr txBox="1"/>
          <p:nvPr/>
        </p:nvSpPr>
        <p:spPr>
          <a:xfrm>
            <a:off x="10320449" y="1501937"/>
            <a:ext cx="1595665" cy="492443"/>
          </a:xfrm>
          <a:prstGeom prst="rect">
            <a:avLst/>
          </a:prstGeom>
          <a:noFill/>
        </p:spPr>
        <p:txBody>
          <a:bodyPr wrap="square">
            <a:spAutoFit/>
          </a:bodyPr>
          <a:lstStyle/>
          <a:p>
            <a:r>
              <a:rPr lang="en-US" sz="1200" dirty="0">
                <a:latin typeface="Open Sans" panose="020B0606030504020204" pitchFamily="34" charset="0"/>
                <a:ea typeface="Open Sans" panose="020B0606030504020204" pitchFamily="34" charset="0"/>
                <a:cs typeface="Open Sans" panose="020B0606030504020204" pitchFamily="34" charset="0"/>
              </a:rPr>
              <a:t>Svetlana </a:t>
            </a:r>
            <a:r>
              <a:rPr lang="en-US" sz="1200" dirty="0" err="1">
                <a:latin typeface="Open Sans" panose="020B0606030504020204" pitchFamily="34" charset="0"/>
                <a:ea typeface="Open Sans" panose="020B0606030504020204" pitchFamily="34" charset="0"/>
                <a:cs typeface="Open Sans" panose="020B0606030504020204" pitchFamily="34" charset="0"/>
              </a:rPr>
              <a:t>Iarovenko</a:t>
            </a:r>
            <a:endParaRPr lang="en-US" sz="1200" dirty="0">
              <a:latin typeface="Open Sans" panose="020B0606030504020204" pitchFamily="34" charset="0"/>
              <a:ea typeface="Open Sans" panose="020B0606030504020204" pitchFamily="34" charset="0"/>
              <a:cs typeface="Open Sans" panose="020B0606030504020204" pitchFamily="34" charset="0"/>
            </a:endParaRPr>
          </a:p>
          <a:p>
            <a:endParaRPr lang="en-US" sz="1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29" name="Title 1">
            <a:extLst>
              <a:ext uri="{FF2B5EF4-FFF2-40B4-BE49-F238E27FC236}">
                <a16:creationId xmlns:a16="http://schemas.microsoft.com/office/drawing/2014/main" id="{805A4283-DE5C-4D26-9266-283D83E3CF80}"/>
              </a:ext>
            </a:extLst>
          </p:cNvPr>
          <p:cNvSpPr txBox="1">
            <a:spLocks/>
          </p:cNvSpPr>
          <p:nvPr/>
        </p:nvSpPr>
        <p:spPr>
          <a:xfrm>
            <a:off x="564209" y="384562"/>
            <a:ext cx="10911154" cy="44120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sz="2800" b="0" dirty="0">
                <a:latin typeface="Open Sans" panose="020B0606030504020204" pitchFamily="34" charset="0"/>
                <a:ea typeface="Open Sans" panose="020B0606030504020204" pitchFamily="34" charset="0"/>
                <a:cs typeface="Open Sans" panose="020B0606030504020204" pitchFamily="34" charset="0"/>
              </a:rPr>
              <a:t>Usage of synthetic data – the lifetime cat example image</a:t>
            </a:r>
          </a:p>
        </p:txBody>
      </p:sp>
      <p:pic>
        <p:nvPicPr>
          <p:cNvPr id="3" name="Picture 2">
            <a:extLst>
              <a:ext uri="{FF2B5EF4-FFF2-40B4-BE49-F238E27FC236}">
                <a16:creationId xmlns:a16="http://schemas.microsoft.com/office/drawing/2014/main" id="{8D005BB2-3EAF-44B3-813F-DD23A8D5A577}"/>
              </a:ext>
            </a:extLst>
          </p:cNvPr>
          <p:cNvPicPr>
            <a:picLocks noChangeAspect="1"/>
          </p:cNvPicPr>
          <p:nvPr/>
        </p:nvPicPr>
        <p:blipFill>
          <a:blip r:embed="rId4"/>
          <a:stretch>
            <a:fillRect/>
          </a:stretch>
        </p:blipFill>
        <p:spPr>
          <a:xfrm>
            <a:off x="540000" y="900000"/>
            <a:ext cx="9625013" cy="5157788"/>
          </a:xfrm>
          <a:prstGeom prst="rect">
            <a:avLst/>
          </a:prstGeom>
        </p:spPr>
      </p:pic>
      <p:pic>
        <p:nvPicPr>
          <p:cNvPr id="17" name="Picture 16">
            <a:extLst>
              <a:ext uri="{FF2B5EF4-FFF2-40B4-BE49-F238E27FC236}">
                <a16:creationId xmlns:a16="http://schemas.microsoft.com/office/drawing/2014/main" id="{A8440F85-BFE2-4E0C-914A-3364C83AED4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5091" y="6431051"/>
            <a:ext cx="1169018" cy="365125"/>
          </a:xfrm>
          <a:prstGeom prst="rect">
            <a:avLst/>
          </a:prstGeom>
        </p:spPr>
      </p:pic>
      <p:pic>
        <p:nvPicPr>
          <p:cNvPr id="18" name="Content Placeholder 6">
            <a:extLst>
              <a:ext uri="{FF2B5EF4-FFF2-40B4-BE49-F238E27FC236}">
                <a16:creationId xmlns:a16="http://schemas.microsoft.com/office/drawing/2014/main" id="{E146027F-29B2-4BFA-914F-D30E857E98E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3195" y="6516701"/>
            <a:ext cx="683671" cy="239285"/>
          </a:xfrm>
          <a:prstGeom prst="rect">
            <a:avLst/>
          </a:prstGeom>
        </p:spPr>
      </p:pic>
      <p:grpSp>
        <p:nvGrpSpPr>
          <p:cNvPr id="30" name="Group 29">
            <a:extLst>
              <a:ext uri="{FF2B5EF4-FFF2-40B4-BE49-F238E27FC236}">
                <a16:creationId xmlns:a16="http://schemas.microsoft.com/office/drawing/2014/main" id="{3C41F53E-9214-4CC6-B35A-E6E97ED61712}"/>
              </a:ext>
            </a:extLst>
          </p:cNvPr>
          <p:cNvGrpSpPr/>
          <p:nvPr/>
        </p:nvGrpSpPr>
        <p:grpSpPr>
          <a:xfrm>
            <a:off x="4258333" y="4778276"/>
            <a:ext cx="2502040" cy="840909"/>
            <a:chOff x="8812404" y="3175279"/>
            <a:chExt cx="2502040" cy="840909"/>
          </a:xfrm>
        </p:grpSpPr>
        <p:sp>
          <p:nvSpPr>
            <p:cNvPr id="31" name="Rectangle 30">
              <a:extLst>
                <a:ext uri="{FF2B5EF4-FFF2-40B4-BE49-F238E27FC236}">
                  <a16:creationId xmlns:a16="http://schemas.microsoft.com/office/drawing/2014/main" id="{37111770-B0C1-471D-B721-D0368E5D5332}"/>
                </a:ext>
              </a:extLst>
            </p:cNvPr>
            <p:cNvSpPr/>
            <p:nvPr/>
          </p:nvSpPr>
          <p:spPr>
            <a:xfrm>
              <a:off x="8812404" y="3175279"/>
              <a:ext cx="2502040" cy="840909"/>
            </a:xfrm>
            <a:prstGeom prst="rect">
              <a:avLst/>
            </a:prstGeom>
            <a:solidFill>
              <a:srgbClr val="BDCE1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4EA08C43-2FB8-4FF2-A6A0-BEE29971D815}"/>
                </a:ext>
              </a:extLst>
            </p:cNvPr>
            <p:cNvSpPr txBox="1"/>
            <p:nvPr/>
          </p:nvSpPr>
          <p:spPr>
            <a:xfrm>
              <a:off x="8979765" y="3350513"/>
              <a:ext cx="2138516"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just" defTabSz="1219169" hangingPunct="0"/>
              <a:r>
                <a:rPr lang="en-US" sz="1400" dirty="0">
                  <a:latin typeface="Open Sans" panose="020B0606030504020204" pitchFamily="34" charset="0"/>
                  <a:ea typeface="Open Sans" panose="020B0606030504020204" pitchFamily="34" charset="0"/>
                  <a:cs typeface="Open Sans" panose="020B0606030504020204" pitchFamily="34" charset="0"/>
                </a:rPr>
                <a:t>Adjust the visualization settings of the phasor</a:t>
              </a:r>
            </a:p>
          </p:txBody>
        </p:sp>
      </p:grpSp>
    </p:spTree>
    <p:extLst>
      <p:ext uri="{BB962C8B-B14F-4D97-AF65-F5344CB8AC3E}">
        <p14:creationId xmlns:p14="http://schemas.microsoft.com/office/powerpoint/2010/main" val="42146029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1718</Words>
  <Application>Microsoft Office PowerPoint</Application>
  <PresentationFormat>Widescreen</PresentationFormat>
  <Paragraphs>280</Paragraphs>
  <Slides>27</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Arial</vt:lpstr>
      <vt:lpstr>Calibri</vt:lpstr>
      <vt:lpstr>Calibri Light</vt:lpstr>
      <vt:lpstr>Helvetica Neue Medium</vt:lpstr>
      <vt:lpstr>Open Sans</vt:lpstr>
      <vt:lpstr>Open Sans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NFDI4BIOIMAGE:  Research Data Management for Microscopy and Bioimage Analysis</dc:title>
  <dc:creator>Cornelia Wetzker</dc:creator>
  <cp:lastModifiedBy>Cornelia Wetzker</cp:lastModifiedBy>
  <cp:revision>195</cp:revision>
  <dcterms:created xsi:type="dcterms:W3CDTF">2023-10-23T08:53:34Z</dcterms:created>
  <dcterms:modified xsi:type="dcterms:W3CDTF">2024-03-27T12:53:13Z</dcterms:modified>
</cp:coreProperties>
</file>