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320" r:id="rId3"/>
    <p:sldId id="315" r:id="rId4"/>
    <p:sldId id="314" r:id="rId5"/>
    <p:sldId id="279" r:id="rId6"/>
    <p:sldId id="287" r:id="rId7"/>
    <p:sldId id="284" r:id="rId8"/>
    <p:sldId id="285" r:id="rId9"/>
    <p:sldId id="288" r:id="rId10"/>
    <p:sldId id="291" r:id="rId11"/>
    <p:sldId id="292" r:id="rId12"/>
    <p:sldId id="290" r:id="rId13"/>
    <p:sldId id="283" r:id="rId14"/>
    <p:sldId id="308" r:id="rId15"/>
    <p:sldId id="280" r:id="rId16"/>
    <p:sldId id="293" r:id="rId17"/>
    <p:sldId id="309" r:id="rId18"/>
    <p:sldId id="319" r:id="rId19"/>
    <p:sldId id="304" r:id="rId20"/>
    <p:sldId id="318" r:id="rId21"/>
    <p:sldId id="298" r:id="rId22"/>
    <p:sldId id="317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98" d="100"/>
          <a:sy n="98" d="100"/>
        </p:scale>
        <p:origin x="7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820C3-D1E1-4633-A497-A6025909D27F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1F89-1C6A-4B16-8D5B-3391975BFD0A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7312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EF4CD-EFB8-4F1A-89EC-ABEFB6D3D5A1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786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EF4CD-EFB8-4F1A-89EC-ABEFB6D3D5A1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7819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EF4CD-EFB8-4F1A-89EC-ABEFB6D3D5A1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0808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E44B-03CB-417E-9793-43F60B2F5FA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0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E44B-03CB-417E-9793-43F60B2F5FA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85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it-IT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118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983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36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786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97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362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4758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0988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336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525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145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it-IT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it-IT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61982-A3A9-4DE6-BB84-B83F9DAB2659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C3014-AE3D-4611-96E2-C07DE9110BC3}" type="slidenum">
              <a:rPr lang="it-IT" smtClean="0"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182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4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4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0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08936" y="3064713"/>
            <a:ext cx="66688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it-IT" sz="2400" b="1" u="sng" dirty="0" smtClean="0"/>
              <a:t>Chiara </a:t>
            </a:r>
            <a:r>
              <a:rPr lang="it-IT" sz="2400" b="1" u="sng" dirty="0"/>
              <a:t>Stringari </a:t>
            </a:r>
            <a:endParaRPr lang="it-IT" sz="2400" b="1" u="sng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it-IT" dirty="0" smtClean="0"/>
              <a:t>Laboratory </a:t>
            </a:r>
            <a:r>
              <a:rPr lang="it-IT" dirty="0"/>
              <a:t>For Optics and </a:t>
            </a:r>
            <a:r>
              <a:rPr lang="it-IT" dirty="0" smtClean="0"/>
              <a:t>Biosciences (LOB)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en-US" dirty="0"/>
              <a:t>A</a:t>
            </a:r>
            <a:r>
              <a:rPr lang="en-US" dirty="0" smtClean="0"/>
              <a:t>dvanced </a:t>
            </a:r>
            <a:r>
              <a:rPr lang="en-US" dirty="0"/>
              <a:t>M</a:t>
            </a:r>
            <a:r>
              <a:rPr lang="en-US" dirty="0" smtClean="0"/>
              <a:t>icroscopies </a:t>
            </a:r>
            <a:r>
              <a:rPr lang="en-US" dirty="0"/>
              <a:t>and </a:t>
            </a:r>
            <a:r>
              <a:rPr lang="en-US" dirty="0" smtClean="0"/>
              <a:t>Tissue Physiology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en-US" dirty="0" err="1" smtClean="0"/>
              <a:t>École</a:t>
            </a:r>
            <a:r>
              <a:rPr lang="en-US" dirty="0" smtClean="0"/>
              <a:t> </a:t>
            </a:r>
            <a:r>
              <a:rPr lang="en-US" dirty="0" err="1" smtClean="0"/>
              <a:t>Polytechnique</a:t>
            </a:r>
            <a:r>
              <a:rPr lang="en-US" dirty="0" smtClean="0"/>
              <a:t>, </a:t>
            </a:r>
            <a:r>
              <a:rPr lang="en-US" dirty="0" err="1" smtClean="0"/>
              <a:t>Institut</a:t>
            </a:r>
            <a:r>
              <a:rPr lang="en-US" dirty="0" smtClean="0"/>
              <a:t> </a:t>
            </a:r>
            <a:r>
              <a:rPr lang="en-US" dirty="0" err="1"/>
              <a:t>Polytechnique</a:t>
            </a:r>
            <a:r>
              <a:rPr lang="en-US" dirty="0"/>
              <a:t> de Paris,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en-US" dirty="0" smtClean="0"/>
              <a:t>(</a:t>
            </a:r>
            <a:r>
              <a:rPr lang="en-US" dirty="0" smtClean="0"/>
              <a:t>France</a:t>
            </a:r>
            <a:r>
              <a:rPr lang="it-IT" dirty="0"/>
              <a:t>)</a:t>
            </a:r>
            <a:endParaRPr lang="it-IT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endParaRPr lang="en-US" dirty="0"/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35769" algn="l"/>
                <a:tab pos="872729" algn="l"/>
                <a:tab pos="1308497" algn="l"/>
                <a:tab pos="1745456" algn="l"/>
                <a:tab pos="2181225" algn="l"/>
                <a:tab pos="2616994" algn="l"/>
                <a:tab pos="3053954" algn="l"/>
                <a:tab pos="3489722" algn="l"/>
                <a:tab pos="3926681" algn="l"/>
                <a:tab pos="4362450" algn="l"/>
                <a:tab pos="4798219" algn="l"/>
                <a:tab pos="5235179" algn="l"/>
                <a:tab pos="5670947" algn="l"/>
                <a:tab pos="6107906" algn="l"/>
                <a:tab pos="6543675" algn="l"/>
                <a:tab pos="6979444" algn="l"/>
              </a:tabLst>
            </a:pPr>
            <a:r>
              <a:rPr lang="it-IT" b="1" dirty="0" smtClean="0"/>
              <a:t>February 27th 2024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2"/>
          <a:srcRect l="13711" t="41524" r="76644" b="50794"/>
          <a:stretch/>
        </p:blipFill>
        <p:spPr>
          <a:xfrm>
            <a:off x="825564" y="2000061"/>
            <a:ext cx="1358552" cy="60869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35" y="3175806"/>
            <a:ext cx="1554320" cy="1156908"/>
          </a:xfrm>
          <a:prstGeom prst="rect">
            <a:avLst/>
          </a:prstGeom>
        </p:spPr>
      </p:pic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xmlns="" id="{08E6903F-60F5-4F12-9BE2-743A4848BE2E}"/>
              </a:ext>
            </a:extLst>
          </p:cNvPr>
          <p:cNvSpPr txBox="1">
            <a:spLocks/>
          </p:cNvSpPr>
          <p:nvPr/>
        </p:nvSpPr>
        <p:spPr>
          <a:xfrm>
            <a:off x="1454037" y="191166"/>
            <a:ext cx="8830031" cy="728296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spc="-5" dirty="0" err="1" smtClean="0">
                <a:ea typeface="Noto Sans CJK SC Regular"/>
              </a:rPr>
              <a:t>FLUTe</a:t>
            </a:r>
            <a:r>
              <a:rPr lang="en-US" sz="2800" b="1" spc="-5" dirty="0" smtClean="0">
                <a:ea typeface="Noto Sans CJK SC Regular"/>
              </a:rPr>
              <a:t> – (F)</a:t>
            </a:r>
            <a:r>
              <a:rPr lang="en-US" sz="2800" b="1" spc="-5" dirty="0" err="1" smtClean="0">
                <a:ea typeface="Noto Sans CJK SC Regular"/>
              </a:rPr>
              <a:t>luorescence</a:t>
            </a:r>
            <a:r>
              <a:rPr lang="en-US" sz="2800" b="1" spc="-5" dirty="0" smtClean="0">
                <a:ea typeface="Noto Sans CJK SC Regular"/>
              </a:rPr>
              <a:t> (L)</a:t>
            </a:r>
            <a:r>
              <a:rPr lang="en-US" sz="2800" b="1" spc="-5" dirty="0" err="1" smtClean="0">
                <a:ea typeface="Noto Sans CJK SC Regular"/>
              </a:rPr>
              <a:t>ifetime</a:t>
            </a:r>
            <a:r>
              <a:rPr lang="en-US" sz="2800" b="1" spc="-5" dirty="0" smtClean="0">
                <a:ea typeface="Noto Sans CJK SC Regular"/>
              </a:rPr>
              <a:t> (U)</a:t>
            </a:r>
            <a:r>
              <a:rPr lang="en-US" sz="2800" b="1" spc="-5" dirty="0" err="1" smtClean="0">
                <a:ea typeface="Noto Sans CJK SC Regular"/>
              </a:rPr>
              <a:t>ltima</a:t>
            </a:r>
            <a:r>
              <a:rPr lang="en-US" sz="2800" b="1" spc="-5" dirty="0" smtClean="0">
                <a:ea typeface="Noto Sans CJK SC Regular"/>
              </a:rPr>
              <a:t>(T)e (E)</a:t>
            </a:r>
            <a:r>
              <a:rPr lang="en-US" sz="2800" b="1" spc="-5" dirty="0" err="1" smtClean="0">
                <a:ea typeface="Noto Sans CJK SC Regular"/>
              </a:rPr>
              <a:t>xplorer</a:t>
            </a:r>
            <a:endParaRPr lang="en-US" sz="2800" b="1" spc="-5" dirty="0" smtClean="0">
              <a:ea typeface="Noto Sans CJK SC Regular"/>
            </a:endParaRPr>
          </a:p>
          <a:p>
            <a:pPr algn="ctr"/>
            <a:r>
              <a:rPr lang="en-US" sz="2800" dirty="0" smtClean="0"/>
              <a:t>a Python GUI for interactive phasor analysis of FLIM data</a:t>
            </a:r>
            <a:endParaRPr lang="en-GB" sz="2800" b="1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05" y="1859232"/>
            <a:ext cx="4325497" cy="104834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335131" y="5589942"/>
            <a:ext cx="479810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u="sng" dirty="0" err="1"/>
              <a:t>GerBI</a:t>
            </a:r>
            <a:r>
              <a:rPr lang="en-US" sz="2800" b="1" u="sng" dirty="0"/>
              <a:t> FLIM Workshop 2024 </a:t>
            </a:r>
            <a:endParaRPr lang="en-US" sz="2800" b="1" u="sng" dirty="0" smtClean="0"/>
          </a:p>
          <a:p>
            <a:pPr algn="ctr"/>
            <a:r>
              <a:rPr lang="en-US" sz="2800" b="1" u="sng" dirty="0" smtClean="0"/>
              <a:t>26</a:t>
            </a:r>
            <a:r>
              <a:rPr lang="en-US" sz="2800" b="1" u="sng" dirty="0"/>
              <a:t>.-29. Feb. 2024</a:t>
            </a:r>
            <a:endParaRPr lang="it-IT" sz="2800" b="1" u="sng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792" y="5374498"/>
            <a:ext cx="3810000" cy="123825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343" y="1718679"/>
            <a:ext cx="3171449" cy="152702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231" y="3645861"/>
            <a:ext cx="1460539" cy="79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6364" t="11601" r="21299" b="22770"/>
          <a:stretch/>
        </p:blipFill>
        <p:spPr>
          <a:xfrm>
            <a:off x="1258784" y="846389"/>
            <a:ext cx="9001496" cy="5330574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998623" y="6176963"/>
            <a:ext cx="9795057" cy="24213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it-IT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Ranjit, S., et al., Fit-free analysis of fluorescence lifetime imaging data using the phasor approach. Nat Protoc, 2018. </a:t>
            </a:r>
            <a:endParaRPr lang="it-IT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58652" y="105175"/>
            <a:ext cx="2701199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 filter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39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Espace réservé du contenu 5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89" y="0"/>
            <a:ext cx="9424737" cy="6843517"/>
          </a:xfrm>
        </p:spPr>
      </p:pic>
      <p:sp>
        <p:nvSpPr>
          <p:cNvPr id="3" name="Rectangle 2"/>
          <p:cNvSpPr/>
          <p:nvPr/>
        </p:nvSpPr>
        <p:spPr>
          <a:xfrm rot="16200000">
            <a:off x="9676959" y="3479582"/>
            <a:ext cx="36340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FLUTE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Biological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49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505" y="1171575"/>
            <a:ext cx="7785176" cy="32279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9310" y="4321137"/>
            <a:ext cx="576009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Saving results</a:t>
            </a:r>
            <a:r>
              <a:rPr lang="en-US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</a:p>
          <a:p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Saved 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FLIM images and phasor plots (left) and applied filters (right) to create the mask and measurements of the average of g, s,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TauPhase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TauP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),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TauModulation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TauM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) and distance (right).</a:t>
            </a:r>
            <a:endParaRPr lang="it-IT" sz="14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0" y="240632"/>
            <a:ext cx="12100956" cy="575626"/>
          </a:xfrm>
          <a:prstGeom prst="roundRect">
            <a:avLst>
              <a:gd name="adj" fmla="val 0"/>
            </a:avLst>
          </a:prstGeom>
          <a:solidFill>
            <a:srgbClr val="4AA3D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Exporting results and batch processing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65270" y="4274971"/>
            <a:ext cx="52356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Batch </a:t>
            </a:r>
            <a:r>
              <a:rPr lang="en-US" sz="1600" b="1" dirty="0">
                <a:latin typeface="Calibri" panose="020F0502020204030204" pitchFamily="34" charset="0"/>
                <a:ea typeface="Times New Roman" panose="02020603050405020304" pitchFamily="18" charset="0"/>
              </a:rPr>
              <a:t>processing on multiple FLIM images </a:t>
            </a:r>
            <a:endParaRPr lang="en-US" sz="16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Using 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the same parameters </a:t>
            </a:r>
            <a:endParaRPr lang="en-US" sz="1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Typical 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processing times for the full analysis of one image (that includes phasor transformation, applications of filters, saving results, images and measurements) with a MacBook Air (M1, 2020, 8 GB Memory) </a:t>
            </a:r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are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US" sz="1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~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1.8 s for a 256 x 256 </a:t>
            </a:r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image</a:t>
            </a:r>
          </a:p>
          <a:p>
            <a:pPr algn="just"/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~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2.5 s for a 512x512 </a:t>
            </a:r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image</a:t>
            </a:r>
          </a:p>
          <a:p>
            <a:pPr algn="just"/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~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5.4 s for a 1024 x 1024 </a:t>
            </a:r>
            <a:r>
              <a:rPr lang="en-US" sz="1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image</a:t>
            </a:r>
            <a:endParaRPr lang="it-IT" sz="1400" dirty="0"/>
          </a:p>
        </p:txBody>
      </p:sp>
      <p:sp>
        <p:nvSpPr>
          <p:cNvPr id="6" name="Rectangle 5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2263"/>
            <a:ext cx="6308605" cy="5189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9074" y="0"/>
            <a:ext cx="11285621" cy="62564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3936"/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Mapping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distance from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5-day post-fertilization 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zebrafish embryo tail (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H2B-mCherry line</a:t>
            </a: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sz="16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vivo.</a:t>
            </a:r>
            <a:endParaRPr lang="en-US" sz="16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04579" y="1506034"/>
            <a:ext cx="450274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6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22106" t="35831" r="57537" b="52221"/>
          <a:stretch/>
        </p:blipFill>
        <p:spPr>
          <a:xfrm>
            <a:off x="8168782" y="2197668"/>
            <a:ext cx="2481944" cy="81939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/>
          <a:srcRect l="19968" t="52572" r="20909" b="10995"/>
          <a:stretch/>
        </p:blipFill>
        <p:spPr>
          <a:xfrm>
            <a:off x="6325262" y="3063834"/>
            <a:ext cx="6168983" cy="213829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7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itre 1"/>
          <p:cNvSpPr txBox="1">
            <a:spLocks/>
          </p:cNvSpPr>
          <p:nvPr/>
        </p:nvSpPr>
        <p:spPr>
          <a:xfrm>
            <a:off x="0" y="-8512"/>
            <a:ext cx="12192000" cy="4462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smtClean="0">
                <a:latin typeface="+mn-lt"/>
              </a:rPr>
              <a:t>FLIM and intrinsic </a:t>
            </a:r>
            <a:r>
              <a:rPr lang="en-GB" sz="2000" b="1" dirty="0" smtClean="0">
                <a:latin typeface="+mn-lt"/>
              </a:rPr>
              <a:t>biomarker NADH for metabolic imaging</a:t>
            </a:r>
            <a:endParaRPr lang="en-GB" sz="2000" b="1" dirty="0">
              <a:latin typeface="+mn-lt"/>
            </a:endParaRPr>
          </a:p>
        </p:txBody>
      </p:sp>
      <p:pic>
        <p:nvPicPr>
          <p:cNvPr id="132" name="Image 131"/>
          <p:cNvPicPr>
            <a:picLocks noChangeAspect="1"/>
          </p:cNvPicPr>
          <p:nvPr/>
        </p:nvPicPr>
        <p:blipFill>
          <a:blip r:embed="rId3" cstate="print"/>
          <a:srcRect l="34068" t="3099" b="19618"/>
          <a:stretch>
            <a:fillRect/>
          </a:stretch>
        </p:blipFill>
        <p:spPr>
          <a:xfrm>
            <a:off x="4992252" y="2073923"/>
            <a:ext cx="1652878" cy="1539646"/>
          </a:xfrm>
          <a:prstGeom prst="rect">
            <a:avLst/>
          </a:prstGeom>
        </p:spPr>
      </p:pic>
      <p:sp>
        <p:nvSpPr>
          <p:cNvPr id="133" name="Rectangle 132"/>
          <p:cNvSpPr/>
          <p:nvPr/>
        </p:nvSpPr>
        <p:spPr>
          <a:xfrm>
            <a:off x="5524627" y="2252917"/>
            <a:ext cx="1154759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1200" b="1" dirty="0">
                <a:latin typeface="Calibri" panose="020F0502020204030204" pitchFamily="34" charset="0"/>
              </a:rPr>
              <a:t>Protein-bound </a:t>
            </a:r>
          </a:p>
          <a:p>
            <a:pPr algn="ctr">
              <a:lnSpc>
                <a:spcPct val="80000"/>
              </a:lnSpc>
            </a:pPr>
            <a:r>
              <a:rPr lang="en-US" sz="1200" b="1" dirty="0">
                <a:latin typeface="Calibri" panose="020F0502020204030204" pitchFamily="34" charset="0"/>
              </a:rPr>
              <a:t>NADH 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5143277" y="3041309"/>
            <a:ext cx="994873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</a:rPr>
              <a:t>Free</a:t>
            </a:r>
            <a:r>
              <a:rPr lang="en-US" sz="1200" b="1" dirty="0">
                <a:latin typeface="Calibri" panose="020F0502020204030204" pitchFamily="34" charset="0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</a:rPr>
              <a:t>NADH</a:t>
            </a:r>
          </a:p>
        </p:txBody>
      </p:sp>
      <p:sp>
        <p:nvSpPr>
          <p:cNvPr id="135" name="ZoneTexte 134"/>
          <p:cNvSpPr txBox="1"/>
          <p:nvPr/>
        </p:nvSpPr>
        <p:spPr>
          <a:xfrm>
            <a:off x="5145553" y="3605753"/>
            <a:ext cx="1346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Time( ns)</a:t>
            </a:r>
            <a:endParaRPr lang="en-US" sz="1200" dirty="0"/>
          </a:p>
        </p:txBody>
      </p:sp>
      <p:sp>
        <p:nvSpPr>
          <p:cNvPr id="136" name="ZoneTexte 135"/>
          <p:cNvSpPr txBox="1"/>
          <p:nvPr/>
        </p:nvSpPr>
        <p:spPr>
          <a:xfrm rot="16200000">
            <a:off x="4125362" y="2705246"/>
            <a:ext cx="1397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Intensity</a:t>
            </a:r>
            <a:endParaRPr lang="en-US" sz="1200" dirty="0"/>
          </a:p>
        </p:txBody>
      </p:sp>
      <p:pic>
        <p:nvPicPr>
          <p:cNvPr id="137" name="Image 136"/>
          <p:cNvPicPr>
            <a:picLocks noChangeAspect="1"/>
          </p:cNvPicPr>
          <p:nvPr/>
        </p:nvPicPr>
        <p:blipFill rotWithShape="1">
          <a:blip r:embed="rId4"/>
          <a:srcRect l="28244" t="15331" r="59632" b="70789"/>
          <a:stretch/>
        </p:blipFill>
        <p:spPr>
          <a:xfrm>
            <a:off x="5041273" y="1085499"/>
            <a:ext cx="1399624" cy="901359"/>
          </a:xfrm>
          <a:prstGeom prst="rect">
            <a:avLst/>
          </a:prstGeom>
        </p:spPr>
      </p:pic>
      <p:grpSp>
        <p:nvGrpSpPr>
          <p:cNvPr id="139" name="Groupe 138"/>
          <p:cNvGrpSpPr>
            <a:grpSpLocks noChangeAspect="1"/>
          </p:cNvGrpSpPr>
          <p:nvPr/>
        </p:nvGrpSpPr>
        <p:grpSpPr>
          <a:xfrm>
            <a:off x="631107" y="1201523"/>
            <a:ext cx="3548226" cy="2445419"/>
            <a:chOff x="447716" y="1990454"/>
            <a:chExt cx="5525994" cy="3808486"/>
          </a:xfrm>
        </p:grpSpPr>
        <p:grpSp>
          <p:nvGrpSpPr>
            <p:cNvPr id="140" name="Groupe 139"/>
            <p:cNvGrpSpPr>
              <a:grpSpLocks noChangeAspect="1"/>
            </p:cNvGrpSpPr>
            <p:nvPr/>
          </p:nvGrpSpPr>
          <p:grpSpPr>
            <a:xfrm>
              <a:off x="447716" y="1990454"/>
              <a:ext cx="5525994" cy="3808486"/>
              <a:chOff x="1173215" y="1238922"/>
              <a:chExt cx="5910537" cy="4073511"/>
            </a:xfrm>
          </p:grpSpPr>
          <p:grpSp>
            <p:nvGrpSpPr>
              <p:cNvPr id="151" name="Groupe 150"/>
              <p:cNvGrpSpPr/>
              <p:nvPr/>
            </p:nvGrpSpPr>
            <p:grpSpPr>
              <a:xfrm>
                <a:off x="1173215" y="1238922"/>
                <a:ext cx="5910537" cy="4073511"/>
                <a:chOff x="5614737" y="1994520"/>
                <a:chExt cx="5910537" cy="4073511"/>
              </a:xfrm>
            </p:grpSpPr>
            <p:sp>
              <p:nvSpPr>
                <p:cNvPr id="161" name="Ellipse 160"/>
                <p:cNvSpPr/>
                <p:nvPr/>
              </p:nvSpPr>
              <p:spPr>
                <a:xfrm>
                  <a:off x="5614737" y="2381108"/>
                  <a:ext cx="5788369" cy="368692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6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grpSp>
              <p:nvGrpSpPr>
                <p:cNvPr id="162" name="Groupe 161"/>
                <p:cNvGrpSpPr/>
                <p:nvPr/>
              </p:nvGrpSpPr>
              <p:grpSpPr>
                <a:xfrm>
                  <a:off x="6521276" y="3542616"/>
                  <a:ext cx="2936802" cy="1933932"/>
                  <a:chOff x="6858000" y="4319337"/>
                  <a:chExt cx="2418347" cy="1564953"/>
                </a:xfrm>
              </p:grpSpPr>
              <p:sp>
                <p:nvSpPr>
                  <p:cNvPr id="231" name="Ellipse 230"/>
                  <p:cNvSpPr/>
                  <p:nvPr/>
                </p:nvSpPr>
                <p:spPr>
                  <a:xfrm>
                    <a:off x="6858000" y="4319337"/>
                    <a:ext cx="2418347" cy="1564953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  <a:alpha val="48000"/>
                    </a:schemeClr>
                  </a:solidFill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232" name="Forme libre 231"/>
                  <p:cNvSpPr/>
                  <p:nvPr/>
                </p:nvSpPr>
                <p:spPr>
                  <a:xfrm>
                    <a:off x="6950020" y="4393642"/>
                    <a:ext cx="2167228" cy="1385625"/>
                  </a:xfrm>
                  <a:custGeom>
                    <a:avLst/>
                    <a:gdLst>
                      <a:gd name="connsiteX0" fmla="*/ 130170 w 2167228"/>
                      <a:gd name="connsiteY0" fmla="*/ 280491 h 1385625"/>
                      <a:gd name="connsiteX1" fmla="*/ 146999 w 2167228"/>
                      <a:gd name="connsiteY1" fmla="*/ 252442 h 1385625"/>
                      <a:gd name="connsiteX2" fmla="*/ 180658 w 2167228"/>
                      <a:gd name="connsiteY2" fmla="*/ 241222 h 1385625"/>
                      <a:gd name="connsiteX3" fmla="*/ 219927 w 2167228"/>
                      <a:gd name="connsiteY3" fmla="*/ 230003 h 1385625"/>
                      <a:gd name="connsiteX4" fmla="*/ 354562 w 2167228"/>
                      <a:gd name="connsiteY4" fmla="*/ 241222 h 1385625"/>
                      <a:gd name="connsiteX5" fmla="*/ 388221 w 2167228"/>
                      <a:gd name="connsiteY5" fmla="*/ 263662 h 1385625"/>
                      <a:gd name="connsiteX6" fmla="*/ 410660 w 2167228"/>
                      <a:gd name="connsiteY6" fmla="*/ 297321 h 1385625"/>
                      <a:gd name="connsiteX7" fmla="*/ 427490 w 2167228"/>
                      <a:gd name="connsiteY7" fmla="*/ 330979 h 1385625"/>
                      <a:gd name="connsiteX8" fmla="*/ 421880 w 2167228"/>
                      <a:gd name="connsiteY8" fmla="*/ 443176 h 1385625"/>
                      <a:gd name="connsiteX9" fmla="*/ 410660 w 2167228"/>
                      <a:gd name="connsiteY9" fmla="*/ 460005 h 1385625"/>
                      <a:gd name="connsiteX10" fmla="*/ 405051 w 2167228"/>
                      <a:gd name="connsiteY10" fmla="*/ 476835 h 1385625"/>
                      <a:gd name="connsiteX11" fmla="*/ 399441 w 2167228"/>
                      <a:gd name="connsiteY11" fmla="*/ 527323 h 1385625"/>
                      <a:gd name="connsiteX12" fmla="*/ 393831 w 2167228"/>
                      <a:gd name="connsiteY12" fmla="*/ 544152 h 1385625"/>
                      <a:gd name="connsiteX13" fmla="*/ 388221 w 2167228"/>
                      <a:gd name="connsiteY13" fmla="*/ 589031 h 1385625"/>
                      <a:gd name="connsiteX14" fmla="*/ 399441 w 2167228"/>
                      <a:gd name="connsiteY14" fmla="*/ 690008 h 1385625"/>
                      <a:gd name="connsiteX15" fmla="*/ 410660 w 2167228"/>
                      <a:gd name="connsiteY15" fmla="*/ 712447 h 1385625"/>
                      <a:gd name="connsiteX16" fmla="*/ 438710 w 2167228"/>
                      <a:gd name="connsiteY16" fmla="*/ 751716 h 1385625"/>
                      <a:gd name="connsiteX17" fmla="*/ 477978 w 2167228"/>
                      <a:gd name="connsiteY17" fmla="*/ 746106 h 1385625"/>
                      <a:gd name="connsiteX18" fmla="*/ 494808 w 2167228"/>
                      <a:gd name="connsiteY18" fmla="*/ 241222 h 1385625"/>
                      <a:gd name="connsiteX19" fmla="*/ 500417 w 2167228"/>
                      <a:gd name="connsiteY19" fmla="*/ 224393 h 1385625"/>
                      <a:gd name="connsiteX20" fmla="*/ 517247 w 2167228"/>
                      <a:gd name="connsiteY20" fmla="*/ 168295 h 1385625"/>
                      <a:gd name="connsiteX21" fmla="*/ 545296 w 2167228"/>
                      <a:gd name="connsiteY21" fmla="*/ 134636 h 1385625"/>
                      <a:gd name="connsiteX22" fmla="*/ 562125 w 2167228"/>
                      <a:gd name="connsiteY22" fmla="*/ 123416 h 1385625"/>
                      <a:gd name="connsiteX23" fmla="*/ 640663 w 2167228"/>
                      <a:gd name="connsiteY23" fmla="*/ 112197 h 1385625"/>
                      <a:gd name="connsiteX24" fmla="*/ 674322 w 2167228"/>
                      <a:gd name="connsiteY24" fmla="*/ 100977 h 1385625"/>
                      <a:gd name="connsiteX25" fmla="*/ 702371 w 2167228"/>
                      <a:gd name="connsiteY25" fmla="*/ 106587 h 1385625"/>
                      <a:gd name="connsiteX26" fmla="*/ 719200 w 2167228"/>
                      <a:gd name="connsiteY26" fmla="*/ 112197 h 1385625"/>
                      <a:gd name="connsiteX27" fmla="*/ 775298 w 2167228"/>
                      <a:gd name="connsiteY27" fmla="*/ 117806 h 1385625"/>
                      <a:gd name="connsiteX28" fmla="*/ 808957 w 2167228"/>
                      <a:gd name="connsiteY28" fmla="*/ 134636 h 1385625"/>
                      <a:gd name="connsiteX29" fmla="*/ 820177 w 2167228"/>
                      <a:gd name="connsiteY29" fmla="*/ 151465 h 1385625"/>
                      <a:gd name="connsiteX30" fmla="*/ 853836 w 2167228"/>
                      <a:gd name="connsiteY30" fmla="*/ 157075 h 1385625"/>
                      <a:gd name="connsiteX31" fmla="*/ 870665 w 2167228"/>
                      <a:gd name="connsiteY31" fmla="*/ 173905 h 1385625"/>
                      <a:gd name="connsiteX32" fmla="*/ 887495 w 2167228"/>
                      <a:gd name="connsiteY32" fmla="*/ 185124 h 1385625"/>
                      <a:gd name="connsiteX33" fmla="*/ 898714 w 2167228"/>
                      <a:gd name="connsiteY33" fmla="*/ 207564 h 1385625"/>
                      <a:gd name="connsiteX34" fmla="*/ 909934 w 2167228"/>
                      <a:gd name="connsiteY34" fmla="*/ 241222 h 1385625"/>
                      <a:gd name="connsiteX35" fmla="*/ 904324 w 2167228"/>
                      <a:gd name="connsiteY35" fmla="*/ 359029 h 1385625"/>
                      <a:gd name="connsiteX36" fmla="*/ 898714 w 2167228"/>
                      <a:gd name="connsiteY36" fmla="*/ 375858 h 1385625"/>
                      <a:gd name="connsiteX37" fmla="*/ 893105 w 2167228"/>
                      <a:gd name="connsiteY37" fmla="*/ 437566 h 1385625"/>
                      <a:gd name="connsiteX38" fmla="*/ 887495 w 2167228"/>
                      <a:gd name="connsiteY38" fmla="*/ 471225 h 1385625"/>
                      <a:gd name="connsiteX39" fmla="*/ 893105 w 2167228"/>
                      <a:gd name="connsiteY39" fmla="*/ 577811 h 1385625"/>
                      <a:gd name="connsiteX40" fmla="*/ 904324 w 2167228"/>
                      <a:gd name="connsiteY40" fmla="*/ 656349 h 1385625"/>
                      <a:gd name="connsiteX41" fmla="*/ 909934 w 2167228"/>
                      <a:gd name="connsiteY41" fmla="*/ 673178 h 1385625"/>
                      <a:gd name="connsiteX42" fmla="*/ 932373 w 2167228"/>
                      <a:gd name="connsiteY42" fmla="*/ 706837 h 1385625"/>
                      <a:gd name="connsiteX43" fmla="*/ 949203 w 2167228"/>
                      <a:gd name="connsiteY43" fmla="*/ 712447 h 1385625"/>
                      <a:gd name="connsiteX44" fmla="*/ 966032 w 2167228"/>
                      <a:gd name="connsiteY44" fmla="*/ 701227 h 1385625"/>
                      <a:gd name="connsiteX45" fmla="*/ 971642 w 2167228"/>
                      <a:gd name="connsiteY45" fmla="*/ 661959 h 1385625"/>
                      <a:gd name="connsiteX46" fmla="*/ 977252 w 2167228"/>
                      <a:gd name="connsiteY46" fmla="*/ 605860 h 1385625"/>
                      <a:gd name="connsiteX47" fmla="*/ 971642 w 2167228"/>
                      <a:gd name="connsiteY47" fmla="*/ 510494 h 1385625"/>
                      <a:gd name="connsiteX48" fmla="*/ 966032 w 2167228"/>
                      <a:gd name="connsiteY48" fmla="*/ 493664 h 1385625"/>
                      <a:gd name="connsiteX49" fmla="*/ 960422 w 2167228"/>
                      <a:gd name="connsiteY49" fmla="*/ 471225 h 1385625"/>
                      <a:gd name="connsiteX50" fmla="*/ 949203 w 2167228"/>
                      <a:gd name="connsiteY50" fmla="*/ 353419 h 1385625"/>
                      <a:gd name="connsiteX51" fmla="*/ 954813 w 2167228"/>
                      <a:gd name="connsiteY51" fmla="*/ 61708 h 1385625"/>
                      <a:gd name="connsiteX52" fmla="*/ 966032 w 2167228"/>
                      <a:gd name="connsiteY52" fmla="*/ 44879 h 1385625"/>
                      <a:gd name="connsiteX53" fmla="*/ 999691 w 2167228"/>
                      <a:gd name="connsiteY53" fmla="*/ 22440 h 1385625"/>
                      <a:gd name="connsiteX54" fmla="*/ 1016521 w 2167228"/>
                      <a:gd name="connsiteY54" fmla="*/ 16830 h 1385625"/>
                      <a:gd name="connsiteX55" fmla="*/ 1033350 w 2167228"/>
                      <a:gd name="connsiteY55" fmla="*/ 5610 h 1385625"/>
                      <a:gd name="connsiteX56" fmla="*/ 1078229 w 2167228"/>
                      <a:gd name="connsiteY56" fmla="*/ 0 h 1385625"/>
                      <a:gd name="connsiteX57" fmla="*/ 1308231 w 2167228"/>
                      <a:gd name="connsiteY57" fmla="*/ 5610 h 1385625"/>
                      <a:gd name="connsiteX58" fmla="*/ 1341890 w 2167228"/>
                      <a:gd name="connsiteY58" fmla="*/ 72928 h 1385625"/>
                      <a:gd name="connsiteX59" fmla="*/ 1347500 w 2167228"/>
                      <a:gd name="connsiteY59" fmla="*/ 89757 h 1385625"/>
                      <a:gd name="connsiteX60" fmla="*/ 1353110 w 2167228"/>
                      <a:gd name="connsiteY60" fmla="*/ 460005 h 1385625"/>
                      <a:gd name="connsiteX61" fmla="*/ 1358719 w 2167228"/>
                      <a:gd name="connsiteY61" fmla="*/ 510494 h 1385625"/>
                      <a:gd name="connsiteX62" fmla="*/ 1369939 w 2167228"/>
                      <a:gd name="connsiteY62" fmla="*/ 566592 h 1385625"/>
                      <a:gd name="connsiteX63" fmla="*/ 1375549 w 2167228"/>
                      <a:gd name="connsiteY63" fmla="*/ 661959 h 1385625"/>
                      <a:gd name="connsiteX64" fmla="*/ 1381159 w 2167228"/>
                      <a:gd name="connsiteY64" fmla="*/ 678788 h 1385625"/>
                      <a:gd name="connsiteX65" fmla="*/ 1386768 w 2167228"/>
                      <a:gd name="connsiteY65" fmla="*/ 701227 h 1385625"/>
                      <a:gd name="connsiteX66" fmla="*/ 1397988 w 2167228"/>
                      <a:gd name="connsiteY66" fmla="*/ 734886 h 1385625"/>
                      <a:gd name="connsiteX67" fmla="*/ 1414817 w 2167228"/>
                      <a:gd name="connsiteY67" fmla="*/ 751716 h 1385625"/>
                      <a:gd name="connsiteX68" fmla="*/ 1437257 w 2167228"/>
                      <a:gd name="connsiteY68" fmla="*/ 746106 h 1385625"/>
                      <a:gd name="connsiteX69" fmla="*/ 1442867 w 2167228"/>
                      <a:gd name="connsiteY69" fmla="*/ 701227 h 1385625"/>
                      <a:gd name="connsiteX70" fmla="*/ 1454086 w 2167228"/>
                      <a:gd name="connsiteY70" fmla="*/ 628300 h 1385625"/>
                      <a:gd name="connsiteX71" fmla="*/ 1448476 w 2167228"/>
                      <a:gd name="connsiteY71" fmla="*/ 409517 h 1385625"/>
                      <a:gd name="connsiteX72" fmla="*/ 1442867 w 2167228"/>
                      <a:gd name="connsiteY72" fmla="*/ 387078 h 1385625"/>
                      <a:gd name="connsiteX73" fmla="*/ 1437257 w 2167228"/>
                      <a:gd name="connsiteY73" fmla="*/ 353419 h 1385625"/>
                      <a:gd name="connsiteX74" fmla="*/ 1431647 w 2167228"/>
                      <a:gd name="connsiteY74" fmla="*/ 330979 h 1385625"/>
                      <a:gd name="connsiteX75" fmla="*/ 1426037 w 2167228"/>
                      <a:gd name="connsiteY75" fmla="*/ 291711 h 1385625"/>
                      <a:gd name="connsiteX76" fmla="*/ 1420427 w 2167228"/>
                      <a:gd name="connsiteY76" fmla="*/ 269272 h 1385625"/>
                      <a:gd name="connsiteX77" fmla="*/ 1409208 w 2167228"/>
                      <a:gd name="connsiteY77" fmla="*/ 235613 h 1385625"/>
                      <a:gd name="connsiteX78" fmla="*/ 1403598 w 2167228"/>
                      <a:gd name="connsiteY78" fmla="*/ 207564 h 1385625"/>
                      <a:gd name="connsiteX79" fmla="*/ 1414817 w 2167228"/>
                      <a:gd name="connsiteY79" fmla="*/ 100977 h 1385625"/>
                      <a:gd name="connsiteX80" fmla="*/ 1426037 w 2167228"/>
                      <a:gd name="connsiteY80" fmla="*/ 84148 h 1385625"/>
                      <a:gd name="connsiteX81" fmla="*/ 1448476 w 2167228"/>
                      <a:gd name="connsiteY81" fmla="*/ 67318 h 1385625"/>
                      <a:gd name="connsiteX82" fmla="*/ 1470916 w 2167228"/>
                      <a:gd name="connsiteY82" fmla="*/ 61708 h 1385625"/>
                      <a:gd name="connsiteX83" fmla="*/ 1487745 w 2167228"/>
                      <a:gd name="connsiteY83" fmla="*/ 56098 h 1385625"/>
                      <a:gd name="connsiteX84" fmla="*/ 1560673 w 2167228"/>
                      <a:gd name="connsiteY84" fmla="*/ 61708 h 1385625"/>
                      <a:gd name="connsiteX85" fmla="*/ 1594332 w 2167228"/>
                      <a:gd name="connsiteY85" fmla="*/ 72928 h 1385625"/>
                      <a:gd name="connsiteX86" fmla="*/ 1633600 w 2167228"/>
                      <a:gd name="connsiteY86" fmla="*/ 89757 h 1385625"/>
                      <a:gd name="connsiteX87" fmla="*/ 1678479 w 2167228"/>
                      <a:gd name="connsiteY87" fmla="*/ 112197 h 1385625"/>
                      <a:gd name="connsiteX88" fmla="*/ 1740187 w 2167228"/>
                      <a:gd name="connsiteY88" fmla="*/ 117806 h 1385625"/>
                      <a:gd name="connsiteX89" fmla="*/ 1779456 w 2167228"/>
                      <a:gd name="connsiteY89" fmla="*/ 123416 h 1385625"/>
                      <a:gd name="connsiteX90" fmla="*/ 1818724 w 2167228"/>
                      <a:gd name="connsiteY90" fmla="*/ 134636 h 1385625"/>
                      <a:gd name="connsiteX91" fmla="*/ 1829944 w 2167228"/>
                      <a:gd name="connsiteY91" fmla="*/ 151465 h 1385625"/>
                      <a:gd name="connsiteX92" fmla="*/ 1835554 w 2167228"/>
                      <a:gd name="connsiteY92" fmla="*/ 179514 h 1385625"/>
                      <a:gd name="connsiteX93" fmla="*/ 1829944 w 2167228"/>
                      <a:gd name="connsiteY93" fmla="*/ 342199 h 1385625"/>
                      <a:gd name="connsiteX94" fmla="*/ 1818724 w 2167228"/>
                      <a:gd name="connsiteY94" fmla="*/ 375858 h 1385625"/>
                      <a:gd name="connsiteX95" fmla="*/ 1801895 w 2167228"/>
                      <a:gd name="connsiteY95" fmla="*/ 493664 h 1385625"/>
                      <a:gd name="connsiteX96" fmla="*/ 1796285 w 2167228"/>
                      <a:gd name="connsiteY96" fmla="*/ 527323 h 1385625"/>
                      <a:gd name="connsiteX97" fmla="*/ 1785065 w 2167228"/>
                      <a:gd name="connsiteY97" fmla="*/ 594641 h 1385625"/>
                      <a:gd name="connsiteX98" fmla="*/ 1790675 w 2167228"/>
                      <a:gd name="connsiteY98" fmla="*/ 729276 h 1385625"/>
                      <a:gd name="connsiteX99" fmla="*/ 1796285 w 2167228"/>
                      <a:gd name="connsiteY99" fmla="*/ 746106 h 1385625"/>
                      <a:gd name="connsiteX100" fmla="*/ 1835554 w 2167228"/>
                      <a:gd name="connsiteY100" fmla="*/ 762935 h 1385625"/>
                      <a:gd name="connsiteX101" fmla="*/ 1869213 w 2167228"/>
                      <a:gd name="connsiteY101" fmla="*/ 757325 h 1385625"/>
                      <a:gd name="connsiteX102" fmla="*/ 1880432 w 2167228"/>
                      <a:gd name="connsiteY102" fmla="*/ 740496 h 1385625"/>
                      <a:gd name="connsiteX103" fmla="*/ 1886042 w 2167228"/>
                      <a:gd name="connsiteY103" fmla="*/ 667568 h 1385625"/>
                      <a:gd name="connsiteX104" fmla="*/ 1897262 w 2167228"/>
                      <a:gd name="connsiteY104" fmla="*/ 589031 h 1385625"/>
                      <a:gd name="connsiteX105" fmla="*/ 1908481 w 2167228"/>
                      <a:gd name="connsiteY105" fmla="*/ 521713 h 1385625"/>
                      <a:gd name="connsiteX106" fmla="*/ 1914091 w 2167228"/>
                      <a:gd name="connsiteY106" fmla="*/ 381468 h 1385625"/>
                      <a:gd name="connsiteX107" fmla="*/ 1925311 w 2167228"/>
                      <a:gd name="connsiteY107" fmla="*/ 353419 h 1385625"/>
                      <a:gd name="connsiteX108" fmla="*/ 1953360 w 2167228"/>
                      <a:gd name="connsiteY108" fmla="*/ 319760 h 1385625"/>
                      <a:gd name="connsiteX109" fmla="*/ 1970189 w 2167228"/>
                      <a:gd name="connsiteY109" fmla="*/ 314150 h 1385625"/>
                      <a:gd name="connsiteX110" fmla="*/ 2015068 w 2167228"/>
                      <a:gd name="connsiteY110" fmla="*/ 297321 h 1385625"/>
                      <a:gd name="connsiteX111" fmla="*/ 2048727 w 2167228"/>
                      <a:gd name="connsiteY111" fmla="*/ 330979 h 1385625"/>
                      <a:gd name="connsiteX112" fmla="*/ 2071166 w 2167228"/>
                      <a:gd name="connsiteY112" fmla="*/ 370248 h 1385625"/>
                      <a:gd name="connsiteX113" fmla="*/ 2076776 w 2167228"/>
                      <a:gd name="connsiteY113" fmla="*/ 387078 h 1385625"/>
                      <a:gd name="connsiteX114" fmla="*/ 2099215 w 2167228"/>
                      <a:gd name="connsiteY114" fmla="*/ 420737 h 1385625"/>
                      <a:gd name="connsiteX115" fmla="*/ 2110435 w 2167228"/>
                      <a:gd name="connsiteY115" fmla="*/ 460005 h 1385625"/>
                      <a:gd name="connsiteX116" fmla="*/ 2116044 w 2167228"/>
                      <a:gd name="connsiteY116" fmla="*/ 482445 h 1385625"/>
                      <a:gd name="connsiteX117" fmla="*/ 2127264 w 2167228"/>
                      <a:gd name="connsiteY117" fmla="*/ 516103 h 1385625"/>
                      <a:gd name="connsiteX118" fmla="*/ 2132874 w 2167228"/>
                      <a:gd name="connsiteY118" fmla="*/ 532933 h 1385625"/>
                      <a:gd name="connsiteX119" fmla="*/ 2144094 w 2167228"/>
                      <a:gd name="connsiteY119" fmla="*/ 577811 h 1385625"/>
                      <a:gd name="connsiteX120" fmla="*/ 2149703 w 2167228"/>
                      <a:gd name="connsiteY120" fmla="*/ 633910 h 1385625"/>
                      <a:gd name="connsiteX121" fmla="*/ 2155313 w 2167228"/>
                      <a:gd name="connsiteY121" fmla="*/ 650739 h 1385625"/>
                      <a:gd name="connsiteX122" fmla="*/ 2160923 w 2167228"/>
                      <a:gd name="connsiteY122" fmla="*/ 678788 h 1385625"/>
                      <a:gd name="connsiteX123" fmla="*/ 2160923 w 2167228"/>
                      <a:gd name="connsiteY123" fmla="*/ 858302 h 1385625"/>
                      <a:gd name="connsiteX124" fmla="*/ 2149703 w 2167228"/>
                      <a:gd name="connsiteY124" fmla="*/ 908791 h 1385625"/>
                      <a:gd name="connsiteX125" fmla="*/ 2127264 w 2167228"/>
                      <a:gd name="connsiteY125" fmla="*/ 942449 h 1385625"/>
                      <a:gd name="connsiteX126" fmla="*/ 2099215 w 2167228"/>
                      <a:gd name="connsiteY126" fmla="*/ 976108 h 1385625"/>
                      <a:gd name="connsiteX127" fmla="*/ 2071166 w 2167228"/>
                      <a:gd name="connsiteY127" fmla="*/ 998548 h 1385625"/>
                      <a:gd name="connsiteX128" fmla="*/ 2043117 w 2167228"/>
                      <a:gd name="connsiteY128" fmla="*/ 1032206 h 1385625"/>
                      <a:gd name="connsiteX129" fmla="*/ 2031897 w 2167228"/>
                      <a:gd name="connsiteY129" fmla="*/ 1049036 h 1385625"/>
                      <a:gd name="connsiteX130" fmla="*/ 2015068 w 2167228"/>
                      <a:gd name="connsiteY130" fmla="*/ 1065865 h 1385625"/>
                      <a:gd name="connsiteX131" fmla="*/ 1992629 w 2167228"/>
                      <a:gd name="connsiteY131" fmla="*/ 1099524 h 1385625"/>
                      <a:gd name="connsiteX132" fmla="*/ 1970189 w 2167228"/>
                      <a:gd name="connsiteY132" fmla="*/ 1121964 h 1385625"/>
                      <a:gd name="connsiteX133" fmla="*/ 1958970 w 2167228"/>
                      <a:gd name="connsiteY133" fmla="*/ 1138793 h 1385625"/>
                      <a:gd name="connsiteX134" fmla="*/ 1925311 w 2167228"/>
                      <a:gd name="connsiteY134" fmla="*/ 1172452 h 1385625"/>
                      <a:gd name="connsiteX135" fmla="*/ 1897262 w 2167228"/>
                      <a:gd name="connsiteY135" fmla="*/ 1206111 h 1385625"/>
                      <a:gd name="connsiteX136" fmla="*/ 1869213 w 2167228"/>
                      <a:gd name="connsiteY136" fmla="*/ 1222940 h 1385625"/>
                      <a:gd name="connsiteX137" fmla="*/ 1846773 w 2167228"/>
                      <a:gd name="connsiteY137" fmla="*/ 1234160 h 1385625"/>
                      <a:gd name="connsiteX138" fmla="*/ 1818724 w 2167228"/>
                      <a:gd name="connsiteY138" fmla="*/ 1239770 h 1385625"/>
                      <a:gd name="connsiteX139" fmla="*/ 1751406 w 2167228"/>
                      <a:gd name="connsiteY139" fmla="*/ 1234160 h 1385625"/>
                      <a:gd name="connsiteX140" fmla="*/ 1717748 w 2167228"/>
                      <a:gd name="connsiteY140" fmla="*/ 1228550 h 1385625"/>
                      <a:gd name="connsiteX141" fmla="*/ 1712138 w 2167228"/>
                      <a:gd name="connsiteY141" fmla="*/ 1211721 h 1385625"/>
                      <a:gd name="connsiteX142" fmla="*/ 1700918 w 2167228"/>
                      <a:gd name="connsiteY142" fmla="*/ 1155622 h 1385625"/>
                      <a:gd name="connsiteX143" fmla="*/ 1706528 w 2167228"/>
                      <a:gd name="connsiteY143" fmla="*/ 1015377 h 1385625"/>
                      <a:gd name="connsiteX144" fmla="*/ 1712138 w 2167228"/>
                      <a:gd name="connsiteY144" fmla="*/ 830253 h 1385625"/>
                      <a:gd name="connsiteX145" fmla="*/ 1706528 w 2167228"/>
                      <a:gd name="connsiteY145" fmla="*/ 790984 h 1385625"/>
                      <a:gd name="connsiteX146" fmla="*/ 1695308 w 2167228"/>
                      <a:gd name="connsiteY146" fmla="*/ 774155 h 1385625"/>
                      <a:gd name="connsiteX147" fmla="*/ 1633600 w 2167228"/>
                      <a:gd name="connsiteY147" fmla="*/ 779765 h 1385625"/>
                      <a:gd name="connsiteX148" fmla="*/ 1627990 w 2167228"/>
                      <a:gd name="connsiteY148" fmla="*/ 1043426 h 1385625"/>
                      <a:gd name="connsiteX149" fmla="*/ 1622381 w 2167228"/>
                      <a:gd name="connsiteY149" fmla="*/ 1065865 h 1385625"/>
                      <a:gd name="connsiteX150" fmla="*/ 1611161 w 2167228"/>
                      <a:gd name="connsiteY150" fmla="*/ 1239770 h 1385625"/>
                      <a:gd name="connsiteX151" fmla="*/ 1605551 w 2167228"/>
                      <a:gd name="connsiteY151" fmla="*/ 1267819 h 1385625"/>
                      <a:gd name="connsiteX152" fmla="*/ 1588722 w 2167228"/>
                      <a:gd name="connsiteY152" fmla="*/ 1368795 h 1385625"/>
                      <a:gd name="connsiteX153" fmla="*/ 1571892 w 2167228"/>
                      <a:gd name="connsiteY153" fmla="*/ 1374405 h 1385625"/>
                      <a:gd name="connsiteX154" fmla="*/ 1431647 w 2167228"/>
                      <a:gd name="connsiteY154" fmla="*/ 1368795 h 1385625"/>
                      <a:gd name="connsiteX155" fmla="*/ 1268962 w 2167228"/>
                      <a:gd name="connsiteY155" fmla="*/ 1363186 h 1385625"/>
                      <a:gd name="connsiteX156" fmla="*/ 1252133 w 2167228"/>
                      <a:gd name="connsiteY156" fmla="*/ 1318307 h 1385625"/>
                      <a:gd name="connsiteX157" fmla="*/ 1240913 w 2167228"/>
                      <a:gd name="connsiteY157" fmla="*/ 1284648 h 1385625"/>
                      <a:gd name="connsiteX158" fmla="*/ 1235303 w 2167228"/>
                      <a:gd name="connsiteY158" fmla="*/ 1032206 h 1385625"/>
                      <a:gd name="connsiteX159" fmla="*/ 1229694 w 2167228"/>
                      <a:gd name="connsiteY159" fmla="*/ 1015377 h 1385625"/>
                      <a:gd name="connsiteX160" fmla="*/ 1224084 w 2167228"/>
                      <a:gd name="connsiteY160" fmla="*/ 987328 h 1385625"/>
                      <a:gd name="connsiteX161" fmla="*/ 1207254 w 2167228"/>
                      <a:gd name="connsiteY161" fmla="*/ 942449 h 1385625"/>
                      <a:gd name="connsiteX162" fmla="*/ 1196035 w 2167228"/>
                      <a:gd name="connsiteY162" fmla="*/ 925620 h 1385625"/>
                      <a:gd name="connsiteX163" fmla="*/ 1179205 w 2167228"/>
                      <a:gd name="connsiteY163" fmla="*/ 841473 h 1385625"/>
                      <a:gd name="connsiteX164" fmla="*/ 1167986 w 2167228"/>
                      <a:gd name="connsiteY164" fmla="*/ 768545 h 1385625"/>
                      <a:gd name="connsiteX165" fmla="*/ 1162376 w 2167228"/>
                      <a:gd name="connsiteY165" fmla="*/ 751716 h 1385625"/>
                      <a:gd name="connsiteX166" fmla="*/ 1139936 w 2167228"/>
                      <a:gd name="connsiteY166" fmla="*/ 830253 h 1385625"/>
                      <a:gd name="connsiteX167" fmla="*/ 1117497 w 2167228"/>
                      <a:gd name="connsiteY167" fmla="*/ 903181 h 1385625"/>
                      <a:gd name="connsiteX168" fmla="*/ 1100668 w 2167228"/>
                      <a:gd name="connsiteY168" fmla="*/ 936840 h 1385625"/>
                      <a:gd name="connsiteX169" fmla="*/ 1089448 w 2167228"/>
                      <a:gd name="connsiteY169" fmla="*/ 1133183 h 1385625"/>
                      <a:gd name="connsiteX170" fmla="*/ 1083838 w 2167228"/>
                      <a:gd name="connsiteY170" fmla="*/ 1279038 h 1385625"/>
                      <a:gd name="connsiteX171" fmla="*/ 1067009 w 2167228"/>
                      <a:gd name="connsiteY171" fmla="*/ 1301478 h 1385625"/>
                      <a:gd name="connsiteX172" fmla="*/ 1050179 w 2167228"/>
                      <a:gd name="connsiteY172" fmla="*/ 1340746 h 1385625"/>
                      <a:gd name="connsiteX173" fmla="*/ 1027740 w 2167228"/>
                      <a:gd name="connsiteY173" fmla="*/ 1357576 h 1385625"/>
                      <a:gd name="connsiteX174" fmla="*/ 1010911 w 2167228"/>
                      <a:gd name="connsiteY174" fmla="*/ 1368795 h 1385625"/>
                      <a:gd name="connsiteX175" fmla="*/ 971642 w 2167228"/>
                      <a:gd name="connsiteY175" fmla="*/ 1380015 h 1385625"/>
                      <a:gd name="connsiteX176" fmla="*/ 954813 w 2167228"/>
                      <a:gd name="connsiteY176" fmla="*/ 1385625 h 1385625"/>
                      <a:gd name="connsiteX177" fmla="*/ 786518 w 2167228"/>
                      <a:gd name="connsiteY177" fmla="*/ 1368795 h 1385625"/>
                      <a:gd name="connsiteX178" fmla="*/ 752859 w 2167228"/>
                      <a:gd name="connsiteY178" fmla="*/ 1340746 h 1385625"/>
                      <a:gd name="connsiteX179" fmla="*/ 741640 w 2167228"/>
                      <a:gd name="connsiteY179" fmla="*/ 1312697 h 1385625"/>
                      <a:gd name="connsiteX180" fmla="*/ 736030 w 2167228"/>
                      <a:gd name="connsiteY180" fmla="*/ 1290258 h 1385625"/>
                      <a:gd name="connsiteX181" fmla="*/ 724810 w 2167228"/>
                      <a:gd name="connsiteY181" fmla="*/ 1222940 h 1385625"/>
                      <a:gd name="connsiteX182" fmla="*/ 719200 w 2167228"/>
                      <a:gd name="connsiteY182" fmla="*/ 1189281 h 1385625"/>
                      <a:gd name="connsiteX183" fmla="*/ 724810 w 2167228"/>
                      <a:gd name="connsiteY183" fmla="*/ 925620 h 1385625"/>
                      <a:gd name="connsiteX184" fmla="*/ 724810 w 2167228"/>
                      <a:gd name="connsiteY184" fmla="*/ 802204 h 1385625"/>
                      <a:gd name="connsiteX185" fmla="*/ 685541 w 2167228"/>
                      <a:gd name="connsiteY185" fmla="*/ 774155 h 1385625"/>
                      <a:gd name="connsiteX186" fmla="*/ 668712 w 2167228"/>
                      <a:gd name="connsiteY186" fmla="*/ 796594 h 1385625"/>
                      <a:gd name="connsiteX187" fmla="*/ 663102 w 2167228"/>
                      <a:gd name="connsiteY187" fmla="*/ 835863 h 1385625"/>
                      <a:gd name="connsiteX188" fmla="*/ 657492 w 2167228"/>
                      <a:gd name="connsiteY188" fmla="*/ 880741 h 1385625"/>
                      <a:gd name="connsiteX189" fmla="*/ 646273 w 2167228"/>
                      <a:gd name="connsiteY189" fmla="*/ 959279 h 1385625"/>
                      <a:gd name="connsiteX190" fmla="*/ 640663 w 2167228"/>
                      <a:gd name="connsiteY190" fmla="*/ 1071475 h 1385625"/>
                      <a:gd name="connsiteX191" fmla="*/ 635053 w 2167228"/>
                      <a:gd name="connsiteY191" fmla="*/ 1088305 h 1385625"/>
                      <a:gd name="connsiteX192" fmla="*/ 612614 w 2167228"/>
                      <a:gd name="connsiteY192" fmla="*/ 1178062 h 1385625"/>
                      <a:gd name="connsiteX193" fmla="*/ 595784 w 2167228"/>
                      <a:gd name="connsiteY193" fmla="*/ 1250989 h 1385625"/>
                      <a:gd name="connsiteX194" fmla="*/ 590175 w 2167228"/>
                      <a:gd name="connsiteY194" fmla="*/ 1267819 h 1385625"/>
                      <a:gd name="connsiteX195" fmla="*/ 567735 w 2167228"/>
                      <a:gd name="connsiteY195" fmla="*/ 1318307 h 1385625"/>
                      <a:gd name="connsiteX196" fmla="*/ 556516 w 2167228"/>
                      <a:gd name="connsiteY196" fmla="*/ 1335137 h 1385625"/>
                      <a:gd name="connsiteX197" fmla="*/ 522857 w 2167228"/>
                      <a:gd name="connsiteY197" fmla="*/ 1340746 h 1385625"/>
                      <a:gd name="connsiteX198" fmla="*/ 410660 w 2167228"/>
                      <a:gd name="connsiteY198" fmla="*/ 1323917 h 1385625"/>
                      <a:gd name="connsiteX199" fmla="*/ 377002 w 2167228"/>
                      <a:gd name="connsiteY199" fmla="*/ 1307087 h 1385625"/>
                      <a:gd name="connsiteX200" fmla="*/ 348952 w 2167228"/>
                      <a:gd name="connsiteY200" fmla="*/ 1284648 h 1385625"/>
                      <a:gd name="connsiteX201" fmla="*/ 332123 w 2167228"/>
                      <a:gd name="connsiteY201" fmla="*/ 1279038 h 1385625"/>
                      <a:gd name="connsiteX202" fmla="*/ 315294 w 2167228"/>
                      <a:gd name="connsiteY202" fmla="*/ 1262209 h 1385625"/>
                      <a:gd name="connsiteX203" fmla="*/ 298464 w 2167228"/>
                      <a:gd name="connsiteY203" fmla="*/ 1206111 h 1385625"/>
                      <a:gd name="connsiteX204" fmla="*/ 292854 w 2167228"/>
                      <a:gd name="connsiteY204" fmla="*/ 1189281 h 1385625"/>
                      <a:gd name="connsiteX205" fmla="*/ 287244 w 2167228"/>
                      <a:gd name="connsiteY205" fmla="*/ 1043426 h 1385625"/>
                      <a:gd name="connsiteX206" fmla="*/ 298464 w 2167228"/>
                      <a:gd name="connsiteY206" fmla="*/ 841473 h 1385625"/>
                      <a:gd name="connsiteX207" fmla="*/ 292854 w 2167228"/>
                      <a:gd name="connsiteY207" fmla="*/ 678788 h 1385625"/>
                      <a:gd name="connsiteX208" fmla="*/ 259195 w 2167228"/>
                      <a:gd name="connsiteY208" fmla="*/ 684398 h 1385625"/>
                      <a:gd name="connsiteX209" fmla="*/ 253586 w 2167228"/>
                      <a:gd name="connsiteY209" fmla="*/ 830253 h 1385625"/>
                      <a:gd name="connsiteX210" fmla="*/ 247976 w 2167228"/>
                      <a:gd name="connsiteY210" fmla="*/ 858302 h 1385625"/>
                      <a:gd name="connsiteX211" fmla="*/ 242366 w 2167228"/>
                      <a:gd name="connsiteY211" fmla="*/ 891961 h 1385625"/>
                      <a:gd name="connsiteX212" fmla="*/ 214317 w 2167228"/>
                      <a:gd name="connsiteY212" fmla="*/ 998548 h 1385625"/>
                      <a:gd name="connsiteX213" fmla="*/ 186268 w 2167228"/>
                      <a:gd name="connsiteY213" fmla="*/ 1026597 h 1385625"/>
                      <a:gd name="connsiteX214" fmla="*/ 152609 w 2167228"/>
                      <a:gd name="connsiteY214" fmla="*/ 1037816 h 1385625"/>
                      <a:gd name="connsiteX215" fmla="*/ 107730 w 2167228"/>
                      <a:gd name="connsiteY215" fmla="*/ 1032206 h 1385625"/>
                      <a:gd name="connsiteX216" fmla="*/ 90901 w 2167228"/>
                      <a:gd name="connsiteY216" fmla="*/ 1015377 h 1385625"/>
                      <a:gd name="connsiteX217" fmla="*/ 79681 w 2167228"/>
                      <a:gd name="connsiteY217" fmla="*/ 998548 h 1385625"/>
                      <a:gd name="connsiteX218" fmla="*/ 62852 w 2167228"/>
                      <a:gd name="connsiteY218" fmla="*/ 976108 h 1385625"/>
                      <a:gd name="connsiteX219" fmla="*/ 57242 w 2167228"/>
                      <a:gd name="connsiteY219" fmla="*/ 942449 h 1385625"/>
                      <a:gd name="connsiteX220" fmla="*/ 29193 w 2167228"/>
                      <a:gd name="connsiteY220" fmla="*/ 869522 h 1385625"/>
                      <a:gd name="connsiteX221" fmla="*/ 6754 w 2167228"/>
                      <a:gd name="connsiteY221" fmla="*/ 785375 h 1385625"/>
                      <a:gd name="connsiteX222" fmla="*/ 12363 w 2167228"/>
                      <a:gd name="connsiteY222" fmla="*/ 521713 h 1385625"/>
                      <a:gd name="connsiteX223" fmla="*/ 23583 w 2167228"/>
                      <a:gd name="connsiteY223" fmla="*/ 482445 h 1385625"/>
                      <a:gd name="connsiteX224" fmla="*/ 34803 w 2167228"/>
                      <a:gd name="connsiteY224" fmla="*/ 465615 h 1385625"/>
                      <a:gd name="connsiteX225" fmla="*/ 51632 w 2167228"/>
                      <a:gd name="connsiteY225" fmla="*/ 415127 h 1385625"/>
                      <a:gd name="connsiteX226" fmla="*/ 85291 w 2167228"/>
                      <a:gd name="connsiteY226" fmla="*/ 370248 h 1385625"/>
                      <a:gd name="connsiteX227" fmla="*/ 96511 w 2167228"/>
                      <a:gd name="connsiteY227" fmla="*/ 353419 h 1385625"/>
                      <a:gd name="connsiteX228" fmla="*/ 113340 w 2167228"/>
                      <a:gd name="connsiteY228" fmla="*/ 330979 h 1385625"/>
                      <a:gd name="connsiteX229" fmla="*/ 130170 w 2167228"/>
                      <a:gd name="connsiteY229" fmla="*/ 280491 h 1385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</a:cxnLst>
                    <a:rect l="l" t="t" r="r" b="b"/>
                    <a:pathLst>
                      <a:path w="2167228" h="1385625">
                        <a:moveTo>
                          <a:pt x="130170" y="280491"/>
                        </a:moveTo>
                        <a:cubicBezTo>
                          <a:pt x="135780" y="267401"/>
                          <a:pt x="138392" y="259136"/>
                          <a:pt x="146999" y="252442"/>
                        </a:cubicBezTo>
                        <a:cubicBezTo>
                          <a:pt x="156334" y="245181"/>
                          <a:pt x="169438" y="244962"/>
                          <a:pt x="180658" y="241222"/>
                        </a:cubicBezTo>
                        <a:cubicBezTo>
                          <a:pt x="204792" y="233177"/>
                          <a:pt x="191763" y="237044"/>
                          <a:pt x="219927" y="230003"/>
                        </a:cubicBezTo>
                        <a:cubicBezTo>
                          <a:pt x="264805" y="233743"/>
                          <a:pt x="309804" y="236249"/>
                          <a:pt x="354562" y="241222"/>
                        </a:cubicBezTo>
                        <a:cubicBezTo>
                          <a:pt x="370502" y="242993"/>
                          <a:pt x="378503" y="251167"/>
                          <a:pt x="388221" y="263662"/>
                        </a:cubicBezTo>
                        <a:cubicBezTo>
                          <a:pt x="396499" y="274306"/>
                          <a:pt x="406396" y="284529"/>
                          <a:pt x="410660" y="297321"/>
                        </a:cubicBezTo>
                        <a:cubicBezTo>
                          <a:pt x="418402" y="320546"/>
                          <a:pt x="412990" y="309230"/>
                          <a:pt x="427490" y="330979"/>
                        </a:cubicBezTo>
                        <a:cubicBezTo>
                          <a:pt x="425620" y="368378"/>
                          <a:pt x="426723" y="406045"/>
                          <a:pt x="421880" y="443176"/>
                        </a:cubicBezTo>
                        <a:cubicBezTo>
                          <a:pt x="421008" y="449861"/>
                          <a:pt x="413675" y="453975"/>
                          <a:pt x="410660" y="460005"/>
                        </a:cubicBezTo>
                        <a:cubicBezTo>
                          <a:pt x="408016" y="465294"/>
                          <a:pt x="406921" y="471225"/>
                          <a:pt x="405051" y="476835"/>
                        </a:cubicBezTo>
                        <a:cubicBezTo>
                          <a:pt x="403181" y="493664"/>
                          <a:pt x="402225" y="510621"/>
                          <a:pt x="399441" y="527323"/>
                        </a:cubicBezTo>
                        <a:cubicBezTo>
                          <a:pt x="398469" y="533156"/>
                          <a:pt x="394889" y="538334"/>
                          <a:pt x="393831" y="544152"/>
                        </a:cubicBezTo>
                        <a:cubicBezTo>
                          <a:pt x="391134" y="558985"/>
                          <a:pt x="390091" y="574071"/>
                          <a:pt x="388221" y="589031"/>
                        </a:cubicBezTo>
                        <a:cubicBezTo>
                          <a:pt x="389104" y="599625"/>
                          <a:pt x="392994" y="668518"/>
                          <a:pt x="399441" y="690008"/>
                        </a:cubicBezTo>
                        <a:cubicBezTo>
                          <a:pt x="401844" y="698018"/>
                          <a:pt x="407554" y="704683"/>
                          <a:pt x="410660" y="712447"/>
                        </a:cubicBezTo>
                        <a:cubicBezTo>
                          <a:pt x="426770" y="752723"/>
                          <a:pt x="409150" y="741863"/>
                          <a:pt x="438710" y="751716"/>
                        </a:cubicBezTo>
                        <a:cubicBezTo>
                          <a:pt x="451799" y="749846"/>
                          <a:pt x="476534" y="759249"/>
                          <a:pt x="477978" y="746106"/>
                        </a:cubicBezTo>
                        <a:cubicBezTo>
                          <a:pt x="496371" y="578725"/>
                          <a:pt x="441565" y="400971"/>
                          <a:pt x="494808" y="241222"/>
                        </a:cubicBezTo>
                        <a:cubicBezTo>
                          <a:pt x="496678" y="235612"/>
                          <a:pt x="498793" y="230079"/>
                          <a:pt x="500417" y="224393"/>
                        </a:cubicBezTo>
                        <a:cubicBezTo>
                          <a:pt x="504337" y="210674"/>
                          <a:pt x="510582" y="178292"/>
                          <a:pt x="517247" y="168295"/>
                        </a:cubicBezTo>
                        <a:cubicBezTo>
                          <a:pt x="528279" y="151747"/>
                          <a:pt x="529098" y="148135"/>
                          <a:pt x="545296" y="134636"/>
                        </a:cubicBezTo>
                        <a:cubicBezTo>
                          <a:pt x="550475" y="130320"/>
                          <a:pt x="556095" y="126431"/>
                          <a:pt x="562125" y="123416"/>
                        </a:cubicBezTo>
                        <a:cubicBezTo>
                          <a:pt x="583709" y="112623"/>
                          <a:pt x="624897" y="113630"/>
                          <a:pt x="640663" y="112197"/>
                        </a:cubicBezTo>
                        <a:cubicBezTo>
                          <a:pt x="651883" y="108457"/>
                          <a:pt x="662725" y="98658"/>
                          <a:pt x="674322" y="100977"/>
                        </a:cubicBezTo>
                        <a:cubicBezTo>
                          <a:pt x="683672" y="102847"/>
                          <a:pt x="693121" y="104274"/>
                          <a:pt x="702371" y="106587"/>
                        </a:cubicBezTo>
                        <a:cubicBezTo>
                          <a:pt x="708108" y="108021"/>
                          <a:pt x="713356" y="111298"/>
                          <a:pt x="719200" y="112197"/>
                        </a:cubicBezTo>
                        <a:cubicBezTo>
                          <a:pt x="737774" y="115054"/>
                          <a:pt x="756599" y="115936"/>
                          <a:pt x="775298" y="117806"/>
                        </a:cubicBezTo>
                        <a:cubicBezTo>
                          <a:pt x="788987" y="122369"/>
                          <a:pt x="798081" y="123760"/>
                          <a:pt x="808957" y="134636"/>
                        </a:cubicBezTo>
                        <a:cubicBezTo>
                          <a:pt x="813724" y="139403"/>
                          <a:pt x="814147" y="148450"/>
                          <a:pt x="820177" y="151465"/>
                        </a:cubicBezTo>
                        <a:cubicBezTo>
                          <a:pt x="830351" y="156552"/>
                          <a:pt x="842616" y="155205"/>
                          <a:pt x="853836" y="157075"/>
                        </a:cubicBezTo>
                        <a:cubicBezTo>
                          <a:pt x="859446" y="162685"/>
                          <a:pt x="864570" y="168826"/>
                          <a:pt x="870665" y="173905"/>
                        </a:cubicBezTo>
                        <a:cubicBezTo>
                          <a:pt x="875845" y="178221"/>
                          <a:pt x="883179" y="179944"/>
                          <a:pt x="887495" y="185124"/>
                        </a:cubicBezTo>
                        <a:cubicBezTo>
                          <a:pt x="892849" y="191548"/>
                          <a:pt x="895608" y="199799"/>
                          <a:pt x="898714" y="207564"/>
                        </a:cubicBezTo>
                        <a:cubicBezTo>
                          <a:pt x="903106" y="218544"/>
                          <a:pt x="909934" y="241222"/>
                          <a:pt x="909934" y="241222"/>
                        </a:cubicBezTo>
                        <a:cubicBezTo>
                          <a:pt x="908064" y="280491"/>
                          <a:pt x="907589" y="319851"/>
                          <a:pt x="904324" y="359029"/>
                        </a:cubicBezTo>
                        <a:cubicBezTo>
                          <a:pt x="903833" y="364922"/>
                          <a:pt x="899550" y="370004"/>
                          <a:pt x="898714" y="375858"/>
                        </a:cubicBezTo>
                        <a:cubicBezTo>
                          <a:pt x="895793" y="396305"/>
                          <a:pt x="895518" y="417053"/>
                          <a:pt x="893105" y="437566"/>
                        </a:cubicBezTo>
                        <a:cubicBezTo>
                          <a:pt x="891776" y="448863"/>
                          <a:pt x="889365" y="460005"/>
                          <a:pt x="887495" y="471225"/>
                        </a:cubicBezTo>
                        <a:cubicBezTo>
                          <a:pt x="889365" y="506754"/>
                          <a:pt x="890570" y="542324"/>
                          <a:pt x="893105" y="577811"/>
                        </a:cubicBezTo>
                        <a:cubicBezTo>
                          <a:pt x="894851" y="602252"/>
                          <a:pt x="898161" y="631699"/>
                          <a:pt x="904324" y="656349"/>
                        </a:cubicBezTo>
                        <a:cubicBezTo>
                          <a:pt x="905758" y="662086"/>
                          <a:pt x="907062" y="668009"/>
                          <a:pt x="909934" y="673178"/>
                        </a:cubicBezTo>
                        <a:cubicBezTo>
                          <a:pt x="916483" y="684965"/>
                          <a:pt x="919581" y="702573"/>
                          <a:pt x="932373" y="706837"/>
                        </a:cubicBezTo>
                        <a:lnTo>
                          <a:pt x="949203" y="712447"/>
                        </a:lnTo>
                        <a:cubicBezTo>
                          <a:pt x="954813" y="708707"/>
                          <a:pt x="963294" y="707388"/>
                          <a:pt x="966032" y="701227"/>
                        </a:cubicBezTo>
                        <a:cubicBezTo>
                          <a:pt x="971402" y="689144"/>
                          <a:pt x="970097" y="675091"/>
                          <a:pt x="971642" y="661959"/>
                        </a:cubicBezTo>
                        <a:cubicBezTo>
                          <a:pt x="973838" y="643295"/>
                          <a:pt x="975382" y="624560"/>
                          <a:pt x="977252" y="605860"/>
                        </a:cubicBezTo>
                        <a:cubicBezTo>
                          <a:pt x="975382" y="574071"/>
                          <a:pt x="974811" y="542180"/>
                          <a:pt x="971642" y="510494"/>
                        </a:cubicBezTo>
                        <a:cubicBezTo>
                          <a:pt x="971054" y="504610"/>
                          <a:pt x="967657" y="499350"/>
                          <a:pt x="966032" y="493664"/>
                        </a:cubicBezTo>
                        <a:cubicBezTo>
                          <a:pt x="963914" y="486251"/>
                          <a:pt x="961801" y="478811"/>
                          <a:pt x="960422" y="471225"/>
                        </a:cubicBezTo>
                        <a:cubicBezTo>
                          <a:pt x="952748" y="429013"/>
                          <a:pt x="952488" y="399414"/>
                          <a:pt x="949203" y="353419"/>
                        </a:cubicBezTo>
                        <a:cubicBezTo>
                          <a:pt x="951073" y="256182"/>
                          <a:pt x="949516" y="158819"/>
                          <a:pt x="954813" y="61708"/>
                        </a:cubicBezTo>
                        <a:cubicBezTo>
                          <a:pt x="955180" y="54976"/>
                          <a:pt x="960958" y="49319"/>
                          <a:pt x="966032" y="44879"/>
                        </a:cubicBezTo>
                        <a:cubicBezTo>
                          <a:pt x="976180" y="36000"/>
                          <a:pt x="986899" y="26704"/>
                          <a:pt x="999691" y="22440"/>
                        </a:cubicBezTo>
                        <a:lnTo>
                          <a:pt x="1016521" y="16830"/>
                        </a:lnTo>
                        <a:cubicBezTo>
                          <a:pt x="1022131" y="13090"/>
                          <a:pt x="1026845" y="7384"/>
                          <a:pt x="1033350" y="5610"/>
                        </a:cubicBezTo>
                        <a:cubicBezTo>
                          <a:pt x="1047895" y="1643"/>
                          <a:pt x="1063153" y="0"/>
                          <a:pt x="1078229" y="0"/>
                        </a:cubicBezTo>
                        <a:cubicBezTo>
                          <a:pt x="1154919" y="0"/>
                          <a:pt x="1231564" y="3740"/>
                          <a:pt x="1308231" y="5610"/>
                        </a:cubicBezTo>
                        <a:cubicBezTo>
                          <a:pt x="1337231" y="49110"/>
                          <a:pt x="1326405" y="26476"/>
                          <a:pt x="1341890" y="72928"/>
                        </a:cubicBezTo>
                        <a:lnTo>
                          <a:pt x="1347500" y="89757"/>
                        </a:lnTo>
                        <a:cubicBezTo>
                          <a:pt x="1349370" y="213173"/>
                          <a:pt x="1349820" y="336619"/>
                          <a:pt x="1353110" y="460005"/>
                        </a:cubicBezTo>
                        <a:cubicBezTo>
                          <a:pt x="1353561" y="476932"/>
                          <a:pt x="1356078" y="493768"/>
                          <a:pt x="1358719" y="510494"/>
                        </a:cubicBezTo>
                        <a:cubicBezTo>
                          <a:pt x="1361693" y="529330"/>
                          <a:pt x="1369939" y="566592"/>
                          <a:pt x="1369939" y="566592"/>
                        </a:cubicBezTo>
                        <a:cubicBezTo>
                          <a:pt x="1371809" y="598381"/>
                          <a:pt x="1372380" y="630273"/>
                          <a:pt x="1375549" y="661959"/>
                        </a:cubicBezTo>
                        <a:cubicBezTo>
                          <a:pt x="1376137" y="667843"/>
                          <a:pt x="1379535" y="673102"/>
                          <a:pt x="1381159" y="678788"/>
                        </a:cubicBezTo>
                        <a:cubicBezTo>
                          <a:pt x="1383277" y="686201"/>
                          <a:pt x="1384553" y="693842"/>
                          <a:pt x="1386768" y="701227"/>
                        </a:cubicBezTo>
                        <a:cubicBezTo>
                          <a:pt x="1390166" y="712555"/>
                          <a:pt x="1389626" y="726523"/>
                          <a:pt x="1397988" y="734886"/>
                        </a:cubicBezTo>
                        <a:lnTo>
                          <a:pt x="1414817" y="751716"/>
                        </a:lnTo>
                        <a:cubicBezTo>
                          <a:pt x="1422297" y="749846"/>
                          <a:pt x="1433513" y="752846"/>
                          <a:pt x="1437257" y="746106"/>
                        </a:cubicBezTo>
                        <a:cubicBezTo>
                          <a:pt x="1444579" y="732927"/>
                          <a:pt x="1441202" y="716211"/>
                          <a:pt x="1442867" y="701227"/>
                        </a:cubicBezTo>
                        <a:cubicBezTo>
                          <a:pt x="1450098" y="636144"/>
                          <a:pt x="1442208" y="663933"/>
                          <a:pt x="1454086" y="628300"/>
                        </a:cubicBezTo>
                        <a:cubicBezTo>
                          <a:pt x="1452216" y="555372"/>
                          <a:pt x="1451865" y="482390"/>
                          <a:pt x="1448476" y="409517"/>
                        </a:cubicBezTo>
                        <a:cubicBezTo>
                          <a:pt x="1448118" y="401816"/>
                          <a:pt x="1444379" y="394638"/>
                          <a:pt x="1442867" y="387078"/>
                        </a:cubicBezTo>
                        <a:cubicBezTo>
                          <a:pt x="1440636" y="375924"/>
                          <a:pt x="1439488" y="364573"/>
                          <a:pt x="1437257" y="353419"/>
                        </a:cubicBezTo>
                        <a:cubicBezTo>
                          <a:pt x="1435745" y="345859"/>
                          <a:pt x="1433026" y="338565"/>
                          <a:pt x="1431647" y="330979"/>
                        </a:cubicBezTo>
                        <a:cubicBezTo>
                          <a:pt x="1429282" y="317970"/>
                          <a:pt x="1428402" y="304720"/>
                          <a:pt x="1426037" y="291711"/>
                        </a:cubicBezTo>
                        <a:cubicBezTo>
                          <a:pt x="1424658" y="284125"/>
                          <a:pt x="1422642" y="276657"/>
                          <a:pt x="1420427" y="269272"/>
                        </a:cubicBezTo>
                        <a:cubicBezTo>
                          <a:pt x="1417029" y="257944"/>
                          <a:pt x="1411527" y="247210"/>
                          <a:pt x="1409208" y="235613"/>
                        </a:cubicBezTo>
                        <a:lnTo>
                          <a:pt x="1403598" y="207564"/>
                        </a:lnTo>
                        <a:cubicBezTo>
                          <a:pt x="1404111" y="199355"/>
                          <a:pt x="1400807" y="128996"/>
                          <a:pt x="1414817" y="100977"/>
                        </a:cubicBezTo>
                        <a:cubicBezTo>
                          <a:pt x="1417832" y="94947"/>
                          <a:pt x="1421270" y="88915"/>
                          <a:pt x="1426037" y="84148"/>
                        </a:cubicBezTo>
                        <a:cubicBezTo>
                          <a:pt x="1432648" y="77537"/>
                          <a:pt x="1440113" y="71499"/>
                          <a:pt x="1448476" y="67318"/>
                        </a:cubicBezTo>
                        <a:cubicBezTo>
                          <a:pt x="1455372" y="63870"/>
                          <a:pt x="1463502" y="63826"/>
                          <a:pt x="1470916" y="61708"/>
                        </a:cubicBezTo>
                        <a:cubicBezTo>
                          <a:pt x="1476602" y="60083"/>
                          <a:pt x="1482135" y="57968"/>
                          <a:pt x="1487745" y="56098"/>
                        </a:cubicBezTo>
                        <a:cubicBezTo>
                          <a:pt x="1512054" y="57968"/>
                          <a:pt x="1536590" y="57905"/>
                          <a:pt x="1560673" y="61708"/>
                        </a:cubicBezTo>
                        <a:cubicBezTo>
                          <a:pt x="1572355" y="63553"/>
                          <a:pt x="1594332" y="72928"/>
                          <a:pt x="1594332" y="72928"/>
                        </a:cubicBezTo>
                        <a:cubicBezTo>
                          <a:pt x="1636580" y="101095"/>
                          <a:pt x="1582888" y="68024"/>
                          <a:pt x="1633600" y="89757"/>
                        </a:cubicBezTo>
                        <a:cubicBezTo>
                          <a:pt x="1663457" y="102552"/>
                          <a:pt x="1637228" y="104463"/>
                          <a:pt x="1678479" y="112197"/>
                        </a:cubicBezTo>
                        <a:cubicBezTo>
                          <a:pt x="1698779" y="116003"/>
                          <a:pt x="1719659" y="115525"/>
                          <a:pt x="1740187" y="117806"/>
                        </a:cubicBezTo>
                        <a:cubicBezTo>
                          <a:pt x="1753329" y="119266"/>
                          <a:pt x="1766447" y="121051"/>
                          <a:pt x="1779456" y="123416"/>
                        </a:cubicBezTo>
                        <a:cubicBezTo>
                          <a:pt x="1794953" y="126234"/>
                          <a:pt x="1804305" y="129829"/>
                          <a:pt x="1818724" y="134636"/>
                        </a:cubicBezTo>
                        <a:cubicBezTo>
                          <a:pt x="1822464" y="140246"/>
                          <a:pt x="1827577" y="145152"/>
                          <a:pt x="1829944" y="151465"/>
                        </a:cubicBezTo>
                        <a:cubicBezTo>
                          <a:pt x="1833292" y="160393"/>
                          <a:pt x="1835554" y="169979"/>
                          <a:pt x="1835554" y="179514"/>
                        </a:cubicBezTo>
                        <a:cubicBezTo>
                          <a:pt x="1835554" y="233775"/>
                          <a:pt x="1834578" y="288137"/>
                          <a:pt x="1829944" y="342199"/>
                        </a:cubicBezTo>
                        <a:cubicBezTo>
                          <a:pt x="1828934" y="353982"/>
                          <a:pt x="1821433" y="364346"/>
                          <a:pt x="1818724" y="375858"/>
                        </a:cubicBezTo>
                        <a:cubicBezTo>
                          <a:pt x="1804442" y="436557"/>
                          <a:pt x="1809317" y="434290"/>
                          <a:pt x="1801895" y="493664"/>
                        </a:cubicBezTo>
                        <a:cubicBezTo>
                          <a:pt x="1800484" y="504951"/>
                          <a:pt x="1797894" y="516063"/>
                          <a:pt x="1796285" y="527323"/>
                        </a:cubicBezTo>
                        <a:cubicBezTo>
                          <a:pt x="1787530" y="588607"/>
                          <a:pt x="1795451" y="553099"/>
                          <a:pt x="1785065" y="594641"/>
                        </a:cubicBezTo>
                        <a:cubicBezTo>
                          <a:pt x="1786935" y="639519"/>
                          <a:pt x="1787357" y="684481"/>
                          <a:pt x="1790675" y="729276"/>
                        </a:cubicBezTo>
                        <a:cubicBezTo>
                          <a:pt x="1791112" y="735173"/>
                          <a:pt x="1792591" y="741488"/>
                          <a:pt x="1796285" y="746106"/>
                        </a:cubicBezTo>
                        <a:cubicBezTo>
                          <a:pt x="1805970" y="758212"/>
                          <a:pt x="1822081" y="759567"/>
                          <a:pt x="1835554" y="762935"/>
                        </a:cubicBezTo>
                        <a:cubicBezTo>
                          <a:pt x="1846774" y="761065"/>
                          <a:pt x="1859039" y="762412"/>
                          <a:pt x="1869213" y="757325"/>
                        </a:cubicBezTo>
                        <a:cubicBezTo>
                          <a:pt x="1875243" y="754310"/>
                          <a:pt x="1879190" y="747122"/>
                          <a:pt x="1880432" y="740496"/>
                        </a:cubicBezTo>
                        <a:cubicBezTo>
                          <a:pt x="1884925" y="716532"/>
                          <a:pt x="1883349" y="691800"/>
                          <a:pt x="1886042" y="667568"/>
                        </a:cubicBezTo>
                        <a:cubicBezTo>
                          <a:pt x="1888962" y="641285"/>
                          <a:pt x="1893522" y="615210"/>
                          <a:pt x="1897262" y="589031"/>
                        </a:cubicBezTo>
                        <a:cubicBezTo>
                          <a:pt x="1904222" y="540307"/>
                          <a:pt x="1900276" y="562739"/>
                          <a:pt x="1908481" y="521713"/>
                        </a:cubicBezTo>
                        <a:cubicBezTo>
                          <a:pt x="1910351" y="474965"/>
                          <a:pt x="1909435" y="428022"/>
                          <a:pt x="1914091" y="381468"/>
                        </a:cubicBezTo>
                        <a:cubicBezTo>
                          <a:pt x="1915093" y="371448"/>
                          <a:pt x="1920808" y="362426"/>
                          <a:pt x="1925311" y="353419"/>
                        </a:cubicBezTo>
                        <a:cubicBezTo>
                          <a:pt x="1930487" y="343067"/>
                          <a:pt x="1944052" y="325966"/>
                          <a:pt x="1953360" y="319760"/>
                        </a:cubicBezTo>
                        <a:cubicBezTo>
                          <a:pt x="1958280" y="316480"/>
                          <a:pt x="1964754" y="316479"/>
                          <a:pt x="1970189" y="314150"/>
                        </a:cubicBezTo>
                        <a:cubicBezTo>
                          <a:pt x="2011254" y="296550"/>
                          <a:pt x="1973702" y="307661"/>
                          <a:pt x="2015068" y="297321"/>
                        </a:cubicBezTo>
                        <a:cubicBezTo>
                          <a:pt x="2026288" y="308540"/>
                          <a:pt x="2041632" y="316787"/>
                          <a:pt x="2048727" y="330979"/>
                        </a:cubicBezTo>
                        <a:cubicBezTo>
                          <a:pt x="2062961" y="359449"/>
                          <a:pt x="2055307" y="346461"/>
                          <a:pt x="2071166" y="370248"/>
                        </a:cubicBezTo>
                        <a:cubicBezTo>
                          <a:pt x="2073036" y="375858"/>
                          <a:pt x="2073904" y="381909"/>
                          <a:pt x="2076776" y="387078"/>
                        </a:cubicBezTo>
                        <a:cubicBezTo>
                          <a:pt x="2083324" y="398865"/>
                          <a:pt x="2099215" y="420737"/>
                          <a:pt x="2099215" y="420737"/>
                        </a:cubicBezTo>
                        <a:cubicBezTo>
                          <a:pt x="2116770" y="490953"/>
                          <a:pt x="2094326" y="403619"/>
                          <a:pt x="2110435" y="460005"/>
                        </a:cubicBezTo>
                        <a:cubicBezTo>
                          <a:pt x="2112553" y="467419"/>
                          <a:pt x="2113829" y="475060"/>
                          <a:pt x="2116044" y="482445"/>
                        </a:cubicBezTo>
                        <a:cubicBezTo>
                          <a:pt x="2119442" y="493773"/>
                          <a:pt x="2123524" y="504884"/>
                          <a:pt x="2127264" y="516103"/>
                        </a:cubicBezTo>
                        <a:cubicBezTo>
                          <a:pt x="2129134" y="521713"/>
                          <a:pt x="2131714" y="527134"/>
                          <a:pt x="2132874" y="532933"/>
                        </a:cubicBezTo>
                        <a:cubicBezTo>
                          <a:pt x="2139644" y="566780"/>
                          <a:pt x="2135469" y="551937"/>
                          <a:pt x="2144094" y="577811"/>
                        </a:cubicBezTo>
                        <a:cubicBezTo>
                          <a:pt x="2145964" y="596511"/>
                          <a:pt x="2146846" y="615336"/>
                          <a:pt x="2149703" y="633910"/>
                        </a:cubicBezTo>
                        <a:cubicBezTo>
                          <a:pt x="2150602" y="639754"/>
                          <a:pt x="2153879" y="645002"/>
                          <a:pt x="2155313" y="650739"/>
                        </a:cubicBezTo>
                        <a:cubicBezTo>
                          <a:pt x="2157626" y="659989"/>
                          <a:pt x="2159053" y="669438"/>
                          <a:pt x="2160923" y="678788"/>
                        </a:cubicBezTo>
                        <a:cubicBezTo>
                          <a:pt x="2168938" y="766949"/>
                          <a:pt x="2169713" y="744037"/>
                          <a:pt x="2160923" y="858302"/>
                        </a:cubicBezTo>
                        <a:cubicBezTo>
                          <a:pt x="2160762" y="860394"/>
                          <a:pt x="2151996" y="904204"/>
                          <a:pt x="2149703" y="908791"/>
                        </a:cubicBezTo>
                        <a:cubicBezTo>
                          <a:pt x="2143673" y="920851"/>
                          <a:pt x="2134744" y="931230"/>
                          <a:pt x="2127264" y="942449"/>
                        </a:cubicBezTo>
                        <a:cubicBezTo>
                          <a:pt x="2116549" y="974593"/>
                          <a:pt x="2129781" y="945542"/>
                          <a:pt x="2099215" y="976108"/>
                        </a:cubicBezTo>
                        <a:cubicBezTo>
                          <a:pt x="2073840" y="1001483"/>
                          <a:pt x="2103929" y="987626"/>
                          <a:pt x="2071166" y="998548"/>
                        </a:cubicBezTo>
                        <a:cubicBezTo>
                          <a:pt x="2043305" y="1040337"/>
                          <a:pt x="2079116" y="989007"/>
                          <a:pt x="2043117" y="1032206"/>
                        </a:cubicBezTo>
                        <a:cubicBezTo>
                          <a:pt x="2038801" y="1037386"/>
                          <a:pt x="2036213" y="1043856"/>
                          <a:pt x="2031897" y="1049036"/>
                        </a:cubicBezTo>
                        <a:cubicBezTo>
                          <a:pt x="2026818" y="1055131"/>
                          <a:pt x="2019939" y="1059603"/>
                          <a:pt x="2015068" y="1065865"/>
                        </a:cubicBezTo>
                        <a:cubicBezTo>
                          <a:pt x="2006789" y="1076509"/>
                          <a:pt x="2002164" y="1089989"/>
                          <a:pt x="1992629" y="1099524"/>
                        </a:cubicBezTo>
                        <a:cubicBezTo>
                          <a:pt x="1985149" y="1107004"/>
                          <a:pt x="1977073" y="1113932"/>
                          <a:pt x="1970189" y="1121964"/>
                        </a:cubicBezTo>
                        <a:cubicBezTo>
                          <a:pt x="1965801" y="1127083"/>
                          <a:pt x="1963449" y="1133754"/>
                          <a:pt x="1958970" y="1138793"/>
                        </a:cubicBezTo>
                        <a:cubicBezTo>
                          <a:pt x="1948429" y="1150652"/>
                          <a:pt x="1934113" y="1159250"/>
                          <a:pt x="1925311" y="1172452"/>
                        </a:cubicBezTo>
                        <a:cubicBezTo>
                          <a:pt x="1915810" y="1186703"/>
                          <a:pt x="1911657" y="1195314"/>
                          <a:pt x="1897262" y="1206111"/>
                        </a:cubicBezTo>
                        <a:cubicBezTo>
                          <a:pt x="1888539" y="1212653"/>
                          <a:pt x="1878744" y="1217645"/>
                          <a:pt x="1869213" y="1222940"/>
                        </a:cubicBezTo>
                        <a:cubicBezTo>
                          <a:pt x="1861902" y="1227001"/>
                          <a:pt x="1854707" y="1231515"/>
                          <a:pt x="1846773" y="1234160"/>
                        </a:cubicBezTo>
                        <a:cubicBezTo>
                          <a:pt x="1837727" y="1237175"/>
                          <a:pt x="1828074" y="1237900"/>
                          <a:pt x="1818724" y="1239770"/>
                        </a:cubicBezTo>
                        <a:cubicBezTo>
                          <a:pt x="1796285" y="1237900"/>
                          <a:pt x="1773785" y="1236647"/>
                          <a:pt x="1751406" y="1234160"/>
                        </a:cubicBezTo>
                        <a:cubicBezTo>
                          <a:pt x="1740101" y="1232904"/>
                          <a:pt x="1727623" y="1234193"/>
                          <a:pt x="1717748" y="1228550"/>
                        </a:cubicBezTo>
                        <a:cubicBezTo>
                          <a:pt x="1712614" y="1225616"/>
                          <a:pt x="1713468" y="1217483"/>
                          <a:pt x="1712138" y="1211721"/>
                        </a:cubicBezTo>
                        <a:cubicBezTo>
                          <a:pt x="1707850" y="1193139"/>
                          <a:pt x="1704658" y="1174322"/>
                          <a:pt x="1700918" y="1155622"/>
                        </a:cubicBezTo>
                        <a:cubicBezTo>
                          <a:pt x="1702788" y="1108874"/>
                          <a:pt x="1704916" y="1062135"/>
                          <a:pt x="1706528" y="1015377"/>
                        </a:cubicBezTo>
                        <a:cubicBezTo>
                          <a:pt x="1708656" y="953677"/>
                          <a:pt x="1712138" y="891989"/>
                          <a:pt x="1712138" y="830253"/>
                        </a:cubicBezTo>
                        <a:cubicBezTo>
                          <a:pt x="1712138" y="817030"/>
                          <a:pt x="1710328" y="803649"/>
                          <a:pt x="1706528" y="790984"/>
                        </a:cubicBezTo>
                        <a:cubicBezTo>
                          <a:pt x="1704591" y="784526"/>
                          <a:pt x="1699048" y="779765"/>
                          <a:pt x="1695308" y="774155"/>
                        </a:cubicBezTo>
                        <a:cubicBezTo>
                          <a:pt x="1674739" y="776025"/>
                          <a:pt x="1638609" y="759728"/>
                          <a:pt x="1633600" y="779765"/>
                        </a:cubicBezTo>
                        <a:cubicBezTo>
                          <a:pt x="1612279" y="865047"/>
                          <a:pt x="1631434" y="955587"/>
                          <a:pt x="1627990" y="1043426"/>
                        </a:cubicBezTo>
                        <a:cubicBezTo>
                          <a:pt x="1627688" y="1051130"/>
                          <a:pt x="1624251" y="1058385"/>
                          <a:pt x="1622381" y="1065865"/>
                        </a:cubicBezTo>
                        <a:cubicBezTo>
                          <a:pt x="1619566" y="1124981"/>
                          <a:pt x="1618920" y="1181582"/>
                          <a:pt x="1611161" y="1239770"/>
                        </a:cubicBezTo>
                        <a:cubicBezTo>
                          <a:pt x="1609901" y="1249221"/>
                          <a:pt x="1607421" y="1258469"/>
                          <a:pt x="1605551" y="1267819"/>
                        </a:cubicBezTo>
                        <a:cubicBezTo>
                          <a:pt x="1605004" y="1276021"/>
                          <a:pt x="1614212" y="1348403"/>
                          <a:pt x="1588722" y="1368795"/>
                        </a:cubicBezTo>
                        <a:cubicBezTo>
                          <a:pt x="1584104" y="1372489"/>
                          <a:pt x="1577502" y="1372535"/>
                          <a:pt x="1571892" y="1374405"/>
                        </a:cubicBezTo>
                        <a:lnTo>
                          <a:pt x="1431647" y="1368795"/>
                        </a:lnTo>
                        <a:lnTo>
                          <a:pt x="1268962" y="1363186"/>
                        </a:lnTo>
                        <a:cubicBezTo>
                          <a:pt x="1261057" y="1361911"/>
                          <a:pt x="1253538" y="1322989"/>
                          <a:pt x="1252133" y="1318307"/>
                        </a:cubicBezTo>
                        <a:cubicBezTo>
                          <a:pt x="1248735" y="1306979"/>
                          <a:pt x="1240913" y="1284648"/>
                          <a:pt x="1240913" y="1284648"/>
                        </a:cubicBezTo>
                        <a:cubicBezTo>
                          <a:pt x="1239043" y="1200501"/>
                          <a:pt x="1238807" y="1116301"/>
                          <a:pt x="1235303" y="1032206"/>
                        </a:cubicBezTo>
                        <a:cubicBezTo>
                          <a:pt x="1235057" y="1026298"/>
                          <a:pt x="1231128" y="1021114"/>
                          <a:pt x="1229694" y="1015377"/>
                        </a:cubicBezTo>
                        <a:cubicBezTo>
                          <a:pt x="1227382" y="1006127"/>
                          <a:pt x="1226397" y="996578"/>
                          <a:pt x="1224084" y="987328"/>
                        </a:cubicBezTo>
                        <a:cubicBezTo>
                          <a:pt x="1221656" y="977616"/>
                          <a:pt x="1209829" y="947599"/>
                          <a:pt x="1207254" y="942449"/>
                        </a:cubicBezTo>
                        <a:cubicBezTo>
                          <a:pt x="1204239" y="936419"/>
                          <a:pt x="1199775" y="931230"/>
                          <a:pt x="1196035" y="925620"/>
                        </a:cubicBezTo>
                        <a:cubicBezTo>
                          <a:pt x="1182059" y="827788"/>
                          <a:pt x="1200846" y="949672"/>
                          <a:pt x="1179205" y="841473"/>
                        </a:cubicBezTo>
                        <a:cubicBezTo>
                          <a:pt x="1170264" y="796768"/>
                          <a:pt x="1177250" y="810237"/>
                          <a:pt x="1167986" y="768545"/>
                        </a:cubicBezTo>
                        <a:cubicBezTo>
                          <a:pt x="1166703" y="762773"/>
                          <a:pt x="1164246" y="757326"/>
                          <a:pt x="1162376" y="751716"/>
                        </a:cubicBezTo>
                        <a:cubicBezTo>
                          <a:pt x="1129899" y="784191"/>
                          <a:pt x="1148975" y="757933"/>
                          <a:pt x="1139936" y="830253"/>
                        </a:cubicBezTo>
                        <a:cubicBezTo>
                          <a:pt x="1136798" y="855362"/>
                          <a:pt x="1127915" y="880261"/>
                          <a:pt x="1117497" y="903181"/>
                        </a:cubicBezTo>
                        <a:cubicBezTo>
                          <a:pt x="1112306" y="914601"/>
                          <a:pt x="1106278" y="925620"/>
                          <a:pt x="1100668" y="936840"/>
                        </a:cubicBezTo>
                        <a:cubicBezTo>
                          <a:pt x="1096928" y="1002288"/>
                          <a:pt x="1092668" y="1067708"/>
                          <a:pt x="1089448" y="1133183"/>
                        </a:cubicBezTo>
                        <a:cubicBezTo>
                          <a:pt x="1087058" y="1181779"/>
                          <a:pt x="1090268" y="1230811"/>
                          <a:pt x="1083838" y="1279038"/>
                        </a:cubicBezTo>
                        <a:cubicBezTo>
                          <a:pt x="1082602" y="1288306"/>
                          <a:pt x="1072619" y="1293998"/>
                          <a:pt x="1067009" y="1301478"/>
                        </a:cubicBezTo>
                        <a:cubicBezTo>
                          <a:pt x="1063210" y="1312873"/>
                          <a:pt x="1057742" y="1331923"/>
                          <a:pt x="1050179" y="1340746"/>
                        </a:cubicBezTo>
                        <a:cubicBezTo>
                          <a:pt x="1044094" y="1347845"/>
                          <a:pt x="1035348" y="1352142"/>
                          <a:pt x="1027740" y="1357576"/>
                        </a:cubicBezTo>
                        <a:cubicBezTo>
                          <a:pt x="1022254" y="1361495"/>
                          <a:pt x="1017171" y="1366291"/>
                          <a:pt x="1010911" y="1368795"/>
                        </a:cubicBezTo>
                        <a:cubicBezTo>
                          <a:pt x="998271" y="1373851"/>
                          <a:pt x="984681" y="1376103"/>
                          <a:pt x="971642" y="1380015"/>
                        </a:cubicBezTo>
                        <a:cubicBezTo>
                          <a:pt x="965978" y="1381714"/>
                          <a:pt x="960423" y="1383755"/>
                          <a:pt x="954813" y="1385625"/>
                        </a:cubicBezTo>
                        <a:cubicBezTo>
                          <a:pt x="888264" y="1382852"/>
                          <a:pt x="841751" y="1393343"/>
                          <a:pt x="786518" y="1368795"/>
                        </a:cubicBezTo>
                        <a:cubicBezTo>
                          <a:pt x="772459" y="1362547"/>
                          <a:pt x="763428" y="1351315"/>
                          <a:pt x="752859" y="1340746"/>
                        </a:cubicBezTo>
                        <a:cubicBezTo>
                          <a:pt x="749119" y="1331396"/>
                          <a:pt x="744824" y="1322250"/>
                          <a:pt x="741640" y="1312697"/>
                        </a:cubicBezTo>
                        <a:cubicBezTo>
                          <a:pt x="739202" y="1305383"/>
                          <a:pt x="737703" y="1297784"/>
                          <a:pt x="736030" y="1290258"/>
                        </a:cubicBezTo>
                        <a:cubicBezTo>
                          <a:pt x="728623" y="1256928"/>
                          <a:pt x="730664" y="1260991"/>
                          <a:pt x="724810" y="1222940"/>
                        </a:cubicBezTo>
                        <a:cubicBezTo>
                          <a:pt x="723080" y="1211698"/>
                          <a:pt x="721070" y="1200501"/>
                          <a:pt x="719200" y="1189281"/>
                        </a:cubicBezTo>
                        <a:cubicBezTo>
                          <a:pt x="721070" y="1101394"/>
                          <a:pt x="721495" y="1013464"/>
                          <a:pt x="724810" y="925620"/>
                        </a:cubicBezTo>
                        <a:cubicBezTo>
                          <a:pt x="727572" y="852428"/>
                          <a:pt x="751624" y="929572"/>
                          <a:pt x="724810" y="802204"/>
                        </a:cubicBezTo>
                        <a:cubicBezTo>
                          <a:pt x="722134" y="789495"/>
                          <a:pt x="693923" y="778346"/>
                          <a:pt x="685541" y="774155"/>
                        </a:cubicBezTo>
                        <a:cubicBezTo>
                          <a:pt x="679931" y="781635"/>
                          <a:pt x="671907" y="787807"/>
                          <a:pt x="668712" y="796594"/>
                        </a:cubicBezTo>
                        <a:cubicBezTo>
                          <a:pt x="664193" y="809020"/>
                          <a:pt x="664850" y="822756"/>
                          <a:pt x="663102" y="835863"/>
                        </a:cubicBezTo>
                        <a:cubicBezTo>
                          <a:pt x="661109" y="850807"/>
                          <a:pt x="659070" y="865748"/>
                          <a:pt x="657492" y="880741"/>
                        </a:cubicBezTo>
                        <a:cubicBezTo>
                          <a:pt x="649929" y="952595"/>
                          <a:pt x="658821" y="921636"/>
                          <a:pt x="646273" y="959279"/>
                        </a:cubicBezTo>
                        <a:cubicBezTo>
                          <a:pt x="644403" y="996678"/>
                          <a:pt x="643907" y="1034170"/>
                          <a:pt x="640663" y="1071475"/>
                        </a:cubicBezTo>
                        <a:cubicBezTo>
                          <a:pt x="640151" y="1077366"/>
                          <a:pt x="636752" y="1082641"/>
                          <a:pt x="635053" y="1088305"/>
                        </a:cubicBezTo>
                        <a:cubicBezTo>
                          <a:pt x="626387" y="1117192"/>
                          <a:pt x="617553" y="1148425"/>
                          <a:pt x="612614" y="1178062"/>
                        </a:cubicBezTo>
                        <a:cubicBezTo>
                          <a:pt x="597275" y="1270099"/>
                          <a:pt x="618926" y="1196990"/>
                          <a:pt x="595784" y="1250989"/>
                        </a:cubicBezTo>
                        <a:cubicBezTo>
                          <a:pt x="593455" y="1256424"/>
                          <a:pt x="592449" y="1262361"/>
                          <a:pt x="590175" y="1267819"/>
                        </a:cubicBezTo>
                        <a:cubicBezTo>
                          <a:pt x="583092" y="1284819"/>
                          <a:pt x="575971" y="1301835"/>
                          <a:pt x="567735" y="1318307"/>
                        </a:cubicBezTo>
                        <a:cubicBezTo>
                          <a:pt x="564720" y="1324337"/>
                          <a:pt x="562546" y="1332122"/>
                          <a:pt x="556516" y="1335137"/>
                        </a:cubicBezTo>
                        <a:cubicBezTo>
                          <a:pt x="546342" y="1340224"/>
                          <a:pt x="534077" y="1338876"/>
                          <a:pt x="522857" y="1340746"/>
                        </a:cubicBezTo>
                        <a:cubicBezTo>
                          <a:pt x="485458" y="1335136"/>
                          <a:pt x="447918" y="1330397"/>
                          <a:pt x="410660" y="1323917"/>
                        </a:cubicBezTo>
                        <a:cubicBezTo>
                          <a:pt x="396621" y="1321475"/>
                          <a:pt x="388277" y="1315544"/>
                          <a:pt x="377002" y="1307087"/>
                        </a:cubicBezTo>
                        <a:cubicBezTo>
                          <a:pt x="367423" y="1299903"/>
                          <a:pt x="359106" y="1290994"/>
                          <a:pt x="348952" y="1284648"/>
                        </a:cubicBezTo>
                        <a:cubicBezTo>
                          <a:pt x="343938" y="1281514"/>
                          <a:pt x="337733" y="1280908"/>
                          <a:pt x="332123" y="1279038"/>
                        </a:cubicBezTo>
                        <a:cubicBezTo>
                          <a:pt x="326513" y="1273428"/>
                          <a:pt x="319499" y="1268936"/>
                          <a:pt x="315294" y="1262209"/>
                        </a:cubicBezTo>
                        <a:cubicBezTo>
                          <a:pt x="302730" y="1242107"/>
                          <a:pt x="303968" y="1228127"/>
                          <a:pt x="298464" y="1206111"/>
                        </a:cubicBezTo>
                        <a:cubicBezTo>
                          <a:pt x="297030" y="1200374"/>
                          <a:pt x="294724" y="1194891"/>
                          <a:pt x="292854" y="1189281"/>
                        </a:cubicBezTo>
                        <a:cubicBezTo>
                          <a:pt x="290984" y="1140663"/>
                          <a:pt x="287244" y="1092080"/>
                          <a:pt x="287244" y="1043426"/>
                        </a:cubicBezTo>
                        <a:cubicBezTo>
                          <a:pt x="287244" y="931168"/>
                          <a:pt x="289365" y="923363"/>
                          <a:pt x="298464" y="841473"/>
                        </a:cubicBezTo>
                        <a:cubicBezTo>
                          <a:pt x="296594" y="787245"/>
                          <a:pt x="306014" y="731428"/>
                          <a:pt x="292854" y="678788"/>
                        </a:cubicBezTo>
                        <a:cubicBezTo>
                          <a:pt x="290095" y="667753"/>
                          <a:pt x="262050" y="673388"/>
                          <a:pt x="259195" y="684398"/>
                        </a:cubicBezTo>
                        <a:cubicBezTo>
                          <a:pt x="246985" y="731495"/>
                          <a:pt x="256718" y="781700"/>
                          <a:pt x="253586" y="830253"/>
                        </a:cubicBezTo>
                        <a:cubicBezTo>
                          <a:pt x="252972" y="839768"/>
                          <a:pt x="249682" y="848921"/>
                          <a:pt x="247976" y="858302"/>
                        </a:cubicBezTo>
                        <a:cubicBezTo>
                          <a:pt x="245941" y="869493"/>
                          <a:pt x="243903" y="880691"/>
                          <a:pt x="242366" y="891961"/>
                        </a:cubicBezTo>
                        <a:cubicBezTo>
                          <a:pt x="224109" y="1025844"/>
                          <a:pt x="254059" y="950858"/>
                          <a:pt x="214317" y="998548"/>
                        </a:cubicBezTo>
                        <a:cubicBezTo>
                          <a:pt x="200020" y="1015705"/>
                          <a:pt x="208044" y="1016919"/>
                          <a:pt x="186268" y="1026597"/>
                        </a:cubicBezTo>
                        <a:cubicBezTo>
                          <a:pt x="175461" y="1031400"/>
                          <a:pt x="163829" y="1034076"/>
                          <a:pt x="152609" y="1037816"/>
                        </a:cubicBezTo>
                        <a:cubicBezTo>
                          <a:pt x="137649" y="1035946"/>
                          <a:pt x="121898" y="1037358"/>
                          <a:pt x="107730" y="1032206"/>
                        </a:cubicBezTo>
                        <a:cubicBezTo>
                          <a:pt x="100274" y="1029495"/>
                          <a:pt x="95980" y="1021471"/>
                          <a:pt x="90901" y="1015377"/>
                        </a:cubicBezTo>
                        <a:cubicBezTo>
                          <a:pt x="86585" y="1010198"/>
                          <a:pt x="83600" y="1004034"/>
                          <a:pt x="79681" y="998548"/>
                        </a:cubicBezTo>
                        <a:cubicBezTo>
                          <a:pt x="74247" y="990940"/>
                          <a:pt x="68462" y="983588"/>
                          <a:pt x="62852" y="976108"/>
                        </a:cubicBezTo>
                        <a:cubicBezTo>
                          <a:pt x="60982" y="964888"/>
                          <a:pt x="60173" y="953439"/>
                          <a:pt x="57242" y="942449"/>
                        </a:cubicBezTo>
                        <a:cubicBezTo>
                          <a:pt x="46113" y="900717"/>
                          <a:pt x="44413" y="899960"/>
                          <a:pt x="29193" y="869522"/>
                        </a:cubicBezTo>
                        <a:cubicBezTo>
                          <a:pt x="15998" y="803550"/>
                          <a:pt x="25055" y="831130"/>
                          <a:pt x="6754" y="785375"/>
                        </a:cubicBezTo>
                        <a:cubicBezTo>
                          <a:pt x="-3527" y="662007"/>
                          <a:pt x="-2391" y="713527"/>
                          <a:pt x="12363" y="521713"/>
                        </a:cubicBezTo>
                        <a:cubicBezTo>
                          <a:pt x="12690" y="517464"/>
                          <a:pt x="20687" y="488237"/>
                          <a:pt x="23583" y="482445"/>
                        </a:cubicBezTo>
                        <a:cubicBezTo>
                          <a:pt x="26598" y="476414"/>
                          <a:pt x="31063" y="471225"/>
                          <a:pt x="34803" y="465615"/>
                        </a:cubicBezTo>
                        <a:cubicBezTo>
                          <a:pt x="40413" y="448786"/>
                          <a:pt x="41792" y="429887"/>
                          <a:pt x="51632" y="415127"/>
                        </a:cubicBezTo>
                        <a:cubicBezTo>
                          <a:pt x="76994" y="377084"/>
                          <a:pt x="45321" y="423540"/>
                          <a:pt x="85291" y="370248"/>
                        </a:cubicBezTo>
                        <a:cubicBezTo>
                          <a:pt x="89336" y="364854"/>
                          <a:pt x="92592" y="358905"/>
                          <a:pt x="96511" y="353419"/>
                        </a:cubicBezTo>
                        <a:cubicBezTo>
                          <a:pt x="101945" y="345811"/>
                          <a:pt x="107730" y="338459"/>
                          <a:pt x="113340" y="330979"/>
                        </a:cubicBezTo>
                        <a:cubicBezTo>
                          <a:pt x="125151" y="295547"/>
                          <a:pt x="124560" y="293581"/>
                          <a:pt x="130170" y="28049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 dirty="0"/>
                  </a:p>
                </p:txBody>
              </p:sp>
            </p:grpSp>
            <p:grpSp>
              <p:nvGrpSpPr>
                <p:cNvPr id="163" name="Groupe 162"/>
                <p:cNvGrpSpPr/>
                <p:nvPr/>
              </p:nvGrpSpPr>
              <p:grpSpPr>
                <a:xfrm>
                  <a:off x="6723370" y="3025563"/>
                  <a:ext cx="1122034" cy="358880"/>
                  <a:chOff x="6723370" y="3025563"/>
                  <a:chExt cx="1122034" cy="358880"/>
                </a:xfrm>
              </p:grpSpPr>
              <p:sp>
                <p:nvSpPr>
                  <p:cNvPr id="229" name="Rectangle à coins arrondis 228"/>
                  <p:cNvSpPr/>
                  <p:nvPr/>
                </p:nvSpPr>
                <p:spPr>
                  <a:xfrm>
                    <a:off x="6790992" y="3069597"/>
                    <a:ext cx="714463" cy="224763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50000"/>
                        </a:schemeClr>
                      </a:gs>
                      <a:gs pos="100000">
                        <a:srgbClr val="0E0EE4">
                          <a:alpha val="20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230" name="ZoneTexte 229"/>
                  <p:cNvSpPr txBox="1"/>
                  <p:nvPr/>
                </p:nvSpPr>
                <p:spPr>
                  <a:xfrm>
                    <a:off x="6723370" y="3025563"/>
                    <a:ext cx="1122034" cy="35888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Glycolysis</a:t>
                    </a:r>
                  </a:p>
                </p:txBody>
              </p:sp>
            </p:grpSp>
            <p:grpSp>
              <p:nvGrpSpPr>
                <p:cNvPr id="164" name="Groupe 163"/>
                <p:cNvGrpSpPr/>
                <p:nvPr/>
              </p:nvGrpSpPr>
              <p:grpSpPr>
                <a:xfrm>
                  <a:off x="5786805" y="3888441"/>
                  <a:ext cx="1666763" cy="563954"/>
                  <a:chOff x="5786805" y="3888441"/>
                  <a:chExt cx="1666763" cy="563954"/>
                </a:xfrm>
              </p:grpSpPr>
              <p:sp>
                <p:nvSpPr>
                  <p:cNvPr id="227" name="Rectangle à coins arrondis 226"/>
                  <p:cNvSpPr/>
                  <p:nvPr/>
                </p:nvSpPr>
                <p:spPr>
                  <a:xfrm>
                    <a:off x="6028095" y="3939694"/>
                    <a:ext cx="1162175" cy="398174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60000"/>
                        </a:schemeClr>
                      </a:gs>
                      <a:gs pos="100000">
                        <a:srgbClr val="FF0000">
                          <a:alpha val="14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228" name="ZoneTexte 227"/>
                  <p:cNvSpPr txBox="1"/>
                  <p:nvPr/>
                </p:nvSpPr>
                <p:spPr>
                  <a:xfrm>
                    <a:off x="5786805" y="3888441"/>
                    <a:ext cx="1666763" cy="5639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Oxidative </a:t>
                    </a:r>
                  </a:p>
                  <a:p>
                    <a:pPr algn="ctr"/>
                    <a:r>
                      <a:rPr lang="en-US" sz="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Phosphorylation</a:t>
                    </a:r>
                  </a:p>
                </p:txBody>
              </p:sp>
            </p:grpSp>
            <p:grpSp>
              <p:nvGrpSpPr>
                <p:cNvPr id="165" name="Groupe 164"/>
                <p:cNvGrpSpPr/>
                <p:nvPr/>
              </p:nvGrpSpPr>
              <p:grpSpPr>
                <a:xfrm>
                  <a:off x="7640971" y="4504879"/>
                  <a:ext cx="782914" cy="603807"/>
                  <a:chOff x="7769183" y="4472348"/>
                  <a:chExt cx="514408" cy="603807"/>
                </a:xfrm>
              </p:grpSpPr>
              <p:sp>
                <p:nvSpPr>
                  <p:cNvPr id="219" name="Rectangle à coins arrondis 218"/>
                  <p:cNvSpPr/>
                  <p:nvPr/>
                </p:nvSpPr>
                <p:spPr>
                  <a:xfrm>
                    <a:off x="7848018" y="4552808"/>
                    <a:ext cx="388160" cy="342310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grpSp>
                <p:nvGrpSpPr>
                  <p:cNvPr id="220" name="Groupe 219"/>
                  <p:cNvGrpSpPr/>
                  <p:nvPr/>
                </p:nvGrpSpPr>
                <p:grpSpPr>
                  <a:xfrm>
                    <a:off x="7769183" y="4472348"/>
                    <a:ext cx="514408" cy="603807"/>
                    <a:chOff x="7873047" y="4711108"/>
                    <a:chExt cx="514408" cy="603807"/>
                  </a:xfrm>
                </p:grpSpPr>
                <p:grpSp>
                  <p:nvGrpSpPr>
                    <p:cNvPr id="221" name="Groupe 22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893861" y="4711108"/>
                      <a:ext cx="484424" cy="511042"/>
                      <a:chOff x="8052179" y="5240740"/>
                      <a:chExt cx="413982" cy="436729"/>
                    </a:xfrm>
                  </p:grpSpPr>
                  <p:sp>
                    <p:nvSpPr>
                      <p:cNvPr id="223" name="Ellipse 222"/>
                      <p:cNvSpPr/>
                      <p:nvPr/>
                    </p:nvSpPr>
                    <p:spPr>
                      <a:xfrm>
                        <a:off x="8052179" y="5240740"/>
                        <a:ext cx="413982" cy="436729"/>
                      </a:xfrm>
                      <a:prstGeom prst="ellipse">
                        <a:avLst/>
                      </a:prstGeom>
                      <a:noFill/>
                      <a:ln w="158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200"/>
                      </a:p>
                    </p:txBody>
                  </p:sp>
                  <p:cxnSp>
                    <p:nvCxnSpPr>
                      <p:cNvPr id="224" name="Connecteur droit avec flèche 223"/>
                      <p:cNvCxnSpPr/>
                      <p:nvPr/>
                    </p:nvCxnSpPr>
                    <p:spPr>
                      <a:xfrm rot="1200000">
                        <a:off x="8320169" y="5268041"/>
                        <a:ext cx="60080" cy="0"/>
                      </a:xfrm>
                      <a:prstGeom prst="straightConnector1">
                        <a:avLst/>
                      </a:prstGeom>
                      <a:ln w="635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5" name="Connecteur droit avec flèche 224"/>
                      <p:cNvCxnSpPr/>
                      <p:nvPr/>
                    </p:nvCxnSpPr>
                    <p:spPr>
                      <a:xfrm rot="9900000">
                        <a:off x="8257785" y="5673514"/>
                        <a:ext cx="91440" cy="0"/>
                      </a:xfrm>
                      <a:prstGeom prst="straightConnector1">
                        <a:avLst/>
                      </a:prstGeom>
                      <a:ln w="127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6" name="Connecteur droit avec flèche 225"/>
                      <p:cNvCxnSpPr/>
                      <p:nvPr/>
                    </p:nvCxnSpPr>
                    <p:spPr>
                      <a:xfrm rot="17100000">
                        <a:off x="8015020" y="5402436"/>
                        <a:ext cx="91440" cy="0"/>
                      </a:xfrm>
                      <a:prstGeom prst="straightConnector1">
                        <a:avLst/>
                      </a:prstGeom>
                      <a:ln w="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22" name="ZoneTexte 221"/>
                    <p:cNvSpPr txBox="1"/>
                    <p:nvPr/>
                  </p:nvSpPr>
                  <p:spPr>
                    <a:xfrm>
                      <a:off x="7873047" y="4750962"/>
                      <a:ext cx="514408" cy="563953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TCA </a:t>
                      </a:r>
                    </a:p>
                    <a:p>
                      <a:pPr algn="ctr"/>
                      <a:r>
                        <a:rPr lang="en-US" sz="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Cycle</a:t>
                      </a:r>
                    </a:p>
                  </p:txBody>
                </p:sp>
              </p:grpSp>
            </p:grpSp>
            <p:cxnSp>
              <p:nvCxnSpPr>
                <p:cNvPr id="166" name="Connecteur droit avec flèche 165"/>
                <p:cNvCxnSpPr/>
                <p:nvPr/>
              </p:nvCxnSpPr>
              <p:spPr>
                <a:xfrm>
                  <a:off x="7990982" y="2251674"/>
                  <a:ext cx="10071" cy="39121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7" name="ZoneTexte 166"/>
                <p:cNvSpPr txBox="1"/>
                <p:nvPr/>
              </p:nvSpPr>
              <p:spPr>
                <a:xfrm>
                  <a:off x="7534420" y="1994520"/>
                  <a:ext cx="975173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glucose</a:t>
                  </a:r>
                </a:p>
              </p:txBody>
            </p:sp>
            <p:sp>
              <p:nvSpPr>
                <p:cNvPr id="168" name="ZoneTexte 167"/>
                <p:cNvSpPr txBox="1"/>
                <p:nvPr/>
              </p:nvSpPr>
              <p:spPr>
                <a:xfrm>
                  <a:off x="7513468" y="2573439"/>
                  <a:ext cx="975173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glucose</a:t>
                  </a:r>
                </a:p>
              </p:txBody>
            </p:sp>
            <p:cxnSp>
              <p:nvCxnSpPr>
                <p:cNvPr id="169" name="Connecteur droit avec flèche 168"/>
                <p:cNvCxnSpPr/>
                <p:nvPr/>
              </p:nvCxnSpPr>
              <p:spPr>
                <a:xfrm>
                  <a:off x="8003034" y="2842714"/>
                  <a:ext cx="6021" cy="494748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0" name="ZoneTexte 169"/>
                <p:cNvSpPr txBox="1"/>
                <p:nvPr/>
              </p:nvSpPr>
              <p:spPr>
                <a:xfrm>
                  <a:off x="7491876" y="3258403"/>
                  <a:ext cx="1063289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pyruvate</a:t>
                  </a:r>
                </a:p>
              </p:txBody>
            </p:sp>
            <p:sp>
              <p:nvSpPr>
                <p:cNvPr id="171" name="ZoneTexte 170"/>
                <p:cNvSpPr txBox="1"/>
                <p:nvPr/>
              </p:nvSpPr>
              <p:spPr>
                <a:xfrm>
                  <a:off x="7433332" y="3911129"/>
                  <a:ext cx="1218163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Acetyl CoA</a:t>
                  </a:r>
                </a:p>
              </p:txBody>
            </p:sp>
            <p:sp>
              <p:nvSpPr>
                <p:cNvPr id="172" name="Ellipse 171"/>
                <p:cNvSpPr/>
                <p:nvPr/>
              </p:nvSpPr>
              <p:spPr>
                <a:xfrm>
                  <a:off x="7922402" y="2341672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173" name="Connecteur droit avec flèche 172"/>
                <p:cNvCxnSpPr/>
                <p:nvPr/>
              </p:nvCxnSpPr>
              <p:spPr>
                <a:xfrm>
                  <a:off x="8022007" y="3470373"/>
                  <a:ext cx="0" cy="489016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Connecteur droit avec flèche 173"/>
                <p:cNvCxnSpPr/>
                <p:nvPr/>
              </p:nvCxnSpPr>
              <p:spPr>
                <a:xfrm>
                  <a:off x="8032901" y="4179055"/>
                  <a:ext cx="0" cy="293409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5" name="Groupe 174"/>
                <p:cNvGrpSpPr/>
                <p:nvPr/>
              </p:nvGrpSpPr>
              <p:grpSpPr>
                <a:xfrm>
                  <a:off x="6985103" y="4792443"/>
                  <a:ext cx="1286475" cy="742752"/>
                  <a:chOff x="7115349" y="4784487"/>
                  <a:chExt cx="1286475" cy="742752"/>
                </a:xfrm>
              </p:grpSpPr>
              <p:grpSp>
                <p:nvGrpSpPr>
                  <p:cNvPr id="211" name="Groupe 210"/>
                  <p:cNvGrpSpPr>
                    <a:grpSpLocks noChangeAspect="1"/>
                  </p:cNvGrpSpPr>
                  <p:nvPr/>
                </p:nvGrpSpPr>
                <p:grpSpPr>
                  <a:xfrm rot="21120367">
                    <a:off x="7427604" y="490781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217" name="Arc 216"/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218" name="Connecteur droit avec flèche 217"/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12" name="ZoneTexte 211"/>
                  <p:cNvSpPr txBox="1"/>
                  <p:nvPr/>
                </p:nvSpPr>
                <p:spPr>
                  <a:xfrm>
                    <a:off x="7645614" y="5102721"/>
                    <a:ext cx="756210" cy="35888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b="1" dirty="0"/>
                      <a:t>NAD+</a:t>
                    </a:r>
                  </a:p>
                </p:txBody>
              </p:sp>
              <p:sp>
                <p:nvSpPr>
                  <p:cNvPr id="213" name="ZoneTexte 212"/>
                  <p:cNvSpPr txBox="1"/>
                  <p:nvPr/>
                </p:nvSpPr>
                <p:spPr>
                  <a:xfrm>
                    <a:off x="7115349" y="4887354"/>
                    <a:ext cx="887054" cy="41014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>
                        <a:solidFill>
                          <a:srgbClr val="0E0EE4"/>
                        </a:solidFill>
                      </a:rPr>
                      <a:t>NADH</a:t>
                    </a:r>
                    <a:endParaRPr lang="en-US" sz="800" b="1" dirty="0">
                      <a:solidFill>
                        <a:srgbClr val="0E0EE4"/>
                      </a:solidFill>
                    </a:endParaRPr>
                  </a:p>
                </p:txBody>
              </p:sp>
              <p:grpSp>
                <p:nvGrpSpPr>
                  <p:cNvPr id="214" name="Groupe 213"/>
                  <p:cNvGrpSpPr>
                    <a:grpSpLocks noChangeAspect="1"/>
                  </p:cNvGrpSpPr>
                  <p:nvPr/>
                </p:nvGrpSpPr>
                <p:grpSpPr>
                  <a:xfrm rot="9907565">
                    <a:off x="7434688" y="478448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215" name="Arc 214"/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216" name="Connecteur droit avec flèche 215"/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76" name="Groupe 175"/>
                <p:cNvGrpSpPr/>
                <p:nvPr/>
              </p:nvGrpSpPr>
              <p:grpSpPr>
                <a:xfrm rot="17667223">
                  <a:off x="8174601" y="4606401"/>
                  <a:ext cx="812139" cy="1081208"/>
                  <a:chOff x="7371652" y="4718237"/>
                  <a:chExt cx="812139" cy="1081208"/>
                </a:xfrm>
              </p:grpSpPr>
              <p:grpSp>
                <p:nvGrpSpPr>
                  <p:cNvPr id="203" name="Groupe 202"/>
                  <p:cNvGrpSpPr>
                    <a:grpSpLocks noChangeAspect="1"/>
                  </p:cNvGrpSpPr>
                  <p:nvPr/>
                </p:nvGrpSpPr>
                <p:grpSpPr>
                  <a:xfrm rot="21120367">
                    <a:off x="7427604" y="490781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209" name="Arc 208"/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210" name="Connecteur droit avec flèche 209"/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04" name="ZoneTexte 203"/>
                  <p:cNvSpPr txBox="1"/>
                  <p:nvPr/>
                </p:nvSpPr>
                <p:spPr>
                  <a:xfrm rot="3932777">
                    <a:off x="7625978" y="5241632"/>
                    <a:ext cx="705478" cy="41014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>
                        <a:solidFill>
                          <a:srgbClr val="00B050"/>
                        </a:solidFill>
                      </a:rPr>
                      <a:t>FAD</a:t>
                    </a:r>
                  </a:p>
                </p:txBody>
              </p:sp>
              <p:sp>
                <p:nvSpPr>
                  <p:cNvPr id="205" name="ZoneTexte 204"/>
                  <p:cNvSpPr txBox="1"/>
                  <p:nvPr/>
                </p:nvSpPr>
                <p:spPr>
                  <a:xfrm rot="3932777">
                    <a:off x="7148955" y="4940934"/>
                    <a:ext cx="804275" cy="35888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b="1" dirty="0"/>
                      <a:t>FADH</a:t>
                    </a:r>
                    <a:r>
                      <a:rPr lang="en-US" sz="400" b="1" dirty="0"/>
                      <a:t>2</a:t>
                    </a:r>
                  </a:p>
                </p:txBody>
              </p:sp>
              <p:grpSp>
                <p:nvGrpSpPr>
                  <p:cNvPr id="206" name="Groupe 205"/>
                  <p:cNvGrpSpPr>
                    <a:grpSpLocks noChangeAspect="1"/>
                  </p:cNvGrpSpPr>
                  <p:nvPr/>
                </p:nvGrpSpPr>
                <p:grpSpPr>
                  <a:xfrm rot="9907565">
                    <a:off x="7434688" y="478448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207" name="Arc 206"/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208" name="Connecteur droit avec flèche 207"/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77" name="Connecteur droit avec flèche 176"/>
                <p:cNvCxnSpPr/>
                <p:nvPr/>
              </p:nvCxnSpPr>
              <p:spPr>
                <a:xfrm rot="-180000">
                  <a:off x="8511043" y="5196544"/>
                  <a:ext cx="147871" cy="443016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Connecteur droit avec flèche 177"/>
                <p:cNvCxnSpPr>
                  <a:stCxn id="232" idx="180"/>
                </p:cNvCxnSpPr>
                <p:nvPr/>
              </p:nvCxnSpPr>
              <p:spPr>
                <a:xfrm flipH="1">
                  <a:off x="7390834" y="5228911"/>
                  <a:ext cx="136013" cy="436863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Connecteur droit avec flèche 178"/>
                <p:cNvCxnSpPr/>
                <p:nvPr/>
              </p:nvCxnSpPr>
              <p:spPr>
                <a:xfrm flipV="1">
                  <a:off x="8357763" y="3417585"/>
                  <a:ext cx="1371600" cy="4467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0" name="ZoneTexte 179"/>
                <p:cNvSpPr txBox="1"/>
                <p:nvPr/>
              </p:nvSpPr>
              <p:spPr>
                <a:xfrm>
                  <a:off x="8468212" y="3005226"/>
                  <a:ext cx="887054" cy="410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0E0EE4"/>
                      </a:solidFill>
                    </a:rPr>
                    <a:t>NADH</a:t>
                  </a:r>
                </a:p>
              </p:txBody>
            </p:sp>
            <p:sp>
              <p:nvSpPr>
                <p:cNvPr id="181" name="ZoneTexte 180"/>
                <p:cNvSpPr txBox="1"/>
                <p:nvPr/>
              </p:nvSpPr>
              <p:spPr>
                <a:xfrm>
                  <a:off x="9615209" y="3267501"/>
                  <a:ext cx="911088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lactate</a:t>
                  </a:r>
                </a:p>
              </p:txBody>
            </p:sp>
            <p:cxnSp>
              <p:nvCxnSpPr>
                <p:cNvPr id="182" name="Connecteur droit avec flèche 181"/>
                <p:cNvCxnSpPr/>
                <p:nvPr/>
              </p:nvCxnSpPr>
              <p:spPr>
                <a:xfrm>
                  <a:off x="10390358" y="3418077"/>
                  <a:ext cx="944600" cy="8888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3" name="Ellipse 182"/>
                <p:cNvSpPr/>
                <p:nvPr/>
              </p:nvSpPr>
              <p:spPr>
                <a:xfrm>
                  <a:off x="11035625" y="3351897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84" name="ZoneTexte 183"/>
                <p:cNvSpPr txBox="1"/>
                <p:nvPr/>
              </p:nvSpPr>
              <p:spPr>
                <a:xfrm>
                  <a:off x="9072168" y="3003492"/>
                  <a:ext cx="756211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/>
                    <a:t>NAD+</a:t>
                  </a:r>
                </a:p>
              </p:txBody>
            </p:sp>
            <p:sp>
              <p:nvSpPr>
                <p:cNvPr id="185" name="ZoneTexte 184"/>
                <p:cNvSpPr txBox="1"/>
                <p:nvPr/>
              </p:nvSpPr>
              <p:spPr>
                <a:xfrm>
                  <a:off x="7207379" y="4351703"/>
                  <a:ext cx="561285" cy="333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>
                      <a:solidFill>
                        <a:srgbClr val="C9C400"/>
                      </a:solidFill>
                    </a:rPr>
                    <a:t>ATP</a:t>
                  </a:r>
                </a:p>
              </p:txBody>
            </p:sp>
            <p:sp>
              <p:nvSpPr>
                <p:cNvPr id="186" name="Rectangle à coins arrondis 185"/>
                <p:cNvSpPr/>
                <p:nvPr/>
              </p:nvSpPr>
              <p:spPr>
                <a:xfrm rot="840000">
                  <a:off x="7405162" y="5284930"/>
                  <a:ext cx="129769" cy="22662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87" name="Rectangle à coins arrondis 186"/>
                <p:cNvSpPr/>
                <p:nvPr/>
              </p:nvSpPr>
              <p:spPr>
                <a:xfrm rot="-1260000">
                  <a:off x="8506582" y="5269970"/>
                  <a:ext cx="129769" cy="22662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88" name="ZoneTexte 187"/>
                <p:cNvSpPr txBox="1"/>
                <p:nvPr/>
              </p:nvSpPr>
              <p:spPr>
                <a:xfrm rot="814362">
                  <a:off x="7300597" y="5223068"/>
                  <a:ext cx="344995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/>
                    <a:t>I</a:t>
                  </a:r>
                </a:p>
              </p:txBody>
            </p:sp>
            <p:sp>
              <p:nvSpPr>
                <p:cNvPr id="189" name="ZoneTexte 188"/>
                <p:cNvSpPr txBox="1"/>
                <p:nvPr/>
              </p:nvSpPr>
              <p:spPr>
                <a:xfrm rot="20264889">
                  <a:off x="8434775" y="5081169"/>
                  <a:ext cx="370693" cy="5639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/>
                    <a:t>II</a:t>
                  </a:r>
                </a:p>
              </p:txBody>
            </p:sp>
            <p:grpSp>
              <p:nvGrpSpPr>
                <p:cNvPr id="190" name="Groupe 189"/>
                <p:cNvGrpSpPr>
                  <a:grpSpLocks noChangeAspect="1"/>
                </p:cNvGrpSpPr>
                <p:nvPr/>
              </p:nvGrpSpPr>
              <p:grpSpPr>
                <a:xfrm rot="7960378">
                  <a:off x="8274106" y="4223170"/>
                  <a:ext cx="370753" cy="486269"/>
                  <a:chOff x="5372988" y="6110537"/>
                  <a:chExt cx="659991" cy="573282"/>
                </a:xfrm>
              </p:grpSpPr>
              <p:sp>
                <p:nvSpPr>
                  <p:cNvPr id="201" name="Arc 200"/>
                  <p:cNvSpPr/>
                  <p:nvPr/>
                </p:nvSpPr>
                <p:spPr>
                  <a:xfrm>
                    <a:off x="5372988" y="6110537"/>
                    <a:ext cx="659991" cy="573282"/>
                  </a:xfrm>
                  <a:prstGeom prst="arc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cxnSp>
                <p:nvCxnSpPr>
                  <p:cNvPr id="202" name="Connecteur droit avec flèche 201"/>
                  <p:cNvCxnSpPr/>
                  <p:nvPr/>
                </p:nvCxnSpPr>
                <p:spPr>
                  <a:xfrm rot="10860000">
                    <a:off x="5612986" y="6114019"/>
                    <a:ext cx="106999" cy="0"/>
                  </a:xfrm>
                  <a:prstGeom prst="straightConnector1">
                    <a:avLst/>
                  </a:prstGeom>
                  <a:ln w="127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1" name="ZoneTexte 190"/>
                <p:cNvSpPr txBox="1"/>
                <p:nvPr/>
              </p:nvSpPr>
              <p:spPr>
                <a:xfrm>
                  <a:off x="8498544" y="4401834"/>
                  <a:ext cx="860351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citrate</a:t>
                  </a:r>
                </a:p>
              </p:txBody>
            </p:sp>
            <p:cxnSp>
              <p:nvCxnSpPr>
                <p:cNvPr id="192" name="Connecteur droit avec flèche 191"/>
                <p:cNvCxnSpPr/>
                <p:nvPr/>
              </p:nvCxnSpPr>
              <p:spPr>
                <a:xfrm flipV="1">
                  <a:off x="9219567" y="4542127"/>
                  <a:ext cx="418504" cy="5212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3" name="Groupe 192"/>
                <p:cNvGrpSpPr/>
                <p:nvPr/>
              </p:nvGrpSpPr>
              <p:grpSpPr>
                <a:xfrm>
                  <a:off x="9410890" y="4803544"/>
                  <a:ext cx="1749543" cy="563954"/>
                  <a:chOff x="9978662" y="4747216"/>
                  <a:chExt cx="1749543" cy="563954"/>
                </a:xfrm>
              </p:grpSpPr>
              <p:sp>
                <p:nvSpPr>
                  <p:cNvPr id="199" name="Rectangle à coins arrondis 198"/>
                  <p:cNvSpPr/>
                  <p:nvPr/>
                </p:nvSpPr>
                <p:spPr>
                  <a:xfrm>
                    <a:off x="10309114" y="4782069"/>
                    <a:ext cx="1070270" cy="386106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200" name="ZoneTexte 199"/>
                  <p:cNvSpPr txBox="1"/>
                  <p:nvPr/>
                </p:nvSpPr>
                <p:spPr>
                  <a:xfrm>
                    <a:off x="9978662" y="4747216"/>
                    <a:ext cx="1749543" cy="5639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Macromolecular </a:t>
                    </a:r>
                  </a:p>
                  <a:p>
                    <a:pPr algn="ctr"/>
                    <a:r>
                      <a:rPr lang="en-US" sz="8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biosynthesis</a:t>
                    </a:r>
                  </a:p>
                </p:txBody>
              </p:sp>
            </p:grpSp>
            <p:sp>
              <p:nvSpPr>
                <p:cNvPr id="194" name="ZoneTexte 193"/>
                <p:cNvSpPr txBox="1"/>
                <p:nvPr/>
              </p:nvSpPr>
              <p:spPr>
                <a:xfrm>
                  <a:off x="7200447" y="5606121"/>
                  <a:ext cx="467826" cy="3076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" dirty="0"/>
                    <a:t>H+</a:t>
                  </a:r>
                </a:p>
              </p:txBody>
            </p:sp>
            <p:pic>
              <p:nvPicPr>
                <p:cNvPr id="195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76" r="62568" b="52600"/>
                <a:stretch/>
              </p:blipFill>
              <p:spPr bwMode="auto">
                <a:xfrm>
                  <a:off x="11247600" y="4325634"/>
                  <a:ext cx="277674" cy="39180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5921" dir="2700000" sx="1000" sy="1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6" name="ZoneTexte 195"/>
                <p:cNvSpPr txBox="1"/>
                <p:nvPr/>
              </p:nvSpPr>
              <p:spPr>
                <a:xfrm>
                  <a:off x="9424182" y="4392104"/>
                  <a:ext cx="1223503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Fatty Acids</a:t>
                  </a:r>
                </a:p>
              </p:txBody>
            </p:sp>
            <p:cxnSp>
              <p:nvCxnSpPr>
                <p:cNvPr id="197" name="Connecteur droit avec flèche 196"/>
                <p:cNvCxnSpPr/>
                <p:nvPr/>
              </p:nvCxnSpPr>
              <p:spPr>
                <a:xfrm flipV="1">
                  <a:off x="10413074" y="4532359"/>
                  <a:ext cx="391213" cy="0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8" name="ZoneTexte 197"/>
                <p:cNvSpPr txBox="1"/>
                <p:nvPr/>
              </p:nvSpPr>
              <p:spPr>
                <a:xfrm>
                  <a:off x="10635577" y="4395221"/>
                  <a:ext cx="769564" cy="3588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/>
                    <a:t>Lipids</a:t>
                  </a:r>
                </a:p>
              </p:txBody>
            </p:sp>
          </p:grpSp>
          <p:cxnSp>
            <p:nvCxnSpPr>
              <p:cNvPr id="152" name="Connecteur droit avec flèche 151"/>
              <p:cNvCxnSpPr/>
              <p:nvPr/>
            </p:nvCxnSpPr>
            <p:spPr>
              <a:xfrm rot="360000" flipH="1">
                <a:off x="2249670" y="4106717"/>
                <a:ext cx="206015" cy="417302"/>
              </a:xfrm>
              <a:prstGeom prst="straightConnector1">
                <a:avLst/>
              </a:prstGeom>
              <a:ln w="15875"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3" name="Groupe 152"/>
              <p:cNvGrpSpPr/>
              <p:nvPr/>
            </p:nvGrpSpPr>
            <p:grpSpPr>
              <a:xfrm rot="3869871">
                <a:off x="1887835" y="4300732"/>
                <a:ext cx="619422" cy="584814"/>
                <a:chOff x="2126776" y="4231367"/>
                <a:chExt cx="619422" cy="584814"/>
              </a:xfrm>
            </p:grpSpPr>
            <p:sp>
              <p:nvSpPr>
                <p:cNvPr id="159" name="Arc 158"/>
                <p:cNvSpPr/>
                <p:nvPr/>
              </p:nvSpPr>
              <p:spPr>
                <a:xfrm rot="17187590">
                  <a:off x="2144080" y="4214063"/>
                  <a:ext cx="584814" cy="619422"/>
                </a:xfrm>
                <a:prstGeom prst="arc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160" name="Connecteur droit avec flèche 159"/>
                <p:cNvCxnSpPr/>
                <p:nvPr/>
              </p:nvCxnSpPr>
              <p:spPr>
                <a:xfrm rot="6447590">
                  <a:off x="2084957" y="4456190"/>
                  <a:ext cx="97895" cy="0"/>
                </a:xfrm>
                <a:prstGeom prst="straightConnector1">
                  <a:avLst/>
                </a:prstGeom>
                <a:ln w="127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4" name="Rectangle à coins arrondis 153"/>
              <p:cNvSpPr/>
              <p:nvPr/>
            </p:nvSpPr>
            <p:spPr>
              <a:xfrm rot="1999893">
                <a:off x="2284979" y="4194615"/>
                <a:ext cx="165696" cy="226626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155" name="ZoneTexte 154"/>
              <p:cNvSpPr txBox="1"/>
              <p:nvPr/>
            </p:nvSpPr>
            <p:spPr>
              <a:xfrm>
                <a:off x="2308795" y="4532937"/>
                <a:ext cx="462485" cy="307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dirty="0"/>
                  <a:t>O</a:t>
                </a:r>
                <a:r>
                  <a:rPr lang="en-US" sz="400" dirty="0"/>
                  <a:t>2</a:t>
                </a:r>
              </a:p>
            </p:txBody>
          </p:sp>
          <p:sp>
            <p:nvSpPr>
              <p:cNvPr id="156" name="ZoneTexte 155"/>
              <p:cNvSpPr txBox="1"/>
              <p:nvPr/>
            </p:nvSpPr>
            <p:spPr>
              <a:xfrm>
                <a:off x="1794480" y="4271325"/>
                <a:ext cx="539923" cy="307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dirty="0"/>
                  <a:t>HO</a:t>
                </a:r>
                <a:r>
                  <a:rPr lang="en-US" sz="300" dirty="0"/>
                  <a:t>2</a:t>
                </a:r>
              </a:p>
            </p:txBody>
          </p:sp>
          <p:sp>
            <p:nvSpPr>
              <p:cNvPr id="157" name="ZoneTexte 156"/>
              <p:cNvSpPr txBox="1"/>
              <p:nvPr/>
            </p:nvSpPr>
            <p:spPr>
              <a:xfrm rot="1814002">
                <a:off x="2217793" y="4037448"/>
                <a:ext cx="370693" cy="563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IV</a:t>
                </a:r>
              </a:p>
            </p:txBody>
          </p:sp>
          <p:sp>
            <p:nvSpPr>
              <p:cNvPr id="158" name="ZoneTexte 157"/>
              <p:cNvSpPr txBox="1"/>
              <p:nvPr/>
            </p:nvSpPr>
            <p:spPr>
              <a:xfrm>
                <a:off x="2035530" y="4502505"/>
                <a:ext cx="467826" cy="307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dirty="0"/>
                  <a:t>H+</a:t>
                </a:r>
              </a:p>
            </p:txBody>
          </p:sp>
        </p:grpSp>
        <p:sp>
          <p:nvSpPr>
            <p:cNvPr id="141" name="Arc 140"/>
            <p:cNvSpPr/>
            <p:nvPr/>
          </p:nvSpPr>
          <p:spPr>
            <a:xfrm rot="7918660">
              <a:off x="3372344" y="2733867"/>
              <a:ext cx="546766" cy="579122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cxnSp>
          <p:nvCxnSpPr>
            <p:cNvPr id="142" name="Connecteur droit avec flèche 141"/>
            <p:cNvCxnSpPr/>
            <p:nvPr/>
          </p:nvCxnSpPr>
          <p:spPr>
            <a:xfrm rot="19440000">
              <a:off x="3839894" y="3196286"/>
              <a:ext cx="91526" cy="0"/>
            </a:xfrm>
            <a:prstGeom prst="straightConnector1">
              <a:avLst/>
            </a:prstGeom>
            <a:ln w="127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Étoile à 5 branches 142"/>
            <p:cNvSpPr>
              <a:spLocks noChangeAspect="1"/>
            </p:cNvSpPr>
            <p:nvPr/>
          </p:nvSpPr>
          <p:spPr>
            <a:xfrm>
              <a:off x="2524691" y="2890079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4" name="Étoile à 5 branches 143"/>
            <p:cNvSpPr>
              <a:spLocks noChangeAspect="1"/>
            </p:cNvSpPr>
            <p:nvPr/>
          </p:nvSpPr>
          <p:spPr>
            <a:xfrm>
              <a:off x="2361279" y="2919535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5" name="Étoile à 5 branches 144"/>
            <p:cNvSpPr>
              <a:spLocks noChangeAspect="1"/>
            </p:cNvSpPr>
            <p:nvPr/>
          </p:nvSpPr>
          <p:spPr>
            <a:xfrm>
              <a:off x="2487542" y="3061743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6" name="Étoile à 5 branches 145"/>
            <p:cNvSpPr>
              <a:spLocks noChangeAspect="1"/>
            </p:cNvSpPr>
            <p:nvPr/>
          </p:nvSpPr>
          <p:spPr>
            <a:xfrm>
              <a:off x="2228614" y="4387895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7" name="Étoile à 5 branches 146"/>
            <p:cNvSpPr>
              <a:spLocks noChangeAspect="1"/>
            </p:cNvSpPr>
            <p:nvPr/>
          </p:nvSpPr>
          <p:spPr>
            <a:xfrm>
              <a:off x="2065202" y="4417351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8" name="Étoile à 5 branches 147"/>
            <p:cNvSpPr>
              <a:spLocks noChangeAspect="1"/>
            </p:cNvSpPr>
            <p:nvPr/>
          </p:nvSpPr>
          <p:spPr>
            <a:xfrm>
              <a:off x="2191465" y="4559559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9" name="ZoneTexte 148"/>
            <p:cNvSpPr txBox="1"/>
            <p:nvPr/>
          </p:nvSpPr>
          <p:spPr>
            <a:xfrm>
              <a:off x="2179070" y="2682165"/>
              <a:ext cx="524768" cy="311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>
                  <a:solidFill>
                    <a:srgbClr val="C9C400"/>
                  </a:solidFill>
                </a:rPr>
                <a:t>ATP</a:t>
              </a:r>
            </a:p>
          </p:txBody>
        </p:sp>
        <p:sp>
          <p:nvSpPr>
            <p:cNvPr id="150" name="ZoneTexte 149"/>
            <p:cNvSpPr txBox="1"/>
            <p:nvPr/>
          </p:nvSpPr>
          <p:spPr>
            <a:xfrm rot="1795834">
              <a:off x="3052570" y="3642379"/>
              <a:ext cx="1001600" cy="2636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Mitochondrion</a:t>
              </a:r>
            </a:p>
          </p:txBody>
        </p:sp>
      </p:grpSp>
      <p:sp>
        <p:nvSpPr>
          <p:cNvPr id="233" name="Titre 1"/>
          <p:cNvSpPr txBox="1">
            <a:spLocks/>
          </p:cNvSpPr>
          <p:nvPr/>
        </p:nvSpPr>
        <p:spPr>
          <a:xfrm>
            <a:off x="-1" y="433499"/>
            <a:ext cx="6844408" cy="620314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800" dirty="0">
                <a:latin typeface="+mn-lt"/>
              </a:rPr>
              <a:t>Nicotinamide adenine </a:t>
            </a:r>
            <a:r>
              <a:rPr lang="it-IT" sz="1800" dirty="0" smtClean="0">
                <a:latin typeface="+mn-lt"/>
              </a:rPr>
              <a:t>dinucleotide </a:t>
            </a:r>
            <a:r>
              <a:rPr lang="en-GB" sz="1800" dirty="0" smtClean="0">
                <a:latin typeface="+mn-lt"/>
              </a:rPr>
              <a:t>(NADH)</a:t>
            </a:r>
            <a:endParaRPr lang="en-GB" sz="1800" dirty="0">
              <a:latin typeface="+mn-lt"/>
            </a:endParaRPr>
          </a:p>
        </p:txBody>
      </p:sp>
      <p:sp>
        <p:nvSpPr>
          <p:cNvPr id="234" name="ZoneTexte 233"/>
          <p:cNvSpPr txBox="1"/>
          <p:nvPr/>
        </p:nvSpPr>
        <p:spPr>
          <a:xfrm>
            <a:off x="2677535" y="4233117"/>
            <a:ext cx="1401602" cy="307777"/>
          </a:xfrm>
          <a:prstGeom prst="rect">
            <a:avLst/>
          </a:prstGeom>
          <a:solidFill>
            <a:srgbClr val="CCCCFF"/>
          </a:solidFill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/>
              </a:rPr>
              <a:t>Proliferating cell</a:t>
            </a:r>
          </a:p>
        </p:txBody>
      </p:sp>
      <p:sp>
        <p:nvSpPr>
          <p:cNvPr id="235" name="ZoneTexte 234"/>
          <p:cNvSpPr txBox="1"/>
          <p:nvPr/>
        </p:nvSpPr>
        <p:spPr>
          <a:xfrm>
            <a:off x="2390816" y="4735916"/>
            <a:ext cx="17020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/>
              </a:rPr>
              <a:t>Glycolysis ++</a:t>
            </a:r>
            <a:endParaRPr lang="en-US" sz="1400" dirty="0">
              <a:latin typeface="Calibri"/>
            </a:endParaRPr>
          </a:p>
          <a:p>
            <a:r>
              <a:rPr lang="en-US" sz="1400" b="1" dirty="0" smtClean="0">
                <a:latin typeface="Calibri"/>
              </a:rPr>
              <a:t>Short </a:t>
            </a:r>
            <a:r>
              <a:rPr lang="en-US" sz="1400" dirty="0">
                <a:latin typeface="Calibri"/>
              </a:rPr>
              <a:t>NADH </a:t>
            </a:r>
            <a:r>
              <a:rPr lang="en-US" sz="1400" dirty="0" smtClean="0">
                <a:latin typeface="Calibri"/>
              </a:rPr>
              <a:t>Lifetime</a:t>
            </a:r>
          </a:p>
          <a:p>
            <a:r>
              <a:rPr lang="en-US" sz="1400" b="1" dirty="0" smtClean="0">
                <a:latin typeface="Calibri"/>
              </a:rPr>
              <a:t>Free</a:t>
            </a:r>
            <a:r>
              <a:rPr lang="en-US" sz="1400" dirty="0" smtClean="0">
                <a:latin typeface="Calibri"/>
              </a:rPr>
              <a:t> NADH</a:t>
            </a:r>
            <a:endParaRPr lang="en-US" sz="1400" dirty="0">
              <a:latin typeface="Calibri"/>
            </a:endParaRPr>
          </a:p>
        </p:txBody>
      </p:sp>
      <p:sp>
        <p:nvSpPr>
          <p:cNvPr id="236" name="ZoneTexte 235"/>
          <p:cNvSpPr txBox="1"/>
          <p:nvPr/>
        </p:nvSpPr>
        <p:spPr>
          <a:xfrm>
            <a:off x="377870" y="4703880"/>
            <a:ext cx="165077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Calibri"/>
              </a:rPr>
              <a:t>OxPhos</a:t>
            </a:r>
            <a:r>
              <a:rPr lang="en-US" sz="1400" b="1" dirty="0">
                <a:latin typeface="Calibri"/>
              </a:rPr>
              <a:t> ++</a:t>
            </a:r>
            <a:r>
              <a:rPr lang="en-US" sz="1400" dirty="0">
                <a:latin typeface="Calibri"/>
              </a:rPr>
              <a:t> </a:t>
            </a:r>
            <a:endParaRPr lang="en-US" sz="1400" b="1" dirty="0">
              <a:latin typeface="Calibri"/>
            </a:endParaRPr>
          </a:p>
          <a:p>
            <a:r>
              <a:rPr lang="en-US" sz="1400" b="1" dirty="0" smtClean="0">
                <a:latin typeface="Calibri"/>
              </a:rPr>
              <a:t>Long </a:t>
            </a:r>
            <a:r>
              <a:rPr lang="en-US" sz="1400" dirty="0">
                <a:latin typeface="Calibri"/>
              </a:rPr>
              <a:t>NADH </a:t>
            </a:r>
            <a:r>
              <a:rPr lang="en-US" sz="1400" dirty="0" smtClean="0">
                <a:latin typeface="Calibri"/>
              </a:rPr>
              <a:t>Lifetime</a:t>
            </a:r>
          </a:p>
          <a:p>
            <a:r>
              <a:rPr lang="en-US" sz="1400" b="1" dirty="0" smtClean="0">
                <a:latin typeface="Calibri"/>
              </a:rPr>
              <a:t>Bound</a:t>
            </a:r>
            <a:r>
              <a:rPr lang="en-US" sz="1400" dirty="0" smtClean="0">
                <a:latin typeface="Calibri"/>
              </a:rPr>
              <a:t> NADH</a:t>
            </a:r>
            <a:endParaRPr lang="en-US" sz="1400" dirty="0">
              <a:latin typeface="Calibri"/>
            </a:endParaRPr>
          </a:p>
        </p:txBody>
      </p:sp>
      <p:sp>
        <p:nvSpPr>
          <p:cNvPr id="237" name="ZoneTexte 236"/>
          <p:cNvSpPr txBox="1"/>
          <p:nvPr/>
        </p:nvSpPr>
        <p:spPr>
          <a:xfrm>
            <a:off x="442723" y="4222753"/>
            <a:ext cx="1026435" cy="307777"/>
          </a:xfrm>
          <a:prstGeom prst="rect">
            <a:avLst/>
          </a:prstGeom>
          <a:solidFill>
            <a:srgbClr val="FFCCCC"/>
          </a:solidFill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/>
              </a:rPr>
              <a:t>Resting cell</a:t>
            </a:r>
          </a:p>
        </p:txBody>
      </p:sp>
      <p:sp>
        <p:nvSpPr>
          <p:cNvPr id="238" name="Triangle isocèle 237"/>
          <p:cNvSpPr/>
          <p:nvPr/>
        </p:nvSpPr>
        <p:spPr>
          <a:xfrm rot="5400000">
            <a:off x="1994769" y="3881586"/>
            <a:ext cx="308737" cy="999122"/>
          </a:xfrm>
          <a:prstGeom prst="triangle">
            <a:avLst/>
          </a:prstGeom>
          <a:gradFill>
            <a:gsLst>
              <a:gs pos="0">
                <a:srgbClr val="53B5FF"/>
              </a:gs>
              <a:gs pos="35000">
                <a:srgbClr val="61BBFF"/>
              </a:gs>
              <a:gs pos="100000">
                <a:srgbClr val="FF7171"/>
              </a:gs>
              <a:gs pos="100000">
                <a:srgbClr val="FF0000"/>
              </a:gs>
            </a:gsLst>
            <a:lin ang="5400000" scaled="1"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000" kern="0">
              <a:latin typeface="Calibri"/>
            </a:endParaRPr>
          </a:p>
        </p:txBody>
      </p:sp>
      <p:sp>
        <p:nvSpPr>
          <p:cNvPr id="240" name="Isosceles Triangle 252"/>
          <p:cNvSpPr>
            <a:spLocks noChangeAspect="1"/>
          </p:cNvSpPr>
          <p:nvPr/>
        </p:nvSpPr>
        <p:spPr bwMode="auto">
          <a:xfrm>
            <a:off x="7812706" y="1974851"/>
            <a:ext cx="313051" cy="1375118"/>
          </a:xfrm>
          <a:prstGeom prst="triangle">
            <a:avLst/>
          </a:prstGeom>
          <a:gradFill flip="none" rotWithShape="1">
            <a:gsLst>
              <a:gs pos="0">
                <a:srgbClr val="FF0066"/>
              </a:gs>
              <a:gs pos="60000">
                <a:srgbClr val="00CCFF"/>
              </a:gs>
              <a:gs pos="98000">
                <a:schemeClr val="accent1">
                  <a:lumMod val="50000"/>
                </a:schemeClr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BC00B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2" name="Group 257"/>
          <p:cNvGrpSpPr>
            <a:grpSpLocks noChangeAspect="1"/>
          </p:cNvGrpSpPr>
          <p:nvPr/>
        </p:nvGrpSpPr>
        <p:grpSpPr>
          <a:xfrm>
            <a:off x="9662077" y="1223740"/>
            <a:ext cx="1734976" cy="2572445"/>
            <a:chOff x="-997525" y="1033153"/>
            <a:chExt cx="1720435" cy="2550885"/>
          </a:xfrm>
        </p:grpSpPr>
        <p:pic>
          <p:nvPicPr>
            <p:cNvPr id="273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r="64033"/>
            <a:stretch>
              <a:fillRect/>
            </a:stretch>
          </p:blipFill>
          <p:spPr bwMode="auto">
            <a:xfrm>
              <a:off x="-722911" y="1064805"/>
              <a:ext cx="1445821" cy="2519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5" name="Rectangle 274"/>
            <p:cNvSpPr/>
            <p:nvPr/>
          </p:nvSpPr>
          <p:spPr>
            <a:xfrm>
              <a:off x="-997525" y="1033153"/>
              <a:ext cx="926275" cy="10925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276" name="Rectangle 275"/>
          <p:cNvSpPr/>
          <p:nvPr/>
        </p:nvSpPr>
        <p:spPr>
          <a:xfrm>
            <a:off x="7156019" y="1498094"/>
            <a:ext cx="1632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CCFF"/>
                </a:solidFill>
              </a:rPr>
              <a:t>Bound </a:t>
            </a:r>
          </a:p>
          <a:p>
            <a:pPr algn="ctr"/>
            <a:r>
              <a:rPr lang="en-US" sz="1200" b="1" dirty="0" smtClean="0">
                <a:solidFill>
                  <a:srgbClr val="00CCFF"/>
                </a:solidFill>
              </a:rPr>
              <a:t>NADH</a:t>
            </a:r>
          </a:p>
        </p:txBody>
      </p:sp>
      <p:sp>
        <p:nvSpPr>
          <p:cNvPr id="277" name="TextBox 42"/>
          <p:cNvSpPr txBox="1"/>
          <p:nvPr/>
        </p:nvSpPr>
        <p:spPr>
          <a:xfrm>
            <a:off x="9633257" y="3231665"/>
            <a:ext cx="5474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Stem </a:t>
            </a:r>
          </a:p>
          <a:p>
            <a:r>
              <a:rPr lang="en-US" sz="1100" dirty="0" smtClean="0"/>
              <a:t>Cells</a:t>
            </a:r>
            <a:endParaRPr lang="en-US" sz="1100" dirty="0"/>
          </a:p>
        </p:txBody>
      </p:sp>
      <p:sp>
        <p:nvSpPr>
          <p:cNvPr id="278" name="TextBox 43"/>
          <p:cNvSpPr txBox="1"/>
          <p:nvPr/>
        </p:nvSpPr>
        <p:spPr>
          <a:xfrm>
            <a:off x="9501343" y="1565764"/>
            <a:ext cx="1275196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100" dirty="0" smtClean="0"/>
              <a:t>Differentiated cells</a:t>
            </a:r>
            <a:endParaRPr lang="en-US" sz="1100" dirty="0"/>
          </a:p>
        </p:txBody>
      </p:sp>
      <p:sp>
        <p:nvSpPr>
          <p:cNvPr id="279" name="Rectangle 278"/>
          <p:cNvSpPr/>
          <p:nvPr/>
        </p:nvSpPr>
        <p:spPr>
          <a:xfrm>
            <a:off x="7886804" y="1189747"/>
            <a:ext cx="1867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kern="0" dirty="0" smtClean="0"/>
              <a:t>Metabolic gradient</a:t>
            </a:r>
            <a:endParaRPr lang="en-US" sz="1400" b="1" dirty="0"/>
          </a:p>
        </p:txBody>
      </p:sp>
      <p:grpSp>
        <p:nvGrpSpPr>
          <p:cNvPr id="280" name="Group 496"/>
          <p:cNvGrpSpPr/>
          <p:nvPr/>
        </p:nvGrpSpPr>
        <p:grpSpPr>
          <a:xfrm>
            <a:off x="8183704" y="1529776"/>
            <a:ext cx="866883" cy="2113805"/>
            <a:chOff x="3899789" y="1109029"/>
            <a:chExt cx="507217" cy="1654964"/>
          </a:xfrm>
        </p:grpSpPr>
        <p:pic>
          <p:nvPicPr>
            <p:cNvPr id="281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5400000">
              <a:off x="3441897" y="1798883"/>
              <a:ext cx="1654964" cy="275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82" name="Straight Arrow Connector 54"/>
            <p:cNvCxnSpPr/>
            <p:nvPr/>
          </p:nvCxnSpPr>
          <p:spPr>
            <a:xfrm flipH="1" flipV="1">
              <a:off x="4049485" y="2086619"/>
              <a:ext cx="4349" cy="652583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TextBox 55"/>
            <p:cNvSpPr txBox="1"/>
            <p:nvPr/>
          </p:nvSpPr>
          <p:spPr>
            <a:xfrm>
              <a:off x="3899789" y="2540960"/>
              <a:ext cx="358239" cy="216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z</a:t>
              </a:r>
              <a:endParaRPr lang="en-US" sz="1200" dirty="0"/>
            </a:p>
          </p:txBody>
        </p:sp>
      </p:grpSp>
      <p:cxnSp>
        <p:nvCxnSpPr>
          <p:cNvPr id="284" name="Straight Connector 52"/>
          <p:cNvCxnSpPr/>
          <p:nvPr/>
        </p:nvCxnSpPr>
        <p:spPr>
          <a:xfrm>
            <a:off x="9029831" y="1544295"/>
            <a:ext cx="1634997" cy="1102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/>
          <p:cNvSpPr/>
          <p:nvPr/>
        </p:nvSpPr>
        <p:spPr>
          <a:xfrm>
            <a:off x="7371726" y="3326208"/>
            <a:ext cx="1195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66"/>
                </a:solidFill>
              </a:rPr>
              <a:t>Free </a:t>
            </a:r>
          </a:p>
          <a:p>
            <a:pPr algn="ctr"/>
            <a:r>
              <a:rPr lang="en-US" sz="1200" b="1" dirty="0" smtClean="0">
                <a:solidFill>
                  <a:srgbClr val="FF0066"/>
                </a:solidFill>
              </a:rPr>
              <a:t>NADH</a:t>
            </a:r>
          </a:p>
        </p:txBody>
      </p:sp>
      <p:cxnSp>
        <p:nvCxnSpPr>
          <p:cNvPr id="291" name="Straight Connector 259"/>
          <p:cNvCxnSpPr/>
          <p:nvPr/>
        </p:nvCxnSpPr>
        <p:spPr>
          <a:xfrm flipV="1">
            <a:off x="9033893" y="2945064"/>
            <a:ext cx="1201390" cy="670286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Rectangle 292"/>
          <p:cNvSpPr/>
          <p:nvPr/>
        </p:nvSpPr>
        <p:spPr>
          <a:xfrm>
            <a:off x="10115654" y="1151647"/>
            <a:ext cx="1470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kern="0" dirty="0" smtClean="0"/>
              <a:t>Small Intestine</a:t>
            </a:r>
            <a:endParaRPr lang="en-US" sz="1400" b="1" dirty="0"/>
          </a:p>
        </p:txBody>
      </p:sp>
      <p:sp>
        <p:nvSpPr>
          <p:cNvPr id="295" name="ZoneTexte 294"/>
          <p:cNvSpPr txBox="1"/>
          <p:nvPr/>
        </p:nvSpPr>
        <p:spPr>
          <a:xfrm rot="16200000">
            <a:off x="10817239" y="2637969"/>
            <a:ext cx="1665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dirty="0" err="1"/>
              <a:t>Stringari</a:t>
            </a:r>
            <a:r>
              <a:rPr lang="en-GB" sz="1000" i="1" dirty="0"/>
              <a:t> et al. </a:t>
            </a:r>
            <a:r>
              <a:rPr lang="en-US" sz="1000" i="1" dirty="0" err="1"/>
              <a:t>Sci</a:t>
            </a:r>
            <a:r>
              <a:rPr lang="en-US" sz="1000" i="1" dirty="0"/>
              <a:t> Rep. </a:t>
            </a:r>
            <a:r>
              <a:rPr lang="en-GB" sz="1000" i="1" dirty="0" smtClean="0"/>
              <a:t>2012</a:t>
            </a:r>
            <a:endParaRPr lang="en-GB" sz="1000" i="1" dirty="0"/>
          </a:p>
        </p:txBody>
      </p:sp>
      <p:sp>
        <p:nvSpPr>
          <p:cNvPr id="296" name="ZoneTexte 295"/>
          <p:cNvSpPr txBox="1"/>
          <p:nvPr/>
        </p:nvSpPr>
        <p:spPr>
          <a:xfrm rot="16200000">
            <a:off x="5991651" y="2575961"/>
            <a:ext cx="18437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i="1" dirty="0"/>
              <a:t>Lakowicz et al.. PNAS. 1992</a:t>
            </a:r>
            <a:endParaRPr lang="en-GB" sz="1000" i="1" dirty="0"/>
          </a:p>
          <a:p>
            <a:r>
              <a:rPr lang="it-IT" sz="1000" i="1" dirty="0" smtClean="0"/>
              <a:t>Heikal at al. Biomark Med. 2010</a:t>
            </a:r>
            <a:endParaRPr lang="en-GB" sz="1000" i="1" dirty="0" smtClean="0"/>
          </a:p>
          <a:p>
            <a:r>
              <a:rPr lang="en-GB" sz="1000" i="1" dirty="0" smtClean="0"/>
              <a:t>Stringari et al. </a:t>
            </a:r>
            <a:r>
              <a:rPr lang="en-US" sz="1000" i="1" dirty="0" smtClean="0"/>
              <a:t>PNAS.</a:t>
            </a:r>
            <a:r>
              <a:rPr lang="en-US" sz="1000" b="1" i="1" dirty="0" smtClean="0"/>
              <a:t> </a:t>
            </a:r>
            <a:r>
              <a:rPr lang="en-GB" sz="1000" i="1" dirty="0" smtClean="0"/>
              <a:t>2011</a:t>
            </a:r>
            <a:endParaRPr lang="en-GB" sz="1000" i="1" dirty="0"/>
          </a:p>
        </p:txBody>
      </p:sp>
      <p:sp>
        <p:nvSpPr>
          <p:cNvPr id="310" name="Rectangle 309"/>
          <p:cNvSpPr/>
          <p:nvPr/>
        </p:nvSpPr>
        <p:spPr>
          <a:xfrm>
            <a:off x="4895874" y="6344312"/>
            <a:ext cx="291683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/>
            <a:r>
              <a:rPr lang="en-US" sz="1000" i="1" dirty="0" err="1" smtClean="0"/>
              <a:t>Stringari</a:t>
            </a:r>
            <a:r>
              <a:rPr lang="en-US" sz="1000" i="1" dirty="0" smtClean="0"/>
              <a:t> et al PNAS 2011</a:t>
            </a:r>
          </a:p>
          <a:p>
            <a:pPr marL="742950" indent="-742950"/>
            <a:r>
              <a:rPr lang="en-US" sz="1000" i="1" dirty="0" err="1" smtClean="0"/>
              <a:t>Stringari</a:t>
            </a:r>
            <a:r>
              <a:rPr lang="en-US" sz="1000" i="1" dirty="0" smtClean="0"/>
              <a:t> et al</a:t>
            </a:r>
            <a:r>
              <a:rPr lang="en-US" sz="1000" i="1" dirty="0"/>
              <a:t> </a:t>
            </a:r>
            <a:r>
              <a:rPr lang="en-US" sz="1000" i="1" dirty="0" smtClean="0"/>
              <a:t> </a:t>
            </a:r>
            <a:r>
              <a:rPr lang="en-US" sz="1000" i="1" dirty="0" err="1"/>
              <a:t>Sci</a:t>
            </a:r>
            <a:r>
              <a:rPr lang="en-US" sz="1000" i="1" dirty="0"/>
              <a:t> Rep. </a:t>
            </a:r>
            <a:r>
              <a:rPr lang="it-IT" sz="1000" i="1" dirty="0" smtClean="0"/>
              <a:t>2012</a:t>
            </a:r>
            <a:endParaRPr lang="it-IT" sz="1000" i="1" dirty="0"/>
          </a:p>
        </p:txBody>
      </p:sp>
      <p:grpSp>
        <p:nvGrpSpPr>
          <p:cNvPr id="138" name="Groupe 137"/>
          <p:cNvGrpSpPr/>
          <p:nvPr/>
        </p:nvGrpSpPr>
        <p:grpSpPr>
          <a:xfrm>
            <a:off x="4542839" y="4049693"/>
            <a:ext cx="2882662" cy="2173005"/>
            <a:chOff x="30667" y="3994527"/>
            <a:chExt cx="3843549" cy="2897340"/>
          </a:xfrm>
        </p:grpSpPr>
        <p:pic>
          <p:nvPicPr>
            <p:cNvPr id="239" name="Image 238"/>
            <p:cNvPicPr>
              <a:picLocks noChangeAspect="1"/>
            </p:cNvPicPr>
            <p:nvPr/>
          </p:nvPicPr>
          <p:blipFill rotWithShape="1">
            <a:blip r:embed="rId8"/>
            <a:srcRect l="31841" t="55960" r="2321" b="4221"/>
            <a:stretch/>
          </p:blipFill>
          <p:spPr>
            <a:xfrm>
              <a:off x="57423" y="4903951"/>
              <a:ext cx="3694677" cy="1885000"/>
            </a:xfrm>
            <a:prstGeom prst="rect">
              <a:avLst/>
            </a:prstGeom>
          </p:spPr>
        </p:pic>
        <p:sp>
          <p:nvSpPr>
            <p:cNvPr id="241" name="Left Brace 88"/>
            <p:cNvSpPr/>
            <p:nvPr/>
          </p:nvSpPr>
          <p:spPr>
            <a:xfrm rot="18120000">
              <a:off x="1491268" y="5590351"/>
              <a:ext cx="261205" cy="90535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2" name="Left Brace 89"/>
            <p:cNvSpPr/>
            <p:nvPr/>
          </p:nvSpPr>
          <p:spPr>
            <a:xfrm rot="18120000">
              <a:off x="2177549" y="6206350"/>
              <a:ext cx="194047" cy="467928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3" name="TextBox 90"/>
            <p:cNvSpPr txBox="1"/>
            <p:nvPr/>
          </p:nvSpPr>
          <p:spPr>
            <a:xfrm>
              <a:off x="2055293" y="6487315"/>
              <a:ext cx="39583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f</a:t>
              </a:r>
              <a:r>
                <a:rPr lang="en-US" sz="900" dirty="0"/>
                <a:t>2</a:t>
              </a:r>
            </a:p>
          </p:txBody>
        </p:sp>
        <p:sp>
          <p:nvSpPr>
            <p:cNvPr id="244" name="TextBox 91"/>
            <p:cNvSpPr txBox="1"/>
            <p:nvPr/>
          </p:nvSpPr>
          <p:spPr>
            <a:xfrm>
              <a:off x="1309039" y="6105496"/>
              <a:ext cx="39583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f</a:t>
              </a:r>
              <a:r>
                <a:rPr lang="en-US" sz="900" dirty="0"/>
                <a:t>1</a:t>
              </a:r>
            </a:p>
          </p:txBody>
        </p:sp>
        <p:grpSp>
          <p:nvGrpSpPr>
            <p:cNvPr id="245" name="Groupe 244"/>
            <p:cNvGrpSpPr/>
            <p:nvPr/>
          </p:nvGrpSpPr>
          <p:grpSpPr>
            <a:xfrm>
              <a:off x="1226874" y="4234329"/>
              <a:ext cx="244232" cy="635565"/>
              <a:chOff x="3693344" y="2202169"/>
              <a:chExt cx="297152" cy="773278"/>
            </a:xfrm>
          </p:grpSpPr>
          <p:sp>
            <p:nvSpPr>
              <p:cNvPr id="267" name="Oval 67"/>
              <p:cNvSpPr/>
              <p:nvPr/>
            </p:nvSpPr>
            <p:spPr>
              <a:xfrm>
                <a:off x="3693344" y="2202169"/>
                <a:ext cx="297152" cy="77327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8" name="Oval 68"/>
              <p:cNvSpPr/>
              <p:nvPr/>
            </p:nvSpPr>
            <p:spPr>
              <a:xfrm>
                <a:off x="3800031" y="2392959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9" name="Oval 69"/>
              <p:cNvSpPr/>
              <p:nvPr/>
            </p:nvSpPr>
            <p:spPr>
              <a:xfrm>
                <a:off x="3878229" y="2319564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70" name="Oval 70"/>
              <p:cNvSpPr/>
              <p:nvPr/>
            </p:nvSpPr>
            <p:spPr>
              <a:xfrm>
                <a:off x="3893869" y="2581053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71" name="Oval 71"/>
              <p:cNvSpPr/>
              <p:nvPr/>
            </p:nvSpPr>
            <p:spPr>
              <a:xfrm>
                <a:off x="3800031" y="2748249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86" name="Oval 72"/>
              <p:cNvSpPr/>
              <p:nvPr/>
            </p:nvSpPr>
            <p:spPr>
              <a:xfrm>
                <a:off x="3878229" y="2852746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90" name="Oval 73"/>
              <p:cNvSpPr/>
              <p:nvPr/>
            </p:nvSpPr>
            <p:spPr>
              <a:xfrm>
                <a:off x="3815671" y="2267562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94" name="Oval 74"/>
              <p:cNvSpPr/>
              <p:nvPr/>
            </p:nvSpPr>
            <p:spPr>
              <a:xfrm>
                <a:off x="3760748" y="2465860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97" name="Oval 75"/>
              <p:cNvSpPr/>
              <p:nvPr/>
            </p:nvSpPr>
            <p:spPr>
              <a:xfrm>
                <a:off x="3933488" y="2392959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98" name="Oval 76"/>
              <p:cNvSpPr/>
              <p:nvPr/>
            </p:nvSpPr>
            <p:spPr>
              <a:xfrm>
                <a:off x="3966852" y="2615884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99" name="Oval 77"/>
              <p:cNvSpPr/>
              <p:nvPr/>
            </p:nvSpPr>
            <p:spPr>
              <a:xfrm>
                <a:off x="3792027" y="2852746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00" name="Oval 78"/>
              <p:cNvSpPr/>
              <p:nvPr/>
            </p:nvSpPr>
            <p:spPr>
              <a:xfrm>
                <a:off x="3753113" y="2581053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01" name="Oval 79"/>
              <p:cNvSpPr/>
              <p:nvPr/>
            </p:nvSpPr>
            <p:spPr>
              <a:xfrm>
                <a:off x="3815671" y="2643752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02" name="Oval 80"/>
              <p:cNvSpPr/>
              <p:nvPr/>
            </p:nvSpPr>
            <p:spPr>
              <a:xfrm>
                <a:off x="3862590" y="2455657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03" name="Oval 81"/>
              <p:cNvSpPr/>
              <p:nvPr/>
            </p:nvSpPr>
            <p:spPr>
              <a:xfrm>
                <a:off x="3893869" y="2727349"/>
                <a:ext cx="23644" cy="31596"/>
              </a:xfrm>
              <a:prstGeom prst="ellipse">
                <a:avLst/>
              </a:prstGeom>
              <a:noFill/>
              <a:ln>
                <a:solidFill>
                  <a:srgbClr val="00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grpSp>
          <p:nvGrpSpPr>
            <p:cNvPr id="246" name="Groupe 245"/>
            <p:cNvGrpSpPr/>
            <p:nvPr/>
          </p:nvGrpSpPr>
          <p:grpSpPr>
            <a:xfrm>
              <a:off x="3629984" y="5387143"/>
              <a:ext cx="244232" cy="635565"/>
              <a:chOff x="5425293" y="3278838"/>
              <a:chExt cx="297152" cy="773278"/>
            </a:xfrm>
          </p:grpSpPr>
          <p:sp>
            <p:nvSpPr>
              <p:cNvPr id="251" name="Oval 52"/>
              <p:cNvSpPr/>
              <p:nvPr/>
            </p:nvSpPr>
            <p:spPr>
              <a:xfrm>
                <a:off x="5528224" y="3473078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2" name="Oval 53"/>
              <p:cNvSpPr/>
              <p:nvPr/>
            </p:nvSpPr>
            <p:spPr>
              <a:xfrm>
                <a:off x="5606422" y="3399684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3" name="Oval 54"/>
              <p:cNvSpPr/>
              <p:nvPr/>
            </p:nvSpPr>
            <p:spPr>
              <a:xfrm>
                <a:off x="5622061" y="3661173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4" name="Oval 55"/>
              <p:cNvSpPr/>
              <p:nvPr/>
            </p:nvSpPr>
            <p:spPr>
              <a:xfrm>
                <a:off x="5528224" y="3828368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5" name="Oval 56"/>
              <p:cNvSpPr/>
              <p:nvPr/>
            </p:nvSpPr>
            <p:spPr>
              <a:xfrm>
                <a:off x="5606422" y="3932865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6" name="Oval 57"/>
              <p:cNvSpPr/>
              <p:nvPr/>
            </p:nvSpPr>
            <p:spPr>
              <a:xfrm>
                <a:off x="5543863" y="3347682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7" name="Oval 58"/>
              <p:cNvSpPr/>
              <p:nvPr/>
            </p:nvSpPr>
            <p:spPr>
              <a:xfrm>
                <a:off x="5488940" y="3545980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8" name="Oval 59"/>
              <p:cNvSpPr/>
              <p:nvPr/>
            </p:nvSpPr>
            <p:spPr>
              <a:xfrm>
                <a:off x="5661681" y="3473078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59" name="Oval 60"/>
              <p:cNvSpPr/>
              <p:nvPr/>
            </p:nvSpPr>
            <p:spPr>
              <a:xfrm>
                <a:off x="5695045" y="3696004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0" name="Oval 61"/>
              <p:cNvSpPr/>
              <p:nvPr/>
            </p:nvSpPr>
            <p:spPr>
              <a:xfrm>
                <a:off x="5520219" y="3932865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1" name="Oval 62"/>
              <p:cNvSpPr/>
              <p:nvPr/>
            </p:nvSpPr>
            <p:spPr>
              <a:xfrm>
                <a:off x="5481305" y="3661173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2" name="Oval 63"/>
              <p:cNvSpPr/>
              <p:nvPr/>
            </p:nvSpPr>
            <p:spPr>
              <a:xfrm>
                <a:off x="5543863" y="3723871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3" name="Oval 64"/>
              <p:cNvSpPr/>
              <p:nvPr/>
            </p:nvSpPr>
            <p:spPr>
              <a:xfrm>
                <a:off x="5590782" y="3535777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4" name="Oval 65"/>
              <p:cNvSpPr/>
              <p:nvPr/>
            </p:nvSpPr>
            <p:spPr>
              <a:xfrm>
                <a:off x="5622061" y="3807469"/>
                <a:ext cx="23644" cy="31596"/>
              </a:xfrm>
              <a:prstGeom prst="ellipse">
                <a:avLst/>
              </a:prstGeom>
              <a:solidFill>
                <a:srgbClr val="FF0066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265" name="Oval 67"/>
              <p:cNvSpPr/>
              <p:nvPr/>
            </p:nvSpPr>
            <p:spPr>
              <a:xfrm>
                <a:off x="5425293" y="3278838"/>
                <a:ext cx="297152" cy="77327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</p:grpSp>
        <p:pic>
          <p:nvPicPr>
            <p:cNvPr id="247" name="Image 246"/>
            <p:cNvPicPr>
              <a:picLocks noChangeAspect="1"/>
            </p:cNvPicPr>
            <p:nvPr/>
          </p:nvPicPr>
          <p:blipFill rotWithShape="1">
            <a:blip r:embed="rId9" cstate="print"/>
            <a:srcRect l="9869" t="59332" r="69278" b="4222"/>
            <a:stretch/>
          </p:blipFill>
          <p:spPr>
            <a:xfrm>
              <a:off x="2592010" y="3994527"/>
              <a:ext cx="829859" cy="1223495"/>
            </a:xfrm>
            <a:prstGeom prst="rect">
              <a:avLst/>
            </a:prstGeom>
          </p:spPr>
        </p:pic>
        <p:sp>
          <p:nvSpPr>
            <p:cNvPr id="248" name="Rectangle 247"/>
            <p:cNvSpPr/>
            <p:nvPr/>
          </p:nvSpPr>
          <p:spPr>
            <a:xfrm>
              <a:off x="95761" y="5569282"/>
              <a:ext cx="253915" cy="245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1648714" y="6646577"/>
              <a:ext cx="253915" cy="245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50" name="TextBox 45"/>
            <p:cNvSpPr txBox="1"/>
            <p:nvPr/>
          </p:nvSpPr>
          <p:spPr>
            <a:xfrm>
              <a:off x="30667" y="5456711"/>
              <a:ext cx="36591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ZoneTexte 286"/>
              <p:cNvSpPr txBox="1"/>
              <p:nvPr/>
            </p:nvSpPr>
            <p:spPr>
              <a:xfrm>
                <a:off x="6694717" y="6304678"/>
                <a:ext cx="1456937" cy="4019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fB </a:t>
                </a:r>
                <a:r>
                  <a:rPr lang="en-US" sz="1400" b="1" dirty="0"/>
                  <a:t>NADH</a:t>
                </a:r>
                <a14:m>
                  <m:oMath xmlns:m="http://schemas.openxmlformats.org/officeDocument/2006/math">
                    <m:r>
                      <a:rPr lang="en-US" sz="14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1400" b="1"/>
                      <m:t>∝</m:t>
                    </m:r>
                    <m:r>
                      <a:rPr lang="en-US" sz="1400" b="1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𝑵𝑨𝑫</m:t>
                        </m:r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</m:num>
                      <m:den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𝑵𝑨𝑫𝑯</m:t>
                        </m:r>
                      </m:den>
                    </m:f>
                  </m:oMath>
                </a14:m>
                <a:endParaRPr lang="fr-FR" sz="1400" b="1" dirty="0"/>
              </a:p>
            </p:txBody>
          </p:sp>
        </mc:Choice>
        <mc:Fallback xmlns="">
          <p:sp>
            <p:nvSpPr>
              <p:cNvPr id="287" name="ZoneTexte 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4717" y="6304678"/>
                <a:ext cx="1456937" cy="401905"/>
              </a:xfrm>
              <a:prstGeom prst="rect">
                <a:avLst/>
              </a:prstGeom>
              <a:blipFill rotWithShape="0">
                <a:blip r:embed="rId10"/>
                <a:stretch>
                  <a:fillRect l="-1255" b="-606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8" name="Rectangle 287"/>
          <p:cNvSpPr/>
          <p:nvPr/>
        </p:nvSpPr>
        <p:spPr>
          <a:xfrm>
            <a:off x="1203256" y="3675072"/>
            <a:ext cx="291683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/>
            <a:r>
              <a:rPr lang="en-US" sz="1000" i="1" dirty="0" smtClean="0"/>
              <a:t>Stringari et al</a:t>
            </a:r>
            <a:r>
              <a:rPr lang="en-US" sz="1000" i="1" dirty="0"/>
              <a:t> </a:t>
            </a:r>
            <a:r>
              <a:rPr lang="en-US" sz="1000" i="1" dirty="0" smtClean="0"/>
              <a:t> </a:t>
            </a:r>
            <a:r>
              <a:rPr lang="en-US" sz="1000" i="1" dirty="0" err="1"/>
              <a:t>Sci</a:t>
            </a:r>
            <a:r>
              <a:rPr lang="en-US" sz="1000" i="1" dirty="0"/>
              <a:t> Rep. </a:t>
            </a:r>
            <a:r>
              <a:rPr lang="it-IT" sz="1000" i="1" dirty="0" smtClean="0"/>
              <a:t>2017</a:t>
            </a:r>
            <a:endParaRPr lang="it-IT" sz="1000" i="1" dirty="0"/>
          </a:p>
        </p:txBody>
      </p:sp>
      <p:sp>
        <p:nvSpPr>
          <p:cNvPr id="289" name="Rectangle 288"/>
          <p:cNvSpPr/>
          <p:nvPr/>
        </p:nvSpPr>
        <p:spPr>
          <a:xfrm>
            <a:off x="8500174" y="4764456"/>
            <a:ext cx="34757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i="1" dirty="0"/>
              <a:t>Stringari et al. </a:t>
            </a:r>
            <a:r>
              <a:rPr lang="en-US" sz="1000" i="1" dirty="0" err="1"/>
              <a:t>Sci</a:t>
            </a:r>
            <a:r>
              <a:rPr lang="en-US" sz="1000" i="1" dirty="0"/>
              <a:t> Rep. </a:t>
            </a:r>
            <a:r>
              <a:rPr lang="en-GB" sz="1000" i="1" dirty="0"/>
              <a:t>2017</a:t>
            </a:r>
          </a:p>
          <a:p>
            <a:r>
              <a:rPr lang="en-GB" sz="1000" i="1" dirty="0"/>
              <a:t>Ung et al et al. </a:t>
            </a:r>
            <a:r>
              <a:rPr lang="en-US" sz="1000" i="1" dirty="0" err="1"/>
              <a:t>Sci</a:t>
            </a:r>
            <a:r>
              <a:rPr lang="en-US" sz="1000" i="1" dirty="0"/>
              <a:t> Rep. </a:t>
            </a:r>
            <a:r>
              <a:rPr lang="en-GB" sz="1000" i="1" dirty="0"/>
              <a:t>2021</a:t>
            </a:r>
          </a:p>
          <a:p>
            <a:r>
              <a:rPr lang="en-US" sz="1000" i="1" dirty="0"/>
              <a:t>Sánchez-</a:t>
            </a:r>
            <a:r>
              <a:rPr lang="en-US" sz="1000" i="1" dirty="0" err="1"/>
              <a:t>Ramírez</a:t>
            </a:r>
            <a:r>
              <a:rPr lang="en-US" sz="1000" i="1" dirty="0"/>
              <a:t>, et al. </a:t>
            </a:r>
            <a:r>
              <a:rPr lang="en-US" sz="1000" i="1" dirty="0" smtClean="0"/>
              <a:t>Journal </a:t>
            </a:r>
            <a:r>
              <a:rPr lang="en-US" sz="1000" i="1" dirty="0"/>
              <a:t>of Cell Biology 2022 </a:t>
            </a:r>
          </a:p>
          <a:p>
            <a:r>
              <a:rPr lang="en-US" sz="1000" i="1" dirty="0" smtClean="0"/>
              <a:t>Paillon </a:t>
            </a:r>
            <a:r>
              <a:rPr lang="en-US" sz="1000" i="1" dirty="0"/>
              <a:t>et </a:t>
            </a:r>
            <a:r>
              <a:rPr lang="en-US" sz="1000" i="1" dirty="0" smtClean="0"/>
              <a:t>al </a:t>
            </a:r>
            <a:r>
              <a:rPr lang="en-US" sz="1000" i="1" dirty="0"/>
              <a:t>. Molecular Biology of the Cell 2024</a:t>
            </a:r>
            <a:endParaRPr lang="en-US" sz="1000" i="1" dirty="0" smtClean="0"/>
          </a:p>
          <a:p>
            <a:r>
              <a:rPr lang="en-US" sz="1000" i="1" dirty="0" smtClean="0"/>
              <a:t>Sánchez-</a:t>
            </a:r>
            <a:r>
              <a:rPr lang="en-US" sz="1000" i="1" dirty="0" err="1" smtClean="0"/>
              <a:t>Ramírez</a:t>
            </a:r>
            <a:r>
              <a:rPr lang="en-US" sz="1000" i="1" dirty="0"/>
              <a:t>, et al</a:t>
            </a:r>
            <a:r>
              <a:rPr lang="en-US" sz="1000" i="1" dirty="0" smtClean="0"/>
              <a:t>. </a:t>
            </a:r>
            <a:r>
              <a:rPr lang="en-US" sz="1000" i="1" dirty="0" err="1" smtClean="0"/>
              <a:t>Mol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Neurobiol</a:t>
            </a:r>
            <a:r>
              <a:rPr lang="en-US" sz="1000" i="1" dirty="0"/>
              <a:t>. 2024</a:t>
            </a:r>
            <a:endParaRPr lang="en-US" sz="1000" i="1" dirty="0" smtClean="0"/>
          </a:p>
          <a:p>
            <a:pPr>
              <a:spcAft>
                <a:spcPts val="600"/>
              </a:spcAft>
            </a:pPr>
            <a:endParaRPr lang="en-US" sz="1000" i="1" u="sng" dirty="0"/>
          </a:p>
          <a:p>
            <a:r>
              <a:rPr lang="en-US" sz="1000" i="1" dirty="0" smtClean="0"/>
              <a:t> </a:t>
            </a:r>
            <a:endParaRPr lang="en-US" sz="1000" i="1" dirty="0"/>
          </a:p>
          <a:p>
            <a:pPr>
              <a:spcAft>
                <a:spcPts val="0"/>
              </a:spcAft>
            </a:pP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4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79" y="1164720"/>
            <a:ext cx="6287757" cy="53363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9593" y="1"/>
            <a:ext cx="10536028" cy="7459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3936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FLIM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of NADH reveals intracellular metabolic heterogeneity in mesenchymal stromal cells.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04579" y="1506034"/>
            <a:ext cx="450274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6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3"/>
          <a:srcRect l="19968" t="31515" r="20909" b="45800"/>
          <a:stretch/>
        </p:blipFill>
        <p:spPr>
          <a:xfrm>
            <a:off x="6458736" y="3046980"/>
            <a:ext cx="5902035" cy="127375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/>
          <a:srcRect l="22106" t="35831" r="57537" b="52221"/>
          <a:stretch/>
        </p:blipFill>
        <p:spPr>
          <a:xfrm>
            <a:off x="8168782" y="2197668"/>
            <a:ext cx="2481944" cy="8193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750" y="4515505"/>
            <a:ext cx="2696068" cy="165946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707" y="862259"/>
            <a:ext cx="7347147" cy="34624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54451" y="222941"/>
            <a:ext cx="7315200" cy="41605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3936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Shift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distance from free NADH in live cells upon metabolic treatment. </a:t>
            </a:r>
          </a:p>
        </p:txBody>
      </p:sp>
      <p:grpSp>
        <p:nvGrpSpPr>
          <p:cNvPr id="7" name="Groupe 342">
            <a:extLst>
              <a:ext uri="{FF2B5EF4-FFF2-40B4-BE49-F238E27FC236}">
                <a16:creationId xmlns:a16="http://schemas.microsoft.com/office/drawing/2014/main" xmlns="" id="{287281F2-E2BA-3E45-1426-5BDEEB1C6DC2}"/>
              </a:ext>
            </a:extLst>
          </p:cNvPr>
          <p:cNvGrpSpPr/>
          <p:nvPr/>
        </p:nvGrpSpPr>
        <p:grpSpPr>
          <a:xfrm>
            <a:off x="49500" y="475857"/>
            <a:ext cx="4814616" cy="3018646"/>
            <a:chOff x="190956" y="1990454"/>
            <a:chExt cx="5782755" cy="3808485"/>
          </a:xfrm>
        </p:grpSpPr>
        <p:grpSp>
          <p:nvGrpSpPr>
            <p:cNvPr id="8" name="Groupe 343">
              <a:extLst>
                <a:ext uri="{FF2B5EF4-FFF2-40B4-BE49-F238E27FC236}">
                  <a16:creationId xmlns:a16="http://schemas.microsoft.com/office/drawing/2014/main" xmlns="" id="{DC6F5393-5D2B-C2B8-DBE0-3E2D9F9F7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0956" y="1990454"/>
              <a:ext cx="5782755" cy="3808485"/>
              <a:chOff x="898587" y="1238922"/>
              <a:chExt cx="6185165" cy="4073510"/>
            </a:xfrm>
          </p:grpSpPr>
          <p:grpSp>
            <p:nvGrpSpPr>
              <p:cNvPr id="19" name="Groupe 354">
                <a:extLst>
                  <a:ext uri="{FF2B5EF4-FFF2-40B4-BE49-F238E27FC236}">
                    <a16:creationId xmlns:a16="http://schemas.microsoft.com/office/drawing/2014/main" xmlns="" id="{B4A2F9B5-EA91-864C-021D-09CBA809DDC8}"/>
                  </a:ext>
                </a:extLst>
              </p:cNvPr>
              <p:cNvGrpSpPr/>
              <p:nvPr/>
            </p:nvGrpSpPr>
            <p:grpSpPr>
              <a:xfrm>
                <a:off x="898587" y="1238922"/>
                <a:ext cx="6185165" cy="4073510"/>
                <a:chOff x="5340109" y="1994520"/>
                <a:chExt cx="6185165" cy="4073510"/>
              </a:xfrm>
            </p:grpSpPr>
            <p:sp>
              <p:nvSpPr>
                <p:cNvPr id="29" name="Ellipse 364">
                  <a:extLst>
                    <a:ext uri="{FF2B5EF4-FFF2-40B4-BE49-F238E27FC236}">
                      <a16:creationId xmlns:a16="http://schemas.microsoft.com/office/drawing/2014/main" xmlns="" id="{4B4AA42E-5B9A-70FC-7BDC-BBC44455124B}"/>
                    </a:ext>
                  </a:extLst>
                </p:cNvPr>
                <p:cNvSpPr/>
                <p:nvPr/>
              </p:nvSpPr>
              <p:spPr>
                <a:xfrm>
                  <a:off x="5614737" y="2381108"/>
                  <a:ext cx="5788369" cy="36869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6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grpSp>
              <p:nvGrpSpPr>
                <p:cNvPr id="30" name="Groupe 365">
                  <a:extLst>
                    <a:ext uri="{FF2B5EF4-FFF2-40B4-BE49-F238E27FC236}">
                      <a16:creationId xmlns:a16="http://schemas.microsoft.com/office/drawing/2014/main" xmlns="" id="{475078DD-89C6-E176-95D3-43E03E7E9015}"/>
                    </a:ext>
                  </a:extLst>
                </p:cNvPr>
                <p:cNvGrpSpPr/>
                <p:nvPr/>
              </p:nvGrpSpPr>
              <p:grpSpPr>
                <a:xfrm>
                  <a:off x="6521276" y="3542616"/>
                  <a:ext cx="2936802" cy="1933932"/>
                  <a:chOff x="6858000" y="4319337"/>
                  <a:chExt cx="2418347" cy="1564953"/>
                </a:xfrm>
              </p:grpSpPr>
              <p:sp>
                <p:nvSpPr>
                  <p:cNvPr id="99" name="Ellipse 435">
                    <a:extLst>
                      <a:ext uri="{FF2B5EF4-FFF2-40B4-BE49-F238E27FC236}">
                        <a16:creationId xmlns:a16="http://schemas.microsoft.com/office/drawing/2014/main" xmlns="" id="{2F37226A-FBDE-BF15-CFF2-DB2E474667DD}"/>
                      </a:ext>
                    </a:extLst>
                  </p:cNvPr>
                  <p:cNvSpPr/>
                  <p:nvPr/>
                </p:nvSpPr>
                <p:spPr>
                  <a:xfrm>
                    <a:off x="6858000" y="4319337"/>
                    <a:ext cx="2418347" cy="1564953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  <a:alpha val="48000"/>
                    </a:schemeClr>
                  </a:solidFill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100" name="Forme libre 436">
                    <a:extLst>
                      <a:ext uri="{FF2B5EF4-FFF2-40B4-BE49-F238E27FC236}">
                        <a16:creationId xmlns:a16="http://schemas.microsoft.com/office/drawing/2014/main" xmlns="" id="{789E9554-DCEF-C234-4BF7-1DE1A4C66264}"/>
                      </a:ext>
                    </a:extLst>
                  </p:cNvPr>
                  <p:cNvSpPr/>
                  <p:nvPr/>
                </p:nvSpPr>
                <p:spPr>
                  <a:xfrm>
                    <a:off x="6950020" y="4393642"/>
                    <a:ext cx="2167228" cy="1385625"/>
                  </a:xfrm>
                  <a:custGeom>
                    <a:avLst/>
                    <a:gdLst>
                      <a:gd name="connsiteX0" fmla="*/ 130170 w 2167228"/>
                      <a:gd name="connsiteY0" fmla="*/ 280491 h 1385625"/>
                      <a:gd name="connsiteX1" fmla="*/ 146999 w 2167228"/>
                      <a:gd name="connsiteY1" fmla="*/ 252442 h 1385625"/>
                      <a:gd name="connsiteX2" fmla="*/ 180658 w 2167228"/>
                      <a:gd name="connsiteY2" fmla="*/ 241222 h 1385625"/>
                      <a:gd name="connsiteX3" fmla="*/ 219927 w 2167228"/>
                      <a:gd name="connsiteY3" fmla="*/ 230003 h 1385625"/>
                      <a:gd name="connsiteX4" fmla="*/ 354562 w 2167228"/>
                      <a:gd name="connsiteY4" fmla="*/ 241222 h 1385625"/>
                      <a:gd name="connsiteX5" fmla="*/ 388221 w 2167228"/>
                      <a:gd name="connsiteY5" fmla="*/ 263662 h 1385625"/>
                      <a:gd name="connsiteX6" fmla="*/ 410660 w 2167228"/>
                      <a:gd name="connsiteY6" fmla="*/ 297321 h 1385625"/>
                      <a:gd name="connsiteX7" fmla="*/ 427490 w 2167228"/>
                      <a:gd name="connsiteY7" fmla="*/ 330979 h 1385625"/>
                      <a:gd name="connsiteX8" fmla="*/ 421880 w 2167228"/>
                      <a:gd name="connsiteY8" fmla="*/ 443176 h 1385625"/>
                      <a:gd name="connsiteX9" fmla="*/ 410660 w 2167228"/>
                      <a:gd name="connsiteY9" fmla="*/ 460005 h 1385625"/>
                      <a:gd name="connsiteX10" fmla="*/ 405051 w 2167228"/>
                      <a:gd name="connsiteY10" fmla="*/ 476835 h 1385625"/>
                      <a:gd name="connsiteX11" fmla="*/ 399441 w 2167228"/>
                      <a:gd name="connsiteY11" fmla="*/ 527323 h 1385625"/>
                      <a:gd name="connsiteX12" fmla="*/ 393831 w 2167228"/>
                      <a:gd name="connsiteY12" fmla="*/ 544152 h 1385625"/>
                      <a:gd name="connsiteX13" fmla="*/ 388221 w 2167228"/>
                      <a:gd name="connsiteY13" fmla="*/ 589031 h 1385625"/>
                      <a:gd name="connsiteX14" fmla="*/ 399441 w 2167228"/>
                      <a:gd name="connsiteY14" fmla="*/ 690008 h 1385625"/>
                      <a:gd name="connsiteX15" fmla="*/ 410660 w 2167228"/>
                      <a:gd name="connsiteY15" fmla="*/ 712447 h 1385625"/>
                      <a:gd name="connsiteX16" fmla="*/ 438710 w 2167228"/>
                      <a:gd name="connsiteY16" fmla="*/ 751716 h 1385625"/>
                      <a:gd name="connsiteX17" fmla="*/ 477978 w 2167228"/>
                      <a:gd name="connsiteY17" fmla="*/ 746106 h 1385625"/>
                      <a:gd name="connsiteX18" fmla="*/ 494808 w 2167228"/>
                      <a:gd name="connsiteY18" fmla="*/ 241222 h 1385625"/>
                      <a:gd name="connsiteX19" fmla="*/ 500417 w 2167228"/>
                      <a:gd name="connsiteY19" fmla="*/ 224393 h 1385625"/>
                      <a:gd name="connsiteX20" fmla="*/ 517247 w 2167228"/>
                      <a:gd name="connsiteY20" fmla="*/ 168295 h 1385625"/>
                      <a:gd name="connsiteX21" fmla="*/ 545296 w 2167228"/>
                      <a:gd name="connsiteY21" fmla="*/ 134636 h 1385625"/>
                      <a:gd name="connsiteX22" fmla="*/ 562125 w 2167228"/>
                      <a:gd name="connsiteY22" fmla="*/ 123416 h 1385625"/>
                      <a:gd name="connsiteX23" fmla="*/ 640663 w 2167228"/>
                      <a:gd name="connsiteY23" fmla="*/ 112197 h 1385625"/>
                      <a:gd name="connsiteX24" fmla="*/ 674322 w 2167228"/>
                      <a:gd name="connsiteY24" fmla="*/ 100977 h 1385625"/>
                      <a:gd name="connsiteX25" fmla="*/ 702371 w 2167228"/>
                      <a:gd name="connsiteY25" fmla="*/ 106587 h 1385625"/>
                      <a:gd name="connsiteX26" fmla="*/ 719200 w 2167228"/>
                      <a:gd name="connsiteY26" fmla="*/ 112197 h 1385625"/>
                      <a:gd name="connsiteX27" fmla="*/ 775298 w 2167228"/>
                      <a:gd name="connsiteY27" fmla="*/ 117806 h 1385625"/>
                      <a:gd name="connsiteX28" fmla="*/ 808957 w 2167228"/>
                      <a:gd name="connsiteY28" fmla="*/ 134636 h 1385625"/>
                      <a:gd name="connsiteX29" fmla="*/ 820177 w 2167228"/>
                      <a:gd name="connsiteY29" fmla="*/ 151465 h 1385625"/>
                      <a:gd name="connsiteX30" fmla="*/ 853836 w 2167228"/>
                      <a:gd name="connsiteY30" fmla="*/ 157075 h 1385625"/>
                      <a:gd name="connsiteX31" fmla="*/ 870665 w 2167228"/>
                      <a:gd name="connsiteY31" fmla="*/ 173905 h 1385625"/>
                      <a:gd name="connsiteX32" fmla="*/ 887495 w 2167228"/>
                      <a:gd name="connsiteY32" fmla="*/ 185124 h 1385625"/>
                      <a:gd name="connsiteX33" fmla="*/ 898714 w 2167228"/>
                      <a:gd name="connsiteY33" fmla="*/ 207564 h 1385625"/>
                      <a:gd name="connsiteX34" fmla="*/ 909934 w 2167228"/>
                      <a:gd name="connsiteY34" fmla="*/ 241222 h 1385625"/>
                      <a:gd name="connsiteX35" fmla="*/ 904324 w 2167228"/>
                      <a:gd name="connsiteY35" fmla="*/ 359029 h 1385625"/>
                      <a:gd name="connsiteX36" fmla="*/ 898714 w 2167228"/>
                      <a:gd name="connsiteY36" fmla="*/ 375858 h 1385625"/>
                      <a:gd name="connsiteX37" fmla="*/ 893105 w 2167228"/>
                      <a:gd name="connsiteY37" fmla="*/ 437566 h 1385625"/>
                      <a:gd name="connsiteX38" fmla="*/ 887495 w 2167228"/>
                      <a:gd name="connsiteY38" fmla="*/ 471225 h 1385625"/>
                      <a:gd name="connsiteX39" fmla="*/ 893105 w 2167228"/>
                      <a:gd name="connsiteY39" fmla="*/ 577811 h 1385625"/>
                      <a:gd name="connsiteX40" fmla="*/ 904324 w 2167228"/>
                      <a:gd name="connsiteY40" fmla="*/ 656349 h 1385625"/>
                      <a:gd name="connsiteX41" fmla="*/ 909934 w 2167228"/>
                      <a:gd name="connsiteY41" fmla="*/ 673178 h 1385625"/>
                      <a:gd name="connsiteX42" fmla="*/ 932373 w 2167228"/>
                      <a:gd name="connsiteY42" fmla="*/ 706837 h 1385625"/>
                      <a:gd name="connsiteX43" fmla="*/ 949203 w 2167228"/>
                      <a:gd name="connsiteY43" fmla="*/ 712447 h 1385625"/>
                      <a:gd name="connsiteX44" fmla="*/ 966032 w 2167228"/>
                      <a:gd name="connsiteY44" fmla="*/ 701227 h 1385625"/>
                      <a:gd name="connsiteX45" fmla="*/ 971642 w 2167228"/>
                      <a:gd name="connsiteY45" fmla="*/ 661959 h 1385625"/>
                      <a:gd name="connsiteX46" fmla="*/ 977252 w 2167228"/>
                      <a:gd name="connsiteY46" fmla="*/ 605860 h 1385625"/>
                      <a:gd name="connsiteX47" fmla="*/ 971642 w 2167228"/>
                      <a:gd name="connsiteY47" fmla="*/ 510494 h 1385625"/>
                      <a:gd name="connsiteX48" fmla="*/ 966032 w 2167228"/>
                      <a:gd name="connsiteY48" fmla="*/ 493664 h 1385625"/>
                      <a:gd name="connsiteX49" fmla="*/ 960422 w 2167228"/>
                      <a:gd name="connsiteY49" fmla="*/ 471225 h 1385625"/>
                      <a:gd name="connsiteX50" fmla="*/ 949203 w 2167228"/>
                      <a:gd name="connsiteY50" fmla="*/ 353419 h 1385625"/>
                      <a:gd name="connsiteX51" fmla="*/ 954813 w 2167228"/>
                      <a:gd name="connsiteY51" fmla="*/ 61708 h 1385625"/>
                      <a:gd name="connsiteX52" fmla="*/ 966032 w 2167228"/>
                      <a:gd name="connsiteY52" fmla="*/ 44879 h 1385625"/>
                      <a:gd name="connsiteX53" fmla="*/ 999691 w 2167228"/>
                      <a:gd name="connsiteY53" fmla="*/ 22440 h 1385625"/>
                      <a:gd name="connsiteX54" fmla="*/ 1016521 w 2167228"/>
                      <a:gd name="connsiteY54" fmla="*/ 16830 h 1385625"/>
                      <a:gd name="connsiteX55" fmla="*/ 1033350 w 2167228"/>
                      <a:gd name="connsiteY55" fmla="*/ 5610 h 1385625"/>
                      <a:gd name="connsiteX56" fmla="*/ 1078229 w 2167228"/>
                      <a:gd name="connsiteY56" fmla="*/ 0 h 1385625"/>
                      <a:gd name="connsiteX57" fmla="*/ 1308231 w 2167228"/>
                      <a:gd name="connsiteY57" fmla="*/ 5610 h 1385625"/>
                      <a:gd name="connsiteX58" fmla="*/ 1341890 w 2167228"/>
                      <a:gd name="connsiteY58" fmla="*/ 72928 h 1385625"/>
                      <a:gd name="connsiteX59" fmla="*/ 1347500 w 2167228"/>
                      <a:gd name="connsiteY59" fmla="*/ 89757 h 1385625"/>
                      <a:gd name="connsiteX60" fmla="*/ 1353110 w 2167228"/>
                      <a:gd name="connsiteY60" fmla="*/ 460005 h 1385625"/>
                      <a:gd name="connsiteX61" fmla="*/ 1358719 w 2167228"/>
                      <a:gd name="connsiteY61" fmla="*/ 510494 h 1385625"/>
                      <a:gd name="connsiteX62" fmla="*/ 1369939 w 2167228"/>
                      <a:gd name="connsiteY62" fmla="*/ 566592 h 1385625"/>
                      <a:gd name="connsiteX63" fmla="*/ 1375549 w 2167228"/>
                      <a:gd name="connsiteY63" fmla="*/ 661959 h 1385625"/>
                      <a:gd name="connsiteX64" fmla="*/ 1381159 w 2167228"/>
                      <a:gd name="connsiteY64" fmla="*/ 678788 h 1385625"/>
                      <a:gd name="connsiteX65" fmla="*/ 1386768 w 2167228"/>
                      <a:gd name="connsiteY65" fmla="*/ 701227 h 1385625"/>
                      <a:gd name="connsiteX66" fmla="*/ 1397988 w 2167228"/>
                      <a:gd name="connsiteY66" fmla="*/ 734886 h 1385625"/>
                      <a:gd name="connsiteX67" fmla="*/ 1414817 w 2167228"/>
                      <a:gd name="connsiteY67" fmla="*/ 751716 h 1385625"/>
                      <a:gd name="connsiteX68" fmla="*/ 1437257 w 2167228"/>
                      <a:gd name="connsiteY68" fmla="*/ 746106 h 1385625"/>
                      <a:gd name="connsiteX69" fmla="*/ 1442867 w 2167228"/>
                      <a:gd name="connsiteY69" fmla="*/ 701227 h 1385625"/>
                      <a:gd name="connsiteX70" fmla="*/ 1454086 w 2167228"/>
                      <a:gd name="connsiteY70" fmla="*/ 628300 h 1385625"/>
                      <a:gd name="connsiteX71" fmla="*/ 1448476 w 2167228"/>
                      <a:gd name="connsiteY71" fmla="*/ 409517 h 1385625"/>
                      <a:gd name="connsiteX72" fmla="*/ 1442867 w 2167228"/>
                      <a:gd name="connsiteY72" fmla="*/ 387078 h 1385625"/>
                      <a:gd name="connsiteX73" fmla="*/ 1437257 w 2167228"/>
                      <a:gd name="connsiteY73" fmla="*/ 353419 h 1385625"/>
                      <a:gd name="connsiteX74" fmla="*/ 1431647 w 2167228"/>
                      <a:gd name="connsiteY74" fmla="*/ 330979 h 1385625"/>
                      <a:gd name="connsiteX75" fmla="*/ 1426037 w 2167228"/>
                      <a:gd name="connsiteY75" fmla="*/ 291711 h 1385625"/>
                      <a:gd name="connsiteX76" fmla="*/ 1420427 w 2167228"/>
                      <a:gd name="connsiteY76" fmla="*/ 269272 h 1385625"/>
                      <a:gd name="connsiteX77" fmla="*/ 1409208 w 2167228"/>
                      <a:gd name="connsiteY77" fmla="*/ 235613 h 1385625"/>
                      <a:gd name="connsiteX78" fmla="*/ 1403598 w 2167228"/>
                      <a:gd name="connsiteY78" fmla="*/ 207564 h 1385625"/>
                      <a:gd name="connsiteX79" fmla="*/ 1414817 w 2167228"/>
                      <a:gd name="connsiteY79" fmla="*/ 100977 h 1385625"/>
                      <a:gd name="connsiteX80" fmla="*/ 1426037 w 2167228"/>
                      <a:gd name="connsiteY80" fmla="*/ 84148 h 1385625"/>
                      <a:gd name="connsiteX81" fmla="*/ 1448476 w 2167228"/>
                      <a:gd name="connsiteY81" fmla="*/ 67318 h 1385625"/>
                      <a:gd name="connsiteX82" fmla="*/ 1470916 w 2167228"/>
                      <a:gd name="connsiteY82" fmla="*/ 61708 h 1385625"/>
                      <a:gd name="connsiteX83" fmla="*/ 1487745 w 2167228"/>
                      <a:gd name="connsiteY83" fmla="*/ 56098 h 1385625"/>
                      <a:gd name="connsiteX84" fmla="*/ 1560673 w 2167228"/>
                      <a:gd name="connsiteY84" fmla="*/ 61708 h 1385625"/>
                      <a:gd name="connsiteX85" fmla="*/ 1594332 w 2167228"/>
                      <a:gd name="connsiteY85" fmla="*/ 72928 h 1385625"/>
                      <a:gd name="connsiteX86" fmla="*/ 1633600 w 2167228"/>
                      <a:gd name="connsiteY86" fmla="*/ 89757 h 1385625"/>
                      <a:gd name="connsiteX87" fmla="*/ 1678479 w 2167228"/>
                      <a:gd name="connsiteY87" fmla="*/ 112197 h 1385625"/>
                      <a:gd name="connsiteX88" fmla="*/ 1740187 w 2167228"/>
                      <a:gd name="connsiteY88" fmla="*/ 117806 h 1385625"/>
                      <a:gd name="connsiteX89" fmla="*/ 1779456 w 2167228"/>
                      <a:gd name="connsiteY89" fmla="*/ 123416 h 1385625"/>
                      <a:gd name="connsiteX90" fmla="*/ 1818724 w 2167228"/>
                      <a:gd name="connsiteY90" fmla="*/ 134636 h 1385625"/>
                      <a:gd name="connsiteX91" fmla="*/ 1829944 w 2167228"/>
                      <a:gd name="connsiteY91" fmla="*/ 151465 h 1385625"/>
                      <a:gd name="connsiteX92" fmla="*/ 1835554 w 2167228"/>
                      <a:gd name="connsiteY92" fmla="*/ 179514 h 1385625"/>
                      <a:gd name="connsiteX93" fmla="*/ 1829944 w 2167228"/>
                      <a:gd name="connsiteY93" fmla="*/ 342199 h 1385625"/>
                      <a:gd name="connsiteX94" fmla="*/ 1818724 w 2167228"/>
                      <a:gd name="connsiteY94" fmla="*/ 375858 h 1385625"/>
                      <a:gd name="connsiteX95" fmla="*/ 1801895 w 2167228"/>
                      <a:gd name="connsiteY95" fmla="*/ 493664 h 1385625"/>
                      <a:gd name="connsiteX96" fmla="*/ 1796285 w 2167228"/>
                      <a:gd name="connsiteY96" fmla="*/ 527323 h 1385625"/>
                      <a:gd name="connsiteX97" fmla="*/ 1785065 w 2167228"/>
                      <a:gd name="connsiteY97" fmla="*/ 594641 h 1385625"/>
                      <a:gd name="connsiteX98" fmla="*/ 1790675 w 2167228"/>
                      <a:gd name="connsiteY98" fmla="*/ 729276 h 1385625"/>
                      <a:gd name="connsiteX99" fmla="*/ 1796285 w 2167228"/>
                      <a:gd name="connsiteY99" fmla="*/ 746106 h 1385625"/>
                      <a:gd name="connsiteX100" fmla="*/ 1835554 w 2167228"/>
                      <a:gd name="connsiteY100" fmla="*/ 762935 h 1385625"/>
                      <a:gd name="connsiteX101" fmla="*/ 1869213 w 2167228"/>
                      <a:gd name="connsiteY101" fmla="*/ 757325 h 1385625"/>
                      <a:gd name="connsiteX102" fmla="*/ 1880432 w 2167228"/>
                      <a:gd name="connsiteY102" fmla="*/ 740496 h 1385625"/>
                      <a:gd name="connsiteX103" fmla="*/ 1886042 w 2167228"/>
                      <a:gd name="connsiteY103" fmla="*/ 667568 h 1385625"/>
                      <a:gd name="connsiteX104" fmla="*/ 1897262 w 2167228"/>
                      <a:gd name="connsiteY104" fmla="*/ 589031 h 1385625"/>
                      <a:gd name="connsiteX105" fmla="*/ 1908481 w 2167228"/>
                      <a:gd name="connsiteY105" fmla="*/ 521713 h 1385625"/>
                      <a:gd name="connsiteX106" fmla="*/ 1914091 w 2167228"/>
                      <a:gd name="connsiteY106" fmla="*/ 381468 h 1385625"/>
                      <a:gd name="connsiteX107" fmla="*/ 1925311 w 2167228"/>
                      <a:gd name="connsiteY107" fmla="*/ 353419 h 1385625"/>
                      <a:gd name="connsiteX108" fmla="*/ 1953360 w 2167228"/>
                      <a:gd name="connsiteY108" fmla="*/ 319760 h 1385625"/>
                      <a:gd name="connsiteX109" fmla="*/ 1970189 w 2167228"/>
                      <a:gd name="connsiteY109" fmla="*/ 314150 h 1385625"/>
                      <a:gd name="connsiteX110" fmla="*/ 2015068 w 2167228"/>
                      <a:gd name="connsiteY110" fmla="*/ 297321 h 1385625"/>
                      <a:gd name="connsiteX111" fmla="*/ 2048727 w 2167228"/>
                      <a:gd name="connsiteY111" fmla="*/ 330979 h 1385625"/>
                      <a:gd name="connsiteX112" fmla="*/ 2071166 w 2167228"/>
                      <a:gd name="connsiteY112" fmla="*/ 370248 h 1385625"/>
                      <a:gd name="connsiteX113" fmla="*/ 2076776 w 2167228"/>
                      <a:gd name="connsiteY113" fmla="*/ 387078 h 1385625"/>
                      <a:gd name="connsiteX114" fmla="*/ 2099215 w 2167228"/>
                      <a:gd name="connsiteY114" fmla="*/ 420737 h 1385625"/>
                      <a:gd name="connsiteX115" fmla="*/ 2110435 w 2167228"/>
                      <a:gd name="connsiteY115" fmla="*/ 460005 h 1385625"/>
                      <a:gd name="connsiteX116" fmla="*/ 2116044 w 2167228"/>
                      <a:gd name="connsiteY116" fmla="*/ 482445 h 1385625"/>
                      <a:gd name="connsiteX117" fmla="*/ 2127264 w 2167228"/>
                      <a:gd name="connsiteY117" fmla="*/ 516103 h 1385625"/>
                      <a:gd name="connsiteX118" fmla="*/ 2132874 w 2167228"/>
                      <a:gd name="connsiteY118" fmla="*/ 532933 h 1385625"/>
                      <a:gd name="connsiteX119" fmla="*/ 2144094 w 2167228"/>
                      <a:gd name="connsiteY119" fmla="*/ 577811 h 1385625"/>
                      <a:gd name="connsiteX120" fmla="*/ 2149703 w 2167228"/>
                      <a:gd name="connsiteY120" fmla="*/ 633910 h 1385625"/>
                      <a:gd name="connsiteX121" fmla="*/ 2155313 w 2167228"/>
                      <a:gd name="connsiteY121" fmla="*/ 650739 h 1385625"/>
                      <a:gd name="connsiteX122" fmla="*/ 2160923 w 2167228"/>
                      <a:gd name="connsiteY122" fmla="*/ 678788 h 1385625"/>
                      <a:gd name="connsiteX123" fmla="*/ 2160923 w 2167228"/>
                      <a:gd name="connsiteY123" fmla="*/ 858302 h 1385625"/>
                      <a:gd name="connsiteX124" fmla="*/ 2149703 w 2167228"/>
                      <a:gd name="connsiteY124" fmla="*/ 908791 h 1385625"/>
                      <a:gd name="connsiteX125" fmla="*/ 2127264 w 2167228"/>
                      <a:gd name="connsiteY125" fmla="*/ 942449 h 1385625"/>
                      <a:gd name="connsiteX126" fmla="*/ 2099215 w 2167228"/>
                      <a:gd name="connsiteY126" fmla="*/ 976108 h 1385625"/>
                      <a:gd name="connsiteX127" fmla="*/ 2071166 w 2167228"/>
                      <a:gd name="connsiteY127" fmla="*/ 998548 h 1385625"/>
                      <a:gd name="connsiteX128" fmla="*/ 2043117 w 2167228"/>
                      <a:gd name="connsiteY128" fmla="*/ 1032206 h 1385625"/>
                      <a:gd name="connsiteX129" fmla="*/ 2031897 w 2167228"/>
                      <a:gd name="connsiteY129" fmla="*/ 1049036 h 1385625"/>
                      <a:gd name="connsiteX130" fmla="*/ 2015068 w 2167228"/>
                      <a:gd name="connsiteY130" fmla="*/ 1065865 h 1385625"/>
                      <a:gd name="connsiteX131" fmla="*/ 1992629 w 2167228"/>
                      <a:gd name="connsiteY131" fmla="*/ 1099524 h 1385625"/>
                      <a:gd name="connsiteX132" fmla="*/ 1970189 w 2167228"/>
                      <a:gd name="connsiteY132" fmla="*/ 1121964 h 1385625"/>
                      <a:gd name="connsiteX133" fmla="*/ 1958970 w 2167228"/>
                      <a:gd name="connsiteY133" fmla="*/ 1138793 h 1385625"/>
                      <a:gd name="connsiteX134" fmla="*/ 1925311 w 2167228"/>
                      <a:gd name="connsiteY134" fmla="*/ 1172452 h 1385625"/>
                      <a:gd name="connsiteX135" fmla="*/ 1897262 w 2167228"/>
                      <a:gd name="connsiteY135" fmla="*/ 1206111 h 1385625"/>
                      <a:gd name="connsiteX136" fmla="*/ 1869213 w 2167228"/>
                      <a:gd name="connsiteY136" fmla="*/ 1222940 h 1385625"/>
                      <a:gd name="connsiteX137" fmla="*/ 1846773 w 2167228"/>
                      <a:gd name="connsiteY137" fmla="*/ 1234160 h 1385625"/>
                      <a:gd name="connsiteX138" fmla="*/ 1818724 w 2167228"/>
                      <a:gd name="connsiteY138" fmla="*/ 1239770 h 1385625"/>
                      <a:gd name="connsiteX139" fmla="*/ 1751406 w 2167228"/>
                      <a:gd name="connsiteY139" fmla="*/ 1234160 h 1385625"/>
                      <a:gd name="connsiteX140" fmla="*/ 1717748 w 2167228"/>
                      <a:gd name="connsiteY140" fmla="*/ 1228550 h 1385625"/>
                      <a:gd name="connsiteX141" fmla="*/ 1712138 w 2167228"/>
                      <a:gd name="connsiteY141" fmla="*/ 1211721 h 1385625"/>
                      <a:gd name="connsiteX142" fmla="*/ 1700918 w 2167228"/>
                      <a:gd name="connsiteY142" fmla="*/ 1155622 h 1385625"/>
                      <a:gd name="connsiteX143" fmla="*/ 1706528 w 2167228"/>
                      <a:gd name="connsiteY143" fmla="*/ 1015377 h 1385625"/>
                      <a:gd name="connsiteX144" fmla="*/ 1712138 w 2167228"/>
                      <a:gd name="connsiteY144" fmla="*/ 830253 h 1385625"/>
                      <a:gd name="connsiteX145" fmla="*/ 1706528 w 2167228"/>
                      <a:gd name="connsiteY145" fmla="*/ 790984 h 1385625"/>
                      <a:gd name="connsiteX146" fmla="*/ 1695308 w 2167228"/>
                      <a:gd name="connsiteY146" fmla="*/ 774155 h 1385625"/>
                      <a:gd name="connsiteX147" fmla="*/ 1633600 w 2167228"/>
                      <a:gd name="connsiteY147" fmla="*/ 779765 h 1385625"/>
                      <a:gd name="connsiteX148" fmla="*/ 1627990 w 2167228"/>
                      <a:gd name="connsiteY148" fmla="*/ 1043426 h 1385625"/>
                      <a:gd name="connsiteX149" fmla="*/ 1622381 w 2167228"/>
                      <a:gd name="connsiteY149" fmla="*/ 1065865 h 1385625"/>
                      <a:gd name="connsiteX150" fmla="*/ 1611161 w 2167228"/>
                      <a:gd name="connsiteY150" fmla="*/ 1239770 h 1385625"/>
                      <a:gd name="connsiteX151" fmla="*/ 1605551 w 2167228"/>
                      <a:gd name="connsiteY151" fmla="*/ 1267819 h 1385625"/>
                      <a:gd name="connsiteX152" fmla="*/ 1588722 w 2167228"/>
                      <a:gd name="connsiteY152" fmla="*/ 1368795 h 1385625"/>
                      <a:gd name="connsiteX153" fmla="*/ 1571892 w 2167228"/>
                      <a:gd name="connsiteY153" fmla="*/ 1374405 h 1385625"/>
                      <a:gd name="connsiteX154" fmla="*/ 1431647 w 2167228"/>
                      <a:gd name="connsiteY154" fmla="*/ 1368795 h 1385625"/>
                      <a:gd name="connsiteX155" fmla="*/ 1268962 w 2167228"/>
                      <a:gd name="connsiteY155" fmla="*/ 1363186 h 1385625"/>
                      <a:gd name="connsiteX156" fmla="*/ 1252133 w 2167228"/>
                      <a:gd name="connsiteY156" fmla="*/ 1318307 h 1385625"/>
                      <a:gd name="connsiteX157" fmla="*/ 1240913 w 2167228"/>
                      <a:gd name="connsiteY157" fmla="*/ 1284648 h 1385625"/>
                      <a:gd name="connsiteX158" fmla="*/ 1235303 w 2167228"/>
                      <a:gd name="connsiteY158" fmla="*/ 1032206 h 1385625"/>
                      <a:gd name="connsiteX159" fmla="*/ 1229694 w 2167228"/>
                      <a:gd name="connsiteY159" fmla="*/ 1015377 h 1385625"/>
                      <a:gd name="connsiteX160" fmla="*/ 1224084 w 2167228"/>
                      <a:gd name="connsiteY160" fmla="*/ 987328 h 1385625"/>
                      <a:gd name="connsiteX161" fmla="*/ 1207254 w 2167228"/>
                      <a:gd name="connsiteY161" fmla="*/ 942449 h 1385625"/>
                      <a:gd name="connsiteX162" fmla="*/ 1196035 w 2167228"/>
                      <a:gd name="connsiteY162" fmla="*/ 925620 h 1385625"/>
                      <a:gd name="connsiteX163" fmla="*/ 1179205 w 2167228"/>
                      <a:gd name="connsiteY163" fmla="*/ 841473 h 1385625"/>
                      <a:gd name="connsiteX164" fmla="*/ 1167986 w 2167228"/>
                      <a:gd name="connsiteY164" fmla="*/ 768545 h 1385625"/>
                      <a:gd name="connsiteX165" fmla="*/ 1162376 w 2167228"/>
                      <a:gd name="connsiteY165" fmla="*/ 751716 h 1385625"/>
                      <a:gd name="connsiteX166" fmla="*/ 1139936 w 2167228"/>
                      <a:gd name="connsiteY166" fmla="*/ 830253 h 1385625"/>
                      <a:gd name="connsiteX167" fmla="*/ 1117497 w 2167228"/>
                      <a:gd name="connsiteY167" fmla="*/ 903181 h 1385625"/>
                      <a:gd name="connsiteX168" fmla="*/ 1100668 w 2167228"/>
                      <a:gd name="connsiteY168" fmla="*/ 936840 h 1385625"/>
                      <a:gd name="connsiteX169" fmla="*/ 1089448 w 2167228"/>
                      <a:gd name="connsiteY169" fmla="*/ 1133183 h 1385625"/>
                      <a:gd name="connsiteX170" fmla="*/ 1083838 w 2167228"/>
                      <a:gd name="connsiteY170" fmla="*/ 1279038 h 1385625"/>
                      <a:gd name="connsiteX171" fmla="*/ 1067009 w 2167228"/>
                      <a:gd name="connsiteY171" fmla="*/ 1301478 h 1385625"/>
                      <a:gd name="connsiteX172" fmla="*/ 1050179 w 2167228"/>
                      <a:gd name="connsiteY172" fmla="*/ 1340746 h 1385625"/>
                      <a:gd name="connsiteX173" fmla="*/ 1027740 w 2167228"/>
                      <a:gd name="connsiteY173" fmla="*/ 1357576 h 1385625"/>
                      <a:gd name="connsiteX174" fmla="*/ 1010911 w 2167228"/>
                      <a:gd name="connsiteY174" fmla="*/ 1368795 h 1385625"/>
                      <a:gd name="connsiteX175" fmla="*/ 971642 w 2167228"/>
                      <a:gd name="connsiteY175" fmla="*/ 1380015 h 1385625"/>
                      <a:gd name="connsiteX176" fmla="*/ 954813 w 2167228"/>
                      <a:gd name="connsiteY176" fmla="*/ 1385625 h 1385625"/>
                      <a:gd name="connsiteX177" fmla="*/ 786518 w 2167228"/>
                      <a:gd name="connsiteY177" fmla="*/ 1368795 h 1385625"/>
                      <a:gd name="connsiteX178" fmla="*/ 752859 w 2167228"/>
                      <a:gd name="connsiteY178" fmla="*/ 1340746 h 1385625"/>
                      <a:gd name="connsiteX179" fmla="*/ 741640 w 2167228"/>
                      <a:gd name="connsiteY179" fmla="*/ 1312697 h 1385625"/>
                      <a:gd name="connsiteX180" fmla="*/ 736030 w 2167228"/>
                      <a:gd name="connsiteY180" fmla="*/ 1290258 h 1385625"/>
                      <a:gd name="connsiteX181" fmla="*/ 724810 w 2167228"/>
                      <a:gd name="connsiteY181" fmla="*/ 1222940 h 1385625"/>
                      <a:gd name="connsiteX182" fmla="*/ 719200 w 2167228"/>
                      <a:gd name="connsiteY182" fmla="*/ 1189281 h 1385625"/>
                      <a:gd name="connsiteX183" fmla="*/ 724810 w 2167228"/>
                      <a:gd name="connsiteY183" fmla="*/ 925620 h 1385625"/>
                      <a:gd name="connsiteX184" fmla="*/ 724810 w 2167228"/>
                      <a:gd name="connsiteY184" fmla="*/ 802204 h 1385625"/>
                      <a:gd name="connsiteX185" fmla="*/ 685541 w 2167228"/>
                      <a:gd name="connsiteY185" fmla="*/ 774155 h 1385625"/>
                      <a:gd name="connsiteX186" fmla="*/ 668712 w 2167228"/>
                      <a:gd name="connsiteY186" fmla="*/ 796594 h 1385625"/>
                      <a:gd name="connsiteX187" fmla="*/ 663102 w 2167228"/>
                      <a:gd name="connsiteY187" fmla="*/ 835863 h 1385625"/>
                      <a:gd name="connsiteX188" fmla="*/ 657492 w 2167228"/>
                      <a:gd name="connsiteY188" fmla="*/ 880741 h 1385625"/>
                      <a:gd name="connsiteX189" fmla="*/ 646273 w 2167228"/>
                      <a:gd name="connsiteY189" fmla="*/ 959279 h 1385625"/>
                      <a:gd name="connsiteX190" fmla="*/ 640663 w 2167228"/>
                      <a:gd name="connsiteY190" fmla="*/ 1071475 h 1385625"/>
                      <a:gd name="connsiteX191" fmla="*/ 635053 w 2167228"/>
                      <a:gd name="connsiteY191" fmla="*/ 1088305 h 1385625"/>
                      <a:gd name="connsiteX192" fmla="*/ 612614 w 2167228"/>
                      <a:gd name="connsiteY192" fmla="*/ 1178062 h 1385625"/>
                      <a:gd name="connsiteX193" fmla="*/ 595784 w 2167228"/>
                      <a:gd name="connsiteY193" fmla="*/ 1250989 h 1385625"/>
                      <a:gd name="connsiteX194" fmla="*/ 590175 w 2167228"/>
                      <a:gd name="connsiteY194" fmla="*/ 1267819 h 1385625"/>
                      <a:gd name="connsiteX195" fmla="*/ 567735 w 2167228"/>
                      <a:gd name="connsiteY195" fmla="*/ 1318307 h 1385625"/>
                      <a:gd name="connsiteX196" fmla="*/ 556516 w 2167228"/>
                      <a:gd name="connsiteY196" fmla="*/ 1335137 h 1385625"/>
                      <a:gd name="connsiteX197" fmla="*/ 522857 w 2167228"/>
                      <a:gd name="connsiteY197" fmla="*/ 1340746 h 1385625"/>
                      <a:gd name="connsiteX198" fmla="*/ 410660 w 2167228"/>
                      <a:gd name="connsiteY198" fmla="*/ 1323917 h 1385625"/>
                      <a:gd name="connsiteX199" fmla="*/ 377002 w 2167228"/>
                      <a:gd name="connsiteY199" fmla="*/ 1307087 h 1385625"/>
                      <a:gd name="connsiteX200" fmla="*/ 348952 w 2167228"/>
                      <a:gd name="connsiteY200" fmla="*/ 1284648 h 1385625"/>
                      <a:gd name="connsiteX201" fmla="*/ 332123 w 2167228"/>
                      <a:gd name="connsiteY201" fmla="*/ 1279038 h 1385625"/>
                      <a:gd name="connsiteX202" fmla="*/ 315294 w 2167228"/>
                      <a:gd name="connsiteY202" fmla="*/ 1262209 h 1385625"/>
                      <a:gd name="connsiteX203" fmla="*/ 298464 w 2167228"/>
                      <a:gd name="connsiteY203" fmla="*/ 1206111 h 1385625"/>
                      <a:gd name="connsiteX204" fmla="*/ 292854 w 2167228"/>
                      <a:gd name="connsiteY204" fmla="*/ 1189281 h 1385625"/>
                      <a:gd name="connsiteX205" fmla="*/ 287244 w 2167228"/>
                      <a:gd name="connsiteY205" fmla="*/ 1043426 h 1385625"/>
                      <a:gd name="connsiteX206" fmla="*/ 298464 w 2167228"/>
                      <a:gd name="connsiteY206" fmla="*/ 841473 h 1385625"/>
                      <a:gd name="connsiteX207" fmla="*/ 292854 w 2167228"/>
                      <a:gd name="connsiteY207" fmla="*/ 678788 h 1385625"/>
                      <a:gd name="connsiteX208" fmla="*/ 259195 w 2167228"/>
                      <a:gd name="connsiteY208" fmla="*/ 684398 h 1385625"/>
                      <a:gd name="connsiteX209" fmla="*/ 253586 w 2167228"/>
                      <a:gd name="connsiteY209" fmla="*/ 830253 h 1385625"/>
                      <a:gd name="connsiteX210" fmla="*/ 247976 w 2167228"/>
                      <a:gd name="connsiteY210" fmla="*/ 858302 h 1385625"/>
                      <a:gd name="connsiteX211" fmla="*/ 242366 w 2167228"/>
                      <a:gd name="connsiteY211" fmla="*/ 891961 h 1385625"/>
                      <a:gd name="connsiteX212" fmla="*/ 214317 w 2167228"/>
                      <a:gd name="connsiteY212" fmla="*/ 998548 h 1385625"/>
                      <a:gd name="connsiteX213" fmla="*/ 186268 w 2167228"/>
                      <a:gd name="connsiteY213" fmla="*/ 1026597 h 1385625"/>
                      <a:gd name="connsiteX214" fmla="*/ 152609 w 2167228"/>
                      <a:gd name="connsiteY214" fmla="*/ 1037816 h 1385625"/>
                      <a:gd name="connsiteX215" fmla="*/ 107730 w 2167228"/>
                      <a:gd name="connsiteY215" fmla="*/ 1032206 h 1385625"/>
                      <a:gd name="connsiteX216" fmla="*/ 90901 w 2167228"/>
                      <a:gd name="connsiteY216" fmla="*/ 1015377 h 1385625"/>
                      <a:gd name="connsiteX217" fmla="*/ 79681 w 2167228"/>
                      <a:gd name="connsiteY217" fmla="*/ 998548 h 1385625"/>
                      <a:gd name="connsiteX218" fmla="*/ 62852 w 2167228"/>
                      <a:gd name="connsiteY218" fmla="*/ 976108 h 1385625"/>
                      <a:gd name="connsiteX219" fmla="*/ 57242 w 2167228"/>
                      <a:gd name="connsiteY219" fmla="*/ 942449 h 1385625"/>
                      <a:gd name="connsiteX220" fmla="*/ 29193 w 2167228"/>
                      <a:gd name="connsiteY220" fmla="*/ 869522 h 1385625"/>
                      <a:gd name="connsiteX221" fmla="*/ 6754 w 2167228"/>
                      <a:gd name="connsiteY221" fmla="*/ 785375 h 1385625"/>
                      <a:gd name="connsiteX222" fmla="*/ 12363 w 2167228"/>
                      <a:gd name="connsiteY222" fmla="*/ 521713 h 1385625"/>
                      <a:gd name="connsiteX223" fmla="*/ 23583 w 2167228"/>
                      <a:gd name="connsiteY223" fmla="*/ 482445 h 1385625"/>
                      <a:gd name="connsiteX224" fmla="*/ 34803 w 2167228"/>
                      <a:gd name="connsiteY224" fmla="*/ 465615 h 1385625"/>
                      <a:gd name="connsiteX225" fmla="*/ 51632 w 2167228"/>
                      <a:gd name="connsiteY225" fmla="*/ 415127 h 1385625"/>
                      <a:gd name="connsiteX226" fmla="*/ 85291 w 2167228"/>
                      <a:gd name="connsiteY226" fmla="*/ 370248 h 1385625"/>
                      <a:gd name="connsiteX227" fmla="*/ 96511 w 2167228"/>
                      <a:gd name="connsiteY227" fmla="*/ 353419 h 1385625"/>
                      <a:gd name="connsiteX228" fmla="*/ 113340 w 2167228"/>
                      <a:gd name="connsiteY228" fmla="*/ 330979 h 1385625"/>
                      <a:gd name="connsiteX229" fmla="*/ 130170 w 2167228"/>
                      <a:gd name="connsiteY229" fmla="*/ 280491 h 1385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</a:cxnLst>
                    <a:rect l="l" t="t" r="r" b="b"/>
                    <a:pathLst>
                      <a:path w="2167228" h="1385625">
                        <a:moveTo>
                          <a:pt x="130170" y="280491"/>
                        </a:moveTo>
                        <a:cubicBezTo>
                          <a:pt x="135780" y="267401"/>
                          <a:pt x="138392" y="259136"/>
                          <a:pt x="146999" y="252442"/>
                        </a:cubicBezTo>
                        <a:cubicBezTo>
                          <a:pt x="156334" y="245181"/>
                          <a:pt x="169438" y="244962"/>
                          <a:pt x="180658" y="241222"/>
                        </a:cubicBezTo>
                        <a:cubicBezTo>
                          <a:pt x="204792" y="233177"/>
                          <a:pt x="191763" y="237044"/>
                          <a:pt x="219927" y="230003"/>
                        </a:cubicBezTo>
                        <a:cubicBezTo>
                          <a:pt x="264805" y="233743"/>
                          <a:pt x="309804" y="236249"/>
                          <a:pt x="354562" y="241222"/>
                        </a:cubicBezTo>
                        <a:cubicBezTo>
                          <a:pt x="370502" y="242993"/>
                          <a:pt x="378503" y="251167"/>
                          <a:pt x="388221" y="263662"/>
                        </a:cubicBezTo>
                        <a:cubicBezTo>
                          <a:pt x="396499" y="274306"/>
                          <a:pt x="406396" y="284529"/>
                          <a:pt x="410660" y="297321"/>
                        </a:cubicBezTo>
                        <a:cubicBezTo>
                          <a:pt x="418402" y="320546"/>
                          <a:pt x="412990" y="309230"/>
                          <a:pt x="427490" y="330979"/>
                        </a:cubicBezTo>
                        <a:cubicBezTo>
                          <a:pt x="425620" y="368378"/>
                          <a:pt x="426723" y="406045"/>
                          <a:pt x="421880" y="443176"/>
                        </a:cubicBezTo>
                        <a:cubicBezTo>
                          <a:pt x="421008" y="449861"/>
                          <a:pt x="413675" y="453975"/>
                          <a:pt x="410660" y="460005"/>
                        </a:cubicBezTo>
                        <a:cubicBezTo>
                          <a:pt x="408016" y="465294"/>
                          <a:pt x="406921" y="471225"/>
                          <a:pt x="405051" y="476835"/>
                        </a:cubicBezTo>
                        <a:cubicBezTo>
                          <a:pt x="403181" y="493664"/>
                          <a:pt x="402225" y="510621"/>
                          <a:pt x="399441" y="527323"/>
                        </a:cubicBezTo>
                        <a:cubicBezTo>
                          <a:pt x="398469" y="533156"/>
                          <a:pt x="394889" y="538334"/>
                          <a:pt x="393831" y="544152"/>
                        </a:cubicBezTo>
                        <a:cubicBezTo>
                          <a:pt x="391134" y="558985"/>
                          <a:pt x="390091" y="574071"/>
                          <a:pt x="388221" y="589031"/>
                        </a:cubicBezTo>
                        <a:cubicBezTo>
                          <a:pt x="389104" y="599625"/>
                          <a:pt x="392994" y="668518"/>
                          <a:pt x="399441" y="690008"/>
                        </a:cubicBezTo>
                        <a:cubicBezTo>
                          <a:pt x="401844" y="698018"/>
                          <a:pt x="407554" y="704683"/>
                          <a:pt x="410660" y="712447"/>
                        </a:cubicBezTo>
                        <a:cubicBezTo>
                          <a:pt x="426770" y="752723"/>
                          <a:pt x="409150" y="741863"/>
                          <a:pt x="438710" y="751716"/>
                        </a:cubicBezTo>
                        <a:cubicBezTo>
                          <a:pt x="451799" y="749846"/>
                          <a:pt x="476534" y="759249"/>
                          <a:pt x="477978" y="746106"/>
                        </a:cubicBezTo>
                        <a:cubicBezTo>
                          <a:pt x="496371" y="578725"/>
                          <a:pt x="441565" y="400971"/>
                          <a:pt x="494808" y="241222"/>
                        </a:cubicBezTo>
                        <a:cubicBezTo>
                          <a:pt x="496678" y="235612"/>
                          <a:pt x="498793" y="230079"/>
                          <a:pt x="500417" y="224393"/>
                        </a:cubicBezTo>
                        <a:cubicBezTo>
                          <a:pt x="504337" y="210674"/>
                          <a:pt x="510582" y="178292"/>
                          <a:pt x="517247" y="168295"/>
                        </a:cubicBezTo>
                        <a:cubicBezTo>
                          <a:pt x="528279" y="151747"/>
                          <a:pt x="529098" y="148135"/>
                          <a:pt x="545296" y="134636"/>
                        </a:cubicBezTo>
                        <a:cubicBezTo>
                          <a:pt x="550475" y="130320"/>
                          <a:pt x="556095" y="126431"/>
                          <a:pt x="562125" y="123416"/>
                        </a:cubicBezTo>
                        <a:cubicBezTo>
                          <a:pt x="583709" y="112623"/>
                          <a:pt x="624897" y="113630"/>
                          <a:pt x="640663" y="112197"/>
                        </a:cubicBezTo>
                        <a:cubicBezTo>
                          <a:pt x="651883" y="108457"/>
                          <a:pt x="662725" y="98658"/>
                          <a:pt x="674322" y="100977"/>
                        </a:cubicBezTo>
                        <a:cubicBezTo>
                          <a:pt x="683672" y="102847"/>
                          <a:pt x="693121" y="104274"/>
                          <a:pt x="702371" y="106587"/>
                        </a:cubicBezTo>
                        <a:cubicBezTo>
                          <a:pt x="708108" y="108021"/>
                          <a:pt x="713356" y="111298"/>
                          <a:pt x="719200" y="112197"/>
                        </a:cubicBezTo>
                        <a:cubicBezTo>
                          <a:pt x="737774" y="115054"/>
                          <a:pt x="756599" y="115936"/>
                          <a:pt x="775298" y="117806"/>
                        </a:cubicBezTo>
                        <a:cubicBezTo>
                          <a:pt x="788987" y="122369"/>
                          <a:pt x="798081" y="123760"/>
                          <a:pt x="808957" y="134636"/>
                        </a:cubicBezTo>
                        <a:cubicBezTo>
                          <a:pt x="813724" y="139403"/>
                          <a:pt x="814147" y="148450"/>
                          <a:pt x="820177" y="151465"/>
                        </a:cubicBezTo>
                        <a:cubicBezTo>
                          <a:pt x="830351" y="156552"/>
                          <a:pt x="842616" y="155205"/>
                          <a:pt x="853836" y="157075"/>
                        </a:cubicBezTo>
                        <a:cubicBezTo>
                          <a:pt x="859446" y="162685"/>
                          <a:pt x="864570" y="168826"/>
                          <a:pt x="870665" y="173905"/>
                        </a:cubicBezTo>
                        <a:cubicBezTo>
                          <a:pt x="875845" y="178221"/>
                          <a:pt x="883179" y="179944"/>
                          <a:pt x="887495" y="185124"/>
                        </a:cubicBezTo>
                        <a:cubicBezTo>
                          <a:pt x="892849" y="191548"/>
                          <a:pt x="895608" y="199799"/>
                          <a:pt x="898714" y="207564"/>
                        </a:cubicBezTo>
                        <a:cubicBezTo>
                          <a:pt x="903106" y="218544"/>
                          <a:pt x="909934" y="241222"/>
                          <a:pt x="909934" y="241222"/>
                        </a:cubicBezTo>
                        <a:cubicBezTo>
                          <a:pt x="908064" y="280491"/>
                          <a:pt x="907589" y="319851"/>
                          <a:pt x="904324" y="359029"/>
                        </a:cubicBezTo>
                        <a:cubicBezTo>
                          <a:pt x="903833" y="364922"/>
                          <a:pt x="899550" y="370004"/>
                          <a:pt x="898714" y="375858"/>
                        </a:cubicBezTo>
                        <a:cubicBezTo>
                          <a:pt x="895793" y="396305"/>
                          <a:pt x="895518" y="417053"/>
                          <a:pt x="893105" y="437566"/>
                        </a:cubicBezTo>
                        <a:cubicBezTo>
                          <a:pt x="891776" y="448863"/>
                          <a:pt x="889365" y="460005"/>
                          <a:pt x="887495" y="471225"/>
                        </a:cubicBezTo>
                        <a:cubicBezTo>
                          <a:pt x="889365" y="506754"/>
                          <a:pt x="890570" y="542324"/>
                          <a:pt x="893105" y="577811"/>
                        </a:cubicBezTo>
                        <a:cubicBezTo>
                          <a:pt x="894851" y="602252"/>
                          <a:pt x="898161" y="631699"/>
                          <a:pt x="904324" y="656349"/>
                        </a:cubicBezTo>
                        <a:cubicBezTo>
                          <a:pt x="905758" y="662086"/>
                          <a:pt x="907062" y="668009"/>
                          <a:pt x="909934" y="673178"/>
                        </a:cubicBezTo>
                        <a:cubicBezTo>
                          <a:pt x="916483" y="684965"/>
                          <a:pt x="919581" y="702573"/>
                          <a:pt x="932373" y="706837"/>
                        </a:cubicBezTo>
                        <a:lnTo>
                          <a:pt x="949203" y="712447"/>
                        </a:lnTo>
                        <a:cubicBezTo>
                          <a:pt x="954813" y="708707"/>
                          <a:pt x="963294" y="707388"/>
                          <a:pt x="966032" y="701227"/>
                        </a:cubicBezTo>
                        <a:cubicBezTo>
                          <a:pt x="971402" y="689144"/>
                          <a:pt x="970097" y="675091"/>
                          <a:pt x="971642" y="661959"/>
                        </a:cubicBezTo>
                        <a:cubicBezTo>
                          <a:pt x="973838" y="643295"/>
                          <a:pt x="975382" y="624560"/>
                          <a:pt x="977252" y="605860"/>
                        </a:cubicBezTo>
                        <a:cubicBezTo>
                          <a:pt x="975382" y="574071"/>
                          <a:pt x="974811" y="542180"/>
                          <a:pt x="971642" y="510494"/>
                        </a:cubicBezTo>
                        <a:cubicBezTo>
                          <a:pt x="971054" y="504610"/>
                          <a:pt x="967657" y="499350"/>
                          <a:pt x="966032" y="493664"/>
                        </a:cubicBezTo>
                        <a:cubicBezTo>
                          <a:pt x="963914" y="486251"/>
                          <a:pt x="961801" y="478811"/>
                          <a:pt x="960422" y="471225"/>
                        </a:cubicBezTo>
                        <a:cubicBezTo>
                          <a:pt x="952748" y="429013"/>
                          <a:pt x="952488" y="399414"/>
                          <a:pt x="949203" y="353419"/>
                        </a:cubicBezTo>
                        <a:cubicBezTo>
                          <a:pt x="951073" y="256182"/>
                          <a:pt x="949516" y="158819"/>
                          <a:pt x="954813" y="61708"/>
                        </a:cubicBezTo>
                        <a:cubicBezTo>
                          <a:pt x="955180" y="54976"/>
                          <a:pt x="960958" y="49319"/>
                          <a:pt x="966032" y="44879"/>
                        </a:cubicBezTo>
                        <a:cubicBezTo>
                          <a:pt x="976180" y="36000"/>
                          <a:pt x="986899" y="26704"/>
                          <a:pt x="999691" y="22440"/>
                        </a:cubicBezTo>
                        <a:lnTo>
                          <a:pt x="1016521" y="16830"/>
                        </a:lnTo>
                        <a:cubicBezTo>
                          <a:pt x="1022131" y="13090"/>
                          <a:pt x="1026845" y="7384"/>
                          <a:pt x="1033350" y="5610"/>
                        </a:cubicBezTo>
                        <a:cubicBezTo>
                          <a:pt x="1047895" y="1643"/>
                          <a:pt x="1063153" y="0"/>
                          <a:pt x="1078229" y="0"/>
                        </a:cubicBezTo>
                        <a:cubicBezTo>
                          <a:pt x="1154919" y="0"/>
                          <a:pt x="1231564" y="3740"/>
                          <a:pt x="1308231" y="5610"/>
                        </a:cubicBezTo>
                        <a:cubicBezTo>
                          <a:pt x="1337231" y="49110"/>
                          <a:pt x="1326405" y="26476"/>
                          <a:pt x="1341890" y="72928"/>
                        </a:cubicBezTo>
                        <a:lnTo>
                          <a:pt x="1347500" y="89757"/>
                        </a:lnTo>
                        <a:cubicBezTo>
                          <a:pt x="1349370" y="213173"/>
                          <a:pt x="1349820" y="336619"/>
                          <a:pt x="1353110" y="460005"/>
                        </a:cubicBezTo>
                        <a:cubicBezTo>
                          <a:pt x="1353561" y="476932"/>
                          <a:pt x="1356078" y="493768"/>
                          <a:pt x="1358719" y="510494"/>
                        </a:cubicBezTo>
                        <a:cubicBezTo>
                          <a:pt x="1361693" y="529330"/>
                          <a:pt x="1369939" y="566592"/>
                          <a:pt x="1369939" y="566592"/>
                        </a:cubicBezTo>
                        <a:cubicBezTo>
                          <a:pt x="1371809" y="598381"/>
                          <a:pt x="1372380" y="630273"/>
                          <a:pt x="1375549" y="661959"/>
                        </a:cubicBezTo>
                        <a:cubicBezTo>
                          <a:pt x="1376137" y="667843"/>
                          <a:pt x="1379535" y="673102"/>
                          <a:pt x="1381159" y="678788"/>
                        </a:cubicBezTo>
                        <a:cubicBezTo>
                          <a:pt x="1383277" y="686201"/>
                          <a:pt x="1384553" y="693842"/>
                          <a:pt x="1386768" y="701227"/>
                        </a:cubicBezTo>
                        <a:cubicBezTo>
                          <a:pt x="1390166" y="712555"/>
                          <a:pt x="1389626" y="726523"/>
                          <a:pt x="1397988" y="734886"/>
                        </a:cubicBezTo>
                        <a:lnTo>
                          <a:pt x="1414817" y="751716"/>
                        </a:lnTo>
                        <a:cubicBezTo>
                          <a:pt x="1422297" y="749846"/>
                          <a:pt x="1433513" y="752846"/>
                          <a:pt x="1437257" y="746106"/>
                        </a:cubicBezTo>
                        <a:cubicBezTo>
                          <a:pt x="1444579" y="732927"/>
                          <a:pt x="1441202" y="716211"/>
                          <a:pt x="1442867" y="701227"/>
                        </a:cubicBezTo>
                        <a:cubicBezTo>
                          <a:pt x="1450098" y="636144"/>
                          <a:pt x="1442208" y="663933"/>
                          <a:pt x="1454086" y="628300"/>
                        </a:cubicBezTo>
                        <a:cubicBezTo>
                          <a:pt x="1452216" y="555372"/>
                          <a:pt x="1451865" y="482390"/>
                          <a:pt x="1448476" y="409517"/>
                        </a:cubicBezTo>
                        <a:cubicBezTo>
                          <a:pt x="1448118" y="401816"/>
                          <a:pt x="1444379" y="394638"/>
                          <a:pt x="1442867" y="387078"/>
                        </a:cubicBezTo>
                        <a:cubicBezTo>
                          <a:pt x="1440636" y="375924"/>
                          <a:pt x="1439488" y="364573"/>
                          <a:pt x="1437257" y="353419"/>
                        </a:cubicBezTo>
                        <a:cubicBezTo>
                          <a:pt x="1435745" y="345859"/>
                          <a:pt x="1433026" y="338565"/>
                          <a:pt x="1431647" y="330979"/>
                        </a:cubicBezTo>
                        <a:cubicBezTo>
                          <a:pt x="1429282" y="317970"/>
                          <a:pt x="1428402" y="304720"/>
                          <a:pt x="1426037" y="291711"/>
                        </a:cubicBezTo>
                        <a:cubicBezTo>
                          <a:pt x="1424658" y="284125"/>
                          <a:pt x="1422642" y="276657"/>
                          <a:pt x="1420427" y="269272"/>
                        </a:cubicBezTo>
                        <a:cubicBezTo>
                          <a:pt x="1417029" y="257944"/>
                          <a:pt x="1411527" y="247210"/>
                          <a:pt x="1409208" y="235613"/>
                        </a:cubicBezTo>
                        <a:lnTo>
                          <a:pt x="1403598" y="207564"/>
                        </a:lnTo>
                        <a:cubicBezTo>
                          <a:pt x="1404111" y="199355"/>
                          <a:pt x="1400807" y="128996"/>
                          <a:pt x="1414817" y="100977"/>
                        </a:cubicBezTo>
                        <a:cubicBezTo>
                          <a:pt x="1417832" y="94947"/>
                          <a:pt x="1421270" y="88915"/>
                          <a:pt x="1426037" y="84148"/>
                        </a:cubicBezTo>
                        <a:cubicBezTo>
                          <a:pt x="1432648" y="77537"/>
                          <a:pt x="1440113" y="71499"/>
                          <a:pt x="1448476" y="67318"/>
                        </a:cubicBezTo>
                        <a:cubicBezTo>
                          <a:pt x="1455372" y="63870"/>
                          <a:pt x="1463502" y="63826"/>
                          <a:pt x="1470916" y="61708"/>
                        </a:cubicBezTo>
                        <a:cubicBezTo>
                          <a:pt x="1476602" y="60083"/>
                          <a:pt x="1482135" y="57968"/>
                          <a:pt x="1487745" y="56098"/>
                        </a:cubicBezTo>
                        <a:cubicBezTo>
                          <a:pt x="1512054" y="57968"/>
                          <a:pt x="1536590" y="57905"/>
                          <a:pt x="1560673" y="61708"/>
                        </a:cubicBezTo>
                        <a:cubicBezTo>
                          <a:pt x="1572355" y="63553"/>
                          <a:pt x="1594332" y="72928"/>
                          <a:pt x="1594332" y="72928"/>
                        </a:cubicBezTo>
                        <a:cubicBezTo>
                          <a:pt x="1636580" y="101095"/>
                          <a:pt x="1582888" y="68024"/>
                          <a:pt x="1633600" y="89757"/>
                        </a:cubicBezTo>
                        <a:cubicBezTo>
                          <a:pt x="1663457" y="102552"/>
                          <a:pt x="1637228" y="104463"/>
                          <a:pt x="1678479" y="112197"/>
                        </a:cubicBezTo>
                        <a:cubicBezTo>
                          <a:pt x="1698779" y="116003"/>
                          <a:pt x="1719659" y="115525"/>
                          <a:pt x="1740187" y="117806"/>
                        </a:cubicBezTo>
                        <a:cubicBezTo>
                          <a:pt x="1753329" y="119266"/>
                          <a:pt x="1766447" y="121051"/>
                          <a:pt x="1779456" y="123416"/>
                        </a:cubicBezTo>
                        <a:cubicBezTo>
                          <a:pt x="1794953" y="126234"/>
                          <a:pt x="1804305" y="129829"/>
                          <a:pt x="1818724" y="134636"/>
                        </a:cubicBezTo>
                        <a:cubicBezTo>
                          <a:pt x="1822464" y="140246"/>
                          <a:pt x="1827577" y="145152"/>
                          <a:pt x="1829944" y="151465"/>
                        </a:cubicBezTo>
                        <a:cubicBezTo>
                          <a:pt x="1833292" y="160393"/>
                          <a:pt x="1835554" y="169979"/>
                          <a:pt x="1835554" y="179514"/>
                        </a:cubicBezTo>
                        <a:cubicBezTo>
                          <a:pt x="1835554" y="233775"/>
                          <a:pt x="1834578" y="288137"/>
                          <a:pt x="1829944" y="342199"/>
                        </a:cubicBezTo>
                        <a:cubicBezTo>
                          <a:pt x="1828934" y="353982"/>
                          <a:pt x="1821433" y="364346"/>
                          <a:pt x="1818724" y="375858"/>
                        </a:cubicBezTo>
                        <a:cubicBezTo>
                          <a:pt x="1804442" y="436557"/>
                          <a:pt x="1809317" y="434290"/>
                          <a:pt x="1801895" y="493664"/>
                        </a:cubicBezTo>
                        <a:cubicBezTo>
                          <a:pt x="1800484" y="504951"/>
                          <a:pt x="1797894" y="516063"/>
                          <a:pt x="1796285" y="527323"/>
                        </a:cubicBezTo>
                        <a:cubicBezTo>
                          <a:pt x="1787530" y="588607"/>
                          <a:pt x="1795451" y="553099"/>
                          <a:pt x="1785065" y="594641"/>
                        </a:cubicBezTo>
                        <a:cubicBezTo>
                          <a:pt x="1786935" y="639519"/>
                          <a:pt x="1787357" y="684481"/>
                          <a:pt x="1790675" y="729276"/>
                        </a:cubicBezTo>
                        <a:cubicBezTo>
                          <a:pt x="1791112" y="735173"/>
                          <a:pt x="1792591" y="741488"/>
                          <a:pt x="1796285" y="746106"/>
                        </a:cubicBezTo>
                        <a:cubicBezTo>
                          <a:pt x="1805970" y="758212"/>
                          <a:pt x="1822081" y="759567"/>
                          <a:pt x="1835554" y="762935"/>
                        </a:cubicBezTo>
                        <a:cubicBezTo>
                          <a:pt x="1846774" y="761065"/>
                          <a:pt x="1859039" y="762412"/>
                          <a:pt x="1869213" y="757325"/>
                        </a:cubicBezTo>
                        <a:cubicBezTo>
                          <a:pt x="1875243" y="754310"/>
                          <a:pt x="1879190" y="747122"/>
                          <a:pt x="1880432" y="740496"/>
                        </a:cubicBezTo>
                        <a:cubicBezTo>
                          <a:pt x="1884925" y="716532"/>
                          <a:pt x="1883349" y="691800"/>
                          <a:pt x="1886042" y="667568"/>
                        </a:cubicBezTo>
                        <a:cubicBezTo>
                          <a:pt x="1888962" y="641285"/>
                          <a:pt x="1893522" y="615210"/>
                          <a:pt x="1897262" y="589031"/>
                        </a:cubicBezTo>
                        <a:cubicBezTo>
                          <a:pt x="1904222" y="540307"/>
                          <a:pt x="1900276" y="562739"/>
                          <a:pt x="1908481" y="521713"/>
                        </a:cubicBezTo>
                        <a:cubicBezTo>
                          <a:pt x="1910351" y="474965"/>
                          <a:pt x="1909435" y="428022"/>
                          <a:pt x="1914091" y="381468"/>
                        </a:cubicBezTo>
                        <a:cubicBezTo>
                          <a:pt x="1915093" y="371448"/>
                          <a:pt x="1920808" y="362426"/>
                          <a:pt x="1925311" y="353419"/>
                        </a:cubicBezTo>
                        <a:cubicBezTo>
                          <a:pt x="1930487" y="343067"/>
                          <a:pt x="1944052" y="325966"/>
                          <a:pt x="1953360" y="319760"/>
                        </a:cubicBezTo>
                        <a:cubicBezTo>
                          <a:pt x="1958280" y="316480"/>
                          <a:pt x="1964754" y="316479"/>
                          <a:pt x="1970189" y="314150"/>
                        </a:cubicBezTo>
                        <a:cubicBezTo>
                          <a:pt x="2011254" y="296550"/>
                          <a:pt x="1973702" y="307661"/>
                          <a:pt x="2015068" y="297321"/>
                        </a:cubicBezTo>
                        <a:cubicBezTo>
                          <a:pt x="2026288" y="308540"/>
                          <a:pt x="2041632" y="316787"/>
                          <a:pt x="2048727" y="330979"/>
                        </a:cubicBezTo>
                        <a:cubicBezTo>
                          <a:pt x="2062961" y="359449"/>
                          <a:pt x="2055307" y="346461"/>
                          <a:pt x="2071166" y="370248"/>
                        </a:cubicBezTo>
                        <a:cubicBezTo>
                          <a:pt x="2073036" y="375858"/>
                          <a:pt x="2073904" y="381909"/>
                          <a:pt x="2076776" y="387078"/>
                        </a:cubicBezTo>
                        <a:cubicBezTo>
                          <a:pt x="2083324" y="398865"/>
                          <a:pt x="2099215" y="420737"/>
                          <a:pt x="2099215" y="420737"/>
                        </a:cubicBezTo>
                        <a:cubicBezTo>
                          <a:pt x="2116770" y="490953"/>
                          <a:pt x="2094326" y="403619"/>
                          <a:pt x="2110435" y="460005"/>
                        </a:cubicBezTo>
                        <a:cubicBezTo>
                          <a:pt x="2112553" y="467419"/>
                          <a:pt x="2113829" y="475060"/>
                          <a:pt x="2116044" y="482445"/>
                        </a:cubicBezTo>
                        <a:cubicBezTo>
                          <a:pt x="2119442" y="493773"/>
                          <a:pt x="2123524" y="504884"/>
                          <a:pt x="2127264" y="516103"/>
                        </a:cubicBezTo>
                        <a:cubicBezTo>
                          <a:pt x="2129134" y="521713"/>
                          <a:pt x="2131714" y="527134"/>
                          <a:pt x="2132874" y="532933"/>
                        </a:cubicBezTo>
                        <a:cubicBezTo>
                          <a:pt x="2139644" y="566780"/>
                          <a:pt x="2135469" y="551937"/>
                          <a:pt x="2144094" y="577811"/>
                        </a:cubicBezTo>
                        <a:cubicBezTo>
                          <a:pt x="2145964" y="596511"/>
                          <a:pt x="2146846" y="615336"/>
                          <a:pt x="2149703" y="633910"/>
                        </a:cubicBezTo>
                        <a:cubicBezTo>
                          <a:pt x="2150602" y="639754"/>
                          <a:pt x="2153879" y="645002"/>
                          <a:pt x="2155313" y="650739"/>
                        </a:cubicBezTo>
                        <a:cubicBezTo>
                          <a:pt x="2157626" y="659989"/>
                          <a:pt x="2159053" y="669438"/>
                          <a:pt x="2160923" y="678788"/>
                        </a:cubicBezTo>
                        <a:cubicBezTo>
                          <a:pt x="2168938" y="766949"/>
                          <a:pt x="2169713" y="744037"/>
                          <a:pt x="2160923" y="858302"/>
                        </a:cubicBezTo>
                        <a:cubicBezTo>
                          <a:pt x="2160762" y="860394"/>
                          <a:pt x="2151996" y="904204"/>
                          <a:pt x="2149703" y="908791"/>
                        </a:cubicBezTo>
                        <a:cubicBezTo>
                          <a:pt x="2143673" y="920851"/>
                          <a:pt x="2134744" y="931230"/>
                          <a:pt x="2127264" y="942449"/>
                        </a:cubicBezTo>
                        <a:cubicBezTo>
                          <a:pt x="2116549" y="974593"/>
                          <a:pt x="2129781" y="945542"/>
                          <a:pt x="2099215" y="976108"/>
                        </a:cubicBezTo>
                        <a:cubicBezTo>
                          <a:pt x="2073840" y="1001483"/>
                          <a:pt x="2103929" y="987626"/>
                          <a:pt x="2071166" y="998548"/>
                        </a:cubicBezTo>
                        <a:cubicBezTo>
                          <a:pt x="2043305" y="1040337"/>
                          <a:pt x="2079116" y="989007"/>
                          <a:pt x="2043117" y="1032206"/>
                        </a:cubicBezTo>
                        <a:cubicBezTo>
                          <a:pt x="2038801" y="1037386"/>
                          <a:pt x="2036213" y="1043856"/>
                          <a:pt x="2031897" y="1049036"/>
                        </a:cubicBezTo>
                        <a:cubicBezTo>
                          <a:pt x="2026818" y="1055131"/>
                          <a:pt x="2019939" y="1059603"/>
                          <a:pt x="2015068" y="1065865"/>
                        </a:cubicBezTo>
                        <a:cubicBezTo>
                          <a:pt x="2006789" y="1076509"/>
                          <a:pt x="2002164" y="1089989"/>
                          <a:pt x="1992629" y="1099524"/>
                        </a:cubicBezTo>
                        <a:cubicBezTo>
                          <a:pt x="1985149" y="1107004"/>
                          <a:pt x="1977073" y="1113932"/>
                          <a:pt x="1970189" y="1121964"/>
                        </a:cubicBezTo>
                        <a:cubicBezTo>
                          <a:pt x="1965801" y="1127083"/>
                          <a:pt x="1963449" y="1133754"/>
                          <a:pt x="1958970" y="1138793"/>
                        </a:cubicBezTo>
                        <a:cubicBezTo>
                          <a:pt x="1948429" y="1150652"/>
                          <a:pt x="1934113" y="1159250"/>
                          <a:pt x="1925311" y="1172452"/>
                        </a:cubicBezTo>
                        <a:cubicBezTo>
                          <a:pt x="1915810" y="1186703"/>
                          <a:pt x="1911657" y="1195314"/>
                          <a:pt x="1897262" y="1206111"/>
                        </a:cubicBezTo>
                        <a:cubicBezTo>
                          <a:pt x="1888539" y="1212653"/>
                          <a:pt x="1878744" y="1217645"/>
                          <a:pt x="1869213" y="1222940"/>
                        </a:cubicBezTo>
                        <a:cubicBezTo>
                          <a:pt x="1861902" y="1227001"/>
                          <a:pt x="1854707" y="1231515"/>
                          <a:pt x="1846773" y="1234160"/>
                        </a:cubicBezTo>
                        <a:cubicBezTo>
                          <a:pt x="1837727" y="1237175"/>
                          <a:pt x="1828074" y="1237900"/>
                          <a:pt x="1818724" y="1239770"/>
                        </a:cubicBezTo>
                        <a:cubicBezTo>
                          <a:pt x="1796285" y="1237900"/>
                          <a:pt x="1773785" y="1236647"/>
                          <a:pt x="1751406" y="1234160"/>
                        </a:cubicBezTo>
                        <a:cubicBezTo>
                          <a:pt x="1740101" y="1232904"/>
                          <a:pt x="1727623" y="1234193"/>
                          <a:pt x="1717748" y="1228550"/>
                        </a:cubicBezTo>
                        <a:cubicBezTo>
                          <a:pt x="1712614" y="1225616"/>
                          <a:pt x="1713468" y="1217483"/>
                          <a:pt x="1712138" y="1211721"/>
                        </a:cubicBezTo>
                        <a:cubicBezTo>
                          <a:pt x="1707850" y="1193139"/>
                          <a:pt x="1704658" y="1174322"/>
                          <a:pt x="1700918" y="1155622"/>
                        </a:cubicBezTo>
                        <a:cubicBezTo>
                          <a:pt x="1702788" y="1108874"/>
                          <a:pt x="1704916" y="1062135"/>
                          <a:pt x="1706528" y="1015377"/>
                        </a:cubicBezTo>
                        <a:cubicBezTo>
                          <a:pt x="1708656" y="953677"/>
                          <a:pt x="1712138" y="891989"/>
                          <a:pt x="1712138" y="830253"/>
                        </a:cubicBezTo>
                        <a:cubicBezTo>
                          <a:pt x="1712138" y="817030"/>
                          <a:pt x="1710328" y="803649"/>
                          <a:pt x="1706528" y="790984"/>
                        </a:cubicBezTo>
                        <a:cubicBezTo>
                          <a:pt x="1704591" y="784526"/>
                          <a:pt x="1699048" y="779765"/>
                          <a:pt x="1695308" y="774155"/>
                        </a:cubicBezTo>
                        <a:cubicBezTo>
                          <a:pt x="1674739" y="776025"/>
                          <a:pt x="1638609" y="759728"/>
                          <a:pt x="1633600" y="779765"/>
                        </a:cubicBezTo>
                        <a:cubicBezTo>
                          <a:pt x="1612279" y="865047"/>
                          <a:pt x="1631434" y="955587"/>
                          <a:pt x="1627990" y="1043426"/>
                        </a:cubicBezTo>
                        <a:cubicBezTo>
                          <a:pt x="1627688" y="1051130"/>
                          <a:pt x="1624251" y="1058385"/>
                          <a:pt x="1622381" y="1065865"/>
                        </a:cubicBezTo>
                        <a:cubicBezTo>
                          <a:pt x="1619566" y="1124981"/>
                          <a:pt x="1618920" y="1181582"/>
                          <a:pt x="1611161" y="1239770"/>
                        </a:cubicBezTo>
                        <a:cubicBezTo>
                          <a:pt x="1609901" y="1249221"/>
                          <a:pt x="1607421" y="1258469"/>
                          <a:pt x="1605551" y="1267819"/>
                        </a:cubicBezTo>
                        <a:cubicBezTo>
                          <a:pt x="1605004" y="1276021"/>
                          <a:pt x="1614212" y="1348403"/>
                          <a:pt x="1588722" y="1368795"/>
                        </a:cubicBezTo>
                        <a:cubicBezTo>
                          <a:pt x="1584104" y="1372489"/>
                          <a:pt x="1577502" y="1372535"/>
                          <a:pt x="1571892" y="1374405"/>
                        </a:cubicBezTo>
                        <a:lnTo>
                          <a:pt x="1431647" y="1368795"/>
                        </a:lnTo>
                        <a:lnTo>
                          <a:pt x="1268962" y="1363186"/>
                        </a:lnTo>
                        <a:cubicBezTo>
                          <a:pt x="1261057" y="1361911"/>
                          <a:pt x="1253538" y="1322989"/>
                          <a:pt x="1252133" y="1318307"/>
                        </a:cubicBezTo>
                        <a:cubicBezTo>
                          <a:pt x="1248735" y="1306979"/>
                          <a:pt x="1240913" y="1284648"/>
                          <a:pt x="1240913" y="1284648"/>
                        </a:cubicBezTo>
                        <a:cubicBezTo>
                          <a:pt x="1239043" y="1200501"/>
                          <a:pt x="1238807" y="1116301"/>
                          <a:pt x="1235303" y="1032206"/>
                        </a:cubicBezTo>
                        <a:cubicBezTo>
                          <a:pt x="1235057" y="1026298"/>
                          <a:pt x="1231128" y="1021114"/>
                          <a:pt x="1229694" y="1015377"/>
                        </a:cubicBezTo>
                        <a:cubicBezTo>
                          <a:pt x="1227382" y="1006127"/>
                          <a:pt x="1226397" y="996578"/>
                          <a:pt x="1224084" y="987328"/>
                        </a:cubicBezTo>
                        <a:cubicBezTo>
                          <a:pt x="1221656" y="977616"/>
                          <a:pt x="1209829" y="947599"/>
                          <a:pt x="1207254" y="942449"/>
                        </a:cubicBezTo>
                        <a:cubicBezTo>
                          <a:pt x="1204239" y="936419"/>
                          <a:pt x="1199775" y="931230"/>
                          <a:pt x="1196035" y="925620"/>
                        </a:cubicBezTo>
                        <a:cubicBezTo>
                          <a:pt x="1182059" y="827788"/>
                          <a:pt x="1200846" y="949672"/>
                          <a:pt x="1179205" y="841473"/>
                        </a:cubicBezTo>
                        <a:cubicBezTo>
                          <a:pt x="1170264" y="796768"/>
                          <a:pt x="1177250" y="810237"/>
                          <a:pt x="1167986" y="768545"/>
                        </a:cubicBezTo>
                        <a:cubicBezTo>
                          <a:pt x="1166703" y="762773"/>
                          <a:pt x="1164246" y="757326"/>
                          <a:pt x="1162376" y="751716"/>
                        </a:cubicBezTo>
                        <a:cubicBezTo>
                          <a:pt x="1129899" y="784191"/>
                          <a:pt x="1148975" y="757933"/>
                          <a:pt x="1139936" y="830253"/>
                        </a:cubicBezTo>
                        <a:cubicBezTo>
                          <a:pt x="1136798" y="855362"/>
                          <a:pt x="1127915" y="880261"/>
                          <a:pt x="1117497" y="903181"/>
                        </a:cubicBezTo>
                        <a:cubicBezTo>
                          <a:pt x="1112306" y="914601"/>
                          <a:pt x="1106278" y="925620"/>
                          <a:pt x="1100668" y="936840"/>
                        </a:cubicBezTo>
                        <a:cubicBezTo>
                          <a:pt x="1096928" y="1002288"/>
                          <a:pt x="1092668" y="1067708"/>
                          <a:pt x="1089448" y="1133183"/>
                        </a:cubicBezTo>
                        <a:cubicBezTo>
                          <a:pt x="1087058" y="1181779"/>
                          <a:pt x="1090268" y="1230811"/>
                          <a:pt x="1083838" y="1279038"/>
                        </a:cubicBezTo>
                        <a:cubicBezTo>
                          <a:pt x="1082602" y="1288306"/>
                          <a:pt x="1072619" y="1293998"/>
                          <a:pt x="1067009" y="1301478"/>
                        </a:cubicBezTo>
                        <a:cubicBezTo>
                          <a:pt x="1063210" y="1312873"/>
                          <a:pt x="1057742" y="1331923"/>
                          <a:pt x="1050179" y="1340746"/>
                        </a:cubicBezTo>
                        <a:cubicBezTo>
                          <a:pt x="1044094" y="1347845"/>
                          <a:pt x="1035348" y="1352142"/>
                          <a:pt x="1027740" y="1357576"/>
                        </a:cubicBezTo>
                        <a:cubicBezTo>
                          <a:pt x="1022254" y="1361495"/>
                          <a:pt x="1017171" y="1366291"/>
                          <a:pt x="1010911" y="1368795"/>
                        </a:cubicBezTo>
                        <a:cubicBezTo>
                          <a:pt x="998271" y="1373851"/>
                          <a:pt x="984681" y="1376103"/>
                          <a:pt x="971642" y="1380015"/>
                        </a:cubicBezTo>
                        <a:cubicBezTo>
                          <a:pt x="965978" y="1381714"/>
                          <a:pt x="960423" y="1383755"/>
                          <a:pt x="954813" y="1385625"/>
                        </a:cubicBezTo>
                        <a:cubicBezTo>
                          <a:pt x="888264" y="1382852"/>
                          <a:pt x="841751" y="1393343"/>
                          <a:pt x="786518" y="1368795"/>
                        </a:cubicBezTo>
                        <a:cubicBezTo>
                          <a:pt x="772459" y="1362547"/>
                          <a:pt x="763428" y="1351315"/>
                          <a:pt x="752859" y="1340746"/>
                        </a:cubicBezTo>
                        <a:cubicBezTo>
                          <a:pt x="749119" y="1331396"/>
                          <a:pt x="744824" y="1322250"/>
                          <a:pt x="741640" y="1312697"/>
                        </a:cubicBezTo>
                        <a:cubicBezTo>
                          <a:pt x="739202" y="1305383"/>
                          <a:pt x="737703" y="1297784"/>
                          <a:pt x="736030" y="1290258"/>
                        </a:cubicBezTo>
                        <a:cubicBezTo>
                          <a:pt x="728623" y="1256928"/>
                          <a:pt x="730664" y="1260991"/>
                          <a:pt x="724810" y="1222940"/>
                        </a:cubicBezTo>
                        <a:cubicBezTo>
                          <a:pt x="723080" y="1211698"/>
                          <a:pt x="721070" y="1200501"/>
                          <a:pt x="719200" y="1189281"/>
                        </a:cubicBezTo>
                        <a:cubicBezTo>
                          <a:pt x="721070" y="1101394"/>
                          <a:pt x="721495" y="1013464"/>
                          <a:pt x="724810" y="925620"/>
                        </a:cubicBezTo>
                        <a:cubicBezTo>
                          <a:pt x="727572" y="852428"/>
                          <a:pt x="751624" y="929572"/>
                          <a:pt x="724810" y="802204"/>
                        </a:cubicBezTo>
                        <a:cubicBezTo>
                          <a:pt x="722134" y="789495"/>
                          <a:pt x="693923" y="778346"/>
                          <a:pt x="685541" y="774155"/>
                        </a:cubicBezTo>
                        <a:cubicBezTo>
                          <a:pt x="679931" y="781635"/>
                          <a:pt x="671907" y="787807"/>
                          <a:pt x="668712" y="796594"/>
                        </a:cubicBezTo>
                        <a:cubicBezTo>
                          <a:pt x="664193" y="809020"/>
                          <a:pt x="664850" y="822756"/>
                          <a:pt x="663102" y="835863"/>
                        </a:cubicBezTo>
                        <a:cubicBezTo>
                          <a:pt x="661109" y="850807"/>
                          <a:pt x="659070" y="865748"/>
                          <a:pt x="657492" y="880741"/>
                        </a:cubicBezTo>
                        <a:cubicBezTo>
                          <a:pt x="649929" y="952595"/>
                          <a:pt x="658821" y="921636"/>
                          <a:pt x="646273" y="959279"/>
                        </a:cubicBezTo>
                        <a:cubicBezTo>
                          <a:pt x="644403" y="996678"/>
                          <a:pt x="643907" y="1034170"/>
                          <a:pt x="640663" y="1071475"/>
                        </a:cubicBezTo>
                        <a:cubicBezTo>
                          <a:pt x="640151" y="1077366"/>
                          <a:pt x="636752" y="1082641"/>
                          <a:pt x="635053" y="1088305"/>
                        </a:cubicBezTo>
                        <a:cubicBezTo>
                          <a:pt x="626387" y="1117192"/>
                          <a:pt x="617553" y="1148425"/>
                          <a:pt x="612614" y="1178062"/>
                        </a:cubicBezTo>
                        <a:cubicBezTo>
                          <a:pt x="597275" y="1270099"/>
                          <a:pt x="618926" y="1196990"/>
                          <a:pt x="595784" y="1250989"/>
                        </a:cubicBezTo>
                        <a:cubicBezTo>
                          <a:pt x="593455" y="1256424"/>
                          <a:pt x="592449" y="1262361"/>
                          <a:pt x="590175" y="1267819"/>
                        </a:cubicBezTo>
                        <a:cubicBezTo>
                          <a:pt x="583092" y="1284819"/>
                          <a:pt x="575971" y="1301835"/>
                          <a:pt x="567735" y="1318307"/>
                        </a:cubicBezTo>
                        <a:cubicBezTo>
                          <a:pt x="564720" y="1324337"/>
                          <a:pt x="562546" y="1332122"/>
                          <a:pt x="556516" y="1335137"/>
                        </a:cubicBezTo>
                        <a:cubicBezTo>
                          <a:pt x="546342" y="1340224"/>
                          <a:pt x="534077" y="1338876"/>
                          <a:pt x="522857" y="1340746"/>
                        </a:cubicBezTo>
                        <a:cubicBezTo>
                          <a:pt x="485458" y="1335136"/>
                          <a:pt x="447918" y="1330397"/>
                          <a:pt x="410660" y="1323917"/>
                        </a:cubicBezTo>
                        <a:cubicBezTo>
                          <a:pt x="396621" y="1321475"/>
                          <a:pt x="388277" y="1315544"/>
                          <a:pt x="377002" y="1307087"/>
                        </a:cubicBezTo>
                        <a:cubicBezTo>
                          <a:pt x="367423" y="1299903"/>
                          <a:pt x="359106" y="1290994"/>
                          <a:pt x="348952" y="1284648"/>
                        </a:cubicBezTo>
                        <a:cubicBezTo>
                          <a:pt x="343938" y="1281514"/>
                          <a:pt x="337733" y="1280908"/>
                          <a:pt x="332123" y="1279038"/>
                        </a:cubicBezTo>
                        <a:cubicBezTo>
                          <a:pt x="326513" y="1273428"/>
                          <a:pt x="319499" y="1268936"/>
                          <a:pt x="315294" y="1262209"/>
                        </a:cubicBezTo>
                        <a:cubicBezTo>
                          <a:pt x="302730" y="1242107"/>
                          <a:pt x="303968" y="1228127"/>
                          <a:pt x="298464" y="1206111"/>
                        </a:cubicBezTo>
                        <a:cubicBezTo>
                          <a:pt x="297030" y="1200374"/>
                          <a:pt x="294724" y="1194891"/>
                          <a:pt x="292854" y="1189281"/>
                        </a:cubicBezTo>
                        <a:cubicBezTo>
                          <a:pt x="290984" y="1140663"/>
                          <a:pt x="287244" y="1092080"/>
                          <a:pt x="287244" y="1043426"/>
                        </a:cubicBezTo>
                        <a:cubicBezTo>
                          <a:pt x="287244" y="931168"/>
                          <a:pt x="289365" y="923363"/>
                          <a:pt x="298464" y="841473"/>
                        </a:cubicBezTo>
                        <a:cubicBezTo>
                          <a:pt x="296594" y="787245"/>
                          <a:pt x="306014" y="731428"/>
                          <a:pt x="292854" y="678788"/>
                        </a:cubicBezTo>
                        <a:cubicBezTo>
                          <a:pt x="290095" y="667753"/>
                          <a:pt x="262050" y="673388"/>
                          <a:pt x="259195" y="684398"/>
                        </a:cubicBezTo>
                        <a:cubicBezTo>
                          <a:pt x="246985" y="731495"/>
                          <a:pt x="256718" y="781700"/>
                          <a:pt x="253586" y="830253"/>
                        </a:cubicBezTo>
                        <a:cubicBezTo>
                          <a:pt x="252972" y="839768"/>
                          <a:pt x="249682" y="848921"/>
                          <a:pt x="247976" y="858302"/>
                        </a:cubicBezTo>
                        <a:cubicBezTo>
                          <a:pt x="245941" y="869493"/>
                          <a:pt x="243903" y="880691"/>
                          <a:pt x="242366" y="891961"/>
                        </a:cubicBezTo>
                        <a:cubicBezTo>
                          <a:pt x="224109" y="1025844"/>
                          <a:pt x="254059" y="950858"/>
                          <a:pt x="214317" y="998548"/>
                        </a:cubicBezTo>
                        <a:cubicBezTo>
                          <a:pt x="200020" y="1015705"/>
                          <a:pt x="208044" y="1016919"/>
                          <a:pt x="186268" y="1026597"/>
                        </a:cubicBezTo>
                        <a:cubicBezTo>
                          <a:pt x="175461" y="1031400"/>
                          <a:pt x="163829" y="1034076"/>
                          <a:pt x="152609" y="1037816"/>
                        </a:cubicBezTo>
                        <a:cubicBezTo>
                          <a:pt x="137649" y="1035946"/>
                          <a:pt x="121898" y="1037358"/>
                          <a:pt x="107730" y="1032206"/>
                        </a:cubicBezTo>
                        <a:cubicBezTo>
                          <a:pt x="100274" y="1029495"/>
                          <a:pt x="95980" y="1021471"/>
                          <a:pt x="90901" y="1015377"/>
                        </a:cubicBezTo>
                        <a:cubicBezTo>
                          <a:pt x="86585" y="1010198"/>
                          <a:pt x="83600" y="1004034"/>
                          <a:pt x="79681" y="998548"/>
                        </a:cubicBezTo>
                        <a:cubicBezTo>
                          <a:pt x="74247" y="990940"/>
                          <a:pt x="68462" y="983588"/>
                          <a:pt x="62852" y="976108"/>
                        </a:cubicBezTo>
                        <a:cubicBezTo>
                          <a:pt x="60982" y="964888"/>
                          <a:pt x="60173" y="953439"/>
                          <a:pt x="57242" y="942449"/>
                        </a:cubicBezTo>
                        <a:cubicBezTo>
                          <a:pt x="46113" y="900717"/>
                          <a:pt x="44413" y="899960"/>
                          <a:pt x="29193" y="869522"/>
                        </a:cubicBezTo>
                        <a:cubicBezTo>
                          <a:pt x="15998" y="803550"/>
                          <a:pt x="25055" y="831130"/>
                          <a:pt x="6754" y="785375"/>
                        </a:cubicBezTo>
                        <a:cubicBezTo>
                          <a:pt x="-3527" y="662007"/>
                          <a:pt x="-2391" y="713527"/>
                          <a:pt x="12363" y="521713"/>
                        </a:cubicBezTo>
                        <a:cubicBezTo>
                          <a:pt x="12690" y="517464"/>
                          <a:pt x="20687" y="488237"/>
                          <a:pt x="23583" y="482445"/>
                        </a:cubicBezTo>
                        <a:cubicBezTo>
                          <a:pt x="26598" y="476414"/>
                          <a:pt x="31063" y="471225"/>
                          <a:pt x="34803" y="465615"/>
                        </a:cubicBezTo>
                        <a:cubicBezTo>
                          <a:pt x="40413" y="448786"/>
                          <a:pt x="41792" y="429887"/>
                          <a:pt x="51632" y="415127"/>
                        </a:cubicBezTo>
                        <a:cubicBezTo>
                          <a:pt x="76994" y="377084"/>
                          <a:pt x="45321" y="423540"/>
                          <a:pt x="85291" y="370248"/>
                        </a:cubicBezTo>
                        <a:cubicBezTo>
                          <a:pt x="89336" y="364854"/>
                          <a:pt x="92592" y="358905"/>
                          <a:pt x="96511" y="353419"/>
                        </a:cubicBezTo>
                        <a:cubicBezTo>
                          <a:pt x="101945" y="345811"/>
                          <a:pt x="107730" y="338459"/>
                          <a:pt x="113340" y="330979"/>
                        </a:cubicBezTo>
                        <a:cubicBezTo>
                          <a:pt x="125151" y="295547"/>
                          <a:pt x="124560" y="293581"/>
                          <a:pt x="130170" y="28049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 dirty="0"/>
                  </a:p>
                </p:txBody>
              </p:sp>
            </p:grpSp>
            <p:grpSp>
              <p:nvGrpSpPr>
                <p:cNvPr id="31" name="Groupe 366">
                  <a:extLst>
                    <a:ext uri="{FF2B5EF4-FFF2-40B4-BE49-F238E27FC236}">
                      <a16:creationId xmlns:a16="http://schemas.microsoft.com/office/drawing/2014/main" xmlns="" id="{0D10AC04-ED70-9644-CCFC-93C5737E1E73}"/>
                    </a:ext>
                  </a:extLst>
                </p:cNvPr>
                <p:cNvGrpSpPr/>
                <p:nvPr/>
              </p:nvGrpSpPr>
              <p:grpSpPr>
                <a:xfrm>
                  <a:off x="6472012" y="2926733"/>
                  <a:ext cx="1033443" cy="367627"/>
                  <a:chOff x="6472012" y="2926733"/>
                  <a:chExt cx="1033443" cy="367627"/>
                </a:xfrm>
              </p:grpSpPr>
              <p:sp>
                <p:nvSpPr>
                  <p:cNvPr id="97" name="Rectangle à coins arrondis 433">
                    <a:extLst>
                      <a:ext uri="{FF2B5EF4-FFF2-40B4-BE49-F238E27FC236}">
                        <a16:creationId xmlns:a16="http://schemas.microsoft.com/office/drawing/2014/main" xmlns="" id="{0EDD4F5B-CC1F-C57C-4838-B0DA423C30D5}"/>
                      </a:ext>
                    </a:extLst>
                  </p:cNvPr>
                  <p:cNvSpPr/>
                  <p:nvPr/>
                </p:nvSpPr>
                <p:spPr>
                  <a:xfrm>
                    <a:off x="6472012" y="2956748"/>
                    <a:ext cx="1033443" cy="337612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50000"/>
                        </a:schemeClr>
                      </a:gs>
                      <a:gs pos="100000">
                        <a:srgbClr val="0E0EE4">
                          <a:alpha val="20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98" name="ZoneTexte 434">
                    <a:extLst>
                      <a:ext uri="{FF2B5EF4-FFF2-40B4-BE49-F238E27FC236}">
                        <a16:creationId xmlns:a16="http://schemas.microsoft.com/office/drawing/2014/main" xmlns="" id="{A8FDF7B3-9967-FFCB-1A20-244E2069BE02}"/>
                      </a:ext>
                    </a:extLst>
                  </p:cNvPr>
                  <p:cNvSpPr txBox="1"/>
                  <p:nvPr/>
                </p:nvSpPr>
                <p:spPr>
                  <a:xfrm>
                    <a:off x="6490750" y="2926733"/>
                    <a:ext cx="677251" cy="2471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Glycolysis</a:t>
                    </a:r>
                  </a:p>
                </p:txBody>
              </p:sp>
            </p:grpSp>
            <p:grpSp>
              <p:nvGrpSpPr>
                <p:cNvPr id="32" name="Groupe 367">
                  <a:extLst>
                    <a:ext uri="{FF2B5EF4-FFF2-40B4-BE49-F238E27FC236}">
                      <a16:creationId xmlns:a16="http://schemas.microsoft.com/office/drawing/2014/main" xmlns="" id="{6AE4BEE9-9937-7E83-2C12-82FDE1E9FE21}"/>
                    </a:ext>
                  </a:extLst>
                </p:cNvPr>
                <p:cNvGrpSpPr/>
                <p:nvPr/>
              </p:nvGrpSpPr>
              <p:grpSpPr>
                <a:xfrm>
                  <a:off x="5340109" y="3916276"/>
                  <a:ext cx="2204083" cy="705014"/>
                  <a:chOff x="5340109" y="3916276"/>
                  <a:chExt cx="2204083" cy="705014"/>
                </a:xfrm>
              </p:grpSpPr>
              <p:sp>
                <p:nvSpPr>
                  <p:cNvPr id="95" name="Rectangle à coins arrondis 431">
                    <a:extLst>
                      <a:ext uri="{FF2B5EF4-FFF2-40B4-BE49-F238E27FC236}">
                        <a16:creationId xmlns:a16="http://schemas.microsoft.com/office/drawing/2014/main" xmlns="" id="{2C493A11-E089-BF29-C556-1679E3DE240B}"/>
                      </a:ext>
                    </a:extLst>
                  </p:cNvPr>
                  <p:cNvSpPr/>
                  <p:nvPr/>
                </p:nvSpPr>
                <p:spPr>
                  <a:xfrm>
                    <a:off x="5679997" y="3939695"/>
                    <a:ext cx="1510273" cy="554932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60000"/>
                        </a:schemeClr>
                      </a:gs>
                      <a:gs pos="100000">
                        <a:srgbClr val="FF0000">
                          <a:alpha val="14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96" name="ZoneTexte 432">
                    <a:extLst>
                      <a:ext uri="{FF2B5EF4-FFF2-40B4-BE49-F238E27FC236}">
                        <a16:creationId xmlns:a16="http://schemas.microsoft.com/office/drawing/2014/main" xmlns="" id="{50E37B4F-F95D-6813-08E4-E6C793068A53}"/>
                      </a:ext>
                    </a:extLst>
                  </p:cNvPr>
                  <p:cNvSpPr txBox="1"/>
                  <p:nvPr/>
                </p:nvSpPr>
                <p:spPr>
                  <a:xfrm>
                    <a:off x="5340109" y="3916276"/>
                    <a:ext cx="2204083" cy="70501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Oxidative </a:t>
                    </a:r>
                  </a:p>
                  <a:p>
                    <a:pPr algn="ctr"/>
                    <a:r>
                      <a:rPr lang="en-US" sz="1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Phosphorylation</a:t>
                    </a:r>
                  </a:p>
                </p:txBody>
              </p:sp>
            </p:grpSp>
            <p:grpSp>
              <p:nvGrpSpPr>
                <p:cNvPr id="33" name="Groupe 368">
                  <a:extLst>
                    <a:ext uri="{FF2B5EF4-FFF2-40B4-BE49-F238E27FC236}">
                      <a16:creationId xmlns:a16="http://schemas.microsoft.com/office/drawing/2014/main" xmlns="" id="{61625761-8717-DEDF-B290-06F67DF6DB8F}"/>
                    </a:ext>
                  </a:extLst>
                </p:cNvPr>
                <p:cNvGrpSpPr/>
                <p:nvPr/>
              </p:nvGrpSpPr>
              <p:grpSpPr>
                <a:xfrm>
                  <a:off x="7613727" y="4428443"/>
                  <a:ext cx="798645" cy="646264"/>
                  <a:chOff x="7751283" y="4395912"/>
                  <a:chExt cx="524744" cy="646264"/>
                </a:xfrm>
              </p:grpSpPr>
              <p:sp>
                <p:nvSpPr>
                  <p:cNvPr id="87" name="Rectangle à coins arrondis 423">
                    <a:extLst>
                      <a:ext uri="{FF2B5EF4-FFF2-40B4-BE49-F238E27FC236}">
                        <a16:creationId xmlns:a16="http://schemas.microsoft.com/office/drawing/2014/main" xmlns="" id="{87E870EA-D604-80C9-29EA-578D5AFEB702}"/>
                      </a:ext>
                    </a:extLst>
                  </p:cNvPr>
                  <p:cNvSpPr/>
                  <p:nvPr/>
                </p:nvSpPr>
                <p:spPr>
                  <a:xfrm>
                    <a:off x="7848018" y="4552808"/>
                    <a:ext cx="388160" cy="342310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grpSp>
                <p:nvGrpSpPr>
                  <p:cNvPr id="88" name="Groupe 424">
                    <a:extLst>
                      <a:ext uri="{FF2B5EF4-FFF2-40B4-BE49-F238E27FC236}">
                        <a16:creationId xmlns:a16="http://schemas.microsoft.com/office/drawing/2014/main" xmlns="" id="{E1C6B928-036B-1334-BEDC-E48C68DDAABC}"/>
                      </a:ext>
                    </a:extLst>
                  </p:cNvPr>
                  <p:cNvGrpSpPr/>
                  <p:nvPr/>
                </p:nvGrpSpPr>
                <p:grpSpPr>
                  <a:xfrm>
                    <a:off x="7751283" y="4395912"/>
                    <a:ext cx="524744" cy="646264"/>
                    <a:chOff x="7855147" y="4634672"/>
                    <a:chExt cx="524744" cy="646264"/>
                  </a:xfrm>
                </p:grpSpPr>
                <p:grpSp>
                  <p:nvGrpSpPr>
                    <p:cNvPr id="89" name="Groupe 425">
                      <a:extLst>
                        <a:ext uri="{FF2B5EF4-FFF2-40B4-BE49-F238E27FC236}">
                          <a16:creationId xmlns:a16="http://schemas.microsoft.com/office/drawing/2014/main" xmlns="" id="{CB2F1A84-28BB-5689-AAE9-56352FD01817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893861" y="4711108"/>
                      <a:ext cx="484424" cy="511042"/>
                      <a:chOff x="8052179" y="5240740"/>
                      <a:chExt cx="413982" cy="436729"/>
                    </a:xfrm>
                  </p:grpSpPr>
                  <p:sp>
                    <p:nvSpPr>
                      <p:cNvPr id="91" name="Ellipse 427">
                        <a:extLst>
                          <a:ext uri="{FF2B5EF4-FFF2-40B4-BE49-F238E27FC236}">
                            <a16:creationId xmlns:a16="http://schemas.microsoft.com/office/drawing/2014/main" xmlns="" id="{B37D2FE3-8B1A-0E68-76C2-9B06C0AC77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2179" y="5240740"/>
                        <a:ext cx="413982" cy="436729"/>
                      </a:xfrm>
                      <a:prstGeom prst="ellipse">
                        <a:avLst/>
                      </a:prstGeom>
                      <a:noFill/>
                      <a:ln w="158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200"/>
                      </a:p>
                    </p:txBody>
                  </p:sp>
                  <p:cxnSp>
                    <p:nvCxnSpPr>
                      <p:cNvPr id="92" name="Connecteur droit avec flèche 428">
                        <a:extLst>
                          <a:ext uri="{FF2B5EF4-FFF2-40B4-BE49-F238E27FC236}">
                            <a16:creationId xmlns:a16="http://schemas.microsoft.com/office/drawing/2014/main" xmlns="" id="{423BE89E-E3CC-364E-42A9-9C010E5C0517}"/>
                          </a:ext>
                        </a:extLst>
                      </p:cNvPr>
                      <p:cNvCxnSpPr/>
                      <p:nvPr/>
                    </p:nvCxnSpPr>
                    <p:spPr>
                      <a:xfrm rot="1200000">
                        <a:off x="8320169" y="5268041"/>
                        <a:ext cx="60080" cy="0"/>
                      </a:xfrm>
                      <a:prstGeom prst="straightConnector1">
                        <a:avLst/>
                      </a:prstGeom>
                      <a:ln w="635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3" name="Connecteur droit avec flèche 429">
                        <a:extLst>
                          <a:ext uri="{FF2B5EF4-FFF2-40B4-BE49-F238E27FC236}">
                            <a16:creationId xmlns:a16="http://schemas.microsoft.com/office/drawing/2014/main" xmlns="" id="{8AC6B4BC-6B62-8C5D-E20E-C57349926091}"/>
                          </a:ext>
                        </a:extLst>
                      </p:cNvPr>
                      <p:cNvCxnSpPr/>
                      <p:nvPr/>
                    </p:nvCxnSpPr>
                    <p:spPr>
                      <a:xfrm rot="9900000">
                        <a:off x="8257785" y="5673514"/>
                        <a:ext cx="91440" cy="0"/>
                      </a:xfrm>
                      <a:prstGeom prst="straightConnector1">
                        <a:avLst/>
                      </a:prstGeom>
                      <a:ln w="127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4" name="Connecteur droit avec flèche 430">
                        <a:extLst>
                          <a:ext uri="{FF2B5EF4-FFF2-40B4-BE49-F238E27FC236}">
                            <a16:creationId xmlns:a16="http://schemas.microsoft.com/office/drawing/2014/main" xmlns="" id="{252F24DF-D54B-92B4-C218-6FF989A75D13}"/>
                          </a:ext>
                        </a:extLst>
                      </p:cNvPr>
                      <p:cNvCxnSpPr/>
                      <p:nvPr/>
                    </p:nvCxnSpPr>
                    <p:spPr>
                      <a:xfrm rot="17100000">
                        <a:off x="8015020" y="5402436"/>
                        <a:ext cx="91440" cy="0"/>
                      </a:xfrm>
                      <a:prstGeom prst="straightConnector1">
                        <a:avLst/>
                      </a:prstGeom>
                      <a:ln w="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90" name="ZoneTexte 426">
                      <a:extLst>
                        <a:ext uri="{FF2B5EF4-FFF2-40B4-BE49-F238E27FC236}">
                          <a16:creationId xmlns:a16="http://schemas.microsoft.com/office/drawing/2014/main" xmlns="" id="{0ABC6A85-7254-B5F4-0E2F-2048CED434D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55147" y="4634672"/>
                      <a:ext cx="524744" cy="64626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105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TCA 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Cycle</a:t>
                      </a:r>
                      <a:endParaRPr 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34" name="Connecteur droit avec flèche 369">
                  <a:extLst>
                    <a:ext uri="{FF2B5EF4-FFF2-40B4-BE49-F238E27FC236}">
                      <a16:creationId xmlns:a16="http://schemas.microsoft.com/office/drawing/2014/main" xmlns="" id="{42A0CECC-A75A-531F-5817-208E4C5CA30B}"/>
                    </a:ext>
                  </a:extLst>
                </p:cNvPr>
                <p:cNvCxnSpPr/>
                <p:nvPr/>
              </p:nvCxnSpPr>
              <p:spPr>
                <a:xfrm>
                  <a:off x="7990982" y="2251674"/>
                  <a:ext cx="10071" cy="391213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ZoneTexte 370">
                  <a:extLst>
                    <a:ext uri="{FF2B5EF4-FFF2-40B4-BE49-F238E27FC236}">
                      <a16:creationId xmlns:a16="http://schemas.microsoft.com/office/drawing/2014/main" xmlns="" id="{EA43FCFD-C4CE-6ACA-5554-D8302184B3F3}"/>
                    </a:ext>
                  </a:extLst>
                </p:cNvPr>
                <p:cNvSpPr txBox="1"/>
                <p:nvPr/>
              </p:nvSpPr>
              <p:spPr>
                <a:xfrm>
                  <a:off x="7739312" y="1994520"/>
                  <a:ext cx="565388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glucose</a:t>
                  </a:r>
                </a:p>
              </p:txBody>
            </p:sp>
            <p:sp>
              <p:nvSpPr>
                <p:cNvPr id="36" name="ZoneTexte 371">
                  <a:extLst>
                    <a:ext uri="{FF2B5EF4-FFF2-40B4-BE49-F238E27FC236}">
                      <a16:creationId xmlns:a16="http://schemas.microsoft.com/office/drawing/2014/main" xmlns="" id="{48C15D78-7795-2BF8-D7E9-4BD4E2785205}"/>
                    </a:ext>
                  </a:extLst>
                </p:cNvPr>
                <p:cNvSpPr txBox="1"/>
                <p:nvPr/>
              </p:nvSpPr>
              <p:spPr>
                <a:xfrm>
                  <a:off x="7718359" y="2476150"/>
                  <a:ext cx="565389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glucose</a:t>
                  </a:r>
                </a:p>
              </p:txBody>
            </p:sp>
            <p:cxnSp>
              <p:nvCxnSpPr>
                <p:cNvPr id="37" name="Connecteur droit avec flèche 372">
                  <a:extLst>
                    <a:ext uri="{FF2B5EF4-FFF2-40B4-BE49-F238E27FC236}">
                      <a16:creationId xmlns:a16="http://schemas.microsoft.com/office/drawing/2014/main" xmlns="" id="{B41D5FC9-92D5-CB96-EF2D-FD10A5051ED8}"/>
                    </a:ext>
                  </a:extLst>
                </p:cNvPr>
                <p:cNvCxnSpPr/>
                <p:nvPr/>
              </p:nvCxnSpPr>
              <p:spPr>
                <a:xfrm>
                  <a:off x="8003034" y="2842714"/>
                  <a:ext cx="6021" cy="494748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ZoneTexte 373">
                  <a:extLst>
                    <a:ext uri="{FF2B5EF4-FFF2-40B4-BE49-F238E27FC236}">
                      <a16:creationId xmlns:a16="http://schemas.microsoft.com/office/drawing/2014/main" xmlns="" id="{E69B55E6-8247-399D-9829-059DB3F33B6B}"/>
                    </a:ext>
                  </a:extLst>
                </p:cNvPr>
                <p:cNvSpPr txBox="1"/>
                <p:nvPr/>
              </p:nvSpPr>
              <p:spPr>
                <a:xfrm>
                  <a:off x="7708372" y="3258403"/>
                  <a:ext cx="630296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pyruvate</a:t>
                  </a:r>
                </a:p>
              </p:txBody>
            </p:sp>
            <p:sp>
              <p:nvSpPr>
                <p:cNvPr id="39" name="ZoneTexte 374">
                  <a:extLst>
                    <a:ext uri="{FF2B5EF4-FFF2-40B4-BE49-F238E27FC236}">
                      <a16:creationId xmlns:a16="http://schemas.microsoft.com/office/drawing/2014/main" xmlns="" id="{24B2677A-E4A1-B8E0-4697-9D75B6F9D050}"/>
                    </a:ext>
                  </a:extLst>
                </p:cNvPr>
                <p:cNvSpPr txBox="1"/>
                <p:nvPr/>
              </p:nvSpPr>
              <p:spPr>
                <a:xfrm>
                  <a:off x="7642466" y="3842301"/>
                  <a:ext cx="741165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Acetyl CoA</a:t>
                  </a:r>
                </a:p>
              </p:txBody>
            </p:sp>
            <p:sp>
              <p:nvSpPr>
                <p:cNvPr id="40" name="Ellipse 375">
                  <a:extLst>
                    <a:ext uri="{FF2B5EF4-FFF2-40B4-BE49-F238E27FC236}">
                      <a16:creationId xmlns:a16="http://schemas.microsoft.com/office/drawing/2014/main" xmlns="" id="{767BFC3F-E6DB-B13C-67D7-DFA44A5ED07E}"/>
                    </a:ext>
                  </a:extLst>
                </p:cNvPr>
                <p:cNvSpPr/>
                <p:nvPr/>
              </p:nvSpPr>
              <p:spPr>
                <a:xfrm>
                  <a:off x="7922402" y="2341672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41" name="Connecteur droit avec flèche 376">
                  <a:extLst>
                    <a:ext uri="{FF2B5EF4-FFF2-40B4-BE49-F238E27FC236}">
                      <a16:creationId xmlns:a16="http://schemas.microsoft.com/office/drawing/2014/main" xmlns="" id="{F3228DE3-1567-995E-4D30-B019F6C5F035}"/>
                    </a:ext>
                  </a:extLst>
                </p:cNvPr>
                <p:cNvCxnSpPr/>
                <p:nvPr/>
              </p:nvCxnSpPr>
              <p:spPr>
                <a:xfrm>
                  <a:off x="8022007" y="3470373"/>
                  <a:ext cx="0" cy="489016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Connecteur droit avec flèche 377">
                  <a:extLst>
                    <a:ext uri="{FF2B5EF4-FFF2-40B4-BE49-F238E27FC236}">
                      <a16:creationId xmlns:a16="http://schemas.microsoft.com/office/drawing/2014/main" xmlns="" id="{58402094-FB8E-4F02-D5B3-AE8634CE2BFC}"/>
                    </a:ext>
                  </a:extLst>
                </p:cNvPr>
                <p:cNvCxnSpPr/>
                <p:nvPr/>
              </p:nvCxnSpPr>
              <p:spPr>
                <a:xfrm>
                  <a:off x="8032901" y="4179055"/>
                  <a:ext cx="0" cy="293409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3" name="Groupe 378">
                  <a:extLst>
                    <a:ext uri="{FF2B5EF4-FFF2-40B4-BE49-F238E27FC236}">
                      <a16:creationId xmlns:a16="http://schemas.microsoft.com/office/drawing/2014/main" xmlns="" id="{35BB096F-99CE-CD14-C5FC-40BF44B3C700}"/>
                    </a:ext>
                  </a:extLst>
                </p:cNvPr>
                <p:cNvGrpSpPr/>
                <p:nvPr/>
              </p:nvGrpSpPr>
              <p:grpSpPr>
                <a:xfrm>
                  <a:off x="7149330" y="4596284"/>
                  <a:ext cx="1069601" cy="938911"/>
                  <a:chOff x="7279576" y="4588328"/>
                  <a:chExt cx="1069601" cy="938911"/>
                </a:xfrm>
              </p:grpSpPr>
              <p:grpSp>
                <p:nvGrpSpPr>
                  <p:cNvPr id="79" name="Groupe 414">
                    <a:extLst>
                      <a:ext uri="{FF2B5EF4-FFF2-40B4-BE49-F238E27FC236}">
                        <a16:creationId xmlns:a16="http://schemas.microsoft.com/office/drawing/2014/main" xmlns="" id="{F34D8FC4-AA51-8FE5-7B64-2E72EA86121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21120367">
                    <a:off x="7427604" y="490781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85" name="Arc 84">
                      <a:extLst>
                        <a:ext uri="{FF2B5EF4-FFF2-40B4-BE49-F238E27FC236}">
                          <a16:creationId xmlns:a16="http://schemas.microsoft.com/office/drawing/2014/main" xmlns="" id="{9EFC0695-0E05-14B4-27C9-DCD30A004E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86" name="Connecteur droit avec flèche 422">
                      <a:extLst>
                        <a:ext uri="{FF2B5EF4-FFF2-40B4-BE49-F238E27FC236}">
                          <a16:creationId xmlns:a16="http://schemas.microsoft.com/office/drawing/2014/main" xmlns="" id="{2A20C900-0329-7E10-1F22-29813BED4668}"/>
                        </a:ext>
                      </a:extLst>
                    </p:cNvPr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0" name="ZoneTexte 415">
                    <a:extLst>
                      <a:ext uri="{FF2B5EF4-FFF2-40B4-BE49-F238E27FC236}">
                        <a16:creationId xmlns:a16="http://schemas.microsoft.com/office/drawing/2014/main" xmlns="" id="{BB04C513-218C-8671-4386-4BE890725FF6}"/>
                      </a:ext>
                    </a:extLst>
                  </p:cNvPr>
                  <p:cNvSpPr txBox="1"/>
                  <p:nvPr/>
                </p:nvSpPr>
                <p:spPr>
                  <a:xfrm rot="2679910">
                    <a:off x="7526346" y="5127302"/>
                    <a:ext cx="822831" cy="37600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/>
                      <a:t>NAD+</a:t>
                    </a:r>
                  </a:p>
                </p:txBody>
              </p:sp>
              <p:sp>
                <p:nvSpPr>
                  <p:cNvPr id="81" name="ZoneTexte 417">
                    <a:extLst>
                      <a:ext uri="{FF2B5EF4-FFF2-40B4-BE49-F238E27FC236}">
                        <a16:creationId xmlns:a16="http://schemas.microsoft.com/office/drawing/2014/main" xmlns="" id="{55CB860D-98D8-4089-CE76-440DEC5A072B}"/>
                      </a:ext>
                    </a:extLst>
                  </p:cNvPr>
                  <p:cNvSpPr txBox="1"/>
                  <p:nvPr/>
                </p:nvSpPr>
                <p:spPr>
                  <a:xfrm rot="2886318">
                    <a:off x="7098932" y="4768972"/>
                    <a:ext cx="774046" cy="4127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>
                        <a:solidFill>
                          <a:srgbClr val="0E0EE4"/>
                        </a:solidFill>
                      </a:rPr>
                      <a:t>NADH</a:t>
                    </a:r>
                  </a:p>
                </p:txBody>
              </p:sp>
              <p:grpSp>
                <p:nvGrpSpPr>
                  <p:cNvPr id="82" name="Groupe 418">
                    <a:extLst>
                      <a:ext uri="{FF2B5EF4-FFF2-40B4-BE49-F238E27FC236}">
                        <a16:creationId xmlns:a16="http://schemas.microsoft.com/office/drawing/2014/main" xmlns="" id="{D1A84C95-8C4A-57B6-D01F-83C09387889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9907565">
                    <a:off x="7434688" y="478448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83" name="Arc 82">
                      <a:extLst>
                        <a:ext uri="{FF2B5EF4-FFF2-40B4-BE49-F238E27FC236}">
                          <a16:creationId xmlns:a16="http://schemas.microsoft.com/office/drawing/2014/main" xmlns="" id="{1F09BFF8-D83B-C948-F94E-E60A4FCE89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84" name="Connecteur droit avec flèche 420">
                      <a:extLst>
                        <a:ext uri="{FF2B5EF4-FFF2-40B4-BE49-F238E27FC236}">
                          <a16:creationId xmlns:a16="http://schemas.microsoft.com/office/drawing/2014/main" xmlns="" id="{A5B61684-341D-9C4F-629B-5B9F854CBF28}"/>
                        </a:ext>
                      </a:extLst>
                    </p:cNvPr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4" name="Groupe 379">
                  <a:extLst>
                    <a:ext uri="{FF2B5EF4-FFF2-40B4-BE49-F238E27FC236}">
                      <a16:creationId xmlns:a16="http://schemas.microsoft.com/office/drawing/2014/main" xmlns="" id="{B4DA11DA-CB5B-F85E-EFF2-0E29A796B0B2}"/>
                    </a:ext>
                  </a:extLst>
                </p:cNvPr>
                <p:cNvGrpSpPr/>
                <p:nvPr/>
              </p:nvGrpSpPr>
              <p:grpSpPr>
                <a:xfrm rot="17667223">
                  <a:off x="7861905" y="4837430"/>
                  <a:ext cx="1155074" cy="742752"/>
                  <a:chOff x="7085464" y="4784487"/>
                  <a:chExt cx="1155074" cy="742752"/>
                </a:xfrm>
              </p:grpSpPr>
              <p:grpSp>
                <p:nvGrpSpPr>
                  <p:cNvPr id="71" name="Groupe 406">
                    <a:extLst>
                      <a:ext uri="{FF2B5EF4-FFF2-40B4-BE49-F238E27FC236}">
                        <a16:creationId xmlns:a16="http://schemas.microsoft.com/office/drawing/2014/main" xmlns="" id="{256375B6-7738-F4E7-F581-F0E8633F0D9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21120367">
                    <a:off x="7427604" y="490781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77" name="Arc 76">
                      <a:extLst>
                        <a:ext uri="{FF2B5EF4-FFF2-40B4-BE49-F238E27FC236}">
                          <a16:creationId xmlns:a16="http://schemas.microsoft.com/office/drawing/2014/main" xmlns="" id="{EFED78DE-9DB9-67CA-D3D6-43BA64BB4A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78" name="Connecteur droit avec flèche 413">
                      <a:extLst>
                        <a:ext uri="{FF2B5EF4-FFF2-40B4-BE49-F238E27FC236}">
                          <a16:creationId xmlns:a16="http://schemas.microsoft.com/office/drawing/2014/main" xmlns="" id="{534F31AD-B2EC-DE19-CCA3-744CB00D8882}"/>
                        </a:ext>
                      </a:extLst>
                    </p:cNvPr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2" name="ZoneTexte 407">
                    <a:extLst>
                      <a:ext uri="{FF2B5EF4-FFF2-40B4-BE49-F238E27FC236}">
                        <a16:creationId xmlns:a16="http://schemas.microsoft.com/office/drawing/2014/main" xmlns="" id="{6DD0CF0E-2B22-9FCB-C92A-17CFF7907BC0}"/>
                      </a:ext>
                    </a:extLst>
                  </p:cNvPr>
                  <p:cNvSpPr txBox="1"/>
                  <p:nvPr/>
                </p:nvSpPr>
                <p:spPr>
                  <a:xfrm rot="1146773">
                    <a:off x="7628057" y="5091470"/>
                    <a:ext cx="612481" cy="41275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>
                        <a:solidFill>
                          <a:srgbClr val="00B050"/>
                        </a:solidFill>
                      </a:rPr>
                      <a:t>FAD</a:t>
                    </a:r>
                  </a:p>
                </p:txBody>
              </p:sp>
              <p:sp>
                <p:nvSpPr>
                  <p:cNvPr id="73" name="ZoneTexte 408">
                    <a:extLst>
                      <a:ext uri="{FF2B5EF4-FFF2-40B4-BE49-F238E27FC236}">
                        <a16:creationId xmlns:a16="http://schemas.microsoft.com/office/drawing/2014/main" xmlns="" id="{D554E43C-8015-A68F-A399-EA2CA5F5194C}"/>
                      </a:ext>
                    </a:extLst>
                  </p:cNvPr>
                  <p:cNvSpPr txBox="1"/>
                  <p:nvPr/>
                </p:nvSpPr>
                <p:spPr>
                  <a:xfrm rot="1896351">
                    <a:off x="7085464" y="4834921"/>
                    <a:ext cx="835243" cy="41275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/>
                      <a:t>FADH2</a:t>
                    </a:r>
                    <a:endParaRPr lang="en-US" sz="1050" b="1" dirty="0"/>
                  </a:p>
                </p:txBody>
              </p:sp>
              <p:grpSp>
                <p:nvGrpSpPr>
                  <p:cNvPr id="74" name="Groupe 409">
                    <a:extLst>
                      <a:ext uri="{FF2B5EF4-FFF2-40B4-BE49-F238E27FC236}">
                        <a16:creationId xmlns:a16="http://schemas.microsoft.com/office/drawing/2014/main" xmlns="" id="{F5CD2F03-A57D-F777-D814-F4A10DD0AF2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9907565">
                    <a:off x="7434688" y="4784487"/>
                    <a:ext cx="584814" cy="619422"/>
                    <a:chOff x="5369751" y="6113604"/>
                    <a:chExt cx="639201" cy="677028"/>
                  </a:xfrm>
                </p:grpSpPr>
                <p:sp>
                  <p:nvSpPr>
                    <p:cNvPr id="75" name="Arc 74">
                      <a:extLst>
                        <a:ext uri="{FF2B5EF4-FFF2-40B4-BE49-F238E27FC236}">
                          <a16:creationId xmlns:a16="http://schemas.microsoft.com/office/drawing/2014/main" xmlns="" id="{6C70B335-AAEE-B790-9B6C-D9F98B0B25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9751" y="6113604"/>
                      <a:ext cx="639201" cy="677028"/>
                    </a:xfrm>
                    <a:prstGeom prst="arc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200"/>
                    </a:p>
                  </p:txBody>
                </p:sp>
                <p:cxnSp>
                  <p:nvCxnSpPr>
                    <p:cNvPr id="76" name="Connecteur droit avec flèche 411">
                      <a:extLst>
                        <a:ext uri="{FF2B5EF4-FFF2-40B4-BE49-F238E27FC236}">
                          <a16:creationId xmlns:a16="http://schemas.microsoft.com/office/drawing/2014/main" xmlns="" id="{D05152F2-FFA5-858E-327B-633F5800EDC6}"/>
                        </a:ext>
                      </a:extLst>
                    </p:cNvPr>
                    <p:cNvCxnSpPr/>
                    <p:nvPr/>
                  </p:nvCxnSpPr>
                  <p:spPr>
                    <a:xfrm rot="10860000">
                      <a:off x="5612986" y="6114019"/>
                      <a:ext cx="106999" cy="0"/>
                    </a:xfrm>
                    <a:prstGeom prst="straightConnector1">
                      <a:avLst/>
                    </a:prstGeom>
                    <a:ln w="1270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45" name="Connecteur droit avec flèche 380">
                  <a:extLst>
                    <a:ext uri="{FF2B5EF4-FFF2-40B4-BE49-F238E27FC236}">
                      <a16:creationId xmlns:a16="http://schemas.microsoft.com/office/drawing/2014/main" xmlns="" id="{236F1BB2-6664-D615-66F5-9FDE8D2402C8}"/>
                    </a:ext>
                  </a:extLst>
                </p:cNvPr>
                <p:cNvCxnSpPr/>
                <p:nvPr/>
              </p:nvCxnSpPr>
              <p:spPr>
                <a:xfrm rot="-180000">
                  <a:off x="8511043" y="5196544"/>
                  <a:ext cx="147871" cy="443016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Connecteur droit avec flèche 381">
                  <a:extLst>
                    <a:ext uri="{FF2B5EF4-FFF2-40B4-BE49-F238E27FC236}">
                      <a16:creationId xmlns:a16="http://schemas.microsoft.com/office/drawing/2014/main" xmlns="" id="{A4A57D29-E603-1D2D-3D3E-A5E00510F214}"/>
                    </a:ext>
                  </a:extLst>
                </p:cNvPr>
                <p:cNvCxnSpPr>
                  <a:stCxn id="100" idx="180"/>
                </p:cNvCxnSpPr>
                <p:nvPr/>
              </p:nvCxnSpPr>
              <p:spPr>
                <a:xfrm flipH="1">
                  <a:off x="7390834" y="5228911"/>
                  <a:ext cx="136013" cy="436863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Connecteur droit avec flèche 382">
                  <a:extLst>
                    <a:ext uri="{FF2B5EF4-FFF2-40B4-BE49-F238E27FC236}">
                      <a16:creationId xmlns:a16="http://schemas.microsoft.com/office/drawing/2014/main" xmlns="" id="{0AFD30EA-C0BD-F022-5EDE-FDE7D5DA1051}"/>
                    </a:ext>
                  </a:extLst>
                </p:cNvPr>
                <p:cNvCxnSpPr/>
                <p:nvPr/>
              </p:nvCxnSpPr>
              <p:spPr>
                <a:xfrm flipV="1">
                  <a:off x="8357763" y="3417585"/>
                  <a:ext cx="1371600" cy="4467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ZoneTexte 383">
                  <a:extLst>
                    <a:ext uri="{FF2B5EF4-FFF2-40B4-BE49-F238E27FC236}">
                      <a16:creationId xmlns:a16="http://schemas.microsoft.com/office/drawing/2014/main" xmlns="" id="{605A420C-AE64-CC85-00F3-B460C433D292}"/>
                    </a:ext>
                  </a:extLst>
                </p:cNvPr>
                <p:cNvSpPr txBox="1"/>
                <p:nvPr/>
              </p:nvSpPr>
              <p:spPr>
                <a:xfrm>
                  <a:off x="8281496" y="2966004"/>
                  <a:ext cx="494681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dirty="0">
                      <a:solidFill>
                        <a:srgbClr val="0E0EE4"/>
                      </a:solidFill>
                    </a:rPr>
                    <a:t>NADH</a:t>
                  </a:r>
                </a:p>
              </p:txBody>
            </p:sp>
            <p:sp>
              <p:nvSpPr>
                <p:cNvPr id="49" name="ZoneTexte 384">
                  <a:extLst>
                    <a:ext uri="{FF2B5EF4-FFF2-40B4-BE49-F238E27FC236}">
                      <a16:creationId xmlns:a16="http://schemas.microsoft.com/office/drawing/2014/main" xmlns="" id="{07F2AC80-8F43-CF59-5CE6-C4E0F24CD245}"/>
                    </a:ext>
                  </a:extLst>
                </p:cNvPr>
                <p:cNvSpPr txBox="1"/>
                <p:nvPr/>
              </p:nvSpPr>
              <p:spPr>
                <a:xfrm>
                  <a:off x="9787097" y="3204929"/>
                  <a:ext cx="523570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lactate</a:t>
                  </a:r>
                </a:p>
              </p:txBody>
            </p:sp>
            <p:cxnSp>
              <p:nvCxnSpPr>
                <p:cNvPr id="50" name="Connecteur droit avec flèche 385">
                  <a:extLst>
                    <a:ext uri="{FF2B5EF4-FFF2-40B4-BE49-F238E27FC236}">
                      <a16:creationId xmlns:a16="http://schemas.microsoft.com/office/drawing/2014/main" xmlns="" id="{A49DF279-2E6C-FC06-9B8D-963BC6384835}"/>
                    </a:ext>
                  </a:extLst>
                </p:cNvPr>
                <p:cNvCxnSpPr/>
                <p:nvPr/>
              </p:nvCxnSpPr>
              <p:spPr>
                <a:xfrm>
                  <a:off x="10390358" y="3418077"/>
                  <a:ext cx="944600" cy="8888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Ellipse 386">
                  <a:extLst>
                    <a:ext uri="{FF2B5EF4-FFF2-40B4-BE49-F238E27FC236}">
                      <a16:creationId xmlns:a16="http://schemas.microsoft.com/office/drawing/2014/main" xmlns="" id="{C79D9F3E-431E-5775-09F2-6B6F912C3848}"/>
                    </a:ext>
                  </a:extLst>
                </p:cNvPr>
                <p:cNvSpPr/>
                <p:nvPr/>
              </p:nvSpPr>
              <p:spPr>
                <a:xfrm>
                  <a:off x="11035625" y="3351897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2" name="ZoneTexte 387">
                  <a:extLst>
                    <a:ext uri="{FF2B5EF4-FFF2-40B4-BE49-F238E27FC236}">
                      <a16:creationId xmlns:a16="http://schemas.microsoft.com/office/drawing/2014/main" xmlns="" id="{49ECDD7A-E710-8513-4B1F-8E7E886D6839}"/>
                    </a:ext>
                  </a:extLst>
                </p:cNvPr>
                <p:cNvSpPr txBox="1"/>
                <p:nvPr/>
              </p:nvSpPr>
              <p:spPr>
                <a:xfrm>
                  <a:off x="9072167" y="3003491"/>
                  <a:ext cx="476727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dirty="0"/>
                    <a:t>NAD+</a:t>
                  </a:r>
                </a:p>
              </p:txBody>
            </p:sp>
            <p:sp>
              <p:nvSpPr>
                <p:cNvPr id="53" name="ZoneTexte 388">
                  <a:extLst>
                    <a:ext uri="{FF2B5EF4-FFF2-40B4-BE49-F238E27FC236}">
                      <a16:creationId xmlns:a16="http://schemas.microsoft.com/office/drawing/2014/main" xmlns="" id="{C2F513C4-9C63-5794-3A01-797E06083D37}"/>
                    </a:ext>
                  </a:extLst>
                </p:cNvPr>
                <p:cNvSpPr txBox="1"/>
                <p:nvPr/>
              </p:nvSpPr>
              <p:spPr>
                <a:xfrm>
                  <a:off x="7305258" y="4351703"/>
                  <a:ext cx="365527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rgbClr val="C9C400"/>
                      </a:solidFill>
                    </a:rPr>
                    <a:t>ATP</a:t>
                  </a:r>
                </a:p>
              </p:txBody>
            </p:sp>
            <p:sp>
              <p:nvSpPr>
                <p:cNvPr id="54" name="Rectangle à coins arrondis 389">
                  <a:extLst>
                    <a:ext uri="{FF2B5EF4-FFF2-40B4-BE49-F238E27FC236}">
                      <a16:creationId xmlns:a16="http://schemas.microsoft.com/office/drawing/2014/main" xmlns="" id="{E94E2EF3-06BE-3CF8-34A0-71D0A7585489}"/>
                    </a:ext>
                  </a:extLst>
                </p:cNvPr>
                <p:cNvSpPr/>
                <p:nvPr/>
              </p:nvSpPr>
              <p:spPr>
                <a:xfrm rot="840000">
                  <a:off x="7405162" y="5284930"/>
                  <a:ext cx="129769" cy="22662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5" name="Rectangle à coins arrondis 390">
                  <a:extLst>
                    <a:ext uri="{FF2B5EF4-FFF2-40B4-BE49-F238E27FC236}">
                      <a16:creationId xmlns:a16="http://schemas.microsoft.com/office/drawing/2014/main" xmlns="" id="{1B86850D-5BE2-BFE2-BA58-FC3C822AA224}"/>
                    </a:ext>
                  </a:extLst>
                </p:cNvPr>
                <p:cNvSpPr/>
                <p:nvPr/>
              </p:nvSpPr>
              <p:spPr>
                <a:xfrm rot="-1260000">
                  <a:off x="8506582" y="5269970"/>
                  <a:ext cx="129769" cy="226626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56" name="ZoneTexte 391">
                  <a:extLst>
                    <a:ext uri="{FF2B5EF4-FFF2-40B4-BE49-F238E27FC236}">
                      <a16:creationId xmlns:a16="http://schemas.microsoft.com/office/drawing/2014/main" xmlns="" id="{371A5293-FC04-AADD-3FB1-0402D4FEB47F}"/>
                    </a:ext>
                  </a:extLst>
                </p:cNvPr>
                <p:cNvSpPr txBox="1"/>
                <p:nvPr/>
              </p:nvSpPr>
              <p:spPr>
                <a:xfrm rot="814362">
                  <a:off x="7367187" y="5196649"/>
                  <a:ext cx="192237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I</a:t>
                  </a:r>
                </a:p>
              </p:txBody>
            </p:sp>
            <p:sp>
              <p:nvSpPr>
                <p:cNvPr id="57" name="ZoneTexte 392">
                  <a:extLst>
                    <a:ext uri="{FF2B5EF4-FFF2-40B4-BE49-F238E27FC236}">
                      <a16:creationId xmlns:a16="http://schemas.microsoft.com/office/drawing/2014/main" xmlns="" id="{296CE05F-9834-9EC7-D925-58701EB2A64D}"/>
                    </a:ext>
                  </a:extLst>
                </p:cNvPr>
                <p:cNvSpPr txBox="1"/>
                <p:nvPr/>
              </p:nvSpPr>
              <p:spPr>
                <a:xfrm rot="20264889">
                  <a:off x="8434775" y="5239551"/>
                  <a:ext cx="370692" cy="2471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/>
                    <a:t>II</a:t>
                  </a:r>
                </a:p>
              </p:txBody>
            </p:sp>
            <p:grpSp>
              <p:nvGrpSpPr>
                <p:cNvPr id="58" name="Groupe 393">
                  <a:extLst>
                    <a:ext uri="{FF2B5EF4-FFF2-40B4-BE49-F238E27FC236}">
                      <a16:creationId xmlns:a16="http://schemas.microsoft.com/office/drawing/2014/main" xmlns="" id="{D99303D1-1BFA-0F4D-4F15-689FE5E8245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7960378">
                  <a:off x="8274106" y="4223170"/>
                  <a:ext cx="370753" cy="486269"/>
                  <a:chOff x="5372988" y="6110537"/>
                  <a:chExt cx="659991" cy="573282"/>
                </a:xfrm>
              </p:grpSpPr>
              <p:sp>
                <p:nvSpPr>
                  <p:cNvPr id="69" name="Arc 68">
                    <a:extLst>
                      <a:ext uri="{FF2B5EF4-FFF2-40B4-BE49-F238E27FC236}">
                        <a16:creationId xmlns:a16="http://schemas.microsoft.com/office/drawing/2014/main" xmlns="" id="{3A3EF931-A2C1-2E69-4846-CB8B29C3CAE2}"/>
                      </a:ext>
                    </a:extLst>
                  </p:cNvPr>
                  <p:cNvSpPr/>
                  <p:nvPr/>
                </p:nvSpPr>
                <p:spPr>
                  <a:xfrm>
                    <a:off x="5372988" y="6110537"/>
                    <a:ext cx="659991" cy="573282"/>
                  </a:xfrm>
                  <a:prstGeom prst="arc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cxnSp>
                <p:nvCxnSpPr>
                  <p:cNvPr id="70" name="Connecteur droit avec flèche 405">
                    <a:extLst>
                      <a:ext uri="{FF2B5EF4-FFF2-40B4-BE49-F238E27FC236}">
                        <a16:creationId xmlns:a16="http://schemas.microsoft.com/office/drawing/2014/main" xmlns="" id="{94D123F3-70AE-07A7-1E61-B6723AFC216F}"/>
                      </a:ext>
                    </a:extLst>
                  </p:cNvPr>
                  <p:cNvCxnSpPr/>
                  <p:nvPr/>
                </p:nvCxnSpPr>
                <p:spPr>
                  <a:xfrm rot="10860000">
                    <a:off x="5612986" y="6114019"/>
                    <a:ext cx="106999" cy="0"/>
                  </a:xfrm>
                  <a:prstGeom prst="straightConnector1">
                    <a:avLst/>
                  </a:prstGeom>
                  <a:ln w="127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9" name="ZoneTexte 394">
                  <a:extLst>
                    <a:ext uri="{FF2B5EF4-FFF2-40B4-BE49-F238E27FC236}">
                      <a16:creationId xmlns:a16="http://schemas.microsoft.com/office/drawing/2014/main" xmlns="" id="{16932EB6-E9C2-3568-DAE4-0D05AFE8398C}"/>
                    </a:ext>
                  </a:extLst>
                </p:cNvPr>
                <p:cNvSpPr txBox="1"/>
                <p:nvPr/>
              </p:nvSpPr>
              <p:spPr>
                <a:xfrm>
                  <a:off x="8676462" y="4401833"/>
                  <a:ext cx="504513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citrate</a:t>
                  </a:r>
                </a:p>
              </p:txBody>
            </p:sp>
            <p:cxnSp>
              <p:nvCxnSpPr>
                <p:cNvPr id="60" name="Connecteur droit avec flèche 395">
                  <a:extLst>
                    <a:ext uri="{FF2B5EF4-FFF2-40B4-BE49-F238E27FC236}">
                      <a16:creationId xmlns:a16="http://schemas.microsoft.com/office/drawing/2014/main" xmlns="" id="{FD6E4FA6-96AF-870B-6CB6-CEE83E21F45F}"/>
                    </a:ext>
                  </a:extLst>
                </p:cNvPr>
                <p:cNvCxnSpPr/>
                <p:nvPr/>
              </p:nvCxnSpPr>
              <p:spPr>
                <a:xfrm flipV="1">
                  <a:off x="9219567" y="4542127"/>
                  <a:ext cx="418504" cy="5212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1" name="Groupe 396">
                  <a:extLst>
                    <a:ext uri="{FF2B5EF4-FFF2-40B4-BE49-F238E27FC236}">
                      <a16:creationId xmlns:a16="http://schemas.microsoft.com/office/drawing/2014/main" xmlns="" id="{B973556D-0281-FBC5-1DD8-4BDFE56F7807}"/>
                    </a:ext>
                  </a:extLst>
                </p:cNvPr>
                <p:cNvGrpSpPr/>
                <p:nvPr/>
              </p:nvGrpSpPr>
              <p:grpSpPr>
                <a:xfrm>
                  <a:off x="9108037" y="4750124"/>
                  <a:ext cx="2206803" cy="658012"/>
                  <a:chOff x="9675809" y="4693796"/>
                  <a:chExt cx="2206803" cy="658012"/>
                </a:xfrm>
              </p:grpSpPr>
              <p:sp>
                <p:nvSpPr>
                  <p:cNvPr id="67" name="Rectangle à coins arrondis 402">
                    <a:extLst>
                      <a:ext uri="{FF2B5EF4-FFF2-40B4-BE49-F238E27FC236}">
                        <a16:creationId xmlns:a16="http://schemas.microsoft.com/office/drawing/2014/main" xmlns="" id="{07097D84-8F91-DA8E-8AC0-47329D741670}"/>
                      </a:ext>
                    </a:extLst>
                  </p:cNvPr>
                  <p:cNvSpPr/>
                  <p:nvPr/>
                </p:nvSpPr>
                <p:spPr>
                  <a:xfrm>
                    <a:off x="10017013" y="4782069"/>
                    <a:ext cx="1362371" cy="440996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bg1">
                          <a:alpha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200"/>
                  </a:p>
                </p:txBody>
              </p:sp>
              <p:sp>
                <p:nvSpPr>
                  <p:cNvPr id="68" name="ZoneTexte 403">
                    <a:extLst>
                      <a:ext uri="{FF2B5EF4-FFF2-40B4-BE49-F238E27FC236}">
                        <a16:creationId xmlns:a16="http://schemas.microsoft.com/office/drawing/2014/main" xmlns="" id="{29E598E5-A1A1-A0EA-3BE9-C1E31FFBFF1B}"/>
                      </a:ext>
                    </a:extLst>
                  </p:cNvPr>
                  <p:cNvSpPr txBox="1"/>
                  <p:nvPr/>
                </p:nvSpPr>
                <p:spPr>
                  <a:xfrm>
                    <a:off x="9675809" y="4693796"/>
                    <a:ext cx="2206803" cy="6580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5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Macromolecular </a:t>
                    </a:r>
                  </a:p>
                  <a:p>
                    <a:pPr algn="ctr"/>
                    <a:r>
                      <a:rPr lang="en-US" sz="105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biosynthesis</a:t>
                    </a:r>
                  </a:p>
                </p:txBody>
              </p:sp>
            </p:grpSp>
            <p:sp>
              <p:nvSpPr>
                <p:cNvPr id="62" name="ZoneTexte 397">
                  <a:extLst>
                    <a:ext uri="{FF2B5EF4-FFF2-40B4-BE49-F238E27FC236}">
                      <a16:creationId xmlns:a16="http://schemas.microsoft.com/office/drawing/2014/main" xmlns="" id="{AD98868F-F4A2-9773-2642-D95D37F03F31}"/>
                    </a:ext>
                  </a:extLst>
                </p:cNvPr>
                <p:cNvSpPr txBox="1"/>
                <p:nvPr/>
              </p:nvSpPr>
              <p:spPr>
                <a:xfrm>
                  <a:off x="7200448" y="5606120"/>
                  <a:ext cx="308243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H+</a:t>
                  </a:r>
                </a:p>
              </p:txBody>
            </p:sp>
            <p:pic>
              <p:nvPicPr>
                <p:cNvPr id="63" name="Picture 2">
                  <a:extLst>
                    <a:ext uri="{FF2B5EF4-FFF2-40B4-BE49-F238E27FC236}">
                      <a16:creationId xmlns:a16="http://schemas.microsoft.com/office/drawing/2014/main" xmlns="" id="{74999AD5-7643-F5A6-E582-E5DBCC1ACF6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76" r="62568" b="52600"/>
                <a:stretch/>
              </p:blipFill>
              <p:spPr bwMode="auto">
                <a:xfrm>
                  <a:off x="11247600" y="4325634"/>
                  <a:ext cx="277674" cy="39180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5921" dir="2700000" sx="1000" sy="1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4" name="ZoneTexte 399">
                  <a:extLst>
                    <a:ext uri="{FF2B5EF4-FFF2-40B4-BE49-F238E27FC236}">
                      <a16:creationId xmlns:a16="http://schemas.microsoft.com/office/drawing/2014/main" xmlns="" id="{1FBB51E9-101F-952D-B5CD-8DF0C795C6C8}"/>
                    </a:ext>
                  </a:extLst>
                </p:cNvPr>
                <p:cNvSpPr txBox="1"/>
                <p:nvPr/>
              </p:nvSpPr>
              <p:spPr>
                <a:xfrm>
                  <a:off x="9665543" y="4392104"/>
                  <a:ext cx="740777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Fatty Acids</a:t>
                  </a:r>
                </a:p>
              </p:txBody>
            </p:sp>
            <p:cxnSp>
              <p:nvCxnSpPr>
                <p:cNvPr id="65" name="Connecteur droit avec flèche 400">
                  <a:extLst>
                    <a:ext uri="{FF2B5EF4-FFF2-40B4-BE49-F238E27FC236}">
                      <a16:creationId xmlns:a16="http://schemas.microsoft.com/office/drawing/2014/main" xmlns="" id="{E0D7670B-0795-18DA-628C-5932AEFF0218}"/>
                    </a:ext>
                  </a:extLst>
                </p:cNvPr>
                <p:cNvCxnSpPr/>
                <p:nvPr/>
              </p:nvCxnSpPr>
              <p:spPr>
                <a:xfrm flipV="1">
                  <a:off x="10413074" y="4532359"/>
                  <a:ext cx="391213" cy="0"/>
                </a:xfrm>
                <a:prstGeom prst="straightConnector1">
                  <a:avLst/>
                </a:prstGeom>
                <a:ln w="158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ZoneTexte 401">
                  <a:extLst>
                    <a:ext uri="{FF2B5EF4-FFF2-40B4-BE49-F238E27FC236}">
                      <a16:creationId xmlns:a16="http://schemas.microsoft.com/office/drawing/2014/main" xmlns="" id="{AC4A82C0-E8F8-47C3-8F73-71E4D4991E7D}"/>
                    </a:ext>
                  </a:extLst>
                </p:cNvPr>
                <p:cNvSpPr txBox="1"/>
                <p:nvPr/>
              </p:nvSpPr>
              <p:spPr>
                <a:xfrm>
                  <a:off x="10787519" y="4395220"/>
                  <a:ext cx="465679" cy="2471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/>
                    <a:t>Lipids</a:t>
                  </a:r>
                </a:p>
              </p:txBody>
            </p:sp>
          </p:grpSp>
          <p:cxnSp>
            <p:nvCxnSpPr>
              <p:cNvPr id="20" name="Connecteur droit avec flèche 355">
                <a:extLst>
                  <a:ext uri="{FF2B5EF4-FFF2-40B4-BE49-F238E27FC236}">
                    <a16:creationId xmlns:a16="http://schemas.microsoft.com/office/drawing/2014/main" xmlns="" id="{B652521E-0A33-6E42-06EA-7EFFBBBBB255}"/>
                  </a:ext>
                </a:extLst>
              </p:cNvPr>
              <p:cNvCxnSpPr/>
              <p:nvPr/>
            </p:nvCxnSpPr>
            <p:spPr>
              <a:xfrm rot="360000" flipH="1">
                <a:off x="2249670" y="4106717"/>
                <a:ext cx="206015" cy="417302"/>
              </a:xfrm>
              <a:prstGeom prst="straightConnector1">
                <a:avLst/>
              </a:prstGeom>
              <a:ln w="15875"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Groupe 356">
                <a:extLst>
                  <a:ext uri="{FF2B5EF4-FFF2-40B4-BE49-F238E27FC236}">
                    <a16:creationId xmlns:a16="http://schemas.microsoft.com/office/drawing/2014/main" xmlns="" id="{228D196E-0D83-C8DE-2618-3AD98D688668}"/>
                  </a:ext>
                </a:extLst>
              </p:cNvPr>
              <p:cNvGrpSpPr/>
              <p:nvPr/>
            </p:nvGrpSpPr>
            <p:grpSpPr>
              <a:xfrm rot="3869871">
                <a:off x="1887835" y="4300732"/>
                <a:ext cx="619422" cy="584814"/>
                <a:chOff x="2126776" y="4231367"/>
                <a:chExt cx="619422" cy="584814"/>
              </a:xfrm>
            </p:grpSpPr>
            <p:sp>
              <p:nvSpPr>
                <p:cNvPr id="27" name="Arc 26">
                  <a:extLst>
                    <a:ext uri="{FF2B5EF4-FFF2-40B4-BE49-F238E27FC236}">
                      <a16:creationId xmlns:a16="http://schemas.microsoft.com/office/drawing/2014/main" xmlns="" id="{83514D69-4BE5-8D56-AA99-FC1747DB97A4}"/>
                    </a:ext>
                  </a:extLst>
                </p:cNvPr>
                <p:cNvSpPr/>
                <p:nvPr/>
              </p:nvSpPr>
              <p:spPr>
                <a:xfrm rot="17187590">
                  <a:off x="2144080" y="4214063"/>
                  <a:ext cx="584814" cy="619422"/>
                </a:xfrm>
                <a:prstGeom prst="arc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  <p:cxnSp>
              <p:nvCxnSpPr>
                <p:cNvPr id="28" name="Connecteur droit avec flèche 363">
                  <a:extLst>
                    <a:ext uri="{FF2B5EF4-FFF2-40B4-BE49-F238E27FC236}">
                      <a16:creationId xmlns:a16="http://schemas.microsoft.com/office/drawing/2014/main" xmlns="" id="{345A881C-44DF-9F5B-4BFE-2B4948A08CC8}"/>
                    </a:ext>
                  </a:extLst>
                </p:cNvPr>
                <p:cNvCxnSpPr/>
                <p:nvPr/>
              </p:nvCxnSpPr>
              <p:spPr>
                <a:xfrm rot="6447590">
                  <a:off x="2084957" y="4456190"/>
                  <a:ext cx="97895" cy="0"/>
                </a:xfrm>
                <a:prstGeom prst="straightConnector1">
                  <a:avLst/>
                </a:prstGeom>
                <a:ln w="127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Rectangle à coins arrondis 357">
                <a:extLst>
                  <a:ext uri="{FF2B5EF4-FFF2-40B4-BE49-F238E27FC236}">
                    <a16:creationId xmlns:a16="http://schemas.microsoft.com/office/drawing/2014/main" xmlns="" id="{B618AE80-8928-4DA0-F8E9-72DEE3975DE2}"/>
                  </a:ext>
                </a:extLst>
              </p:cNvPr>
              <p:cNvSpPr/>
              <p:nvPr/>
            </p:nvSpPr>
            <p:spPr>
              <a:xfrm rot="1999893">
                <a:off x="2284979" y="4194615"/>
                <a:ext cx="165696" cy="226626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3" name="ZoneTexte 358">
                <a:extLst>
                  <a:ext uri="{FF2B5EF4-FFF2-40B4-BE49-F238E27FC236}">
                    <a16:creationId xmlns:a16="http://schemas.microsoft.com/office/drawing/2014/main" xmlns="" id="{BEDB9AB1-1424-6234-7EE5-ED0521DC8024}"/>
                  </a:ext>
                </a:extLst>
              </p:cNvPr>
              <p:cNvSpPr txBox="1"/>
              <p:nvPr/>
            </p:nvSpPr>
            <p:spPr>
              <a:xfrm rot="1405875">
                <a:off x="2299947" y="4478424"/>
                <a:ext cx="315148" cy="2471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O2</a:t>
                </a:r>
              </a:p>
            </p:txBody>
          </p:sp>
          <p:sp>
            <p:nvSpPr>
              <p:cNvPr id="24" name="ZoneTexte 359">
                <a:extLst>
                  <a:ext uri="{FF2B5EF4-FFF2-40B4-BE49-F238E27FC236}">
                    <a16:creationId xmlns:a16="http://schemas.microsoft.com/office/drawing/2014/main" xmlns="" id="{753FD8F5-3A73-F7F7-E505-6FA1AE2BEA10}"/>
                  </a:ext>
                </a:extLst>
              </p:cNvPr>
              <p:cNvSpPr txBox="1"/>
              <p:nvPr/>
            </p:nvSpPr>
            <p:spPr>
              <a:xfrm rot="2747716">
                <a:off x="1590587" y="4175784"/>
                <a:ext cx="634511" cy="412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/>
                  <a:t>HO2</a:t>
                </a:r>
              </a:p>
            </p:txBody>
          </p:sp>
          <p:sp>
            <p:nvSpPr>
              <p:cNvPr id="25" name="ZoneTexte 360">
                <a:extLst>
                  <a:ext uri="{FF2B5EF4-FFF2-40B4-BE49-F238E27FC236}">
                    <a16:creationId xmlns:a16="http://schemas.microsoft.com/office/drawing/2014/main" xmlns="" id="{083B347D-4A4D-974F-0995-1366E137A738}"/>
                  </a:ext>
                </a:extLst>
              </p:cNvPr>
              <p:cNvSpPr txBox="1"/>
              <p:nvPr/>
            </p:nvSpPr>
            <p:spPr>
              <a:xfrm rot="1814002">
                <a:off x="2199477" y="3942460"/>
                <a:ext cx="572743" cy="705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200" dirty="0"/>
              </a:p>
              <a:p>
                <a:r>
                  <a:rPr lang="en-US" sz="1200" dirty="0"/>
                  <a:t>IV</a:t>
                </a:r>
              </a:p>
            </p:txBody>
          </p:sp>
          <p:sp>
            <p:nvSpPr>
              <p:cNvPr id="26" name="ZoneTexte 361">
                <a:extLst>
                  <a:ext uri="{FF2B5EF4-FFF2-40B4-BE49-F238E27FC236}">
                    <a16:creationId xmlns:a16="http://schemas.microsoft.com/office/drawing/2014/main" xmlns="" id="{050333BF-D1CB-F314-9F4A-4B02AB47BDAC}"/>
                  </a:ext>
                </a:extLst>
              </p:cNvPr>
              <p:cNvSpPr txBox="1"/>
              <p:nvPr/>
            </p:nvSpPr>
            <p:spPr>
              <a:xfrm rot="1979823">
                <a:off x="2013714" y="4362756"/>
                <a:ext cx="308243" cy="2471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H+</a:t>
                </a:r>
              </a:p>
            </p:txBody>
          </p:sp>
        </p:grpSp>
        <p:sp>
          <p:nvSpPr>
            <p:cNvPr id="9" name="Arc 8">
              <a:extLst>
                <a:ext uri="{FF2B5EF4-FFF2-40B4-BE49-F238E27FC236}">
                  <a16:creationId xmlns:a16="http://schemas.microsoft.com/office/drawing/2014/main" xmlns="" id="{E378DB8F-2CB8-CEC4-7073-92D1490AEA19}"/>
                </a:ext>
              </a:extLst>
            </p:cNvPr>
            <p:cNvSpPr/>
            <p:nvPr/>
          </p:nvSpPr>
          <p:spPr>
            <a:xfrm rot="7918660">
              <a:off x="3372344" y="2733867"/>
              <a:ext cx="546766" cy="579122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cxnSp>
          <p:nvCxnSpPr>
            <p:cNvPr id="10" name="Connecteur droit avec flèche 345">
              <a:extLst>
                <a:ext uri="{FF2B5EF4-FFF2-40B4-BE49-F238E27FC236}">
                  <a16:creationId xmlns:a16="http://schemas.microsoft.com/office/drawing/2014/main" xmlns="" id="{2BBCC059-6CBD-108A-A5CE-EE678C167F97}"/>
                </a:ext>
              </a:extLst>
            </p:cNvPr>
            <p:cNvCxnSpPr/>
            <p:nvPr/>
          </p:nvCxnSpPr>
          <p:spPr>
            <a:xfrm rot="19440000">
              <a:off x="3839894" y="3196286"/>
              <a:ext cx="91526" cy="0"/>
            </a:xfrm>
            <a:prstGeom prst="straightConnector1">
              <a:avLst/>
            </a:prstGeom>
            <a:ln w="127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Étoile à 5 branches 346">
              <a:extLst>
                <a:ext uri="{FF2B5EF4-FFF2-40B4-BE49-F238E27FC236}">
                  <a16:creationId xmlns:a16="http://schemas.microsoft.com/office/drawing/2014/main" xmlns="" id="{C8E62F89-558D-CD97-7AB5-AE674DD29B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4691" y="2890079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Étoile à 5 branches 347">
              <a:extLst>
                <a:ext uri="{FF2B5EF4-FFF2-40B4-BE49-F238E27FC236}">
                  <a16:creationId xmlns:a16="http://schemas.microsoft.com/office/drawing/2014/main" xmlns="" id="{F9F66C60-5126-97CF-5C7A-47BD1C8189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1279" y="2919535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" name="Étoile à 5 branches 348">
              <a:extLst>
                <a:ext uri="{FF2B5EF4-FFF2-40B4-BE49-F238E27FC236}">
                  <a16:creationId xmlns:a16="http://schemas.microsoft.com/office/drawing/2014/main" xmlns="" id="{97312A2E-3A63-DC4B-DF0E-DE81853F67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87542" y="3061743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" name="Étoile à 5 branches 349">
              <a:extLst>
                <a:ext uri="{FF2B5EF4-FFF2-40B4-BE49-F238E27FC236}">
                  <a16:creationId xmlns:a16="http://schemas.microsoft.com/office/drawing/2014/main" xmlns="" id="{6F1E2B44-CD04-5539-2AE4-A01812A1A2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8614" y="4387895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Étoile à 5 branches 350">
              <a:extLst>
                <a:ext uri="{FF2B5EF4-FFF2-40B4-BE49-F238E27FC236}">
                  <a16:creationId xmlns:a16="http://schemas.microsoft.com/office/drawing/2014/main" xmlns="" id="{AB36AE49-2B68-1581-C96C-8E4B3B0943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65202" y="4417351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6" name="Étoile à 5 branches 351">
              <a:extLst>
                <a:ext uri="{FF2B5EF4-FFF2-40B4-BE49-F238E27FC236}">
                  <a16:creationId xmlns:a16="http://schemas.microsoft.com/office/drawing/2014/main" xmlns="" id="{1DA6A514-7426-B806-0F72-F69620455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1465" y="4559559"/>
              <a:ext cx="118872" cy="118872"/>
            </a:xfrm>
            <a:prstGeom prst="star5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ZoneTexte 352">
              <a:extLst>
                <a:ext uri="{FF2B5EF4-FFF2-40B4-BE49-F238E27FC236}">
                  <a16:creationId xmlns:a16="http://schemas.microsoft.com/office/drawing/2014/main" xmlns="" id="{84E9C5AE-51C3-9B7E-445A-9ADFFB21FD92}"/>
                </a:ext>
              </a:extLst>
            </p:cNvPr>
            <p:cNvSpPr txBox="1"/>
            <p:nvPr/>
          </p:nvSpPr>
          <p:spPr>
            <a:xfrm>
              <a:off x="2172690" y="2624860"/>
              <a:ext cx="341745" cy="231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C9C400"/>
                  </a:solidFill>
                </a:rPr>
                <a:t>ATP</a:t>
              </a:r>
            </a:p>
          </p:txBody>
        </p:sp>
        <p:sp>
          <p:nvSpPr>
            <p:cNvPr id="18" name="ZoneTexte 353">
              <a:extLst>
                <a:ext uri="{FF2B5EF4-FFF2-40B4-BE49-F238E27FC236}">
                  <a16:creationId xmlns:a16="http://schemas.microsoft.com/office/drawing/2014/main" xmlns="" id="{3992F418-21CB-22D9-C025-59E15F2D27D4}"/>
                </a:ext>
              </a:extLst>
            </p:cNvPr>
            <p:cNvSpPr txBox="1"/>
            <p:nvPr/>
          </p:nvSpPr>
          <p:spPr>
            <a:xfrm rot="3181671">
              <a:off x="2986643" y="3708813"/>
              <a:ext cx="1467511" cy="4100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Mitochondrion</a:t>
              </a:r>
            </a:p>
          </p:txBody>
        </p:sp>
      </p:grpSp>
      <p:grpSp>
        <p:nvGrpSpPr>
          <p:cNvPr id="101" name="Groupe 100"/>
          <p:cNvGrpSpPr/>
          <p:nvPr/>
        </p:nvGrpSpPr>
        <p:grpSpPr>
          <a:xfrm>
            <a:off x="-13716614" y="-27527339"/>
            <a:ext cx="15664034" cy="30775102"/>
            <a:chOff x="1415262" y="2843511"/>
            <a:chExt cx="15664034" cy="30775102"/>
          </a:xfrm>
        </p:grpSpPr>
        <p:cxnSp>
          <p:nvCxnSpPr>
            <p:cNvPr id="102" name="Connecteur droit 101"/>
            <p:cNvCxnSpPr/>
            <p:nvPr/>
          </p:nvCxnSpPr>
          <p:spPr>
            <a:xfrm>
              <a:off x="16579382" y="33145963"/>
              <a:ext cx="499914" cy="47265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/>
            <p:cNvCxnSpPr>
              <a:endCxn id="80" idx="0"/>
            </p:cNvCxnSpPr>
            <p:nvPr/>
          </p:nvCxnSpPr>
          <p:spPr>
            <a:xfrm flipV="1">
              <a:off x="1415262" y="2843511"/>
              <a:ext cx="652836" cy="21423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ZoneTexte 103"/>
          <p:cNvSpPr txBox="1"/>
          <p:nvPr/>
        </p:nvSpPr>
        <p:spPr>
          <a:xfrm>
            <a:off x="1101550" y="3363308"/>
            <a:ext cx="792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FF0000"/>
                </a:solidFill>
              </a:rPr>
              <a:t>Rotenone</a:t>
            </a:r>
            <a:endParaRPr lang="it-IT" sz="1200" i="1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20008" y="3857348"/>
            <a:ext cx="450274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6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" name="Image 105"/>
          <p:cNvPicPr>
            <a:picLocks noChangeAspect="1"/>
          </p:cNvPicPr>
          <p:nvPr/>
        </p:nvPicPr>
        <p:blipFill rotWithShape="1">
          <a:blip r:embed="rId5"/>
          <a:srcRect l="19968" t="31515" r="20909" b="45800"/>
          <a:stretch/>
        </p:blipFill>
        <p:spPr>
          <a:xfrm>
            <a:off x="201340" y="5323248"/>
            <a:ext cx="6545714" cy="1412666"/>
          </a:xfrm>
          <a:prstGeom prst="rect">
            <a:avLst/>
          </a:prstGeom>
        </p:spPr>
      </p:pic>
      <p:pic>
        <p:nvPicPr>
          <p:cNvPr id="107" name="Image 106"/>
          <p:cNvPicPr>
            <a:picLocks noChangeAspect="1"/>
          </p:cNvPicPr>
          <p:nvPr/>
        </p:nvPicPr>
        <p:blipFill rotWithShape="1">
          <a:blip r:embed="rId6"/>
          <a:srcRect l="22106" t="35831" r="57537" b="52221"/>
          <a:stretch/>
        </p:blipFill>
        <p:spPr>
          <a:xfrm>
            <a:off x="984211" y="4548982"/>
            <a:ext cx="2481944" cy="819398"/>
          </a:xfrm>
          <a:prstGeom prst="rect">
            <a:avLst/>
          </a:prstGeom>
        </p:spPr>
      </p:pic>
      <p:cxnSp>
        <p:nvCxnSpPr>
          <p:cNvPr id="108" name="Connecteur droit 107"/>
          <p:cNvCxnSpPr>
            <a:endCxn id="100" idx="169"/>
          </p:cNvCxnSpPr>
          <p:nvPr/>
        </p:nvCxnSpPr>
        <p:spPr>
          <a:xfrm flipV="1">
            <a:off x="1438325" y="2728837"/>
            <a:ext cx="647444" cy="3895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2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24535" y="365125"/>
            <a:ext cx="12167466" cy="751380"/>
          </a:xfrm>
          <a:prstGeom prst="roundRect">
            <a:avLst>
              <a:gd name="adj" fmla="val 0"/>
            </a:avLst>
          </a:prstGeom>
          <a:solidFill>
            <a:srgbClr val="4AA3D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Developments</a:t>
            </a:r>
            <a:endParaRPr lang="it-IT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00317" y="2293134"/>
            <a:ext cx="1159136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Direct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import of the common FLIM file formats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(.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std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.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fbd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and .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ptu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 inside the Python code by using already available Python libraries and open-source codes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Intermediary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file format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which encompasses matrices for Intensity, g and s coordinates. 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Increase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FLUTE speed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with parallel computing capabilities of Graphics processing units (GPUs) by using specialized Python libraries such as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Numba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CuPy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for real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time phasor analysis and representation during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experiments.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Adapt phasor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analysis to typical time-gated sampling limitations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by taking in account the effect of decay truncation and gate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shape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Integrate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fully automated calculation and mapping of fraction of molecules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(with 2 known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moleculr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species)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dvanced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analysis tools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such as, different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filters,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freehand cluster drawing, cluster analysis with Machine Learning, FRET trajectory estimation and calculation of absolute concentration of NADH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Napari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52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Espace réservé du texte 7">
            <a:extLst>
              <a:ext uri="{FF2B5EF4-FFF2-40B4-BE49-F238E27FC236}">
                <a16:creationId xmlns:a16="http://schemas.microsoft.com/office/drawing/2014/main" xmlns="" id="{08E6903F-60F5-4F12-9BE2-743A4848BE2E}"/>
              </a:ext>
            </a:extLst>
          </p:cNvPr>
          <p:cNvSpPr txBox="1">
            <a:spLocks/>
          </p:cNvSpPr>
          <p:nvPr/>
        </p:nvSpPr>
        <p:spPr>
          <a:xfrm>
            <a:off x="1732181" y="14555"/>
            <a:ext cx="8830031" cy="728296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spc="-5" dirty="0" err="1" smtClean="0">
                <a:ea typeface="Noto Sans CJK SC Regular"/>
              </a:rPr>
              <a:t>FLUTe</a:t>
            </a:r>
            <a:r>
              <a:rPr lang="en-US" sz="2000" b="1" spc="-5" dirty="0" smtClean="0">
                <a:ea typeface="Noto Sans CJK SC Regular"/>
              </a:rPr>
              <a:t> – (F)</a:t>
            </a:r>
            <a:r>
              <a:rPr lang="en-US" sz="2000" b="1" spc="-5" dirty="0" err="1" smtClean="0">
                <a:ea typeface="Noto Sans CJK SC Regular"/>
              </a:rPr>
              <a:t>luorescence</a:t>
            </a:r>
            <a:r>
              <a:rPr lang="en-US" sz="2000" b="1" spc="-5" dirty="0" smtClean="0">
                <a:ea typeface="Noto Sans CJK SC Regular"/>
              </a:rPr>
              <a:t> (L)</a:t>
            </a:r>
            <a:r>
              <a:rPr lang="en-US" sz="2000" b="1" spc="-5" dirty="0" err="1" smtClean="0">
                <a:ea typeface="Noto Sans CJK SC Regular"/>
              </a:rPr>
              <a:t>ifetime</a:t>
            </a:r>
            <a:r>
              <a:rPr lang="en-US" sz="2000" b="1" spc="-5" dirty="0" smtClean="0">
                <a:ea typeface="Noto Sans CJK SC Regular"/>
              </a:rPr>
              <a:t> (U)</a:t>
            </a:r>
            <a:r>
              <a:rPr lang="en-US" sz="2000" b="1" spc="-5" dirty="0" err="1" smtClean="0">
                <a:ea typeface="Noto Sans CJK SC Regular"/>
              </a:rPr>
              <a:t>ltima</a:t>
            </a:r>
            <a:r>
              <a:rPr lang="en-US" sz="2000" b="1" spc="-5" dirty="0" smtClean="0">
                <a:ea typeface="Noto Sans CJK SC Regular"/>
              </a:rPr>
              <a:t>(T)e (E)</a:t>
            </a:r>
            <a:r>
              <a:rPr lang="en-US" sz="2000" b="1" spc="-5" dirty="0" err="1" smtClean="0">
                <a:ea typeface="Noto Sans CJK SC Regular"/>
              </a:rPr>
              <a:t>xplorer</a:t>
            </a:r>
            <a:endParaRPr lang="en-US" sz="2000" b="1" spc="-5" dirty="0" smtClean="0">
              <a:ea typeface="Noto Sans CJK SC Regular"/>
            </a:endParaRPr>
          </a:p>
          <a:p>
            <a:pPr algn="ctr"/>
            <a:r>
              <a:rPr lang="en-US" sz="2000" dirty="0" smtClean="0"/>
              <a:t>a Python GUI for interactive phasor analysis of FLIM data</a:t>
            </a:r>
            <a:endParaRPr lang="en-GB" sz="2000" b="1" dirty="0"/>
          </a:p>
        </p:txBody>
      </p:sp>
      <p:pic>
        <p:nvPicPr>
          <p:cNvPr id="79" name="Image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916" y="4015096"/>
            <a:ext cx="3034883" cy="2276162"/>
          </a:xfrm>
          <a:prstGeom prst="rect">
            <a:avLst/>
          </a:prstGeom>
        </p:spPr>
      </p:pic>
      <p:sp>
        <p:nvSpPr>
          <p:cNvPr id="85" name="ZoneTexte 84"/>
          <p:cNvSpPr txBox="1"/>
          <p:nvPr/>
        </p:nvSpPr>
        <p:spPr>
          <a:xfrm>
            <a:off x="7045254" y="4546033"/>
            <a:ext cx="447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Lien </a:t>
            </a:r>
          </a:p>
          <a:p>
            <a:pPr lvl="0" algn="ctr">
              <a:defRPr/>
            </a:pPr>
            <a:r>
              <a:rPr lang="fr-FR" sz="1100" i="1" dirty="0" err="1">
                <a:solidFill>
                  <a:srgbClr val="000000"/>
                </a:solidFill>
              </a:rPr>
              <a:t>Ung</a:t>
            </a:r>
            <a:endParaRPr lang="fr-FR" sz="1100" i="1" dirty="0">
              <a:solidFill>
                <a:srgbClr val="000000"/>
              </a:solidFill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9187751" y="4470611"/>
            <a:ext cx="6431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Dale </a:t>
            </a:r>
          </a:p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Gottlieb</a:t>
            </a:r>
          </a:p>
        </p:txBody>
      </p:sp>
      <p:sp>
        <p:nvSpPr>
          <p:cNvPr id="87" name="ZoneTexte 86"/>
          <p:cNvSpPr txBox="1"/>
          <p:nvPr/>
        </p:nvSpPr>
        <p:spPr>
          <a:xfrm>
            <a:off x="8360281" y="4486039"/>
            <a:ext cx="7617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Bahar </a:t>
            </a:r>
          </a:p>
          <a:p>
            <a:pPr lvl="0" algn="ctr">
              <a:defRPr/>
            </a:pPr>
            <a:r>
              <a:rPr lang="fr-FR" sz="1100" i="1" dirty="0" err="1">
                <a:solidFill>
                  <a:srgbClr val="000000"/>
                </a:solidFill>
              </a:rPr>
              <a:t>Asadipour</a:t>
            </a:r>
            <a:endParaRPr lang="fr-FR" sz="1100" i="1" dirty="0">
              <a:solidFill>
                <a:srgbClr val="000000"/>
              </a:solidFill>
            </a:endParaRPr>
          </a:p>
        </p:txBody>
      </p:sp>
      <p:grpSp>
        <p:nvGrpSpPr>
          <p:cNvPr id="88" name="Groupe 87"/>
          <p:cNvGrpSpPr>
            <a:grpSpLocks noChangeAspect="1"/>
          </p:cNvGrpSpPr>
          <p:nvPr/>
        </p:nvGrpSpPr>
        <p:grpSpPr>
          <a:xfrm>
            <a:off x="1682714" y="1717439"/>
            <a:ext cx="4227080" cy="4264661"/>
            <a:chOff x="2883254" y="-62650"/>
            <a:chExt cx="6669666" cy="6728959"/>
          </a:xfrm>
        </p:grpSpPr>
        <p:pic>
          <p:nvPicPr>
            <p:cNvPr id="89" name="Image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8184" y="232118"/>
              <a:ext cx="4282453" cy="3024553"/>
            </a:xfrm>
            <a:prstGeom prst="rect">
              <a:avLst/>
            </a:prstGeom>
          </p:spPr>
        </p:pic>
        <p:grpSp>
          <p:nvGrpSpPr>
            <p:cNvPr id="90" name="Groupe 89"/>
            <p:cNvGrpSpPr/>
            <p:nvPr/>
          </p:nvGrpSpPr>
          <p:grpSpPr>
            <a:xfrm>
              <a:off x="7339702" y="231592"/>
              <a:ext cx="2130915" cy="1437857"/>
              <a:chOff x="5210110" y="521678"/>
              <a:chExt cx="2272730" cy="1553706"/>
            </a:xfrm>
          </p:grpSpPr>
          <p:cxnSp>
            <p:nvCxnSpPr>
              <p:cNvPr id="115" name="Connecteur droit avec flèche 114"/>
              <p:cNvCxnSpPr/>
              <p:nvPr/>
            </p:nvCxnSpPr>
            <p:spPr>
              <a:xfrm flipH="1" flipV="1">
                <a:off x="5555370" y="521678"/>
                <a:ext cx="0" cy="11176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Forme libre 115"/>
              <p:cNvSpPr/>
              <p:nvPr/>
            </p:nvSpPr>
            <p:spPr>
              <a:xfrm>
                <a:off x="5686046" y="737151"/>
                <a:ext cx="1501140" cy="894312"/>
              </a:xfrm>
              <a:custGeom>
                <a:avLst/>
                <a:gdLst>
                  <a:gd name="connsiteX0" fmla="*/ 0 w 1501140"/>
                  <a:gd name="connsiteY0" fmla="*/ 891380 h 894312"/>
                  <a:gd name="connsiteX1" fmla="*/ 60960 w 1501140"/>
                  <a:gd name="connsiteY1" fmla="*/ 22700 h 894312"/>
                  <a:gd name="connsiteX2" fmla="*/ 228600 w 1501140"/>
                  <a:gd name="connsiteY2" fmla="*/ 274160 h 894312"/>
                  <a:gd name="connsiteX3" fmla="*/ 373380 w 1501140"/>
                  <a:gd name="connsiteY3" fmla="*/ 495140 h 894312"/>
                  <a:gd name="connsiteX4" fmla="*/ 510540 w 1501140"/>
                  <a:gd name="connsiteY4" fmla="*/ 632300 h 894312"/>
                  <a:gd name="connsiteX5" fmla="*/ 693420 w 1501140"/>
                  <a:gd name="connsiteY5" fmla="*/ 754220 h 894312"/>
                  <a:gd name="connsiteX6" fmla="*/ 952500 w 1501140"/>
                  <a:gd name="connsiteY6" fmla="*/ 860900 h 894312"/>
                  <a:gd name="connsiteX7" fmla="*/ 1196340 w 1501140"/>
                  <a:gd name="connsiteY7" fmla="*/ 891380 h 894312"/>
                  <a:gd name="connsiteX8" fmla="*/ 1501140 w 1501140"/>
                  <a:gd name="connsiteY8" fmla="*/ 891380 h 89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140" h="894312">
                    <a:moveTo>
                      <a:pt x="0" y="891380"/>
                    </a:moveTo>
                    <a:cubicBezTo>
                      <a:pt x="11430" y="508475"/>
                      <a:pt x="22860" y="125570"/>
                      <a:pt x="60960" y="22700"/>
                    </a:cubicBezTo>
                    <a:cubicBezTo>
                      <a:pt x="99060" y="-80170"/>
                      <a:pt x="176530" y="195420"/>
                      <a:pt x="228600" y="274160"/>
                    </a:cubicBezTo>
                    <a:cubicBezTo>
                      <a:pt x="280670" y="352900"/>
                      <a:pt x="326390" y="435450"/>
                      <a:pt x="373380" y="495140"/>
                    </a:cubicBezTo>
                    <a:cubicBezTo>
                      <a:pt x="420370" y="554830"/>
                      <a:pt x="457200" y="589120"/>
                      <a:pt x="510540" y="632300"/>
                    </a:cubicBezTo>
                    <a:cubicBezTo>
                      <a:pt x="563880" y="675480"/>
                      <a:pt x="619760" y="716120"/>
                      <a:pt x="693420" y="754220"/>
                    </a:cubicBezTo>
                    <a:cubicBezTo>
                      <a:pt x="767080" y="792320"/>
                      <a:pt x="868680" y="838040"/>
                      <a:pt x="952500" y="860900"/>
                    </a:cubicBezTo>
                    <a:cubicBezTo>
                      <a:pt x="1036320" y="883760"/>
                      <a:pt x="1104900" y="886300"/>
                      <a:pt x="1196340" y="891380"/>
                    </a:cubicBezTo>
                    <a:cubicBezTo>
                      <a:pt x="1287780" y="896460"/>
                      <a:pt x="1394460" y="893920"/>
                      <a:pt x="1501140" y="891380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pic>
            <p:nvPicPr>
              <p:cNvPr id="117" name="Image 1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36564" y="521678"/>
                <a:ext cx="355205" cy="358701"/>
              </a:xfrm>
              <a:prstGeom prst="roundRect">
                <a:avLst/>
              </a:prstGeom>
            </p:spPr>
          </p:pic>
          <p:pic>
            <p:nvPicPr>
              <p:cNvPr id="118" name="Image 11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14166" y="777897"/>
                <a:ext cx="355205" cy="358701"/>
              </a:xfrm>
              <a:prstGeom prst="roundRect">
                <a:avLst/>
              </a:prstGeom>
            </p:spPr>
          </p:pic>
          <p:pic>
            <p:nvPicPr>
              <p:cNvPr id="119" name="Image 11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63161" y="1035758"/>
                <a:ext cx="346909" cy="348272"/>
              </a:xfrm>
              <a:prstGeom prst="roundRect">
                <a:avLst/>
              </a:prstGeom>
            </p:spPr>
          </p:pic>
          <p:pic>
            <p:nvPicPr>
              <p:cNvPr id="120" name="Image 11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567290" y="1209894"/>
                <a:ext cx="346909" cy="347589"/>
              </a:xfrm>
              <a:prstGeom prst="roundRect">
                <a:avLst/>
              </a:prstGeom>
            </p:spPr>
          </p:pic>
          <p:cxnSp>
            <p:nvCxnSpPr>
              <p:cNvPr id="121" name="Connecteur droit avec flèche 120"/>
              <p:cNvCxnSpPr/>
              <p:nvPr/>
            </p:nvCxnSpPr>
            <p:spPr>
              <a:xfrm>
                <a:off x="5542793" y="1631463"/>
                <a:ext cx="1940047" cy="7815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ZoneTexte 121"/>
              <p:cNvSpPr txBox="1"/>
              <p:nvPr/>
            </p:nvSpPr>
            <p:spPr>
              <a:xfrm>
                <a:off x="5210110" y="870830"/>
                <a:ext cx="410578" cy="5247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5B9BD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123" name="ZoneTexte 122"/>
              <p:cNvSpPr txBox="1"/>
              <p:nvPr/>
            </p:nvSpPr>
            <p:spPr>
              <a:xfrm>
                <a:off x="5927517" y="1550632"/>
                <a:ext cx="394393" cy="5247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5B9BD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</p:grpSp>
        <p:pic>
          <p:nvPicPr>
            <p:cNvPr id="91" name="Image 9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441949" y="1743636"/>
              <a:ext cx="2101983" cy="1551195"/>
            </a:xfrm>
            <a:prstGeom prst="rect">
              <a:avLst/>
            </a:prstGeom>
          </p:spPr>
        </p:pic>
        <p:sp>
          <p:nvSpPr>
            <p:cNvPr id="92" name="Flèche vers le bas 91"/>
            <p:cNvSpPr/>
            <p:nvPr/>
          </p:nvSpPr>
          <p:spPr>
            <a:xfrm>
              <a:off x="8353211" y="1499000"/>
              <a:ext cx="166172" cy="22336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93" name="Image 9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89612" y="3679233"/>
              <a:ext cx="1170432" cy="1179999"/>
            </a:xfrm>
            <a:prstGeom prst="rect">
              <a:avLst/>
            </a:prstGeom>
          </p:spPr>
        </p:pic>
        <p:pic>
          <p:nvPicPr>
            <p:cNvPr id="94" name="Image 9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398240" y="3648616"/>
              <a:ext cx="1783080" cy="1326072"/>
            </a:xfrm>
            <a:prstGeom prst="rect">
              <a:avLst/>
            </a:prstGeom>
          </p:spPr>
        </p:pic>
        <p:pic>
          <p:nvPicPr>
            <p:cNvPr id="95" name="Image 9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0859" y="3748674"/>
              <a:ext cx="1170432" cy="1179948"/>
            </a:xfrm>
            <a:prstGeom prst="rect">
              <a:avLst/>
            </a:prstGeom>
          </p:spPr>
        </p:pic>
        <p:pic>
          <p:nvPicPr>
            <p:cNvPr id="96" name="Image 9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139007" y="3723476"/>
              <a:ext cx="1783080" cy="1313649"/>
            </a:xfrm>
            <a:prstGeom prst="rect">
              <a:avLst/>
            </a:prstGeom>
          </p:spPr>
        </p:pic>
        <p:sp>
          <p:nvSpPr>
            <p:cNvPr id="97" name="Rectangle 96"/>
            <p:cNvSpPr/>
            <p:nvPr/>
          </p:nvSpPr>
          <p:spPr>
            <a:xfrm>
              <a:off x="3088152" y="3350473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398240" y="3353288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9" name="ZoneTexte 98"/>
            <p:cNvSpPr txBox="1"/>
            <p:nvPr/>
          </p:nvSpPr>
          <p:spPr>
            <a:xfrm>
              <a:off x="6907883" y="3242305"/>
              <a:ext cx="1771007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 mapping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087055" y="5042094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398240" y="5042094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2" name="ZoneTexte 101"/>
            <p:cNvSpPr txBox="1"/>
            <p:nvPr/>
          </p:nvSpPr>
          <p:spPr>
            <a:xfrm>
              <a:off x="3758535" y="3284570"/>
              <a:ext cx="1963232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Region Selection</a:t>
              </a:r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2883254" y="-33506"/>
              <a:ext cx="427955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</a:t>
              </a:r>
              <a:endParaRPr lang="it-IT" sz="1400" dirty="0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7409675" y="-62650"/>
              <a:ext cx="440603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  <a:endParaRPr lang="it-IT" sz="1400" dirty="0"/>
            </a:p>
          </p:txBody>
        </p:sp>
        <p:sp>
          <p:nvSpPr>
            <p:cNvPr id="105" name="ZoneTexte 104"/>
            <p:cNvSpPr txBox="1"/>
            <p:nvPr/>
          </p:nvSpPr>
          <p:spPr>
            <a:xfrm>
              <a:off x="3104471" y="4998650"/>
              <a:ext cx="433014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</a:t>
              </a:r>
              <a:endParaRPr lang="it-IT" sz="1400" dirty="0"/>
            </a:p>
          </p:txBody>
        </p:sp>
        <p:pic>
          <p:nvPicPr>
            <p:cNvPr id="106" name="Image 10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016511" y="5351196"/>
              <a:ext cx="1171269" cy="1177566"/>
            </a:xfrm>
            <a:prstGeom prst="rect">
              <a:avLst/>
            </a:prstGeom>
          </p:spPr>
        </p:pic>
        <p:pic>
          <p:nvPicPr>
            <p:cNvPr id="107" name="Image 10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128025" y="5311053"/>
              <a:ext cx="1786771" cy="1325189"/>
            </a:xfrm>
            <a:prstGeom prst="rect">
              <a:avLst/>
            </a:prstGeom>
          </p:spPr>
        </p:pic>
        <p:sp>
          <p:nvSpPr>
            <p:cNvPr id="108" name="ZoneTexte 107"/>
            <p:cNvSpPr txBox="1"/>
            <p:nvPr/>
          </p:nvSpPr>
          <p:spPr>
            <a:xfrm>
              <a:off x="3346292" y="4946015"/>
              <a:ext cx="2340095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Modulation mapping</a:t>
              </a:r>
            </a:p>
          </p:txBody>
        </p:sp>
        <p:sp>
          <p:nvSpPr>
            <p:cNvPr id="109" name="ZoneTexte 108"/>
            <p:cNvSpPr txBox="1"/>
            <p:nvPr/>
          </p:nvSpPr>
          <p:spPr>
            <a:xfrm>
              <a:off x="3087054" y="3333359"/>
              <a:ext cx="410252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</a:t>
              </a:r>
              <a:endParaRPr lang="it-IT" sz="1400" dirty="0"/>
            </a:p>
          </p:txBody>
        </p:sp>
        <p:sp>
          <p:nvSpPr>
            <p:cNvPr id="110" name="ZoneTexte 109"/>
            <p:cNvSpPr txBox="1"/>
            <p:nvPr/>
          </p:nvSpPr>
          <p:spPr>
            <a:xfrm>
              <a:off x="6424884" y="3298406"/>
              <a:ext cx="440603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</a:t>
              </a:r>
              <a:endParaRPr lang="it-IT" sz="1400" dirty="0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6396890" y="5009582"/>
              <a:ext cx="377369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f</a:t>
              </a:r>
              <a:endParaRPr lang="it-IT" sz="1400" dirty="0"/>
            </a:p>
          </p:txBody>
        </p:sp>
        <p:pic>
          <p:nvPicPr>
            <p:cNvPr id="112" name="Image 11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309997" y="5378915"/>
              <a:ext cx="1170432" cy="1189515"/>
            </a:xfrm>
            <a:prstGeom prst="rect">
              <a:avLst/>
            </a:prstGeom>
          </p:spPr>
        </p:pic>
        <p:pic>
          <p:nvPicPr>
            <p:cNvPr id="113" name="Image 11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425143" y="5327814"/>
              <a:ext cx="1783080" cy="1322199"/>
            </a:xfrm>
            <a:prstGeom prst="rect">
              <a:avLst/>
            </a:prstGeom>
          </p:spPr>
        </p:pic>
        <p:sp>
          <p:nvSpPr>
            <p:cNvPr id="114" name="ZoneTexte 113"/>
            <p:cNvSpPr txBox="1"/>
            <p:nvPr/>
          </p:nvSpPr>
          <p:spPr>
            <a:xfrm>
              <a:off x="6760300" y="4973225"/>
              <a:ext cx="2056815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Distance </a:t>
              </a:r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mapping</a:t>
              </a:r>
            </a:p>
          </p:txBody>
        </p:sp>
      </p:grpSp>
      <p:sp>
        <p:nvSpPr>
          <p:cNvPr id="55" name="Rectangle 54"/>
          <p:cNvSpPr/>
          <p:nvPr/>
        </p:nvSpPr>
        <p:spPr>
          <a:xfrm>
            <a:off x="4595959" y="713355"/>
            <a:ext cx="53935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latin typeface="Bodoni MT" panose="02070603080606020203" pitchFamily="18" charset="0"/>
              </a:rPr>
              <a:t>Custom written free software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latin typeface="Bodoni MT" panose="02070603080606020203" pitchFamily="18" charset="0"/>
              </a:rPr>
              <a:t>Open source code in Python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latin typeface="Bodoni MT" panose="020706030806060202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user-friendly GUI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latin typeface="Bodoni MT" panose="020706030806060202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large FLIM datasets </a:t>
            </a:r>
          </a:p>
          <a:p>
            <a:endParaRPr lang="en-US" sz="1400" dirty="0">
              <a:latin typeface="Bodoni MT" panose="02070603080606020203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dirty="0">
              <a:latin typeface="Bodoni MT" panose="02070603080606020203" pitchFamily="18" charset="0"/>
            </a:endParaRPr>
          </a:p>
        </p:txBody>
      </p:sp>
      <p:pic>
        <p:nvPicPr>
          <p:cNvPr id="56" name="Image 5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97" y="4849852"/>
            <a:ext cx="873814" cy="873814"/>
          </a:xfrm>
          <a:prstGeom prst="rect">
            <a:avLst/>
          </a:prstGeom>
        </p:spPr>
      </p:pic>
      <p:sp>
        <p:nvSpPr>
          <p:cNvPr id="57" name="ZoneTexte 56"/>
          <p:cNvSpPr txBox="1"/>
          <p:nvPr/>
        </p:nvSpPr>
        <p:spPr>
          <a:xfrm>
            <a:off x="10159022" y="4418965"/>
            <a:ext cx="6078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 err="1" smtClean="0">
                <a:solidFill>
                  <a:srgbClr val="000000"/>
                </a:solidFill>
              </a:rPr>
              <a:t>Polina</a:t>
            </a:r>
            <a:r>
              <a:rPr lang="fr-FR" sz="1100" i="1" dirty="0" smtClean="0">
                <a:solidFill>
                  <a:srgbClr val="000000"/>
                </a:solidFill>
              </a:rPr>
              <a:t> </a:t>
            </a:r>
          </a:p>
          <a:p>
            <a:pPr lvl="0" algn="ctr">
              <a:defRPr/>
            </a:pPr>
            <a:r>
              <a:rPr lang="fr-FR" sz="1100" i="1" dirty="0" err="1" smtClean="0">
                <a:solidFill>
                  <a:srgbClr val="000000"/>
                </a:solidFill>
              </a:rPr>
              <a:t>Kostina</a:t>
            </a:r>
            <a:endParaRPr lang="fr-FR" sz="1100" i="1" dirty="0">
              <a:solidFill>
                <a:srgbClr val="00000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3" y="116963"/>
            <a:ext cx="2636993" cy="639113"/>
          </a:xfrm>
          <a:prstGeom prst="rect">
            <a:avLst/>
          </a:prstGeom>
        </p:spPr>
      </p:pic>
      <p:pic>
        <p:nvPicPr>
          <p:cNvPr id="60" name="Image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3" y="162452"/>
            <a:ext cx="2636993" cy="639113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7134152" y="1938534"/>
            <a:ext cx="53935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Open source code and Executable on GitHub</a:t>
            </a:r>
          </a:p>
        </p:txBody>
      </p:sp>
      <p:pic>
        <p:nvPicPr>
          <p:cNvPr id="62" name="Image 6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65" y="1907058"/>
            <a:ext cx="976014" cy="976014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>
          <a:xfrm>
            <a:off x="7134152" y="2272450"/>
            <a:ext cx="45833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https://github.com/LaboratoryOpticsBiosciences/FLUTE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349765" y="6318792"/>
            <a:ext cx="10232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Gottlieb, D., Asadipour, B., Kostina, P., Ung, T., &amp; Stringari, C. (2023). FLUTE: A Python GUI for interactive phasor analysis of FLIM data. Biological Imaging, 1-22. doi:10.1017/S2633903X23000211</a:t>
            </a:r>
            <a:endParaRPr lang="it-IT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Image 6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3170"/>
            <a:ext cx="1253534" cy="1671379"/>
          </a:xfrm>
          <a:prstGeom prst="rect">
            <a:avLst/>
          </a:prstGeom>
        </p:spPr>
      </p:pic>
      <p:sp>
        <p:nvSpPr>
          <p:cNvPr id="67" name="Rectangle 66"/>
          <p:cNvSpPr/>
          <p:nvPr/>
        </p:nvSpPr>
        <p:spPr>
          <a:xfrm>
            <a:off x="7151544" y="2801860"/>
            <a:ext cx="100809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4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4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91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mpty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3000373"/>
            <a:ext cx="4071966" cy="2430419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524100" y="4500570"/>
            <a:ext cx="2714644" cy="214314"/>
          </a:xfrm>
          <a:prstGeom prst="line">
            <a:avLst/>
          </a:prstGeom>
          <a:ln w="158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238480" y="3714752"/>
            <a:ext cx="2071702" cy="128588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4747450" y="4620134"/>
            <a:ext cx="144000" cy="144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310183" y="4786323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0.1 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52728" y="3429001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 ns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10183" y="4500571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0.3 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04555" y="4174070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8   ns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836769" y="5173923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067338" y="3275023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endParaRPr lang="en-US" sz="1400" dirty="0"/>
          </a:p>
        </p:txBody>
      </p:sp>
      <p:pic>
        <p:nvPicPr>
          <p:cNvPr id="37" name="Picture 36" descr="empty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7438" y="3000373"/>
            <a:ext cx="4071966" cy="2430419"/>
          </a:xfrm>
          <a:prstGeom prst="rect">
            <a:avLst/>
          </a:prstGeom>
        </p:spPr>
      </p:pic>
      <p:cxnSp>
        <p:nvCxnSpPr>
          <p:cNvPr id="38" name="Straight Connector 37"/>
          <p:cNvCxnSpPr/>
          <p:nvPr/>
        </p:nvCxnSpPr>
        <p:spPr>
          <a:xfrm>
            <a:off x="6667504" y="4286256"/>
            <a:ext cx="2571768" cy="57150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453190" y="4286256"/>
            <a:ext cx="2571768" cy="500066"/>
          </a:xfrm>
          <a:prstGeom prst="line">
            <a:avLst/>
          </a:prstGeom>
          <a:ln w="158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381356" y="68026"/>
            <a:ext cx="5357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Multi-harmonics analysis</a:t>
            </a:r>
          </a:p>
        </p:txBody>
      </p:sp>
      <p:sp>
        <p:nvSpPr>
          <p:cNvPr id="49" name="Oval 48"/>
          <p:cNvSpPr/>
          <p:nvPr/>
        </p:nvSpPr>
        <p:spPr>
          <a:xfrm>
            <a:off x="8524892" y="4286256"/>
            <a:ext cx="144000" cy="1440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8739206" y="4714884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3381357" y="2462335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l-GR" dirty="0"/>
              <a:t>ω</a:t>
            </a:r>
            <a:r>
              <a:rPr lang="en-US" dirty="0"/>
              <a:t> = </a:t>
            </a:r>
            <a:r>
              <a:rPr lang="el-GR" dirty="0"/>
              <a:t>ω</a:t>
            </a:r>
            <a:r>
              <a:rPr lang="en-US" sz="1200" dirty="0"/>
              <a:t>0</a:t>
            </a:r>
            <a:r>
              <a:rPr lang="en-US" dirty="0"/>
              <a:t>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182063" y="24683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</a:t>
            </a:r>
            <a:r>
              <a:rPr lang="el-GR" dirty="0"/>
              <a:t>ω</a:t>
            </a:r>
            <a:r>
              <a:rPr lang="en-US" dirty="0"/>
              <a:t> = 2 </a:t>
            </a:r>
            <a:r>
              <a:rPr lang="el-GR" dirty="0"/>
              <a:t>ω</a:t>
            </a:r>
            <a:r>
              <a:rPr lang="en-US" sz="1200" dirty="0"/>
              <a:t>0</a:t>
            </a:r>
            <a:r>
              <a:rPr lang="en-US" dirty="0"/>
              <a:t>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13650" y="2140443"/>
            <a:ext cx="137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/>
              <a:t> harmonic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101261" y="2145337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harmonic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75737" y="5215348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6067670" y="3059668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endParaRPr lang="en-US" sz="14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2524100" y="4464570"/>
            <a:ext cx="36000" cy="3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5238744" y="4679446"/>
            <a:ext cx="36000" cy="35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38480" y="3714752"/>
            <a:ext cx="36000" cy="3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5310182" y="4965198"/>
            <a:ext cx="36000" cy="35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417190" y="4750322"/>
            <a:ext cx="36000" cy="3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9060396" y="4250818"/>
            <a:ext cx="36000" cy="35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631504" y="4250256"/>
            <a:ext cx="36000" cy="3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9274710" y="4822322"/>
            <a:ext cx="36000" cy="35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177570" y="4786323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8   ns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81752" y="3907042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 ns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264738" y="4643447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0.1 ns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9096397" y="4071943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0.3 ns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519107" y="6216609"/>
            <a:ext cx="10823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dirty="0"/>
              <a:t>f = 80 MHz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77245" y="925649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Multi-harmonics analysis separates different molecular components that have the same location in the </a:t>
            </a:r>
            <a:r>
              <a:rPr lang="en-US" dirty="0" err="1"/>
              <a:t>phasor</a:t>
            </a:r>
            <a:r>
              <a:rPr lang="en-US" dirty="0"/>
              <a:t> plot at one harmonic but arise from different lifetime distributions. </a:t>
            </a: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1524020" y="-8404"/>
            <a:ext cx="9143980" cy="620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b="1" dirty="0"/>
              <a:t>Multi harmonic </a:t>
            </a:r>
            <a:r>
              <a:rPr lang="en-US" sz="2400" b="1" dirty="0" err="1"/>
              <a:t>phasor</a:t>
            </a:r>
            <a:r>
              <a:rPr lang="en-US" sz="2400" b="1" dirty="0"/>
              <a:t> analysis</a:t>
            </a:r>
            <a:endParaRPr 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045262" y="6593284"/>
            <a:ext cx="86044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Stringari</a:t>
            </a:r>
            <a:r>
              <a:rPr lang="en-US" sz="1100" dirty="0"/>
              <a:t> et al. </a:t>
            </a:r>
            <a:r>
              <a:rPr lang="en-US" sz="1100" i="1" dirty="0"/>
              <a:t>PNAS</a:t>
            </a:r>
            <a:r>
              <a:rPr lang="en-US" sz="1100" dirty="0"/>
              <a:t> 2011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9589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Espace réservé du texte 7">
            <a:extLst>
              <a:ext uri="{FF2B5EF4-FFF2-40B4-BE49-F238E27FC236}">
                <a16:creationId xmlns:a16="http://schemas.microsoft.com/office/drawing/2014/main" xmlns="" id="{08E6903F-60F5-4F12-9BE2-743A4848BE2E}"/>
              </a:ext>
            </a:extLst>
          </p:cNvPr>
          <p:cNvSpPr txBox="1">
            <a:spLocks/>
          </p:cNvSpPr>
          <p:nvPr/>
        </p:nvSpPr>
        <p:spPr>
          <a:xfrm>
            <a:off x="1372538" y="6080"/>
            <a:ext cx="8830031" cy="728296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spc="-5" dirty="0" err="1" smtClean="0">
                <a:ea typeface="Noto Sans CJK SC Regular"/>
              </a:rPr>
              <a:t>FLUTe</a:t>
            </a:r>
            <a:r>
              <a:rPr lang="en-US" sz="2400" b="1" spc="-5" dirty="0" smtClean="0">
                <a:ea typeface="Noto Sans CJK SC Regular"/>
              </a:rPr>
              <a:t> – (F)</a:t>
            </a:r>
            <a:r>
              <a:rPr lang="en-US" sz="2400" b="1" spc="-5" dirty="0" err="1" smtClean="0">
                <a:ea typeface="Noto Sans CJK SC Regular"/>
              </a:rPr>
              <a:t>luorescence</a:t>
            </a:r>
            <a:r>
              <a:rPr lang="en-US" sz="2400" b="1" spc="-5" dirty="0" smtClean="0">
                <a:ea typeface="Noto Sans CJK SC Regular"/>
              </a:rPr>
              <a:t> (L)</a:t>
            </a:r>
            <a:r>
              <a:rPr lang="en-US" sz="2400" b="1" spc="-5" dirty="0" err="1" smtClean="0">
                <a:ea typeface="Noto Sans CJK SC Regular"/>
              </a:rPr>
              <a:t>ifetime</a:t>
            </a:r>
            <a:r>
              <a:rPr lang="en-US" sz="2400" b="1" spc="-5" dirty="0" smtClean="0">
                <a:ea typeface="Noto Sans CJK SC Regular"/>
              </a:rPr>
              <a:t> (U)</a:t>
            </a:r>
            <a:r>
              <a:rPr lang="en-US" sz="2400" b="1" spc="-5" dirty="0" err="1" smtClean="0">
                <a:ea typeface="Noto Sans CJK SC Regular"/>
              </a:rPr>
              <a:t>ltima</a:t>
            </a:r>
            <a:r>
              <a:rPr lang="en-US" sz="2400" b="1" spc="-5" dirty="0" smtClean="0">
                <a:ea typeface="Noto Sans CJK SC Regular"/>
              </a:rPr>
              <a:t>(T)e (E)</a:t>
            </a:r>
            <a:r>
              <a:rPr lang="en-US" sz="2400" b="1" spc="-5" dirty="0" err="1" smtClean="0">
                <a:ea typeface="Noto Sans CJK SC Regular"/>
              </a:rPr>
              <a:t>xplorer</a:t>
            </a:r>
            <a:endParaRPr lang="en-US" sz="2400" b="1" spc="-5" dirty="0" smtClean="0">
              <a:ea typeface="Noto Sans CJK SC Regular"/>
            </a:endParaRPr>
          </a:p>
          <a:p>
            <a:pPr algn="ctr"/>
            <a:r>
              <a:rPr lang="en-US" sz="2400" dirty="0" smtClean="0"/>
              <a:t>a Python GUI for </a:t>
            </a:r>
            <a:r>
              <a:rPr lang="en-US" sz="2800" dirty="0" smtClean="0"/>
              <a:t>interactive</a:t>
            </a:r>
            <a:r>
              <a:rPr lang="en-US" sz="2400" dirty="0" smtClean="0"/>
              <a:t> phasor analysis of FLIM data</a:t>
            </a:r>
            <a:endParaRPr lang="en-GB" sz="2400" b="1" dirty="0"/>
          </a:p>
        </p:txBody>
      </p:sp>
      <p:pic>
        <p:nvPicPr>
          <p:cNvPr id="79" name="Image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916" y="4015096"/>
            <a:ext cx="3034883" cy="2276162"/>
          </a:xfrm>
          <a:prstGeom prst="rect">
            <a:avLst/>
          </a:prstGeom>
        </p:spPr>
      </p:pic>
      <p:sp>
        <p:nvSpPr>
          <p:cNvPr id="85" name="ZoneTexte 84"/>
          <p:cNvSpPr txBox="1"/>
          <p:nvPr/>
        </p:nvSpPr>
        <p:spPr>
          <a:xfrm>
            <a:off x="7045254" y="4546033"/>
            <a:ext cx="447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Lien </a:t>
            </a:r>
          </a:p>
          <a:p>
            <a:pPr lvl="0" algn="ctr">
              <a:defRPr/>
            </a:pPr>
            <a:r>
              <a:rPr lang="fr-FR" sz="1100" i="1" dirty="0" err="1">
                <a:solidFill>
                  <a:srgbClr val="000000"/>
                </a:solidFill>
              </a:rPr>
              <a:t>Ung</a:t>
            </a:r>
            <a:endParaRPr lang="fr-FR" sz="1100" i="1" dirty="0">
              <a:solidFill>
                <a:srgbClr val="000000"/>
              </a:solidFill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9187751" y="4470611"/>
            <a:ext cx="6431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Dale </a:t>
            </a:r>
          </a:p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Gottlieb</a:t>
            </a:r>
          </a:p>
        </p:txBody>
      </p:sp>
      <p:sp>
        <p:nvSpPr>
          <p:cNvPr id="87" name="ZoneTexte 86"/>
          <p:cNvSpPr txBox="1"/>
          <p:nvPr/>
        </p:nvSpPr>
        <p:spPr>
          <a:xfrm>
            <a:off x="8360281" y="4486039"/>
            <a:ext cx="7617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>
                <a:solidFill>
                  <a:srgbClr val="000000"/>
                </a:solidFill>
              </a:rPr>
              <a:t>Bahar </a:t>
            </a:r>
          </a:p>
          <a:p>
            <a:pPr lvl="0" algn="ctr">
              <a:defRPr/>
            </a:pPr>
            <a:r>
              <a:rPr lang="fr-FR" sz="1100" i="1" dirty="0" err="1">
                <a:solidFill>
                  <a:srgbClr val="000000"/>
                </a:solidFill>
              </a:rPr>
              <a:t>Asadipour</a:t>
            </a:r>
            <a:endParaRPr lang="fr-FR" sz="1100" i="1" dirty="0">
              <a:solidFill>
                <a:srgbClr val="000000"/>
              </a:solidFill>
            </a:endParaRPr>
          </a:p>
        </p:txBody>
      </p:sp>
      <p:grpSp>
        <p:nvGrpSpPr>
          <p:cNvPr id="88" name="Groupe 87"/>
          <p:cNvGrpSpPr>
            <a:grpSpLocks noChangeAspect="1"/>
          </p:cNvGrpSpPr>
          <p:nvPr/>
        </p:nvGrpSpPr>
        <p:grpSpPr>
          <a:xfrm>
            <a:off x="1682714" y="1717439"/>
            <a:ext cx="4227080" cy="4264661"/>
            <a:chOff x="2883254" y="-62650"/>
            <a:chExt cx="6669666" cy="6728959"/>
          </a:xfrm>
        </p:grpSpPr>
        <p:pic>
          <p:nvPicPr>
            <p:cNvPr id="89" name="Image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8184" y="232118"/>
              <a:ext cx="4282453" cy="3024553"/>
            </a:xfrm>
            <a:prstGeom prst="rect">
              <a:avLst/>
            </a:prstGeom>
          </p:spPr>
        </p:pic>
        <p:grpSp>
          <p:nvGrpSpPr>
            <p:cNvPr id="90" name="Groupe 89"/>
            <p:cNvGrpSpPr/>
            <p:nvPr/>
          </p:nvGrpSpPr>
          <p:grpSpPr>
            <a:xfrm>
              <a:off x="7339702" y="231592"/>
              <a:ext cx="2130915" cy="1437857"/>
              <a:chOff x="5210110" y="521678"/>
              <a:chExt cx="2272730" cy="1553706"/>
            </a:xfrm>
          </p:grpSpPr>
          <p:cxnSp>
            <p:nvCxnSpPr>
              <p:cNvPr id="115" name="Connecteur droit avec flèche 114"/>
              <p:cNvCxnSpPr/>
              <p:nvPr/>
            </p:nvCxnSpPr>
            <p:spPr>
              <a:xfrm flipH="1" flipV="1">
                <a:off x="5555370" y="521678"/>
                <a:ext cx="0" cy="11176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Forme libre 115"/>
              <p:cNvSpPr/>
              <p:nvPr/>
            </p:nvSpPr>
            <p:spPr>
              <a:xfrm>
                <a:off x="5686046" y="737151"/>
                <a:ext cx="1501140" cy="894312"/>
              </a:xfrm>
              <a:custGeom>
                <a:avLst/>
                <a:gdLst>
                  <a:gd name="connsiteX0" fmla="*/ 0 w 1501140"/>
                  <a:gd name="connsiteY0" fmla="*/ 891380 h 894312"/>
                  <a:gd name="connsiteX1" fmla="*/ 60960 w 1501140"/>
                  <a:gd name="connsiteY1" fmla="*/ 22700 h 894312"/>
                  <a:gd name="connsiteX2" fmla="*/ 228600 w 1501140"/>
                  <a:gd name="connsiteY2" fmla="*/ 274160 h 894312"/>
                  <a:gd name="connsiteX3" fmla="*/ 373380 w 1501140"/>
                  <a:gd name="connsiteY3" fmla="*/ 495140 h 894312"/>
                  <a:gd name="connsiteX4" fmla="*/ 510540 w 1501140"/>
                  <a:gd name="connsiteY4" fmla="*/ 632300 h 894312"/>
                  <a:gd name="connsiteX5" fmla="*/ 693420 w 1501140"/>
                  <a:gd name="connsiteY5" fmla="*/ 754220 h 894312"/>
                  <a:gd name="connsiteX6" fmla="*/ 952500 w 1501140"/>
                  <a:gd name="connsiteY6" fmla="*/ 860900 h 894312"/>
                  <a:gd name="connsiteX7" fmla="*/ 1196340 w 1501140"/>
                  <a:gd name="connsiteY7" fmla="*/ 891380 h 894312"/>
                  <a:gd name="connsiteX8" fmla="*/ 1501140 w 1501140"/>
                  <a:gd name="connsiteY8" fmla="*/ 891380 h 89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140" h="894312">
                    <a:moveTo>
                      <a:pt x="0" y="891380"/>
                    </a:moveTo>
                    <a:cubicBezTo>
                      <a:pt x="11430" y="508475"/>
                      <a:pt x="22860" y="125570"/>
                      <a:pt x="60960" y="22700"/>
                    </a:cubicBezTo>
                    <a:cubicBezTo>
                      <a:pt x="99060" y="-80170"/>
                      <a:pt x="176530" y="195420"/>
                      <a:pt x="228600" y="274160"/>
                    </a:cubicBezTo>
                    <a:cubicBezTo>
                      <a:pt x="280670" y="352900"/>
                      <a:pt x="326390" y="435450"/>
                      <a:pt x="373380" y="495140"/>
                    </a:cubicBezTo>
                    <a:cubicBezTo>
                      <a:pt x="420370" y="554830"/>
                      <a:pt x="457200" y="589120"/>
                      <a:pt x="510540" y="632300"/>
                    </a:cubicBezTo>
                    <a:cubicBezTo>
                      <a:pt x="563880" y="675480"/>
                      <a:pt x="619760" y="716120"/>
                      <a:pt x="693420" y="754220"/>
                    </a:cubicBezTo>
                    <a:cubicBezTo>
                      <a:pt x="767080" y="792320"/>
                      <a:pt x="868680" y="838040"/>
                      <a:pt x="952500" y="860900"/>
                    </a:cubicBezTo>
                    <a:cubicBezTo>
                      <a:pt x="1036320" y="883760"/>
                      <a:pt x="1104900" y="886300"/>
                      <a:pt x="1196340" y="891380"/>
                    </a:cubicBezTo>
                    <a:cubicBezTo>
                      <a:pt x="1287780" y="896460"/>
                      <a:pt x="1394460" y="893920"/>
                      <a:pt x="1501140" y="891380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pic>
            <p:nvPicPr>
              <p:cNvPr id="117" name="Image 1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36564" y="521678"/>
                <a:ext cx="355205" cy="358701"/>
              </a:xfrm>
              <a:prstGeom prst="roundRect">
                <a:avLst/>
              </a:prstGeom>
            </p:spPr>
          </p:pic>
          <p:pic>
            <p:nvPicPr>
              <p:cNvPr id="118" name="Image 11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14166" y="777897"/>
                <a:ext cx="355205" cy="358701"/>
              </a:xfrm>
              <a:prstGeom prst="roundRect">
                <a:avLst/>
              </a:prstGeom>
            </p:spPr>
          </p:pic>
          <p:pic>
            <p:nvPicPr>
              <p:cNvPr id="119" name="Image 11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63161" y="1035758"/>
                <a:ext cx="346909" cy="348272"/>
              </a:xfrm>
              <a:prstGeom prst="roundRect">
                <a:avLst/>
              </a:prstGeom>
            </p:spPr>
          </p:pic>
          <p:pic>
            <p:nvPicPr>
              <p:cNvPr id="120" name="Image 11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567290" y="1209894"/>
                <a:ext cx="346909" cy="347589"/>
              </a:xfrm>
              <a:prstGeom prst="roundRect">
                <a:avLst/>
              </a:prstGeom>
            </p:spPr>
          </p:pic>
          <p:cxnSp>
            <p:nvCxnSpPr>
              <p:cNvPr id="121" name="Connecteur droit avec flèche 120"/>
              <p:cNvCxnSpPr/>
              <p:nvPr/>
            </p:nvCxnSpPr>
            <p:spPr>
              <a:xfrm>
                <a:off x="5542793" y="1631463"/>
                <a:ext cx="1940047" cy="7815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ZoneTexte 121"/>
              <p:cNvSpPr txBox="1"/>
              <p:nvPr/>
            </p:nvSpPr>
            <p:spPr>
              <a:xfrm>
                <a:off x="5210110" y="870830"/>
                <a:ext cx="410578" cy="5247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5B9BD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123" name="ZoneTexte 122"/>
              <p:cNvSpPr txBox="1"/>
              <p:nvPr/>
            </p:nvSpPr>
            <p:spPr>
              <a:xfrm>
                <a:off x="5927517" y="1550632"/>
                <a:ext cx="394393" cy="5247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5B9BD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</p:grpSp>
        <p:pic>
          <p:nvPicPr>
            <p:cNvPr id="91" name="Image 9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441949" y="1743636"/>
              <a:ext cx="2101983" cy="1551195"/>
            </a:xfrm>
            <a:prstGeom prst="rect">
              <a:avLst/>
            </a:prstGeom>
          </p:spPr>
        </p:pic>
        <p:sp>
          <p:nvSpPr>
            <p:cNvPr id="92" name="Flèche vers le bas 91"/>
            <p:cNvSpPr/>
            <p:nvPr/>
          </p:nvSpPr>
          <p:spPr>
            <a:xfrm>
              <a:off x="8353211" y="1499000"/>
              <a:ext cx="166172" cy="22336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93" name="Image 9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89612" y="3679233"/>
              <a:ext cx="1170432" cy="1179999"/>
            </a:xfrm>
            <a:prstGeom prst="rect">
              <a:avLst/>
            </a:prstGeom>
          </p:spPr>
        </p:pic>
        <p:pic>
          <p:nvPicPr>
            <p:cNvPr id="94" name="Image 9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398240" y="3648616"/>
              <a:ext cx="1783080" cy="1326072"/>
            </a:xfrm>
            <a:prstGeom prst="rect">
              <a:avLst/>
            </a:prstGeom>
          </p:spPr>
        </p:pic>
        <p:pic>
          <p:nvPicPr>
            <p:cNvPr id="95" name="Image 9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0859" y="3748674"/>
              <a:ext cx="1170432" cy="1179948"/>
            </a:xfrm>
            <a:prstGeom prst="rect">
              <a:avLst/>
            </a:prstGeom>
          </p:spPr>
        </p:pic>
        <p:pic>
          <p:nvPicPr>
            <p:cNvPr id="96" name="Image 9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139007" y="3723476"/>
              <a:ext cx="1783080" cy="1313649"/>
            </a:xfrm>
            <a:prstGeom prst="rect">
              <a:avLst/>
            </a:prstGeom>
          </p:spPr>
        </p:pic>
        <p:sp>
          <p:nvSpPr>
            <p:cNvPr id="97" name="Rectangle 96"/>
            <p:cNvSpPr/>
            <p:nvPr/>
          </p:nvSpPr>
          <p:spPr>
            <a:xfrm>
              <a:off x="3088152" y="3350473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398240" y="3353288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9" name="ZoneTexte 98"/>
            <p:cNvSpPr txBox="1"/>
            <p:nvPr/>
          </p:nvSpPr>
          <p:spPr>
            <a:xfrm>
              <a:off x="6907883" y="3242305"/>
              <a:ext cx="1771007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 mapping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087055" y="5042094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398240" y="5042094"/>
              <a:ext cx="3154680" cy="1624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2" name="ZoneTexte 101"/>
            <p:cNvSpPr txBox="1"/>
            <p:nvPr/>
          </p:nvSpPr>
          <p:spPr>
            <a:xfrm>
              <a:off x="3758535" y="3284570"/>
              <a:ext cx="1963232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Region Selection</a:t>
              </a:r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2883254" y="-33506"/>
              <a:ext cx="427955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</a:t>
              </a:r>
              <a:endParaRPr lang="it-IT" sz="1400" dirty="0"/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7409675" y="-62650"/>
              <a:ext cx="440603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</a:t>
              </a:r>
              <a:endParaRPr lang="it-IT" sz="1400" dirty="0"/>
            </a:p>
          </p:txBody>
        </p:sp>
        <p:sp>
          <p:nvSpPr>
            <p:cNvPr id="105" name="ZoneTexte 104"/>
            <p:cNvSpPr txBox="1"/>
            <p:nvPr/>
          </p:nvSpPr>
          <p:spPr>
            <a:xfrm>
              <a:off x="3104471" y="4998650"/>
              <a:ext cx="433014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</a:t>
              </a:r>
              <a:endParaRPr lang="it-IT" sz="1400" dirty="0"/>
            </a:p>
          </p:txBody>
        </p:sp>
        <p:pic>
          <p:nvPicPr>
            <p:cNvPr id="106" name="Image 10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016511" y="5351196"/>
              <a:ext cx="1171269" cy="1177566"/>
            </a:xfrm>
            <a:prstGeom prst="rect">
              <a:avLst/>
            </a:prstGeom>
          </p:spPr>
        </p:pic>
        <p:pic>
          <p:nvPicPr>
            <p:cNvPr id="107" name="Image 10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128025" y="5311053"/>
              <a:ext cx="1786771" cy="1325189"/>
            </a:xfrm>
            <a:prstGeom prst="rect">
              <a:avLst/>
            </a:prstGeom>
          </p:spPr>
        </p:pic>
        <p:sp>
          <p:nvSpPr>
            <p:cNvPr id="108" name="ZoneTexte 107"/>
            <p:cNvSpPr txBox="1"/>
            <p:nvPr/>
          </p:nvSpPr>
          <p:spPr>
            <a:xfrm>
              <a:off x="3346292" y="4946015"/>
              <a:ext cx="2340095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Modulation mapping</a:t>
              </a:r>
            </a:p>
          </p:txBody>
        </p:sp>
        <p:sp>
          <p:nvSpPr>
            <p:cNvPr id="109" name="ZoneTexte 108"/>
            <p:cNvSpPr txBox="1"/>
            <p:nvPr/>
          </p:nvSpPr>
          <p:spPr>
            <a:xfrm>
              <a:off x="3087054" y="3333359"/>
              <a:ext cx="410252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</a:t>
              </a:r>
              <a:endParaRPr lang="it-IT" sz="1400" dirty="0"/>
            </a:p>
          </p:txBody>
        </p:sp>
        <p:sp>
          <p:nvSpPr>
            <p:cNvPr id="110" name="ZoneTexte 109"/>
            <p:cNvSpPr txBox="1"/>
            <p:nvPr/>
          </p:nvSpPr>
          <p:spPr>
            <a:xfrm>
              <a:off x="6424884" y="3298406"/>
              <a:ext cx="440603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</a:t>
              </a:r>
              <a:endParaRPr lang="it-IT" sz="1400" dirty="0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6396890" y="5009582"/>
              <a:ext cx="377369" cy="485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f</a:t>
              </a:r>
              <a:endParaRPr lang="it-IT" sz="1400" dirty="0"/>
            </a:p>
          </p:txBody>
        </p:sp>
        <p:pic>
          <p:nvPicPr>
            <p:cNvPr id="112" name="Image 11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309997" y="5378915"/>
              <a:ext cx="1170432" cy="1189515"/>
            </a:xfrm>
            <a:prstGeom prst="rect">
              <a:avLst/>
            </a:prstGeom>
          </p:spPr>
        </p:pic>
        <p:pic>
          <p:nvPicPr>
            <p:cNvPr id="113" name="Image 11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425143" y="5327814"/>
              <a:ext cx="1783080" cy="1322199"/>
            </a:xfrm>
            <a:prstGeom prst="rect">
              <a:avLst/>
            </a:prstGeom>
          </p:spPr>
        </p:pic>
        <p:sp>
          <p:nvSpPr>
            <p:cNvPr id="114" name="ZoneTexte 113"/>
            <p:cNvSpPr txBox="1"/>
            <p:nvPr/>
          </p:nvSpPr>
          <p:spPr>
            <a:xfrm>
              <a:off x="6760300" y="4973225"/>
              <a:ext cx="2056815" cy="4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u="sn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Distance </a:t>
              </a:r>
              <a:r>
                <a:rPr 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mapping</a:t>
              </a:r>
            </a:p>
          </p:txBody>
        </p:sp>
      </p:grpSp>
      <p:sp>
        <p:nvSpPr>
          <p:cNvPr id="55" name="Rectangle 54"/>
          <p:cNvSpPr/>
          <p:nvPr/>
        </p:nvSpPr>
        <p:spPr>
          <a:xfrm>
            <a:off x="4629097" y="938365"/>
            <a:ext cx="53935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Bodoni MT" panose="02070603080606020203" pitchFamily="18" charset="0"/>
              </a:rPr>
              <a:t>Custom written free software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Bodoni MT" panose="02070603080606020203" pitchFamily="18" charset="0"/>
              </a:rPr>
              <a:t>Open source code in Python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Bodoni MT" panose="020706030806060202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user-friendly GUI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>
                <a:latin typeface="Bodoni MT" panose="020706030806060202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large FLIM datasets </a:t>
            </a:r>
          </a:p>
          <a:p>
            <a:endParaRPr lang="en-US" sz="1200" dirty="0">
              <a:latin typeface="Bodoni MT" panose="02070603080606020203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dirty="0">
              <a:latin typeface="Bodoni MT" panose="02070603080606020203" pitchFamily="18" charset="0"/>
            </a:endParaRPr>
          </a:p>
        </p:txBody>
      </p:sp>
      <p:pic>
        <p:nvPicPr>
          <p:cNvPr id="56" name="Image 5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97" y="4849852"/>
            <a:ext cx="873814" cy="873814"/>
          </a:xfrm>
          <a:prstGeom prst="rect">
            <a:avLst/>
          </a:prstGeom>
        </p:spPr>
      </p:pic>
      <p:sp>
        <p:nvSpPr>
          <p:cNvPr id="57" name="ZoneTexte 56"/>
          <p:cNvSpPr txBox="1"/>
          <p:nvPr/>
        </p:nvSpPr>
        <p:spPr>
          <a:xfrm>
            <a:off x="10159022" y="4418965"/>
            <a:ext cx="6078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fr-FR" sz="1100" i="1" dirty="0" err="1" smtClean="0">
                <a:solidFill>
                  <a:srgbClr val="000000"/>
                </a:solidFill>
              </a:rPr>
              <a:t>Polina</a:t>
            </a:r>
            <a:r>
              <a:rPr lang="fr-FR" sz="1100" i="1" dirty="0" smtClean="0">
                <a:solidFill>
                  <a:srgbClr val="000000"/>
                </a:solidFill>
              </a:rPr>
              <a:t> </a:t>
            </a:r>
          </a:p>
          <a:p>
            <a:pPr lvl="0" algn="ctr">
              <a:defRPr/>
            </a:pPr>
            <a:r>
              <a:rPr lang="fr-FR" sz="1100" i="1" dirty="0" err="1" smtClean="0">
                <a:solidFill>
                  <a:srgbClr val="000000"/>
                </a:solidFill>
              </a:rPr>
              <a:t>Kostina</a:t>
            </a:r>
            <a:endParaRPr lang="fr-FR" sz="1100" i="1" dirty="0">
              <a:solidFill>
                <a:srgbClr val="000000"/>
              </a:solidFill>
            </a:endParaRPr>
          </a:p>
        </p:txBody>
      </p:sp>
      <p:pic>
        <p:nvPicPr>
          <p:cNvPr id="60" name="Image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51" y="947446"/>
            <a:ext cx="3196416" cy="774697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7134152" y="1938534"/>
            <a:ext cx="53935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Open source code and Executable on GitHub</a:t>
            </a:r>
          </a:p>
        </p:txBody>
      </p:sp>
      <p:pic>
        <p:nvPicPr>
          <p:cNvPr id="62" name="Image 6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65" y="1907058"/>
            <a:ext cx="976014" cy="976014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>
          <a:xfrm>
            <a:off x="7134152" y="2272450"/>
            <a:ext cx="45833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https://github.com/LaboratoryOpticsBiosciences/FLUTE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349765" y="6318792"/>
            <a:ext cx="10232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Gottlieb, D., Asadipour, B., Kostina, P., Ung, T., &amp; Stringari, C. (2023). FLUTE: A Python GUI for interactive phasor analysis of FLIM data. Biological Imaging, 1-22. doi:10.1017/S2633903X23000211</a:t>
            </a:r>
            <a:endParaRPr lang="it-IT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Image 6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3170"/>
            <a:ext cx="1253534" cy="1671379"/>
          </a:xfrm>
          <a:prstGeom prst="rect">
            <a:avLst/>
          </a:prstGeom>
        </p:spPr>
      </p:pic>
      <p:sp>
        <p:nvSpPr>
          <p:cNvPr id="67" name="Rectangle 66"/>
          <p:cNvSpPr/>
          <p:nvPr/>
        </p:nvSpPr>
        <p:spPr>
          <a:xfrm>
            <a:off x="7151544" y="2801860"/>
            <a:ext cx="100809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4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4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8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hasor1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9839" y="3572478"/>
            <a:ext cx="3157236" cy="3000396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3308665" y="6072808"/>
            <a:ext cx="216000" cy="21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 descr="Phasor2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75607" y="3572478"/>
            <a:ext cx="3143272" cy="3020806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9804433" y="5644180"/>
            <a:ext cx="285752" cy="2874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9875871" y="5929932"/>
            <a:ext cx="285752" cy="287438"/>
          </a:xfrm>
          <a:prstGeom prst="ellipse">
            <a:avLst/>
          </a:prstGeom>
          <a:noFill/>
          <a:ln w="19050">
            <a:solidFill>
              <a:srgbClr val="39E7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9331" y="1500196"/>
            <a:ext cx="1856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smtClean="0"/>
              <a:t>harmonic FFT 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588395" y="1635708"/>
            <a:ext cx="1782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</a:t>
            </a:r>
            <a:r>
              <a:rPr lang="en-US" dirty="0" smtClean="0"/>
              <a:t>harmonic FFT</a:t>
            </a:r>
            <a:endParaRPr lang="en-US" dirty="0"/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615" y="2440795"/>
            <a:ext cx="4773414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85803" y="2541954"/>
            <a:ext cx="4786346" cy="240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1524020" y="-8404"/>
            <a:ext cx="9143980" cy="620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b="1" dirty="0"/>
              <a:t>Multi harmonic analysis</a:t>
            </a:r>
            <a:endParaRPr 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045262" y="6593284"/>
            <a:ext cx="86044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/>
              <a:t>Stringari</a:t>
            </a:r>
            <a:r>
              <a:rPr lang="en-US" sz="1100" dirty="0"/>
              <a:t> et al. </a:t>
            </a:r>
            <a:r>
              <a:rPr lang="en-US" sz="1100" i="1" dirty="0"/>
              <a:t>PNAS</a:t>
            </a:r>
            <a:r>
              <a:rPr lang="en-US" sz="1100" dirty="0"/>
              <a:t> 2011</a:t>
            </a:r>
          </a:p>
          <a:p>
            <a:endParaRPr lang="en-US" sz="1100" dirty="0"/>
          </a:p>
        </p:txBody>
      </p:sp>
      <p:sp>
        <p:nvSpPr>
          <p:cNvPr id="37" name="TextBox 50"/>
          <p:cNvSpPr txBox="1"/>
          <p:nvPr/>
        </p:nvSpPr>
        <p:spPr>
          <a:xfrm>
            <a:off x="2503043" y="1888744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l-GR" dirty="0"/>
              <a:t>ω</a:t>
            </a:r>
            <a:r>
              <a:rPr lang="en-US" dirty="0"/>
              <a:t> = </a:t>
            </a:r>
            <a:r>
              <a:rPr lang="el-GR" dirty="0"/>
              <a:t>ω</a:t>
            </a:r>
            <a:r>
              <a:rPr lang="en-US" sz="1200" dirty="0"/>
              <a:t>0</a:t>
            </a:r>
            <a:r>
              <a:rPr lang="en-US" dirty="0"/>
              <a:t> </a:t>
            </a:r>
          </a:p>
        </p:txBody>
      </p:sp>
      <p:sp>
        <p:nvSpPr>
          <p:cNvPr id="39" name="TextBox 51"/>
          <p:cNvSpPr txBox="1"/>
          <p:nvPr/>
        </p:nvSpPr>
        <p:spPr>
          <a:xfrm>
            <a:off x="8913003" y="1989431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</a:t>
            </a:r>
            <a:r>
              <a:rPr lang="el-GR" dirty="0"/>
              <a:t>ω</a:t>
            </a:r>
            <a:r>
              <a:rPr lang="en-US" dirty="0"/>
              <a:t> = 2 </a:t>
            </a:r>
            <a:r>
              <a:rPr lang="el-GR" dirty="0"/>
              <a:t>ω</a:t>
            </a:r>
            <a:r>
              <a:rPr lang="en-US" sz="1200" dirty="0"/>
              <a:t>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69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65070" y="12334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10241" name="Imag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070" y="1690688"/>
            <a:ext cx="579755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65070" y="5153830"/>
            <a:ext cx="71370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000" b="1" i="1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S5:</a:t>
            </a:r>
            <a:r>
              <a:rPr kumimoji="0" lang="en-US" altLang="it-IT" sz="1000" b="0" i="1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Calibration of </a:t>
            </a:r>
            <a:r>
              <a:rPr kumimoji="0" lang="en-US" altLang="it-IT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FLIM image (ZF-1100_noEF.tiff) using the SHG at 0 ns lifetime (</a:t>
            </a:r>
            <a:r>
              <a:rPr kumimoji="0" lang="en-US" altLang="it-IT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starch SHG-IRF.tiff</a:t>
            </a:r>
            <a:r>
              <a:rPr kumimoji="0" lang="en-US" altLang="it-IT" sz="1000" b="0" i="1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as a calibration. Phasor transformation and plot are calculated at the first (A) and second (B) harmonic of the laser repetition rate. </a:t>
            </a:r>
            <a:endParaRPr kumimoji="0" lang="en-US" alt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8404"/>
            <a:ext cx="12192000" cy="620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b="1" dirty="0"/>
              <a:t>Multi harmonic phasor </a:t>
            </a:r>
            <a:r>
              <a:rPr lang="en-US" sz="2400" b="1" dirty="0" smtClean="0"/>
              <a:t>analysis with FLUTE</a:t>
            </a:r>
            <a:endParaRPr 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27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9968" t="16104" r="20909" b="10995"/>
          <a:stretch/>
        </p:blipFill>
        <p:spPr>
          <a:xfrm>
            <a:off x="1995055" y="1389412"/>
            <a:ext cx="7208322" cy="49995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20212" y="365124"/>
            <a:ext cx="450274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FLIM data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repository </a:t>
            </a:r>
            <a:endParaRPr lang="en-US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https://zenodo.org/records/8324901</a:t>
            </a:r>
            <a:endParaRPr lang="it-IT" sz="160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19481" t="31168" r="49058" b="52381"/>
          <a:stretch/>
        </p:blipFill>
        <p:spPr>
          <a:xfrm>
            <a:off x="7837714" y="131906"/>
            <a:ext cx="3835731" cy="11281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10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71" y="746685"/>
            <a:ext cx="12177185" cy="2515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u="sng" dirty="0"/>
              <a:t>FLUTE performs phasor analysis on FLIM data in the time domain</a:t>
            </a:r>
            <a:r>
              <a:rPr lang="en-US" sz="1800" dirty="0"/>
              <a:t>, </a:t>
            </a:r>
            <a:endParaRPr lang="en-US" sz="1800" dirty="0" smtClean="0"/>
          </a:p>
          <a:p>
            <a:pPr lvl="1"/>
            <a:r>
              <a:rPr lang="en-US" sz="1600" dirty="0" smtClean="0"/>
              <a:t>either </a:t>
            </a:r>
            <a:r>
              <a:rPr lang="en-US" sz="1600" dirty="0"/>
              <a:t>acquired with a time-correlated single photon counting (TCSPC) electronic cards </a:t>
            </a:r>
            <a:endParaRPr lang="en-US" sz="1600" dirty="0" smtClean="0"/>
          </a:p>
          <a:p>
            <a:pPr lvl="1"/>
            <a:r>
              <a:rPr lang="en-US" sz="1600" dirty="0" smtClean="0"/>
              <a:t>time-gating </a:t>
            </a:r>
            <a:r>
              <a:rPr lang="en-US" sz="1600" dirty="0"/>
              <a:t>technique, provided that an entire period of the laser repetition is recorded and the lifetime decay it is not </a:t>
            </a:r>
            <a:r>
              <a:rPr lang="en-US" sz="1600" dirty="0" smtClean="0"/>
              <a:t>truncated</a:t>
            </a: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r>
              <a:rPr lang="nl-NL" sz="1800" b="1" u="sng" dirty="0" smtClean="0"/>
              <a:t>FLIM </a:t>
            </a:r>
            <a:r>
              <a:rPr lang="nl-NL" sz="1800" b="1" u="sng" dirty="0"/>
              <a:t>data </a:t>
            </a:r>
            <a:r>
              <a:rPr lang="en-US" sz="1800" b="1" u="sng" dirty="0"/>
              <a:t>is read as a .tiff stack </a:t>
            </a:r>
            <a:r>
              <a:rPr lang="en-US" sz="1800" b="1" u="sng" dirty="0" smtClean="0"/>
              <a:t>format </a:t>
            </a:r>
          </a:p>
          <a:p>
            <a:pPr lvl="1"/>
            <a:r>
              <a:rPr lang="en-US" sz="1600" dirty="0" smtClean="0"/>
              <a:t>where </a:t>
            </a:r>
            <a:r>
              <a:rPr lang="en-US" sz="1600" dirty="0"/>
              <a:t>each image of the stack represents a temporal bin of the FLIM stack acquired in the time domain. </a:t>
            </a:r>
            <a:endParaRPr lang="en-US" sz="1600" dirty="0" smtClean="0"/>
          </a:p>
          <a:p>
            <a:pPr lvl="1"/>
            <a:r>
              <a:rPr lang="en-US" sz="1600" dirty="0" smtClean="0"/>
              <a:t>FLIM </a:t>
            </a:r>
            <a:r>
              <a:rPr lang="en-US" sz="1600" dirty="0"/>
              <a:t>data acquired with commercial cards that are not already in a .tiff format have to be first converted using either the associated commercial software or available open-source plugins (See Supplementary Information 11). </a:t>
            </a:r>
            <a:endParaRPr lang="it-IT" sz="1600" dirty="0"/>
          </a:p>
          <a:p>
            <a:endParaRPr lang="it-IT" sz="1800" dirty="0"/>
          </a:p>
        </p:txBody>
      </p:sp>
      <p:sp>
        <p:nvSpPr>
          <p:cNvPr id="4" name="ZoneTexte 3"/>
          <p:cNvSpPr txBox="1"/>
          <p:nvPr/>
        </p:nvSpPr>
        <p:spPr>
          <a:xfrm>
            <a:off x="2473704" y="3089597"/>
            <a:ext cx="932855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smtClean="0"/>
              <a:t>Conversion </a:t>
            </a:r>
            <a:r>
              <a:rPr lang="en-US" sz="1600" b="1" dirty="0"/>
              <a:t>of </a:t>
            </a:r>
            <a:r>
              <a:rPr lang="en-US" sz="1600" b="1" i="1" dirty="0"/>
              <a:t>Becker</a:t>
            </a:r>
            <a:r>
              <a:rPr lang="en-US" sz="1600" b="1" dirty="0"/>
              <a:t> &amp; </a:t>
            </a:r>
            <a:r>
              <a:rPr lang="en-US" sz="1600" b="1" dirty="0" err="1"/>
              <a:t>Hickl</a:t>
            </a:r>
            <a:r>
              <a:rPr lang="en-US" sz="1600" b="1" dirty="0"/>
              <a:t> (.</a:t>
            </a:r>
            <a:r>
              <a:rPr lang="en-US" sz="1600" b="1" dirty="0" err="1"/>
              <a:t>sdt</a:t>
            </a:r>
            <a:r>
              <a:rPr lang="en-US" sz="1600" b="1" dirty="0"/>
              <a:t>) files to .tiff </a:t>
            </a:r>
            <a:r>
              <a:rPr lang="en-US" sz="1600" b="1" dirty="0" smtClean="0"/>
              <a:t>files</a:t>
            </a:r>
            <a:r>
              <a:rPr lang="en-US" sz="1400" b="1" dirty="0"/>
              <a:t> </a:t>
            </a:r>
            <a:endParaRPr lang="en-US" sz="1400" dirty="0"/>
          </a:p>
          <a:p>
            <a:pPr algn="just" fontAlgn="base"/>
            <a:r>
              <a:rPr lang="es-MX" sz="1400" dirty="0"/>
              <a:t>.</a:t>
            </a:r>
            <a:r>
              <a:rPr lang="es-MX" sz="1400" dirty="0" err="1"/>
              <a:t>std</a:t>
            </a:r>
            <a:r>
              <a:rPr lang="es-MX" sz="1400" dirty="0"/>
              <a:t> files </a:t>
            </a:r>
            <a:r>
              <a:rPr lang="es-MX" sz="1400" dirty="0" err="1"/>
              <a:t>from</a:t>
            </a:r>
            <a:r>
              <a:rPr lang="es-MX" sz="1400" dirty="0"/>
              <a:t> </a:t>
            </a:r>
            <a:r>
              <a:rPr lang="es-MX" sz="1400" i="1" dirty="0"/>
              <a:t>Becker</a:t>
            </a:r>
            <a:r>
              <a:rPr lang="es-MX" sz="1400" dirty="0"/>
              <a:t> &amp; </a:t>
            </a:r>
            <a:r>
              <a:rPr lang="es-MX" sz="1400" dirty="0" err="1"/>
              <a:t>Hickl</a:t>
            </a:r>
            <a:r>
              <a:rPr lang="es-MX" sz="1400" dirty="0"/>
              <a:t> can be </a:t>
            </a:r>
            <a:r>
              <a:rPr lang="es-MX" sz="1400" dirty="0" err="1"/>
              <a:t>exported</a:t>
            </a:r>
            <a:r>
              <a:rPr lang="es-MX" sz="1400" dirty="0"/>
              <a:t> </a:t>
            </a:r>
            <a:r>
              <a:rPr lang="es-MX" sz="1400" dirty="0" err="1"/>
              <a:t>into</a:t>
            </a:r>
            <a:r>
              <a:rPr lang="es-MX" sz="1400" dirty="0"/>
              <a:t> .</a:t>
            </a:r>
            <a:r>
              <a:rPr lang="es-MX" sz="1400" dirty="0" err="1"/>
              <a:t>tiff</a:t>
            </a:r>
            <a:r>
              <a:rPr lang="es-MX" sz="1400" dirty="0"/>
              <a:t> files </a:t>
            </a:r>
            <a:r>
              <a:rPr lang="es-MX" sz="1400" dirty="0" err="1"/>
              <a:t>using</a:t>
            </a:r>
            <a:r>
              <a:rPr lang="es-MX" sz="1400" dirty="0"/>
              <a:t> </a:t>
            </a:r>
            <a:r>
              <a:rPr lang="es-MX" sz="1400" dirty="0" err="1"/>
              <a:t>the</a:t>
            </a:r>
            <a:r>
              <a:rPr lang="es-MX" sz="1400" dirty="0"/>
              <a:t> </a:t>
            </a:r>
            <a:r>
              <a:rPr lang="es-MX" sz="1400" dirty="0" err="1"/>
              <a:t>opensource</a:t>
            </a:r>
            <a:r>
              <a:rPr lang="es-MX" sz="1400" dirty="0"/>
              <a:t> </a:t>
            </a:r>
            <a:r>
              <a:rPr lang="es-MX" sz="1400" dirty="0" err="1"/>
              <a:t>plugin</a:t>
            </a:r>
            <a:r>
              <a:rPr lang="es-MX" sz="1400" dirty="0"/>
              <a:t> </a:t>
            </a:r>
            <a:r>
              <a:rPr lang="es-MX" sz="1400" i="1" u="sng" dirty="0" err="1"/>
              <a:t>Bio-Formats</a:t>
            </a:r>
            <a:r>
              <a:rPr lang="es-MX" sz="1400" i="1" u="sng" dirty="0"/>
              <a:t> </a:t>
            </a:r>
            <a:r>
              <a:rPr lang="es-MX" sz="1400" i="1" u="sng" dirty="0" err="1" smtClean="0"/>
              <a:t>toolbox</a:t>
            </a:r>
            <a:endParaRPr lang="en-US" sz="1400" i="1" u="sng" dirty="0"/>
          </a:p>
        </p:txBody>
      </p:sp>
      <p:sp>
        <p:nvSpPr>
          <p:cNvPr id="5" name="ZoneTexte 4"/>
          <p:cNvSpPr txBox="1"/>
          <p:nvPr/>
        </p:nvSpPr>
        <p:spPr>
          <a:xfrm>
            <a:off x="2473704" y="3818466"/>
            <a:ext cx="932855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600" b="1" dirty="0" err="1" smtClean="0"/>
              <a:t>Conversion</a:t>
            </a:r>
            <a:r>
              <a:rPr lang="es-MX" sz="1600" b="1" dirty="0" smtClean="0"/>
              <a:t> </a:t>
            </a:r>
            <a:r>
              <a:rPr lang="es-MX" sz="1600" b="1" dirty="0"/>
              <a:t>of ISS (.</a:t>
            </a:r>
            <a:r>
              <a:rPr lang="es-MX" sz="1600" b="1" dirty="0" err="1"/>
              <a:t>fbd</a:t>
            </a:r>
            <a:r>
              <a:rPr lang="es-MX" sz="1600" b="1" dirty="0"/>
              <a:t>) files to .</a:t>
            </a:r>
            <a:r>
              <a:rPr lang="es-MX" sz="1600" b="1" dirty="0" err="1"/>
              <a:t>tiff</a:t>
            </a:r>
            <a:r>
              <a:rPr lang="es-MX" sz="1600" b="1" dirty="0"/>
              <a:t> files</a:t>
            </a:r>
            <a:endParaRPr lang="en-US" sz="1600" b="1" dirty="0"/>
          </a:p>
          <a:p>
            <a:pPr algn="just" fontAlgn="base"/>
            <a:r>
              <a:rPr lang="es-MX" sz="1400" dirty="0"/>
              <a:t>.</a:t>
            </a:r>
            <a:r>
              <a:rPr lang="es-MX" sz="1400" dirty="0" err="1"/>
              <a:t>fbd</a:t>
            </a:r>
            <a:r>
              <a:rPr lang="es-MX" sz="1400" dirty="0"/>
              <a:t> files </a:t>
            </a:r>
            <a:r>
              <a:rPr lang="es-MX" sz="1400" dirty="0" err="1"/>
              <a:t>from</a:t>
            </a:r>
            <a:r>
              <a:rPr lang="es-MX" sz="1400" dirty="0"/>
              <a:t> ISS can be </a:t>
            </a:r>
            <a:r>
              <a:rPr lang="es-MX" sz="1400" dirty="0" err="1"/>
              <a:t>exported</a:t>
            </a:r>
            <a:r>
              <a:rPr lang="es-MX" sz="1400" dirty="0"/>
              <a:t> </a:t>
            </a:r>
            <a:r>
              <a:rPr lang="es-MX" sz="1400" dirty="0" err="1"/>
              <a:t>into</a:t>
            </a:r>
            <a:r>
              <a:rPr lang="es-MX" sz="1400" dirty="0"/>
              <a:t> .</a:t>
            </a:r>
            <a:r>
              <a:rPr lang="es-MX" sz="1400" dirty="0" err="1"/>
              <a:t>tiff</a:t>
            </a:r>
            <a:r>
              <a:rPr lang="es-MX" sz="1400" dirty="0"/>
              <a:t> files </a:t>
            </a:r>
            <a:r>
              <a:rPr lang="es-MX" sz="1400" dirty="0" err="1"/>
              <a:t>from</a:t>
            </a:r>
            <a:r>
              <a:rPr lang="es-MX" sz="1400" dirty="0"/>
              <a:t> </a:t>
            </a:r>
            <a:r>
              <a:rPr lang="es-MX" sz="1400" dirty="0" err="1"/>
              <a:t>The</a:t>
            </a:r>
            <a:r>
              <a:rPr lang="es-MX" sz="1400" dirty="0"/>
              <a:t> </a:t>
            </a:r>
            <a:r>
              <a:rPr lang="es-MX" sz="1400" dirty="0" err="1"/>
              <a:t>VistaVision</a:t>
            </a:r>
            <a:r>
              <a:rPr lang="es-MX" sz="1400" dirty="0"/>
              <a:t> software (</a:t>
            </a:r>
            <a:r>
              <a:rPr lang="es-MX" sz="1400" dirty="0" err="1"/>
              <a:t>See</a:t>
            </a:r>
            <a:r>
              <a:rPr lang="es-MX" sz="1400" dirty="0"/>
              <a:t> </a:t>
            </a:r>
            <a:r>
              <a:rPr lang="es-MX" sz="1400" dirty="0" err="1"/>
              <a:t>also</a:t>
            </a:r>
            <a:r>
              <a:rPr lang="es-MX" sz="1400" dirty="0"/>
              <a:t> </a:t>
            </a:r>
            <a:r>
              <a:rPr lang="es-MX" sz="1400" i="1" u="sng" dirty="0" err="1"/>
              <a:t>VistaVision</a:t>
            </a:r>
            <a:r>
              <a:rPr lang="es-MX" sz="1400" dirty="0"/>
              <a:t> manual </a:t>
            </a:r>
            <a:r>
              <a:rPr lang="es-MX" sz="1400" dirty="0" err="1"/>
              <a:t>pages</a:t>
            </a:r>
            <a:r>
              <a:rPr lang="es-MX" sz="1400" dirty="0"/>
              <a:t> 28-29</a:t>
            </a:r>
            <a:r>
              <a:rPr lang="es-MX" sz="1400" dirty="0" smtClean="0"/>
              <a:t>)</a:t>
            </a:r>
            <a:endParaRPr lang="en-US" sz="1400" dirty="0"/>
          </a:p>
        </p:txBody>
      </p:sp>
      <p:sp>
        <p:nvSpPr>
          <p:cNvPr id="6" name="ZoneTexte 5"/>
          <p:cNvSpPr txBox="1"/>
          <p:nvPr/>
        </p:nvSpPr>
        <p:spPr>
          <a:xfrm>
            <a:off x="2473704" y="4527136"/>
            <a:ext cx="932855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600" b="1" dirty="0" err="1" smtClean="0"/>
              <a:t>Conversion</a:t>
            </a:r>
            <a:r>
              <a:rPr lang="es-MX" sz="1600" b="1" dirty="0" smtClean="0"/>
              <a:t> </a:t>
            </a:r>
            <a:r>
              <a:rPr lang="es-MX" sz="1600" b="1" dirty="0"/>
              <a:t>of </a:t>
            </a:r>
            <a:r>
              <a:rPr lang="es-MX" sz="1600" b="1" dirty="0" err="1"/>
              <a:t>Picoquant</a:t>
            </a:r>
            <a:r>
              <a:rPr lang="es-MX" sz="1600" b="1" dirty="0"/>
              <a:t> (.</a:t>
            </a:r>
            <a:r>
              <a:rPr lang="es-MX" sz="1600" b="1" dirty="0" err="1"/>
              <a:t>ptu</a:t>
            </a:r>
            <a:r>
              <a:rPr lang="es-MX" sz="1600" b="1" dirty="0"/>
              <a:t>) files to .</a:t>
            </a:r>
            <a:r>
              <a:rPr lang="es-MX" sz="1600" b="1" dirty="0" err="1"/>
              <a:t>tiff</a:t>
            </a:r>
            <a:r>
              <a:rPr lang="es-MX" sz="1600" b="1" dirty="0"/>
              <a:t> </a:t>
            </a:r>
            <a:r>
              <a:rPr lang="es-MX" sz="1600" b="1" dirty="0" smtClean="0"/>
              <a:t>files</a:t>
            </a:r>
            <a:endParaRPr lang="en-US" sz="1600" dirty="0"/>
          </a:p>
          <a:p>
            <a:pPr algn="just" fontAlgn="base"/>
            <a:r>
              <a:rPr lang="es-MX" sz="1400" dirty="0"/>
              <a:t>.</a:t>
            </a:r>
            <a:r>
              <a:rPr lang="es-MX" sz="1400" dirty="0" err="1"/>
              <a:t>ptu</a:t>
            </a:r>
            <a:r>
              <a:rPr lang="es-MX" sz="1400" dirty="0"/>
              <a:t> files </a:t>
            </a:r>
            <a:r>
              <a:rPr lang="es-MX" sz="1400" dirty="0" err="1"/>
              <a:t>from</a:t>
            </a:r>
            <a:r>
              <a:rPr lang="es-MX" sz="1400" dirty="0"/>
              <a:t> </a:t>
            </a:r>
            <a:r>
              <a:rPr lang="es-MX" sz="1400" i="1" dirty="0" err="1"/>
              <a:t>Picoquant</a:t>
            </a:r>
            <a:r>
              <a:rPr lang="es-MX" sz="1400" dirty="0"/>
              <a:t> can be </a:t>
            </a:r>
            <a:r>
              <a:rPr lang="es-MX" sz="1400" dirty="0" err="1"/>
              <a:t>exported</a:t>
            </a:r>
            <a:r>
              <a:rPr lang="es-MX" sz="1400" dirty="0"/>
              <a:t> </a:t>
            </a:r>
            <a:r>
              <a:rPr lang="es-MX" sz="1400" dirty="0" err="1"/>
              <a:t>into</a:t>
            </a:r>
            <a:r>
              <a:rPr lang="es-MX" sz="1400" dirty="0"/>
              <a:t> .</a:t>
            </a:r>
            <a:r>
              <a:rPr lang="es-MX" sz="1400" dirty="0" err="1"/>
              <a:t>tif</a:t>
            </a:r>
            <a:r>
              <a:rPr lang="es-MX" sz="1400" dirty="0"/>
              <a:t> files </a:t>
            </a:r>
            <a:r>
              <a:rPr lang="es-MX" sz="1400" dirty="0" err="1"/>
              <a:t>using</a:t>
            </a:r>
            <a:r>
              <a:rPr lang="es-MX" sz="1400" dirty="0"/>
              <a:t> </a:t>
            </a:r>
            <a:r>
              <a:rPr lang="es-MX" sz="1400" dirty="0" err="1"/>
              <a:t>first</a:t>
            </a:r>
            <a:r>
              <a:rPr lang="es-MX" sz="1400" dirty="0"/>
              <a:t> SymPhoTime64tware software to </a:t>
            </a:r>
            <a:r>
              <a:rPr lang="es-MX" sz="1400" dirty="0" err="1"/>
              <a:t>extract</a:t>
            </a:r>
            <a:r>
              <a:rPr lang="es-MX" sz="1400" dirty="0"/>
              <a:t> </a:t>
            </a:r>
            <a:r>
              <a:rPr lang="es-MX" sz="1400" dirty="0" err="1"/>
              <a:t>the</a:t>
            </a:r>
            <a:r>
              <a:rPr lang="es-MX" sz="1400" dirty="0"/>
              <a:t> </a:t>
            </a:r>
            <a:r>
              <a:rPr lang="es-MX" sz="1400" dirty="0" err="1"/>
              <a:t>binary</a:t>
            </a:r>
            <a:r>
              <a:rPr lang="es-MX" sz="1400" dirty="0"/>
              <a:t> .</a:t>
            </a:r>
            <a:r>
              <a:rPr lang="es-MX" sz="1400" dirty="0" err="1"/>
              <a:t>bin</a:t>
            </a:r>
            <a:r>
              <a:rPr lang="es-MX" sz="1400" dirty="0"/>
              <a:t> file and </a:t>
            </a:r>
            <a:r>
              <a:rPr lang="es-MX" sz="1400" dirty="0" err="1"/>
              <a:t>then</a:t>
            </a:r>
            <a:r>
              <a:rPr lang="es-MX" sz="1400" dirty="0"/>
              <a:t> files </a:t>
            </a:r>
            <a:r>
              <a:rPr lang="es-MX" sz="1400" dirty="0" err="1"/>
              <a:t>using</a:t>
            </a:r>
            <a:r>
              <a:rPr lang="es-MX" sz="1400" dirty="0"/>
              <a:t> </a:t>
            </a:r>
            <a:r>
              <a:rPr lang="es-MX" sz="1400" dirty="0" err="1"/>
              <a:t>the</a:t>
            </a:r>
            <a:r>
              <a:rPr lang="es-MX" sz="1400" dirty="0"/>
              <a:t> </a:t>
            </a:r>
            <a:r>
              <a:rPr lang="es-MX" sz="1400" dirty="0" err="1"/>
              <a:t>opensource</a:t>
            </a:r>
            <a:r>
              <a:rPr lang="es-MX" sz="1400" dirty="0"/>
              <a:t> </a:t>
            </a:r>
            <a:r>
              <a:rPr lang="es-MX" sz="1400" dirty="0" err="1"/>
              <a:t>plugin</a:t>
            </a:r>
            <a:r>
              <a:rPr lang="es-MX" sz="1400" dirty="0"/>
              <a:t> </a:t>
            </a:r>
            <a:r>
              <a:rPr lang="es-MX" sz="1400" i="1" u="sng" dirty="0" err="1"/>
              <a:t>Bio-Formats</a:t>
            </a:r>
            <a:r>
              <a:rPr lang="es-MX" sz="1400" i="1" u="sng" dirty="0"/>
              <a:t> </a:t>
            </a:r>
            <a:r>
              <a:rPr lang="es-MX" sz="1400" i="1" u="sng" dirty="0" err="1"/>
              <a:t>toolbox</a:t>
            </a:r>
            <a:r>
              <a:rPr lang="es-MX" sz="1400" i="1" u="sng" dirty="0"/>
              <a:t> </a:t>
            </a:r>
            <a:r>
              <a:rPr lang="es-MX" sz="1400" dirty="0"/>
              <a:t>to </a:t>
            </a:r>
            <a:r>
              <a:rPr lang="es-MX" sz="1400" dirty="0" err="1"/>
              <a:t>convert</a:t>
            </a:r>
            <a:r>
              <a:rPr lang="es-MX" sz="1400" dirty="0"/>
              <a:t> </a:t>
            </a:r>
            <a:r>
              <a:rPr lang="es-MX" sz="1400" dirty="0" err="1"/>
              <a:t>the</a:t>
            </a:r>
            <a:r>
              <a:rPr lang="es-MX" sz="1400" dirty="0"/>
              <a:t> .</a:t>
            </a:r>
            <a:r>
              <a:rPr lang="es-MX" sz="1400" dirty="0" err="1"/>
              <a:t>bin</a:t>
            </a:r>
            <a:r>
              <a:rPr lang="es-MX" sz="1400" dirty="0"/>
              <a:t> file in .</a:t>
            </a:r>
            <a:r>
              <a:rPr lang="es-MX" sz="1400" dirty="0" err="1" smtClean="0"/>
              <a:t>tif</a:t>
            </a:r>
            <a:endParaRPr lang="es-MX" sz="1400" dirty="0" smtClean="0"/>
          </a:p>
          <a:p>
            <a:pPr algn="just" fontAlgn="base"/>
            <a:r>
              <a:rPr lang="en-US" sz="1400" dirty="0"/>
              <a:t>Alternatively .</a:t>
            </a:r>
            <a:r>
              <a:rPr lang="en-US" sz="1400" dirty="0" err="1"/>
              <a:t>ptu</a:t>
            </a:r>
            <a:r>
              <a:rPr lang="en-US" sz="1400" dirty="0"/>
              <a:t> files from </a:t>
            </a:r>
            <a:r>
              <a:rPr lang="en-US" sz="1400" dirty="0" err="1"/>
              <a:t>Picoquant</a:t>
            </a:r>
            <a:r>
              <a:rPr lang="en-US" sz="1400" dirty="0"/>
              <a:t> can be exported directly into .tiff files using the open source plugins </a:t>
            </a:r>
            <a:r>
              <a:rPr lang="en-US" sz="1400" dirty="0" err="1"/>
              <a:t>PTU_Reader</a:t>
            </a:r>
            <a:r>
              <a:rPr lang="en-US" sz="1400" dirty="0"/>
              <a:t> for Image </a:t>
            </a:r>
            <a:r>
              <a:rPr lang="en-US" sz="1400" dirty="0" smtClean="0"/>
              <a:t>J (</a:t>
            </a:r>
            <a:r>
              <a:rPr lang="it-IT" sz="1400" i="1" u="sng" dirty="0"/>
              <a:t>https://github.com/UU-cellbiology/PTU_Reader</a:t>
            </a:r>
            <a:r>
              <a:rPr lang="it-IT" sz="1400" dirty="0"/>
              <a:t>. 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162" y="3766211"/>
            <a:ext cx="824484" cy="82448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56" y="3089597"/>
            <a:ext cx="506015" cy="61842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63" y="4882759"/>
            <a:ext cx="1318108" cy="670865"/>
          </a:xfrm>
          <a:prstGeom prst="rect">
            <a:avLst/>
          </a:prstGeom>
        </p:spPr>
      </p:pic>
      <p:sp>
        <p:nvSpPr>
          <p:cNvPr id="14" name="Rectangle à coins arrondis 13"/>
          <p:cNvSpPr/>
          <p:nvPr/>
        </p:nvSpPr>
        <p:spPr>
          <a:xfrm>
            <a:off x="0" y="24869"/>
            <a:ext cx="12192000" cy="602516"/>
          </a:xfrm>
          <a:prstGeom prst="roundRect">
            <a:avLst>
              <a:gd name="adj" fmla="val 0"/>
            </a:avLst>
          </a:prstGeom>
          <a:solidFill>
            <a:srgbClr val="4AA3D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format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473704" y="5882137"/>
            <a:ext cx="932855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600" b="1" dirty="0" err="1" smtClean="0"/>
              <a:t>Conversion</a:t>
            </a:r>
            <a:r>
              <a:rPr lang="es-MX" sz="1600" b="1" dirty="0" smtClean="0"/>
              <a:t> </a:t>
            </a:r>
            <a:r>
              <a:rPr lang="en-US" sz="1600" b="1" dirty="0" smtClean="0"/>
              <a:t> to .bin files</a:t>
            </a:r>
            <a:endParaRPr lang="en-US" sz="1600" dirty="0"/>
          </a:p>
          <a:p>
            <a:pPr algn="just" fontAlgn="base"/>
            <a:r>
              <a:rPr lang="es-MX" sz="1400" dirty="0" err="1" smtClean="0"/>
              <a:t>Then</a:t>
            </a:r>
            <a:r>
              <a:rPr lang="es-MX" sz="1400" dirty="0" smtClean="0"/>
              <a:t> </a:t>
            </a:r>
            <a:r>
              <a:rPr lang="es-MX" sz="1400" dirty="0" err="1" smtClean="0"/>
              <a:t>transformed</a:t>
            </a:r>
            <a:r>
              <a:rPr lang="es-MX" sz="1400" dirty="0" smtClean="0"/>
              <a:t> to </a:t>
            </a:r>
            <a:r>
              <a:rPr lang="es-MX" sz="1400" dirty="0" err="1" smtClean="0"/>
              <a:t>tif</a:t>
            </a:r>
            <a:r>
              <a:rPr lang="es-MX" sz="1400" dirty="0" smtClean="0"/>
              <a:t> files </a:t>
            </a:r>
            <a:r>
              <a:rPr lang="es-MX" sz="1400" dirty="0" err="1" smtClean="0"/>
              <a:t>with</a:t>
            </a:r>
            <a:r>
              <a:rPr lang="es-MX" sz="1400" dirty="0" smtClean="0"/>
              <a:t> </a:t>
            </a:r>
            <a:r>
              <a:rPr lang="es-MX" sz="1400" i="1" u="sng" dirty="0" err="1"/>
              <a:t>Bio-Formats</a:t>
            </a:r>
            <a:r>
              <a:rPr lang="es-MX" sz="1400" i="1" u="sng" dirty="0"/>
              <a:t> </a:t>
            </a:r>
            <a:r>
              <a:rPr lang="es-MX" sz="1400" i="1" u="sng" dirty="0" err="1"/>
              <a:t>toolbox</a:t>
            </a:r>
            <a:r>
              <a:rPr lang="es-MX" sz="1400" i="1" u="sng" dirty="0"/>
              <a:t> </a:t>
            </a:r>
            <a:endParaRPr lang="en-US" sz="1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56" y="5882137"/>
            <a:ext cx="665205" cy="6652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2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0676" t="40901" r="25079" b="37297"/>
          <a:stretch/>
        </p:blipFill>
        <p:spPr>
          <a:xfrm>
            <a:off x="58042" y="1695348"/>
            <a:ext cx="12133958" cy="2743202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xmlns="" id="{08E6903F-60F5-4F12-9BE2-743A4848BE2E}"/>
              </a:ext>
            </a:extLst>
          </p:cNvPr>
          <p:cNvSpPr txBox="1">
            <a:spLocks/>
          </p:cNvSpPr>
          <p:nvPr/>
        </p:nvSpPr>
        <p:spPr>
          <a:xfrm>
            <a:off x="444843" y="14554"/>
            <a:ext cx="11528854" cy="125819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spc="-5" dirty="0" smtClean="0">
                <a:ea typeface="Noto Sans CJK SC Regular"/>
              </a:rPr>
              <a:t>Free and open source software to perform phasor analysis of FLIM data</a:t>
            </a:r>
            <a:endParaRPr lang="en-GB" sz="2800" b="1" dirty="0"/>
          </a:p>
        </p:txBody>
      </p:sp>
      <p:sp>
        <p:nvSpPr>
          <p:cNvPr id="7" name="Rectangle 6"/>
          <p:cNvSpPr/>
          <p:nvPr/>
        </p:nvSpPr>
        <p:spPr>
          <a:xfrm>
            <a:off x="444843" y="4869054"/>
            <a:ext cx="1116171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/>
              <a:t>Phyton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 dirty="0" smtClean="0"/>
              <a:t>Napari FLIM </a:t>
            </a:r>
            <a:r>
              <a:rPr lang="it-IT" sz="2000" dirty="0"/>
              <a:t>phasor plotter (</a:t>
            </a:r>
            <a:r>
              <a:rPr lang="it-IT" sz="2000" dirty="0" smtClean="0"/>
              <a:t>C. </a:t>
            </a:r>
            <a:r>
              <a:rPr lang="it-IT" sz="2000" dirty="0"/>
              <a:t>Wetzker)</a:t>
            </a:r>
            <a:endParaRPr lang="it-IT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Phasor Identifier: A Cloud-based Analysis of Phasor-FLIM Data on Python </a:t>
            </a:r>
            <a:r>
              <a:rPr lang="en-US" sz="2000" dirty="0" smtClean="0"/>
              <a:t>Notebooks </a:t>
            </a:r>
            <a:r>
              <a:rPr lang="it-IT" sz="2000" dirty="0" smtClean="0"/>
              <a:t>(F. Cardarelli)</a:t>
            </a:r>
            <a:endParaRPr lang="it-IT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it-IT" sz="2000" dirty="0"/>
          </a:p>
          <a:p>
            <a:endParaRPr lang="it-IT" sz="2000" b="1" dirty="0"/>
          </a:p>
        </p:txBody>
      </p:sp>
      <p:sp>
        <p:nvSpPr>
          <p:cNvPr id="9" name="Ellipse 8"/>
          <p:cNvSpPr/>
          <p:nvPr/>
        </p:nvSpPr>
        <p:spPr>
          <a:xfrm>
            <a:off x="9440891" y="3462365"/>
            <a:ext cx="2570205" cy="37070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ZoneTexte 1"/>
          <p:cNvSpPr txBox="1"/>
          <p:nvPr/>
        </p:nvSpPr>
        <p:spPr>
          <a:xfrm>
            <a:off x="4480560" y="585216"/>
            <a:ext cx="297049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Reproducibility</a:t>
            </a:r>
          </a:p>
          <a:p>
            <a:r>
              <a:rPr lang="en-US" dirty="0" smtClean="0"/>
              <a:t>Open access</a:t>
            </a:r>
          </a:p>
          <a:p>
            <a:r>
              <a:rPr lang="en-US" dirty="0" smtClean="0"/>
              <a:t>Easy and quantitative analysis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0954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600" y="494219"/>
            <a:ext cx="7822426" cy="393193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212813" y="94734"/>
            <a:ext cx="3893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GUI Development and Implementation</a:t>
            </a:r>
            <a:endParaRPr lang="it-IT" dirty="0"/>
          </a:p>
        </p:txBody>
      </p:sp>
      <p:sp>
        <p:nvSpPr>
          <p:cNvPr id="18" name="Rectangle 17"/>
          <p:cNvSpPr/>
          <p:nvPr/>
        </p:nvSpPr>
        <p:spPr>
          <a:xfrm>
            <a:off x="1063625" y="4650442"/>
            <a:ext cx="1054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Run </a:t>
            </a:r>
            <a:r>
              <a:rPr lang="en-US" b="1" dirty="0"/>
              <a:t>‘main.py’ </a:t>
            </a:r>
            <a:r>
              <a:rPr lang="en-US" b="1" dirty="0" smtClean="0"/>
              <a:t> </a:t>
            </a:r>
            <a:r>
              <a:rPr lang="en-US" dirty="0" smtClean="0"/>
              <a:t>in </a:t>
            </a:r>
            <a:r>
              <a:rPr lang="en-US" dirty="0" err="1" smtClean="0"/>
              <a:t>Pyhton</a:t>
            </a:r>
            <a:r>
              <a:rPr lang="en-US" dirty="0" smtClean="0"/>
              <a:t> after installing all the necessary packages (PyQt5, </a:t>
            </a:r>
            <a:r>
              <a:rPr lang="en-US" dirty="0" err="1" smtClean="0"/>
              <a:t>numpy</a:t>
            </a:r>
            <a:r>
              <a:rPr lang="en-US" dirty="0" smtClean="0"/>
              <a:t>, </a:t>
            </a:r>
            <a:r>
              <a:rPr lang="en-US" dirty="0" err="1" smtClean="0"/>
              <a:t>opencv</a:t>
            </a:r>
            <a:r>
              <a:rPr lang="en-US" dirty="0" smtClean="0"/>
              <a:t>-python, </a:t>
            </a:r>
            <a:r>
              <a:rPr lang="en-US" dirty="0" err="1" smtClean="0"/>
              <a:t>matplotlib</a:t>
            </a:r>
            <a:r>
              <a:rPr lang="en-US" dirty="0" smtClean="0"/>
              <a:t>, </a:t>
            </a:r>
            <a:r>
              <a:rPr lang="en-US" dirty="0" err="1" smtClean="0"/>
              <a:t>scikit</a:t>
            </a:r>
            <a:r>
              <a:rPr lang="en-US" dirty="0" smtClean="0"/>
              <a:t>-image). Works in OS: Windows, Linux and </a:t>
            </a:r>
            <a:r>
              <a:rPr lang="en-US" dirty="0" err="1" smtClean="0"/>
              <a:t>MacOS</a:t>
            </a:r>
            <a:r>
              <a:rPr lang="en-US" dirty="0" smtClean="0"/>
              <a:t> including M1 and M2 chips.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Use the GUI </a:t>
            </a:r>
            <a:r>
              <a:rPr lang="ar-SA" b="1" dirty="0"/>
              <a:t>‘</a:t>
            </a:r>
            <a:r>
              <a:rPr lang="en-US" b="1" dirty="0"/>
              <a:t>FLUTE.exe’ </a:t>
            </a:r>
            <a:endParaRPr lang="it-IT" b="1" dirty="0"/>
          </a:p>
        </p:txBody>
      </p:sp>
      <p:sp>
        <p:nvSpPr>
          <p:cNvPr id="5" name="Rectangle 4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8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1443856" y="1027906"/>
            <a:ext cx="7362017" cy="4131852"/>
            <a:chOff x="2038483" y="1412226"/>
            <a:chExt cx="7362017" cy="4131852"/>
          </a:xfrm>
        </p:grpSpPr>
        <p:sp>
          <p:nvSpPr>
            <p:cNvPr id="5" name="Zone de texte 2"/>
            <p:cNvSpPr txBox="1">
              <a:spLocks noChangeArrowheads="1"/>
            </p:cNvSpPr>
            <p:nvPr/>
          </p:nvSpPr>
          <p:spPr bwMode="auto">
            <a:xfrm>
              <a:off x="2038483" y="1709166"/>
              <a:ext cx="2189053" cy="4413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Menu </a:t>
              </a:r>
              <a:r>
                <a:rPr lang="en-US" sz="1600" b="1" dirty="0" smtClean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button</a:t>
              </a: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endParaRPr lang="it-IT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  <a:endParaRPr lang="en-US" sz="16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endParaRPr lang="en-US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endParaRPr lang="en-US" sz="16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endParaRPr lang="en-US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  <a:endParaRPr lang="it-IT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4225" y="1412226"/>
              <a:ext cx="5536275" cy="4131852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3"/>
            <a:srcRect t="16109" r="69118" b="55123"/>
            <a:stretch/>
          </p:blipFill>
          <p:spPr>
            <a:xfrm>
              <a:off x="2152173" y="2108647"/>
              <a:ext cx="1600200" cy="1112521"/>
            </a:xfrm>
            <a:prstGeom prst="rect">
              <a:avLst/>
            </a:prstGeom>
          </p:spPr>
        </p:pic>
        <p:cxnSp>
          <p:nvCxnSpPr>
            <p:cNvPr id="8" name="Connecteur droit avec flèche 7"/>
            <p:cNvCxnSpPr/>
            <p:nvPr/>
          </p:nvCxnSpPr>
          <p:spPr>
            <a:xfrm>
              <a:off x="3831906" y="4368800"/>
              <a:ext cx="155448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2997993" y="3830828"/>
              <a:ext cx="6096000" cy="7218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it-IT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Table</a:t>
              </a:r>
              <a:endParaRPr lang="it-IT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5627212" y="6611779"/>
            <a:ext cx="66468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FLUTE: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Biological 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01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54" y="280432"/>
            <a:ext cx="8298456" cy="64514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9041" y="0"/>
            <a:ext cx="2214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b="1" dirty="0" smtClean="0">
                <a:effectLst/>
                <a:latin typeface="Calibri" panose="020F0502020204030204" pitchFamily="34" charset="0"/>
              </a:rPr>
              <a:t>FLIM Data Processing</a:t>
            </a:r>
            <a:endParaRPr lang="it-IT" dirty="0">
              <a:effectLst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435055" y="6031325"/>
            <a:ext cx="5845345" cy="73866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Processing times with a MacBook Air (M1, 2020, 8 GB Memory) for a phasor transformation of FLIM stacks are: ~0.7 s for a 256 x 256 images, ~1.1 s for a 512x512 images and ~3 s for a 1024 x 1024 images with 56 time beans each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0" y="24869"/>
            <a:ext cx="12192000" cy="602516"/>
          </a:xfrm>
          <a:prstGeom prst="roundRect">
            <a:avLst>
              <a:gd name="adj" fmla="val 0"/>
            </a:avLst>
          </a:prstGeom>
          <a:solidFill>
            <a:srgbClr val="4AA3D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Processing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9676959" y="3479582"/>
            <a:ext cx="36340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FLUTE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Biological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5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20495" y="109493"/>
            <a:ext cx="3474720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Calibration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with reference lifetime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86109" y="0"/>
            <a:ext cx="8456923" cy="672663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514281" y="963142"/>
                <a:ext cx="1528239" cy="365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  <m:sup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  <m:r>
                        <a:rPr lang="it-IT" sz="1600" i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  <m:r>
                        <a:rPr lang="it-IT" sz="1600" i="0">
                          <a:latin typeface="Cambria Math" panose="02040503050406030204" pitchFamily="18" charset="0"/>
                        </a:rPr>
                        <m:t>∗∆</m:t>
                      </m:r>
                      <m:sSubSup>
                        <m:sSubSup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</m:oMath>
                  </m:oMathPara>
                </a14:m>
                <a:endParaRPr lang="it-IT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4281" y="963142"/>
                <a:ext cx="1528239" cy="365998"/>
              </a:xfrm>
              <a:prstGeom prst="rect">
                <a:avLst/>
              </a:prstGeom>
              <a:blipFill rotWithShape="0">
                <a:blip r:embed="rId2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/>
          <p:cNvGrpSpPr>
            <a:grpSpLocks noChangeAspect="1"/>
          </p:cNvGrpSpPr>
          <p:nvPr/>
        </p:nvGrpSpPr>
        <p:grpSpPr>
          <a:xfrm>
            <a:off x="2163177" y="614755"/>
            <a:ext cx="2568759" cy="1933279"/>
            <a:chOff x="7766188" y="18790759"/>
            <a:chExt cx="3798277" cy="2858629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3"/>
            <a:srcRect l="3483" t="10828" r="2689" b="4400"/>
            <a:stretch/>
          </p:blipFill>
          <p:spPr>
            <a:xfrm>
              <a:off x="7766188" y="18936332"/>
              <a:ext cx="3798277" cy="2713056"/>
            </a:xfrm>
            <a:prstGeom prst="rect">
              <a:avLst/>
            </a:prstGeom>
          </p:spPr>
        </p:pic>
        <p:cxnSp>
          <p:nvCxnSpPr>
            <p:cNvPr id="9" name="Connecteur droit 8"/>
            <p:cNvCxnSpPr/>
            <p:nvPr/>
          </p:nvCxnSpPr>
          <p:spPr>
            <a:xfrm flipV="1">
              <a:off x="8286948" y="18801395"/>
              <a:ext cx="1080489" cy="24018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/>
            <p:cNvSpPr txBox="1"/>
            <p:nvPr/>
          </p:nvSpPr>
          <p:spPr>
            <a:xfrm>
              <a:off x="8801659" y="19644773"/>
              <a:ext cx="673631" cy="500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Δφ</a:t>
              </a:r>
              <a:endParaRPr lang="it-IT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Arc 10"/>
            <p:cNvSpPr/>
            <p:nvPr/>
          </p:nvSpPr>
          <p:spPr>
            <a:xfrm rot="1119789">
              <a:off x="7859619" y="20490907"/>
              <a:ext cx="1290739" cy="90716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Connecteur droit 11"/>
            <p:cNvCxnSpPr/>
            <p:nvPr/>
          </p:nvCxnSpPr>
          <p:spPr>
            <a:xfrm flipV="1">
              <a:off x="8314239" y="19066194"/>
              <a:ext cx="1819519" cy="21072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Arc 12"/>
            <p:cNvSpPr/>
            <p:nvPr/>
          </p:nvSpPr>
          <p:spPr>
            <a:xfrm rot="1119789">
              <a:off x="8297826" y="20898375"/>
              <a:ext cx="466861" cy="435532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rot="1119789">
              <a:off x="8470369" y="20075406"/>
              <a:ext cx="588889" cy="349224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9064287" y="20561517"/>
              <a:ext cx="526675" cy="500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φ</a:t>
              </a:r>
              <a:r>
                <a:rPr lang="en-US" sz="1600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it-IT" sz="16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Ellipse 15"/>
            <p:cNvSpPr>
              <a:spLocks noChangeAspect="1"/>
            </p:cNvSpPr>
            <p:nvPr/>
          </p:nvSpPr>
          <p:spPr>
            <a:xfrm>
              <a:off x="10071330" y="19041769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Ellipse 16"/>
            <p:cNvSpPr>
              <a:spLocks noChangeAspect="1"/>
            </p:cNvSpPr>
            <p:nvPr/>
          </p:nvSpPr>
          <p:spPr>
            <a:xfrm>
              <a:off x="9295887" y="18790759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8707275" y="20782219"/>
              <a:ext cx="514822" cy="500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φ</a:t>
              </a:r>
              <a:r>
                <a:rPr lang="en-US" sz="16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it-IT" sz="16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e 18"/>
          <p:cNvGrpSpPr>
            <a:grpSpLocks noChangeAspect="1"/>
          </p:cNvGrpSpPr>
          <p:nvPr/>
        </p:nvGrpSpPr>
        <p:grpSpPr>
          <a:xfrm>
            <a:off x="6050935" y="634130"/>
            <a:ext cx="2568759" cy="1933279"/>
            <a:chOff x="7769550" y="21744501"/>
            <a:chExt cx="3798277" cy="2858629"/>
          </a:xfrm>
        </p:grpSpPr>
        <p:pic>
          <p:nvPicPr>
            <p:cNvPr id="20" name="Image 19"/>
            <p:cNvPicPr>
              <a:picLocks noChangeAspect="1"/>
            </p:cNvPicPr>
            <p:nvPr/>
          </p:nvPicPr>
          <p:blipFill rotWithShape="1">
            <a:blip r:embed="rId3"/>
            <a:srcRect l="3483" t="10828" r="2689" b="4400"/>
            <a:stretch/>
          </p:blipFill>
          <p:spPr>
            <a:xfrm>
              <a:off x="7769550" y="21890074"/>
              <a:ext cx="3798277" cy="2713056"/>
            </a:xfrm>
            <a:prstGeom prst="rect">
              <a:avLst/>
            </a:prstGeom>
          </p:spPr>
        </p:pic>
        <p:sp>
          <p:nvSpPr>
            <p:cNvPr id="21" name="Ellipse 20"/>
            <p:cNvSpPr>
              <a:spLocks noChangeAspect="1"/>
            </p:cNvSpPr>
            <p:nvPr/>
          </p:nvSpPr>
          <p:spPr>
            <a:xfrm>
              <a:off x="8884987" y="22717730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Connecteur droit 21"/>
            <p:cNvCxnSpPr/>
            <p:nvPr/>
          </p:nvCxnSpPr>
          <p:spPr>
            <a:xfrm flipV="1">
              <a:off x="8303757" y="21755137"/>
              <a:ext cx="1080489" cy="24018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Ellipse 22"/>
            <p:cNvSpPr>
              <a:spLocks noChangeAspect="1"/>
            </p:cNvSpPr>
            <p:nvPr/>
          </p:nvSpPr>
          <p:spPr>
            <a:xfrm>
              <a:off x="9312696" y="21744501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8938475" y="23490604"/>
              <a:ext cx="583561" cy="500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sz="1600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it-IT" sz="16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9438300" y="23186618"/>
              <a:ext cx="571708" cy="500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sz="1600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it-IT" sz="16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Accolade ouvrante 25"/>
            <p:cNvSpPr/>
            <p:nvPr/>
          </p:nvSpPr>
          <p:spPr>
            <a:xfrm rot="12209316">
              <a:off x="9088448" y="21886044"/>
              <a:ext cx="341865" cy="2482750"/>
            </a:xfrm>
            <a:prstGeom prst="leftBrace">
              <a:avLst>
                <a:gd name="adj1" fmla="val 52188"/>
                <a:gd name="adj2" fmla="val 46424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Accolade ouvrante 26"/>
            <p:cNvSpPr/>
            <p:nvPr/>
          </p:nvSpPr>
          <p:spPr>
            <a:xfrm rot="12319294">
              <a:off x="8670253" y="22867661"/>
              <a:ext cx="221636" cy="1278093"/>
            </a:xfrm>
            <a:prstGeom prst="leftBrace">
              <a:avLst>
                <a:gd name="adj1" fmla="val 52188"/>
                <a:gd name="adj2" fmla="val 46424"/>
              </a:avLst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8" name="Image 2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170" y="3532618"/>
            <a:ext cx="5114925" cy="17068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4659130" y="962896"/>
                <a:ext cx="1449628" cy="365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  <m:sup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  <m:r>
                        <a:rPr lang="it-IT" sz="1600" i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  <m:r>
                        <a:rPr lang="it-IT" sz="1600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it-IT" sz="1600" i="1">
                          <a:latin typeface="Cambria Math" panose="02040503050406030204" pitchFamily="18" charset="0"/>
                        </a:rPr>
                        <m:t>𝜑</m:t>
                      </m:r>
                    </m:oMath>
                  </m:oMathPara>
                </a14:m>
                <a:endParaRPr lang="it-IT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9130" y="962896"/>
                <a:ext cx="1449628" cy="365998"/>
              </a:xfrm>
              <a:prstGeom prst="rect">
                <a:avLst/>
              </a:prstGeom>
              <a:blipFill rotWithShape="0"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/>
          <p:cNvSpPr/>
          <p:nvPr/>
        </p:nvSpPr>
        <p:spPr>
          <a:xfrm>
            <a:off x="2150178" y="5403192"/>
            <a:ext cx="8319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Bin Width (ns): 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Duration of a single temporal bin of the time-domain FLIM acquisition</a:t>
            </a:r>
            <a:endParaRPr lang="it-IT" sz="1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Laser </a:t>
            </a:r>
            <a:r>
              <a:rPr lang="en-US" sz="16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Freq. (MHz): 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Laser repetition rate</a:t>
            </a:r>
            <a:endParaRPr lang="it-IT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Tau Ref. (ns): 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Known lifetime of the single-exponential reference sample </a:t>
            </a:r>
            <a:endParaRPr lang="en-US" sz="1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Harmonic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Integer multiple applied to calculate the Fourier transform</a:t>
            </a:r>
            <a:endParaRPr lang="it-IT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205901" y="2636344"/>
            <a:ext cx="7630477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Calibration with fluorophores with a known lifetime, </a:t>
            </a:r>
            <a:r>
              <a:rPr lang="en-US" sz="16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e.g. 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Fluorescein 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(4 ns), </a:t>
            </a:r>
            <a:r>
              <a:rPr lang="en-US" sz="16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Coumarin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 (2.5 ns), </a:t>
            </a:r>
            <a:r>
              <a:rPr lang="en-US" sz="16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Rodamine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 (1.74 ns), or Rose Bengal (0.52 ns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or 0 ns lifetime of SHG signal from starch or KTP NPs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9676959" y="3479582"/>
            <a:ext cx="36340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FLUTE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Biological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628" y="553681"/>
            <a:ext cx="5793816" cy="1451861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913" y="2918458"/>
            <a:ext cx="5389294" cy="33398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76722" y="0"/>
            <a:ext cx="6553103" cy="671338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8652" y="105175"/>
            <a:ext cx="2701199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Median filter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62232" y="2448661"/>
            <a:ext cx="2701199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Intensity threshold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20874" y="1981512"/>
            <a:ext cx="6410602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3x3 convolutional median filter is applied n times to the phasor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plot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64312" y="6269853"/>
            <a:ext cx="4918334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Changing the max and min of the intensity threshold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9676959" y="3479582"/>
            <a:ext cx="36340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Gottlieb et 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(2023).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FLUTE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 Python GUI for interactive phasor analysis of FLIM data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Biological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Imaging, 1-22. </a:t>
            </a:r>
            <a:endParaRPr lang="it-IT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40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14138</TotalTime>
  <Words>1970</Words>
  <Application>Microsoft Office PowerPoint</Application>
  <PresentationFormat>Grand écran</PresentationFormat>
  <Paragraphs>316</Paragraphs>
  <Slides>22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1" baseType="lpstr">
      <vt:lpstr>Arial</vt:lpstr>
      <vt:lpstr>Bodoni MT</vt:lpstr>
      <vt:lpstr>Calibri</vt:lpstr>
      <vt:lpstr>Calibri Light</vt:lpstr>
      <vt:lpstr>Cambria Math</vt:lpstr>
      <vt:lpstr>Noto Sans CJK SC Regular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Compte Microsoft</dc:creator>
  <cp:lastModifiedBy>Compte Microsoft</cp:lastModifiedBy>
  <cp:revision>76</cp:revision>
  <dcterms:created xsi:type="dcterms:W3CDTF">2023-11-08T11:33:40Z</dcterms:created>
  <dcterms:modified xsi:type="dcterms:W3CDTF">2024-03-19T15:06:16Z</dcterms:modified>
</cp:coreProperties>
</file>