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65" r:id="rId5"/>
  </p:sldMasterIdLst>
  <p:notesMasterIdLst>
    <p:notesMasterId r:id="rId45"/>
  </p:notesMasterIdLst>
  <p:handoutMasterIdLst>
    <p:handoutMasterId r:id="rId46"/>
  </p:handoutMasterIdLst>
  <p:sldIdLst>
    <p:sldId id="256" r:id="rId6"/>
    <p:sldId id="1495" r:id="rId7"/>
    <p:sldId id="1494" r:id="rId8"/>
    <p:sldId id="1492" r:id="rId9"/>
    <p:sldId id="1290" r:id="rId10"/>
    <p:sldId id="1491" r:id="rId11"/>
    <p:sldId id="1493" r:id="rId12"/>
    <p:sldId id="1435" r:id="rId13"/>
    <p:sldId id="1483" r:id="rId14"/>
    <p:sldId id="1440" r:id="rId15"/>
    <p:sldId id="1482" r:id="rId16"/>
    <p:sldId id="1430" r:id="rId17"/>
    <p:sldId id="1431" r:id="rId18"/>
    <p:sldId id="1433" r:id="rId19"/>
    <p:sldId id="1432" r:id="rId20"/>
    <p:sldId id="1236" r:id="rId21"/>
    <p:sldId id="1291" r:id="rId22"/>
    <p:sldId id="1260" r:id="rId23"/>
    <p:sldId id="1280" r:id="rId24"/>
    <p:sldId id="1281" r:id="rId25"/>
    <p:sldId id="1452" r:id="rId26"/>
    <p:sldId id="1496" r:id="rId27"/>
    <p:sldId id="1473" r:id="rId28"/>
    <p:sldId id="1472" r:id="rId29"/>
    <p:sldId id="1475" r:id="rId30"/>
    <p:sldId id="1453" r:id="rId31"/>
    <p:sldId id="1425" r:id="rId32"/>
    <p:sldId id="1250" r:id="rId33"/>
    <p:sldId id="1279" r:id="rId34"/>
    <p:sldId id="1480" r:id="rId35"/>
    <p:sldId id="766" r:id="rId36"/>
    <p:sldId id="1128" r:id="rId37"/>
    <p:sldId id="1485" r:id="rId38"/>
    <p:sldId id="1470" r:id="rId39"/>
    <p:sldId id="1418" r:id="rId40"/>
    <p:sldId id="1471" r:id="rId41"/>
    <p:sldId id="1487" r:id="rId42"/>
    <p:sldId id="1489" r:id="rId43"/>
    <p:sldId id="1450" r:id="rId4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0B43D2CB-6D07-4AF6-8385-F02019C31457}">
          <p14:sldIdLst>
            <p14:sldId id="256"/>
            <p14:sldId id="1495"/>
            <p14:sldId id="1494"/>
            <p14:sldId id="1492"/>
            <p14:sldId id="1290"/>
            <p14:sldId id="1491"/>
            <p14:sldId id="1493"/>
            <p14:sldId id="1435"/>
            <p14:sldId id="1483"/>
            <p14:sldId id="1440"/>
            <p14:sldId id="1482"/>
            <p14:sldId id="1430"/>
            <p14:sldId id="1431"/>
            <p14:sldId id="1433"/>
            <p14:sldId id="1432"/>
            <p14:sldId id="1236"/>
            <p14:sldId id="1291"/>
            <p14:sldId id="1260"/>
            <p14:sldId id="1280"/>
            <p14:sldId id="1281"/>
            <p14:sldId id="1452"/>
            <p14:sldId id="1496"/>
            <p14:sldId id="1473"/>
            <p14:sldId id="1472"/>
            <p14:sldId id="1475"/>
            <p14:sldId id="1453"/>
            <p14:sldId id="1425"/>
            <p14:sldId id="1250"/>
            <p14:sldId id="1279"/>
            <p14:sldId id="1480"/>
            <p14:sldId id="766"/>
            <p14:sldId id="1128"/>
            <p14:sldId id="1485"/>
            <p14:sldId id="1470"/>
            <p14:sldId id="1418"/>
            <p14:sldId id="1471"/>
            <p14:sldId id="1487"/>
            <p14:sldId id="1489"/>
            <p14:sldId id="1450"/>
          </p14:sldIdLst>
        </p14:section>
        <p14:section name="Vorlagedatei speichern" id="{AEBC5EF8-8830-4BD1-BC6A-5A08C5F265C4}">
          <p14:sldIdLst/>
        </p14:section>
        <p14:section name="Hinweise" id="{56D9347E-C790-4216-A93D-C117F720C0C3}">
          <p14:sldIdLst/>
        </p14:section>
        <p14:section name="Beispielseiten" id="{CA34319E-7765-4C8B-AD7F-242E6857A15E}">
          <p14:sldIdLst/>
        </p14:section>
        <p14:section name="More Examples" id="{60A2C5C4-FF54-4ACC-A17E-78E04B267541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nöfel,Anja" initials="K" lastIdx="1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1B02F"/>
    <a:srgbClr val="064569"/>
    <a:srgbClr val="009BA4"/>
    <a:srgbClr val="13A983"/>
    <a:srgbClr val="000000"/>
    <a:srgbClr val="0074AC"/>
    <a:srgbClr val="93C356"/>
    <a:srgbClr val="BCCF02"/>
    <a:srgbClr val="28618C"/>
    <a:srgbClr val="539D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8FB837D-C827-4EFA-A057-4D05807E0F7C}" styleName="Designformatvorlage 1 - Akz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8D230F3-CF80-4859-8CE7-A43EE81993B5}" styleName="Helle Formatvorlage 1 - Akz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D113A9D2-9D6B-4929-AA2D-F23B5EE8CBE7}" styleName="Designformatvorlage 2 - Akz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Designformatvorlage 1 - Akz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Mittlere Formatvorlage 4 - Akz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25E5076-3810-47DD-B79F-674D7AD40C01}" styleName="Dunkle Formatvorlage 1 - Akz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Helle Formatvorlage 1 - Akz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4" autoAdjust="0"/>
    <p:restoredTop sz="97823" autoAdjust="0"/>
  </p:normalViewPr>
  <p:slideViewPr>
    <p:cSldViewPr snapToGrid="0" snapToObjects="1">
      <p:cViewPr varScale="1">
        <p:scale>
          <a:sx n="120" d="100"/>
          <a:sy n="120" d="100"/>
        </p:scale>
        <p:origin x="114" y="11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63" d="100"/>
          <a:sy n="63" d="100"/>
        </p:scale>
        <p:origin x="298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commentAuthors" Target="commentAuthors.xml"/><Relationship Id="rId50" Type="http://schemas.openxmlformats.org/officeDocument/2006/relationships/theme" Target="theme/theme1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notesMaster" Target="notesMasters/notesMaster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presProps" Target="presProps.xml"/><Relationship Id="rId8" Type="http://schemas.openxmlformats.org/officeDocument/2006/relationships/slide" Target="slides/slide3.xml"/><Relationship Id="rId51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handoutMaster" Target="handoutMasters/handoutMaster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AC6211-610F-44E5-BF19-D3CDF6EDD281}" type="datetimeFigureOut">
              <a:rPr lang="de-DE" smtClean="0"/>
              <a:t>15.03.2024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D61AA8-FB04-42D1-9939-D1A1356F808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315604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7435D3-23A6-45D3-8DFA-7317DC1E7A64}" type="datetimeFigureOut">
              <a:rPr lang="de-DE" smtClean="0"/>
              <a:t>15.03.2024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69AC09-DF60-43F4-96BF-67D4D9A7409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3318259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folie_TUD">
    <p:bg>
      <p:bgPr>
        <a:solidFill>
          <a:schemeClr val="bg1">
            <a:alpha val="38428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/>
          <p:cNvSpPr/>
          <p:nvPr/>
        </p:nvSpPr>
        <p:spPr>
          <a:xfrm>
            <a:off x="0" y="980790"/>
            <a:ext cx="12192000" cy="58772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</p:spTree>
    <p:extLst>
      <p:ext uri="{BB962C8B-B14F-4D97-AF65-F5344CB8AC3E}">
        <p14:creationId xmlns:p14="http://schemas.microsoft.com/office/powerpoint/2010/main" val="3604059490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err="1"/>
              <a:t>Mastertitelformat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1016001"/>
            <a:ext cx="12192000" cy="5076825"/>
          </a:xfrm>
        </p:spPr>
        <p:txBody>
          <a:bodyPr/>
          <a:lstStyle/>
          <a:p>
            <a:r>
              <a:rPr lang="en-US" dirty="0"/>
              <a:t>Drag image to placeholder or add by clicking icon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33292747"/>
      </p:ext>
    </p:extLst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1"/>
            <a:ext cx="12192000" cy="6092824"/>
          </a:xfrm>
        </p:spPr>
        <p:txBody>
          <a:bodyPr/>
          <a:lstStyle/>
          <a:p>
            <a:r>
              <a:rPr lang="en-US" dirty="0"/>
              <a:t>Drag image to placeholder or add by clicking icon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80629674"/>
      </p:ext>
    </p:extLst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1D98-8263-4A8B-B23A-4648B9081DA5}" type="datetimeFigureOut">
              <a:rPr lang="en-US" smtClean="0"/>
              <a:t>3/15/2024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388E5-41F1-480D-AD24-CE7CCBC408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6334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2892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B42E874-400C-E24A-926D-CC99757EE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err="1"/>
              <a:t>Mastertitelformat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134657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891302" y="371735"/>
            <a:ext cx="10267951" cy="812280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 err="1"/>
              <a:t>Mastertitelformat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550036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3pPr>
              <a:spcBef>
                <a:spcPts val="1200"/>
              </a:spcBef>
              <a:defRPr/>
            </a:lvl3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065854071"/>
      </p:ext>
    </p:extLst>
  </p:cSld>
  <p:clrMapOvr>
    <a:masterClrMapping/>
  </p:clrMapOvr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5655734" y="1484314"/>
            <a:ext cx="6009217" cy="4249737"/>
          </a:xfrm>
        </p:spPr>
        <p:txBody>
          <a:bodyPr/>
          <a:lstStyle/>
          <a:p>
            <a:pPr lvl="0"/>
            <a:r>
              <a:rPr lang="en-US" noProof="0"/>
              <a:t>Mastertextformat bearbeiten</a:t>
            </a:r>
          </a:p>
        </p:txBody>
      </p:sp>
      <p:sp>
        <p:nvSpPr>
          <p:cNvPr id="9" name="Bildplatzhalter 7"/>
          <p:cNvSpPr>
            <a:spLocks noGrp="1"/>
          </p:cNvSpPr>
          <p:nvPr>
            <p:ph type="pic" sz="quarter" idx="13" hasCustomPrompt="1"/>
          </p:nvPr>
        </p:nvSpPr>
        <p:spPr>
          <a:xfrm>
            <a:off x="527049" y="1484313"/>
            <a:ext cx="4985567" cy="1332000"/>
          </a:xfrm>
        </p:spPr>
        <p:txBody>
          <a:bodyPr/>
          <a:lstStyle/>
          <a:p>
            <a:r>
              <a:rPr lang="en-US" noProof="0" dirty="0"/>
              <a:t>Bild auf </a:t>
            </a:r>
            <a:r>
              <a:rPr lang="en-US" noProof="0" dirty="0" err="1"/>
              <a:t>Platzhalter</a:t>
            </a:r>
            <a:r>
              <a:rPr lang="en-US" noProof="0" dirty="0"/>
              <a:t> </a:t>
            </a:r>
            <a:r>
              <a:rPr lang="en-US" noProof="0" dirty="0" err="1"/>
              <a:t>ziehen</a:t>
            </a:r>
            <a:r>
              <a:rPr lang="en-US" noProof="0" dirty="0"/>
              <a:t> </a:t>
            </a:r>
            <a:r>
              <a:rPr lang="en-US" noProof="0" dirty="0" err="1"/>
              <a:t>oder</a:t>
            </a:r>
            <a:r>
              <a:rPr lang="en-US" noProof="0" dirty="0"/>
              <a:t> </a:t>
            </a:r>
            <a:r>
              <a:rPr lang="en-US" noProof="0" dirty="0" err="1"/>
              <a:t>durch</a:t>
            </a:r>
            <a:r>
              <a:rPr lang="en-US" noProof="0" dirty="0"/>
              <a:t> </a:t>
            </a:r>
            <a:r>
              <a:rPr lang="en-US" noProof="0" dirty="0" err="1"/>
              <a:t>Klicken</a:t>
            </a:r>
            <a:r>
              <a:rPr lang="en-US" noProof="0" dirty="0"/>
              <a:t> auf Symbol </a:t>
            </a:r>
            <a:r>
              <a:rPr lang="en-US" noProof="0" dirty="0" err="1"/>
              <a:t>hinzufügen</a:t>
            </a:r>
            <a:endParaRPr lang="en-US" noProof="0" dirty="0"/>
          </a:p>
        </p:txBody>
      </p:sp>
      <p:sp>
        <p:nvSpPr>
          <p:cNvPr id="10" name="Bildplatzhalter 7"/>
          <p:cNvSpPr>
            <a:spLocks noGrp="1"/>
          </p:cNvSpPr>
          <p:nvPr>
            <p:ph type="pic" sz="quarter" idx="14" hasCustomPrompt="1"/>
          </p:nvPr>
        </p:nvSpPr>
        <p:spPr>
          <a:xfrm>
            <a:off x="534035" y="2943181"/>
            <a:ext cx="4977765" cy="1332000"/>
          </a:xfrm>
        </p:spPr>
        <p:txBody>
          <a:bodyPr/>
          <a:lstStyle/>
          <a:p>
            <a:r>
              <a:rPr lang="en-US" noProof="0" dirty="0"/>
              <a:t>Bild auf </a:t>
            </a:r>
            <a:r>
              <a:rPr lang="en-US" noProof="0" dirty="0" err="1"/>
              <a:t>Platzhalter</a:t>
            </a:r>
            <a:r>
              <a:rPr lang="en-US" noProof="0" dirty="0"/>
              <a:t> </a:t>
            </a:r>
            <a:r>
              <a:rPr lang="en-US" noProof="0" dirty="0" err="1"/>
              <a:t>ziehen</a:t>
            </a:r>
            <a:r>
              <a:rPr lang="en-US" noProof="0" dirty="0"/>
              <a:t> </a:t>
            </a:r>
            <a:r>
              <a:rPr lang="en-US" noProof="0" dirty="0" err="1"/>
              <a:t>oder</a:t>
            </a:r>
            <a:r>
              <a:rPr lang="en-US" noProof="0" dirty="0"/>
              <a:t> </a:t>
            </a:r>
            <a:r>
              <a:rPr lang="en-US" noProof="0" dirty="0" err="1"/>
              <a:t>durch</a:t>
            </a:r>
            <a:r>
              <a:rPr lang="en-US" noProof="0" dirty="0"/>
              <a:t> </a:t>
            </a:r>
            <a:r>
              <a:rPr lang="en-US" noProof="0" dirty="0" err="1"/>
              <a:t>Klicken</a:t>
            </a:r>
            <a:r>
              <a:rPr lang="en-US" noProof="0" dirty="0"/>
              <a:t> auf Symbol </a:t>
            </a:r>
            <a:r>
              <a:rPr lang="en-US" noProof="0" dirty="0" err="1"/>
              <a:t>hinzufügen</a:t>
            </a:r>
            <a:endParaRPr lang="en-US" noProof="0" dirty="0"/>
          </a:p>
        </p:txBody>
      </p:sp>
      <p:sp>
        <p:nvSpPr>
          <p:cNvPr id="11" name="Bildplatzhalter 7"/>
          <p:cNvSpPr>
            <a:spLocks noGrp="1"/>
          </p:cNvSpPr>
          <p:nvPr>
            <p:ph type="pic" sz="quarter" idx="15" hasCustomPrompt="1"/>
          </p:nvPr>
        </p:nvSpPr>
        <p:spPr>
          <a:xfrm>
            <a:off x="534035" y="4402050"/>
            <a:ext cx="4977767" cy="1332000"/>
          </a:xfrm>
        </p:spPr>
        <p:txBody>
          <a:bodyPr/>
          <a:lstStyle/>
          <a:p>
            <a:r>
              <a:rPr lang="en-US" noProof="0"/>
              <a:t>Bild auf Platzhalter ziehen oder durch Klicken auf Symbol hinzufügen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726433105"/>
      </p:ext>
    </p:extLst>
  </p:cSld>
  <p:clrMapOvr>
    <a:masterClrMapping/>
  </p:clrMapOvr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9" name="Bildplatzhalter 7"/>
          <p:cNvSpPr>
            <a:spLocks noGrp="1"/>
          </p:cNvSpPr>
          <p:nvPr>
            <p:ph type="pic" sz="quarter" idx="13" hasCustomPrompt="1"/>
          </p:nvPr>
        </p:nvSpPr>
        <p:spPr>
          <a:xfrm>
            <a:off x="6165852" y="1484313"/>
            <a:ext cx="5512769" cy="4249738"/>
          </a:xfrm>
          <a:ln w="6350">
            <a:solidFill>
              <a:schemeClr val="bg2"/>
            </a:solidFill>
          </a:ln>
        </p:spPr>
        <p:txBody>
          <a:bodyPr/>
          <a:lstStyle/>
          <a:p>
            <a:r>
              <a:rPr lang="en-US" noProof="0" dirty="0"/>
              <a:t>Drag image to placeholder or add by clicking icon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4" hasCustomPrompt="1"/>
          </p:nvPr>
        </p:nvSpPr>
        <p:spPr>
          <a:xfrm>
            <a:off x="514352" y="1484314"/>
            <a:ext cx="5511800" cy="4249736"/>
          </a:xfrm>
        </p:spPr>
        <p:txBody>
          <a:bodyPr/>
          <a:lstStyle/>
          <a:p>
            <a:pPr lvl="0"/>
            <a:r>
              <a:rPr lang="en-US" noProof="0" dirty="0"/>
              <a:t>First text layer without bullets  (16pt)</a:t>
            </a:r>
          </a:p>
          <a:p>
            <a:pPr lvl="1"/>
            <a:r>
              <a:rPr lang="en-US" noProof="0" dirty="0"/>
              <a:t>Second text layer (16 </a:t>
            </a:r>
            <a:r>
              <a:rPr lang="en-US" noProof="0" dirty="0" err="1"/>
              <a:t>pt</a:t>
            </a:r>
            <a:r>
              <a:rPr lang="en-US" noProof="0" dirty="0"/>
              <a:t>), bluish bullet</a:t>
            </a:r>
          </a:p>
          <a:p>
            <a:pPr lvl="3"/>
            <a:r>
              <a:rPr lang="en-US" noProof="0" dirty="0"/>
              <a:t>Third text layer (14pt), green bullet</a:t>
            </a:r>
          </a:p>
          <a:p>
            <a:pPr lvl="4"/>
            <a:r>
              <a:rPr lang="en-US" noProof="0" dirty="0"/>
              <a:t>Fourth layer, try to avoid it</a:t>
            </a:r>
          </a:p>
          <a:p>
            <a:pPr lvl="7"/>
            <a:r>
              <a:rPr lang="en-US" noProof="0" dirty="0"/>
              <a:t>Fifth layer (really needed?)</a:t>
            </a:r>
          </a:p>
        </p:txBody>
      </p:sp>
    </p:spTree>
    <p:extLst>
      <p:ext uri="{BB962C8B-B14F-4D97-AF65-F5344CB8AC3E}">
        <p14:creationId xmlns:p14="http://schemas.microsoft.com/office/powerpoint/2010/main" val="1405770121"/>
      </p:ext>
    </p:extLst>
  </p:cSld>
  <p:clrMapOvr>
    <a:masterClrMapping/>
  </p:clrMapOvr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err="1"/>
              <a:t>Mastertitelformat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0" hasCustomPrompt="1"/>
          </p:nvPr>
        </p:nvSpPr>
        <p:spPr>
          <a:xfrm>
            <a:off x="514351" y="1484314"/>
            <a:ext cx="5511800" cy="4249736"/>
          </a:xfrm>
        </p:spPr>
        <p:txBody>
          <a:bodyPr/>
          <a:lstStyle/>
          <a:p>
            <a:pPr lvl="0"/>
            <a:r>
              <a:rPr lang="en-US" noProof="0" dirty="0"/>
              <a:t>First text layer without bullets  (16pt)</a:t>
            </a:r>
          </a:p>
          <a:p>
            <a:pPr lvl="1"/>
            <a:r>
              <a:rPr lang="en-US" noProof="0" dirty="0"/>
              <a:t>Second text layer (16 </a:t>
            </a:r>
            <a:r>
              <a:rPr lang="en-US" noProof="0" dirty="0" err="1"/>
              <a:t>pt</a:t>
            </a:r>
            <a:r>
              <a:rPr lang="en-US" noProof="0" dirty="0"/>
              <a:t>), bluish bullet</a:t>
            </a:r>
          </a:p>
          <a:p>
            <a:pPr lvl="3"/>
            <a:r>
              <a:rPr lang="en-US" noProof="0" dirty="0"/>
              <a:t>Third text layer (14pt), green bullet</a:t>
            </a:r>
          </a:p>
          <a:p>
            <a:pPr lvl="4"/>
            <a:r>
              <a:rPr lang="en-US" noProof="0" dirty="0"/>
              <a:t>Fourth layer, try to avoid it</a:t>
            </a:r>
          </a:p>
          <a:p>
            <a:pPr lvl="7"/>
            <a:r>
              <a:rPr lang="en-US" noProof="0" dirty="0"/>
              <a:t>Fifth layer (really needed?)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165851" y="1484314"/>
            <a:ext cx="5511800" cy="4249736"/>
          </a:xfrm>
        </p:spPr>
        <p:txBody>
          <a:bodyPr/>
          <a:lstStyle/>
          <a:p>
            <a:pPr lvl="0"/>
            <a:r>
              <a:rPr lang="en-US" noProof="0" dirty="0"/>
              <a:t>First text layer without bullets  (16pt)</a:t>
            </a:r>
          </a:p>
          <a:p>
            <a:pPr lvl="1"/>
            <a:r>
              <a:rPr lang="en-US" noProof="0" dirty="0"/>
              <a:t>Second text layer (16 </a:t>
            </a:r>
            <a:r>
              <a:rPr lang="en-US" noProof="0" dirty="0" err="1"/>
              <a:t>pt</a:t>
            </a:r>
            <a:r>
              <a:rPr lang="en-US" noProof="0" dirty="0"/>
              <a:t>), bluish bullet</a:t>
            </a:r>
          </a:p>
          <a:p>
            <a:pPr lvl="3"/>
            <a:r>
              <a:rPr lang="en-US" noProof="0" dirty="0"/>
              <a:t>Third text layer (14pt), green bullet</a:t>
            </a:r>
          </a:p>
          <a:p>
            <a:pPr lvl="4"/>
            <a:r>
              <a:rPr lang="en-US" noProof="0" dirty="0"/>
              <a:t>Fourth layer, try to avoid it</a:t>
            </a:r>
          </a:p>
          <a:p>
            <a:pPr lvl="7"/>
            <a:r>
              <a:rPr lang="en-US" noProof="0" dirty="0"/>
              <a:t>Fifth layer (really needed?)</a:t>
            </a:r>
          </a:p>
        </p:txBody>
      </p:sp>
    </p:spTree>
    <p:extLst>
      <p:ext uri="{BB962C8B-B14F-4D97-AF65-F5344CB8AC3E}">
        <p14:creationId xmlns:p14="http://schemas.microsoft.com/office/powerpoint/2010/main" val="2884893349"/>
      </p:ext>
    </p:extLst>
  </p:cSld>
  <p:clrMapOvr>
    <a:masterClrMapping/>
  </p:clrMapOvr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0" hasCustomPrompt="1"/>
          </p:nvPr>
        </p:nvSpPr>
        <p:spPr>
          <a:xfrm>
            <a:off x="514351" y="1484314"/>
            <a:ext cx="3454400" cy="4249736"/>
          </a:xfrm>
        </p:spPr>
        <p:txBody>
          <a:bodyPr/>
          <a:lstStyle/>
          <a:p>
            <a:pPr lvl="0"/>
            <a:r>
              <a:rPr lang="en-US" noProof="0" dirty="0"/>
              <a:t>First text layer without bullets  (16pt)</a:t>
            </a:r>
          </a:p>
          <a:p>
            <a:pPr lvl="1"/>
            <a:r>
              <a:rPr lang="en-US" noProof="0" dirty="0"/>
              <a:t>Second text layer (16 </a:t>
            </a:r>
            <a:r>
              <a:rPr lang="en-US" noProof="0" dirty="0" err="1"/>
              <a:t>pt</a:t>
            </a:r>
            <a:r>
              <a:rPr lang="en-US" noProof="0" dirty="0"/>
              <a:t>), bluish bullet</a:t>
            </a:r>
          </a:p>
          <a:p>
            <a:pPr lvl="3"/>
            <a:r>
              <a:rPr lang="en-US" noProof="0" dirty="0"/>
              <a:t>Third text layer (14pt), green bullet</a:t>
            </a:r>
          </a:p>
          <a:p>
            <a:pPr lvl="4"/>
            <a:r>
              <a:rPr lang="en-US" noProof="0" dirty="0"/>
              <a:t>Fourth layer, try to avoid it</a:t>
            </a:r>
          </a:p>
          <a:p>
            <a:pPr lvl="7"/>
            <a:r>
              <a:rPr lang="en-US" noProof="0" dirty="0"/>
              <a:t>Fifth layer (really needed?)</a:t>
            </a:r>
          </a:p>
        </p:txBody>
      </p:sp>
      <p:sp>
        <p:nvSpPr>
          <p:cNvPr id="7" name="Textplatzhalter 7"/>
          <p:cNvSpPr>
            <a:spLocks noGrp="1"/>
          </p:cNvSpPr>
          <p:nvPr>
            <p:ph type="body" sz="quarter" idx="11" hasCustomPrompt="1"/>
          </p:nvPr>
        </p:nvSpPr>
        <p:spPr>
          <a:xfrm>
            <a:off x="7725261" y="1484314"/>
            <a:ext cx="3450167" cy="4249736"/>
          </a:xfrm>
        </p:spPr>
        <p:txBody>
          <a:bodyPr/>
          <a:lstStyle/>
          <a:p>
            <a:pPr lvl="0"/>
            <a:r>
              <a:rPr lang="en-US" noProof="0" dirty="0"/>
              <a:t>First text layer without bullets  (16pt)</a:t>
            </a:r>
          </a:p>
          <a:p>
            <a:pPr lvl="1"/>
            <a:r>
              <a:rPr lang="en-US" noProof="0" dirty="0"/>
              <a:t>Second text layer (16 </a:t>
            </a:r>
            <a:r>
              <a:rPr lang="en-US" noProof="0" dirty="0" err="1"/>
              <a:t>pt</a:t>
            </a:r>
            <a:r>
              <a:rPr lang="en-US" noProof="0" dirty="0"/>
              <a:t>), bluish bullet</a:t>
            </a:r>
          </a:p>
          <a:p>
            <a:pPr lvl="3"/>
            <a:r>
              <a:rPr lang="en-US" noProof="0" dirty="0"/>
              <a:t>Third text layer (14pt), green bullet</a:t>
            </a:r>
          </a:p>
          <a:p>
            <a:pPr lvl="4"/>
            <a:r>
              <a:rPr lang="en-US" noProof="0" dirty="0"/>
              <a:t>Fourth layer, try to avoid it</a:t>
            </a:r>
          </a:p>
          <a:p>
            <a:pPr lvl="7"/>
            <a:r>
              <a:rPr lang="en-US" noProof="0" dirty="0"/>
              <a:t>Fifth layer (really needed?)</a:t>
            </a:r>
          </a:p>
        </p:txBody>
      </p:sp>
      <p:sp>
        <p:nvSpPr>
          <p:cNvPr id="9" name="Textplatzhalter 5"/>
          <p:cNvSpPr>
            <a:spLocks noGrp="1"/>
          </p:cNvSpPr>
          <p:nvPr>
            <p:ph type="body" sz="quarter" idx="12" hasCustomPrompt="1"/>
          </p:nvPr>
        </p:nvSpPr>
        <p:spPr>
          <a:xfrm>
            <a:off x="4112684" y="1484314"/>
            <a:ext cx="3454400" cy="4249736"/>
          </a:xfrm>
        </p:spPr>
        <p:txBody>
          <a:bodyPr/>
          <a:lstStyle/>
          <a:p>
            <a:pPr lvl="0"/>
            <a:r>
              <a:rPr lang="en-US" noProof="0" dirty="0"/>
              <a:t>First text layer without bullets  (16pt)</a:t>
            </a:r>
          </a:p>
          <a:p>
            <a:pPr lvl="1"/>
            <a:r>
              <a:rPr lang="en-US" noProof="0" dirty="0"/>
              <a:t>Second text layer (16 </a:t>
            </a:r>
            <a:r>
              <a:rPr lang="en-US" noProof="0" dirty="0" err="1"/>
              <a:t>pt</a:t>
            </a:r>
            <a:r>
              <a:rPr lang="en-US" noProof="0" dirty="0"/>
              <a:t>), bluish bullet</a:t>
            </a:r>
          </a:p>
          <a:p>
            <a:pPr lvl="3"/>
            <a:r>
              <a:rPr lang="en-US" noProof="0" dirty="0"/>
              <a:t>Third text layer (14pt), green bullet</a:t>
            </a:r>
          </a:p>
          <a:p>
            <a:pPr lvl="4"/>
            <a:r>
              <a:rPr lang="en-US" noProof="0" dirty="0"/>
              <a:t>Fourth layer, try to avoid it</a:t>
            </a:r>
          </a:p>
          <a:p>
            <a:pPr lvl="7"/>
            <a:r>
              <a:rPr lang="en-US" noProof="0" dirty="0"/>
              <a:t>Fifth layer (really needed?)</a:t>
            </a:r>
          </a:p>
        </p:txBody>
      </p:sp>
    </p:spTree>
    <p:extLst>
      <p:ext uri="{BB962C8B-B14F-4D97-AF65-F5344CB8AC3E}">
        <p14:creationId xmlns:p14="http://schemas.microsoft.com/office/powerpoint/2010/main" val="3741975855"/>
      </p:ext>
    </p:extLst>
  </p:cSld>
  <p:clrMapOvr>
    <a:masterClrMapping/>
  </p:clrMapOvr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 txBox="1">
            <a:spLocks/>
          </p:cNvSpPr>
          <p:nvPr/>
        </p:nvSpPr>
        <p:spPr>
          <a:xfrm>
            <a:off x="6165851" y="368300"/>
            <a:ext cx="5499101" cy="828675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baseline="0">
                <a:solidFill>
                  <a:schemeClr val="tx2"/>
                </a:solidFill>
                <a:latin typeface="Open Sans ExtraBold" panose="020B0606030504020204" pitchFamily="34" charset="0"/>
                <a:ea typeface="+mj-ea"/>
                <a:cs typeface="+mj-cs"/>
              </a:defRPr>
            </a:lvl1pPr>
          </a:lstStyle>
          <a:p>
            <a:r>
              <a:rPr lang="de-DE" sz="2400" dirty="0"/>
              <a:t>Titelmasterformat durch Klicken bearbeiten</a:t>
            </a:r>
          </a:p>
        </p:txBody>
      </p:sp>
      <p:sp>
        <p:nvSpPr>
          <p:cNvPr id="8" name="Textplatzhalter 5"/>
          <p:cNvSpPr>
            <a:spLocks noGrp="1"/>
          </p:cNvSpPr>
          <p:nvPr>
            <p:ph type="body" sz="quarter" idx="10"/>
          </p:nvPr>
        </p:nvSpPr>
        <p:spPr>
          <a:xfrm>
            <a:off x="514351" y="1484314"/>
            <a:ext cx="5511800" cy="4249736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1"/>
          </p:nvPr>
        </p:nvSpPr>
        <p:spPr>
          <a:xfrm>
            <a:off x="6165851" y="1484314"/>
            <a:ext cx="5511800" cy="424973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527051" y="367506"/>
            <a:ext cx="5499101" cy="829469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29176316"/>
      </p:ext>
    </p:extLst>
  </p:cSld>
  <p:clrMapOvr>
    <a:masterClrMapping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err="1"/>
              <a:t>Mastertitelformat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70481721"/>
      </p:ext>
    </p:extLst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20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95350" y="358563"/>
            <a:ext cx="10267951" cy="81228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 dirty="0"/>
              <a:t>This is an title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77619" y="1484313"/>
            <a:ext cx="10648949" cy="4249738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 dirty="0"/>
              <a:t>First text layer without bullets  (16pt)</a:t>
            </a:r>
          </a:p>
          <a:p>
            <a:pPr lvl="1"/>
            <a:r>
              <a:rPr lang="en-US" noProof="0" dirty="0"/>
              <a:t>Second text layer (16 </a:t>
            </a:r>
            <a:r>
              <a:rPr lang="en-US" noProof="0" dirty="0" err="1"/>
              <a:t>pt</a:t>
            </a:r>
            <a:r>
              <a:rPr lang="en-US" noProof="0" dirty="0"/>
              <a:t>), bluish bullet</a:t>
            </a:r>
          </a:p>
          <a:p>
            <a:pPr lvl="3"/>
            <a:r>
              <a:rPr lang="en-US" noProof="0" dirty="0"/>
              <a:t>Third text layer (14pt), green bullet</a:t>
            </a:r>
          </a:p>
          <a:p>
            <a:pPr lvl="4"/>
            <a:r>
              <a:rPr lang="en-US" noProof="0" dirty="0"/>
              <a:t>Fourth layer, try to avoid it</a:t>
            </a:r>
          </a:p>
          <a:p>
            <a:pPr lvl="7"/>
            <a:r>
              <a:rPr lang="en-US" noProof="0" dirty="0"/>
              <a:t>Fifth layer (really needed?)</a:t>
            </a:r>
          </a:p>
        </p:txBody>
      </p:sp>
      <p:sp>
        <p:nvSpPr>
          <p:cNvPr id="4" name="Textfeld 3"/>
          <p:cNvSpPr txBox="1"/>
          <p:nvPr userDrawn="1"/>
        </p:nvSpPr>
        <p:spPr>
          <a:xfrm>
            <a:off x="1826505" y="6158242"/>
            <a:ext cx="2790337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aseline="0" noProof="0" dirty="0">
                <a:solidFill>
                  <a:schemeClr val="bg2"/>
                </a:solidFill>
              </a:rPr>
              <a:t>Bio-image Analysis using LLMs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aseline="0" noProof="0" dirty="0">
                <a:solidFill>
                  <a:schemeClr val="bg2"/>
                </a:solidFill>
              </a:rPr>
              <a:t>ScaDS.AI Living Lab Lecture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aseline="0" noProof="0" dirty="0">
                <a:solidFill>
                  <a:schemeClr val="bg2"/>
                </a:solidFill>
              </a:rPr>
              <a:t>Robert Haase @haesleinhuepf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aseline="0" noProof="0" dirty="0">
                <a:solidFill>
                  <a:schemeClr val="bg2"/>
                </a:solidFill>
              </a:rPr>
              <a:t>April 4</a:t>
            </a:r>
            <a:r>
              <a:rPr lang="en-US" sz="1000" baseline="30000" noProof="0" dirty="0">
                <a:solidFill>
                  <a:schemeClr val="bg2"/>
                </a:solidFill>
              </a:rPr>
              <a:t>th</a:t>
            </a:r>
            <a:r>
              <a:rPr lang="en-US" sz="1000" baseline="0" noProof="0" dirty="0">
                <a:solidFill>
                  <a:schemeClr val="bg2"/>
                </a:solidFill>
              </a:rPr>
              <a:t> 2024</a:t>
            </a:r>
          </a:p>
        </p:txBody>
      </p:sp>
      <p:cxnSp>
        <p:nvCxnSpPr>
          <p:cNvPr id="8" name="Gerade Verbindung 14"/>
          <p:cNvCxnSpPr/>
          <p:nvPr/>
        </p:nvCxnSpPr>
        <p:spPr>
          <a:xfrm>
            <a:off x="0" y="6063479"/>
            <a:ext cx="12192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8"/>
          <p:cNvSpPr txBox="1"/>
          <p:nvPr/>
        </p:nvSpPr>
        <p:spPr>
          <a:xfrm>
            <a:off x="7699688" y="6221812"/>
            <a:ext cx="829808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de-DE" sz="1000" dirty="0">
                <a:solidFill>
                  <a:schemeClr val="bg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fld id="{38F97D41-8991-4148-BA02-56FEE4AAF2CC}" type="slidenum">
              <a:rPr lang="de-DE" sz="1000" baseline="0" smtClean="0">
                <a:solidFill>
                  <a:schemeClr val="bg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de-DE" sz="1000" baseline="0" dirty="0">
              <a:solidFill>
                <a:schemeClr val="bg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000" dirty="0">
              <a:solidFill>
                <a:schemeClr val="bg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A8309DBD-9A40-2349-A663-52842E0881D2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023648">
            <a:off x="10518588" y="-1404142"/>
            <a:ext cx="4841067" cy="4560112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9AA7E9CC-0B56-D845-8F08-95D8DC7CD313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5481" y="6077578"/>
            <a:ext cx="1816520" cy="760027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CA20171B-332B-3046-B607-37D179DE6C63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322" y="6246727"/>
            <a:ext cx="1619251" cy="476250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C41FD19D-2546-974E-8FE0-F91C1D8B0F11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85" y="6151073"/>
            <a:ext cx="1481211" cy="603145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791" y="-197974"/>
            <a:ext cx="1207113" cy="1627773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4324" y="-268488"/>
            <a:ext cx="2712955" cy="2682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104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6" r:id="rId1"/>
    <p:sldLayoutId id="2147483878" r:id="rId2"/>
    <p:sldLayoutId id="2147483868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  <p:sldLayoutId id="2147483877" r:id="rId11"/>
    <p:sldLayoutId id="2147483880" r:id="rId12"/>
    <p:sldLayoutId id="2147483881" r:id="rId13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sz="4000" b="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600"/>
        </a:spcBef>
        <a:buFont typeface="Arial" panose="020B0604020202020204" pitchFamily="34" charset="0"/>
        <a:buNone/>
        <a:defRPr sz="2400" kern="1200" baseline="0">
          <a:solidFill>
            <a:schemeClr val="tx2"/>
          </a:solidFill>
          <a:latin typeface="Open Sans" panose="020B0606030504020204" pitchFamily="34" charset="0"/>
          <a:ea typeface="+mn-ea"/>
          <a:cs typeface="+mn-cs"/>
        </a:defRPr>
      </a:lvl1pPr>
      <a:lvl2pPr marL="396000" indent="-324000" algn="l" defTabSz="914400" rtl="0" eaLnBrk="1" latinLnBrk="0" hangingPunct="1">
        <a:spcBef>
          <a:spcPts val="300"/>
        </a:spcBef>
        <a:buClr>
          <a:schemeClr val="accent1"/>
        </a:buClr>
        <a:buFont typeface="Arial" panose="020B0604020202020204" pitchFamily="34" charset="0"/>
        <a:buChar char="•"/>
        <a:defRPr sz="2400" kern="1200" baseline="0">
          <a:solidFill>
            <a:schemeClr val="tx2"/>
          </a:solidFill>
          <a:latin typeface="Open Sans" panose="020B0606030504020204" pitchFamily="34" charset="0"/>
          <a:ea typeface="+mn-ea"/>
          <a:cs typeface="+mn-cs"/>
        </a:defRPr>
      </a:lvl2pPr>
      <a:lvl3pPr marL="285750" indent="-285750" algn="l" defTabSz="914400" rtl="0" eaLnBrk="1" latinLnBrk="0" hangingPunct="1"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Open Sans" panose="020B0606030504020204" pitchFamily="34" charset="0"/>
          <a:ea typeface="+mn-ea"/>
          <a:cs typeface="+mn-cs"/>
        </a:defRPr>
      </a:lvl3pPr>
      <a:lvl4pPr marL="465750" indent="-285750" algn="l" defTabSz="914400" rtl="0" eaLnBrk="1" latinLnBrk="0" hangingPunct="1">
        <a:spcBef>
          <a:spcPts val="300"/>
        </a:spcBef>
        <a:buClr>
          <a:srgbClr val="51B02F"/>
        </a:buClr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Open Sans" panose="020B0606030504020204" pitchFamily="34" charset="0"/>
          <a:ea typeface="+mn-ea"/>
          <a:cs typeface="+mn-cs"/>
        </a:defRPr>
      </a:lvl4pPr>
      <a:lvl5pPr marL="682362" indent="-285750" algn="l" defTabSz="914400" rtl="0" eaLnBrk="1" latinLnBrk="0" hangingPunct="1">
        <a:spcBef>
          <a:spcPts val="300"/>
        </a:spcBef>
        <a:buClr>
          <a:schemeClr val="bg2"/>
        </a:buClr>
        <a:buFont typeface="Arial" panose="020B0604020202020204" pitchFamily="34" charset="0"/>
        <a:buChar char="•"/>
        <a:defRPr sz="2000" kern="1200" baseline="0">
          <a:solidFill>
            <a:schemeClr val="tx2"/>
          </a:solidFill>
          <a:latin typeface="Open Sans" panose="020B0606030504020204" pitchFamily="34" charset="0"/>
          <a:ea typeface="+mn-ea"/>
          <a:cs typeface="+mn-cs"/>
        </a:defRPr>
      </a:lvl5pPr>
      <a:lvl6pPr marL="358775" indent="0" algn="l" defTabSz="914400" rtl="0" eaLnBrk="1" latinLnBrk="0" hangingPunct="1">
        <a:spcBef>
          <a:spcPts val="0"/>
        </a:spcBef>
        <a:buFont typeface="Arial" panose="020B0604020202020204" pitchFamily="34" charset="0"/>
        <a:buNone/>
        <a:defRPr sz="3200" b="1" kern="1200">
          <a:solidFill>
            <a:srgbClr val="FF0000"/>
          </a:solidFill>
          <a:latin typeface="+mn-lt"/>
          <a:ea typeface="+mn-ea"/>
          <a:cs typeface="+mn-cs"/>
        </a:defRPr>
      </a:lvl6pPr>
      <a:lvl7pPr marL="358775" indent="0" algn="l" defTabSz="914400" rtl="0" eaLnBrk="1" latinLnBrk="0" hangingPunct="1">
        <a:spcBef>
          <a:spcPts val="0"/>
        </a:spcBef>
        <a:buFont typeface="Arial" panose="020B0604020202020204" pitchFamily="34" charset="0"/>
        <a:buNone/>
        <a:defRPr sz="3200" kern="1200">
          <a:solidFill>
            <a:srgbClr val="FF0000"/>
          </a:solidFill>
          <a:latin typeface="+mn-lt"/>
          <a:ea typeface="+mn-ea"/>
          <a:cs typeface="+mn-cs"/>
        </a:defRPr>
      </a:lvl7pPr>
      <a:lvl8pPr marL="893763" indent="-228600" algn="l" defTabSz="914400" rtl="0" eaLnBrk="1" latinLnBrk="0" hangingPunct="1">
        <a:spcBef>
          <a:spcPct val="20000"/>
        </a:spcBef>
        <a:buClr>
          <a:schemeClr val="bg2"/>
        </a:buClr>
        <a:buSzPct val="100000"/>
        <a:buFont typeface="Wingdings" panose="05000000000000000000" pitchFamily="2" charset="2"/>
        <a:buChar char="§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231">
          <p15:clr>
            <a:srgbClr val="F26B43"/>
          </p15:clr>
        </p15:guide>
        <p15:guide id="3" pos="324">
          <p15:clr>
            <a:srgbClr val="F26B43"/>
          </p15:clr>
        </p15:guide>
        <p15:guide id="4" pos="880">
          <p15:clr>
            <a:srgbClr val="F26B43"/>
          </p15:clr>
        </p15:guide>
        <p15:guide id="5" pos="968">
          <p15:clr>
            <a:srgbClr val="F26B43"/>
          </p15:clr>
        </p15:guide>
        <p15:guide id="6" pos="1528">
          <p15:clr>
            <a:srgbClr val="F26B43"/>
          </p15:clr>
        </p15:guide>
        <p15:guide id="7" pos="1616">
          <p15:clr>
            <a:srgbClr val="F26B43"/>
          </p15:clr>
        </p15:guide>
        <p15:guide id="8" pos="2268">
          <p15:clr>
            <a:srgbClr val="F26B43"/>
          </p15:clr>
        </p15:guide>
        <p15:guide id="9" pos="2176">
          <p15:clr>
            <a:srgbClr val="F26B43"/>
          </p15:clr>
        </p15:guide>
        <p15:guide id="10" pos="2912">
          <p15:clr>
            <a:srgbClr val="F26B43"/>
          </p15:clr>
        </p15:guide>
        <p15:guide id="11" pos="2823">
          <p15:clr>
            <a:srgbClr val="F26B43"/>
          </p15:clr>
        </p15:guide>
        <p15:guide id="12" pos="3472">
          <p15:clr>
            <a:srgbClr val="F26B43"/>
          </p15:clr>
        </p15:guide>
        <p15:guide id="13" pos="3563">
          <p15:clr>
            <a:srgbClr val="F26B43"/>
          </p15:clr>
        </p15:guide>
        <p15:guide id="14" pos="4119">
          <p15:clr>
            <a:srgbClr val="F26B43"/>
          </p15:clr>
        </p15:guide>
        <p15:guide id="15" pos="4211">
          <p15:clr>
            <a:srgbClr val="F26B43"/>
          </p15:clr>
        </p15:guide>
        <p15:guide id="16" pos="4767">
          <p15:clr>
            <a:srgbClr val="F26B43"/>
          </p15:clr>
        </p15:guide>
        <p15:guide id="17" pos="4868">
          <p15:clr>
            <a:srgbClr val="F26B43"/>
          </p15:clr>
        </p15:guide>
        <p15:guide id="18" pos="5183">
          <p15:clr>
            <a:srgbClr val="F26B43"/>
          </p15:clr>
        </p15:guide>
        <p15:guide id="19" pos="5091">
          <p15:clr>
            <a:srgbClr val="F26B43"/>
          </p15:clr>
        </p15:guide>
        <p15:guide id="20" pos="5415">
          <p15:clr>
            <a:srgbClr val="F26B43"/>
          </p15:clr>
        </p15:guide>
        <p15:guide id="21" pos="5507">
          <p15:clr>
            <a:srgbClr val="F26B43"/>
          </p15:clr>
        </p15:guide>
        <p15:guide id="22" pos="6060">
          <p15:clr>
            <a:srgbClr val="F26B43"/>
          </p15:clr>
        </p15:guide>
        <p15:guide id="23" pos="6152">
          <p15:clr>
            <a:srgbClr val="F26B43"/>
          </p15:clr>
        </p15:guide>
        <p15:guide id="24" pos="6708">
          <p15:clr>
            <a:srgbClr val="F26B43"/>
          </p15:clr>
        </p15:guide>
        <p15:guide id="25" pos="6800">
          <p15:clr>
            <a:srgbClr val="F26B43"/>
          </p15:clr>
        </p15:guide>
        <p15:guide id="26" pos="7448">
          <p15:clr>
            <a:srgbClr val="F26B43"/>
          </p15:clr>
        </p15:guide>
        <p15:guide id="27" pos="7356">
          <p15:clr>
            <a:srgbClr val="F26B43"/>
          </p15:clr>
        </p15:guide>
        <p15:guide id="30" orient="horz" pos="727">
          <p15:clr>
            <a:srgbClr val="F26B43"/>
          </p15:clr>
        </p15:guide>
        <p15:guide id="31" pos="555">
          <p15:clr>
            <a:srgbClr val="F26B43"/>
          </p15:clr>
        </p15:guide>
        <p15:guide id="32" pos="644">
          <p15:clr>
            <a:srgbClr val="F26B43"/>
          </p15:clr>
        </p15:guide>
        <p15:guide id="33" pos="1204">
          <p15:clr>
            <a:srgbClr val="F26B43"/>
          </p15:clr>
        </p15:guide>
        <p15:guide id="34" pos="1300">
          <p15:clr>
            <a:srgbClr val="F26B43"/>
          </p15:clr>
        </p15:guide>
        <p15:guide id="35" pos="1852">
          <p15:clr>
            <a:srgbClr val="F26B43"/>
          </p15:clr>
        </p15:guide>
        <p15:guide id="36" pos="1943">
          <p15:clr>
            <a:srgbClr val="F26B43"/>
          </p15:clr>
        </p15:guide>
        <p15:guide id="37" pos="2500">
          <p15:clr>
            <a:srgbClr val="F26B43"/>
          </p15:clr>
        </p15:guide>
        <p15:guide id="38" pos="2588">
          <p15:clr>
            <a:srgbClr val="F26B43"/>
          </p15:clr>
        </p15:guide>
        <p15:guide id="39" pos="3144">
          <p15:clr>
            <a:srgbClr val="F26B43"/>
          </p15:clr>
        </p15:guide>
        <p15:guide id="40" pos="3239">
          <p15:clr>
            <a:srgbClr val="F26B43"/>
          </p15:clr>
        </p15:guide>
        <p15:guide id="41" pos="3796">
          <p15:clr>
            <a:srgbClr val="F26B43"/>
          </p15:clr>
        </p15:guide>
        <p15:guide id="42" pos="3884">
          <p15:clr>
            <a:srgbClr val="F26B43"/>
          </p15:clr>
        </p15:guide>
        <p15:guide id="43" pos="4440">
          <p15:clr>
            <a:srgbClr val="F26B43"/>
          </p15:clr>
        </p15:guide>
        <p15:guide id="44" pos="4536">
          <p15:clr>
            <a:srgbClr val="F26B43"/>
          </p15:clr>
        </p15:guide>
        <p15:guide id="45" pos="5736">
          <p15:clr>
            <a:srgbClr val="F26B43"/>
          </p15:clr>
        </p15:guide>
        <p15:guide id="46" pos="5831">
          <p15:clr>
            <a:srgbClr val="F26B43"/>
          </p15:clr>
        </p15:guide>
        <p15:guide id="47" pos="6411">
          <p15:clr>
            <a:srgbClr val="F26B43"/>
          </p15:clr>
        </p15:guide>
        <p15:guide id="48" pos="6479">
          <p15:clr>
            <a:srgbClr val="F26B43"/>
          </p15:clr>
        </p15:guide>
        <p15:guide id="49" pos="7032">
          <p15:clr>
            <a:srgbClr val="F26B43"/>
          </p15:clr>
        </p15:guide>
        <p15:guide id="50" pos="7127">
          <p15:clr>
            <a:srgbClr val="F26B43"/>
          </p15:clr>
        </p15:guide>
        <p15:guide id="51" orient="horz" pos="3612">
          <p15:clr>
            <a:srgbClr val="F26B43"/>
          </p15:clr>
        </p15:guide>
        <p15:guide id="52" orient="horz" pos="3838">
          <p15:clr>
            <a:srgbClr val="F26B43"/>
          </p15:clr>
        </p15:guide>
        <p15:guide id="53" orient="horz" pos="935">
          <p15:clr>
            <a:srgbClr val="F26B43"/>
          </p15:clr>
        </p15:guide>
        <p15:guide id="58" orient="horz" pos="221">
          <p15:clr>
            <a:srgbClr val="F26B43"/>
          </p15:clr>
        </p15:guide>
        <p15:guide id="59" orient="horz" pos="3962">
          <p15:clr>
            <a:srgbClr val="F26B43"/>
          </p15:clr>
        </p15:guide>
        <p15:guide id="60" orient="horz" pos="4167">
          <p15:clr>
            <a:srgbClr val="F26B43"/>
          </p15:clr>
        </p15:guide>
        <p15:guide id="61" orient="horz" pos="618">
          <p15:clr>
            <a:srgbClr val="F26B43"/>
          </p15:clr>
        </p15:guide>
        <p15:guide id="62" orient="horz" pos="490">
          <p15:clr>
            <a:srgbClr val="F26B43"/>
          </p15:clr>
        </p15:guide>
        <p15:guide id="63" orient="horz" pos="40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creativecommons.org/licenses/by/4.0/" TargetMode="External"/><Relationship Id="rId5" Type="http://schemas.openxmlformats.org/officeDocument/2006/relationships/image" Target="../media/image10.jpeg"/><Relationship Id="rId4" Type="http://schemas.openxmlformats.org/officeDocument/2006/relationships/image" Target="../media/image9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scads.github.io/prompt-engineering-tutorial-2023/01_prompts/02_use_cases.html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scads.github.io/prompt-engineering-tutorial-2023/01_prompts/02_use_cases.html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scads.github.io/prompt-engineering-tutorial-2023/01_prompts/03_prompt_engineering.html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scads.github.io/prompt-engineering-tutorial-2023/01_prompts/03_prompt_engineering.html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scads.github.io/prompt-engineering-tutorial-2023/01_prompts/03_prompt_engineering.html" TargetMode="Externa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scads.github.io/prompt-engineering-tutorial-2023/01_prompts/03_prompt_engineering.html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s://haesleinhuepf.github.io/BioImageAnalysisNotebooks/07_prompt_engineering/02_generating_images.html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haesleinhuepf.github.io/BioImageAnalysisNotebooks/07_prompt_engineering/02_generating_images.html" TargetMode="Externa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4.png"/><Relationship Id="rId4" Type="http://schemas.openxmlformats.org/officeDocument/2006/relationships/hyperlink" Target="https://haesleinhuepf.github.io/BioImageAnalysisNotebooks/07_prompt_engineering/04_generating_code_for_processing_images.html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haesleinhuepf.github.io/BioImageAnalysisNotebooks/07_prompt_engineering/05_generating_advanced_image_processing_code.htm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9" Type="http://schemas.openxmlformats.org/officeDocument/2006/relationships/hyperlink" Target="https://haesleinhuepf.github.io/BioImageAnalysisNotebooks/07_prompt_engineering/05_generating_advanced_image_processing_code.html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hyperlink" Target="https://github.com/haesleinhuepf/bia-bob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hyperlink" Target="https://github.com/haesleinhuepf/bia-bob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github.com/haesleinhuepf/bia-bob/blob/main/demo/gemini.ipynb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github.com/haesleinhuepf/bia-bob/blob/main/demo/custom_endpoints.ipynb" TargetMode="External"/><Relationship Id="rId5" Type="http://schemas.openxmlformats.org/officeDocument/2006/relationships/hyperlink" Target="https://ollama.com/" TargetMode="External"/><Relationship Id="rId4" Type="http://schemas.openxmlformats.org/officeDocument/2006/relationships/hyperlink" Target="https://login.helmholtz.de/oauth2-as/oauth2-authz-web-entry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github.com/haesleinhuepf/bia-bob/blob/main/demo/vision-microscopy.ipynb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haesleinhuepf.github.io/BioImageAnalysisNotebooks/07_prompt_engineering/60_image_variations_huggingface.html" TargetMode="Externa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haesleinhuepf/darth-d/blob/main/demo/demo_replacing.ipynb" TargetMode="External"/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hyperlink" Target="https://replicate.com/stability-ai/stable-diffusion" TargetMode="External"/><Relationship Id="rId7" Type="http://schemas.openxmlformats.org/officeDocument/2006/relationships/image" Target="../media/image60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hyperlink" Target="https://chat.openai.com/" TargetMode="External"/><Relationship Id="rId9" Type="http://schemas.openxmlformats.org/officeDocument/2006/relationships/image" Target="../media/image6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4.png"/><Relationship Id="rId7" Type="http://schemas.openxmlformats.org/officeDocument/2006/relationships/hyperlink" Target="https://youtu.be/XrtJqlwfqQ4" TargetMode="External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6.png"/><Relationship Id="rId5" Type="http://schemas.openxmlformats.org/officeDocument/2006/relationships/hyperlink" Target="https://www.youtube.com/c/digitalsreeni" TargetMode="External"/><Relationship Id="rId4" Type="http://schemas.openxmlformats.org/officeDocument/2006/relationships/image" Target="../media/image65.png"/><Relationship Id="rId9" Type="http://schemas.openxmlformats.org/officeDocument/2006/relationships/hyperlink" Target="https://youtu.be/nC0REzvOT5s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creativecommons.org/licenses/by/4.0/" TargetMode="External"/><Relationship Id="rId5" Type="http://schemas.openxmlformats.org/officeDocument/2006/relationships/image" Target="../media/image10.jpeg"/><Relationship Id="rId4" Type="http://schemas.openxmlformats.org/officeDocument/2006/relationships/image" Target="../media/image9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hyperlink" Target="https://scads.github.io/prompt-engineering-tutorial-2023/00_preparation/readme.html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hyperlink" Target="https://scads.github.io/prompt-engineering-tutorial-2023/00_preparation/readme.html" TargetMode="Externa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openai.com/blog/openai-api" TargetMode="External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openai.com/blog/openai-api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scads.github.io/prompt-engineering-tutorial-2023/01_prompts/01_prompting.html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haesleinhuepf.github.io/BioImageAnalysisNotebooks/07_prompt_engineering/40_bia_bob.html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hyperlink" Target="https://haesleinhuepf.github.io/BioImageAnalysisNotebooks/07_prompt_engineering/40_bia_bob.html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13" Type="http://schemas.openxmlformats.org/officeDocument/2006/relationships/image" Target="../media/image97.png"/><Relationship Id="rId3" Type="http://schemas.openxmlformats.org/officeDocument/2006/relationships/image" Target="../media/image8.tiff"/><Relationship Id="rId7" Type="http://schemas.openxmlformats.org/officeDocument/2006/relationships/image" Target="../media/image93.png"/><Relationship Id="rId12" Type="http://schemas.openxmlformats.org/officeDocument/2006/relationships/image" Target="../media/image96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2.png"/><Relationship Id="rId11" Type="http://schemas.openxmlformats.org/officeDocument/2006/relationships/image" Target="../media/image95.png"/><Relationship Id="rId5" Type="http://schemas.openxmlformats.org/officeDocument/2006/relationships/image" Target="../media/image91.png"/><Relationship Id="rId15" Type="http://schemas.openxmlformats.org/officeDocument/2006/relationships/hyperlink" Target="http://haesleinhuepf.github.io/" TargetMode="External"/><Relationship Id="rId10" Type="http://schemas.openxmlformats.org/officeDocument/2006/relationships/image" Target="../media/image94.png"/><Relationship Id="rId4" Type="http://schemas.openxmlformats.org/officeDocument/2006/relationships/image" Target="../media/image90.png"/><Relationship Id="rId9" Type="http://schemas.openxmlformats.org/officeDocument/2006/relationships/image" Target="../media/image10.jpeg"/><Relationship Id="rId14" Type="http://schemas.openxmlformats.org/officeDocument/2006/relationships/hyperlink" Target="https://scads.ai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en.wikipedia.org/wiki/Generative_artificial_intelligence" TargetMode="Externa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en.wikipedia.org/wiki/Generative_artificial_intelligence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Generative_artificial_intelligence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en.wikipedia.org/wiki/Generative_artificial_intelligence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scads.github.io/prompt-engineering-tutorial-2023/01_prompts/02_use_cases.html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scads.github.io/prompt-engineering-tutorial-2023/01_prompts/02_use_cases.html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2BDB284B-876B-EF41-B780-30B88DFEE22A}"/>
              </a:ext>
            </a:extLst>
          </p:cNvPr>
          <p:cNvSpPr txBox="1"/>
          <p:nvPr/>
        </p:nvSpPr>
        <p:spPr>
          <a:xfrm>
            <a:off x="3453285" y="122589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771F6301-FF2F-1D49-8CFA-05396B073F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374" y="844514"/>
            <a:ext cx="3009900" cy="1225622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D07F4BE4-CBA1-C248-B08F-4CA8E5D3C20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7427"/>
          <a:stretch/>
        </p:blipFill>
        <p:spPr>
          <a:xfrm>
            <a:off x="9646920" y="3251200"/>
            <a:ext cx="2545080" cy="1309041"/>
          </a:xfrm>
          <a:prstGeom prst="rect">
            <a:avLst/>
          </a:prstGeom>
        </p:spPr>
      </p:pic>
      <p:sp>
        <p:nvSpPr>
          <p:cNvPr id="9" name="Textplatzhalter 2">
            <a:extLst>
              <a:ext uri="{FF2B5EF4-FFF2-40B4-BE49-F238E27FC236}">
                <a16:creationId xmlns:a16="http://schemas.microsoft.com/office/drawing/2014/main" id="{31221FD6-08D6-3F40-ACE8-C0B9BADE7F5D}"/>
              </a:ext>
            </a:extLst>
          </p:cNvPr>
          <p:cNvSpPr txBox="1">
            <a:spLocks/>
          </p:cNvSpPr>
          <p:nvPr/>
        </p:nvSpPr>
        <p:spPr>
          <a:xfrm>
            <a:off x="694374" y="2179304"/>
            <a:ext cx="8952546" cy="3020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Font typeface="Open Sans" panose="020B0606030504020204" pitchFamily="34" charset="0"/>
              <a:buChar char="—"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396000" indent="-216000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576000" indent="-179388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4406900" algn="l"/>
              </a:tabLst>
            </a:pPr>
            <a:r>
              <a:rPr lang="en-US" sz="1100" dirty="0">
                <a:solidFill>
                  <a:schemeClr val="bg2">
                    <a:lumMod val="7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CENTER FOR SCALABLE DATA ANALYTICS AND </a:t>
            </a:r>
            <a:br>
              <a:rPr lang="en-US" sz="1100" dirty="0">
                <a:solidFill>
                  <a:schemeClr val="bg2">
                    <a:lumMod val="7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1100" dirty="0">
                <a:solidFill>
                  <a:schemeClr val="bg2">
                    <a:lumMod val="7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ARTIFICIAL INTELLIGENCE</a:t>
            </a:r>
          </a:p>
          <a:p>
            <a:endParaRPr lang="en-US" sz="2400" dirty="0">
              <a:solidFill>
                <a:schemeClr val="bg2">
                  <a:lumMod val="7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4800" dirty="0">
                <a:solidFill>
                  <a:srgbClr val="064569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Large Language Models for Bio-image Analysis</a:t>
            </a:r>
            <a:br>
              <a:rPr lang="en-US" sz="4800" dirty="0">
                <a:solidFill>
                  <a:srgbClr val="064569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</a:br>
            <a:r>
              <a:rPr lang="en-US" sz="3600" dirty="0">
                <a:solidFill>
                  <a:srgbClr val="51B02F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Robert Haase</a:t>
            </a:r>
            <a:endParaRPr lang="en-US" sz="3600" dirty="0">
              <a:solidFill>
                <a:srgbClr val="064569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76951598-1305-8841-8866-3EAAC7B214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7063" y="4268141"/>
            <a:ext cx="604100" cy="906150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93C7B70E-714F-E34A-B234-65D2E4D6253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1163" y="4509561"/>
            <a:ext cx="1642275" cy="42330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9187E3B-5C76-E856-BE2C-38A7BD406DE2}"/>
              </a:ext>
            </a:extLst>
          </p:cNvPr>
          <p:cNvSpPr txBox="1"/>
          <p:nvPr/>
        </p:nvSpPr>
        <p:spPr>
          <a:xfrm>
            <a:off x="9767063" y="2974201"/>
            <a:ext cx="17305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Funded by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6F1B55-AA80-BF3B-5AD9-6022C89A47FC}"/>
              </a:ext>
            </a:extLst>
          </p:cNvPr>
          <p:cNvSpPr txBox="1"/>
          <p:nvPr/>
        </p:nvSpPr>
        <p:spPr>
          <a:xfrm>
            <a:off x="3742374" y="6225664"/>
            <a:ext cx="4874995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These slides can be reused under the terms of the </a:t>
            </a:r>
            <a:br>
              <a:rPr lang="en-US" sz="1400" dirty="0"/>
            </a:br>
            <a:r>
              <a:rPr lang="en-US" sz="1400" dirty="0">
                <a:hlinkClick r:id="rId6"/>
              </a:rPr>
              <a:t>CC-BY 4.0</a:t>
            </a:r>
            <a:r>
              <a:rPr lang="en-US" sz="1400" dirty="0"/>
              <a:t> license unless mentioned otherwise.</a:t>
            </a:r>
          </a:p>
        </p:txBody>
      </p:sp>
    </p:spTree>
    <p:extLst>
      <p:ext uri="{BB962C8B-B14F-4D97-AF65-F5344CB8AC3E}">
        <p14:creationId xmlns:p14="http://schemas.microsoft.com/office/powerpoint/2010/main" val="8680227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86540-AFBF-3DEE-C523-6636A3346A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What are large language models </a:t>
            </a:r>
            <a:r>
              <a:rPr lang="en-US" sz="3600" dirty="0">
                <a:solidFill>
                  <a:srgbClr val="51B02F"/>
                </a:solidFill>
              </a:rPr>
              <a:t>not so good </a:t>
            </a:r>
            <a:r>
              <a:rPr lang="en-US" sz="3600" dirty="0"/>
              <a:t>in?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0BDAA5-1EBE-D486-768F-096457CF492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510018"/>
            <a:ext cx="8865334" cy="1105859"/>
          </a:xfrm>
        </p:spPr>
        <p:txBody>
          <a:bodyPr/>
          <a:lstStyle/>
          <a:p>
            <a:r>
              <a:rPr lang="en-US" dirty="0"/>
              <a:t>Querying knowledge (e.g. for recent information)</a:t>
            </a:r>
          </a:p>
          <a:p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4940958-8715-6C9C-C465-37690BE8BE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305" y="1934090"/>
            <a:ext cx="11651396" cy="160378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D7E84BE-F9EB-6CAA-1B5F-76D040EF57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304" y="3838829"/>
            <a:ext cx="11651396" cy="134723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42CF314-5E35-2BE2-1210-FF6E692B32A1}"/>
              </a:ext>
            </a:extLst>
          </p:cNvPr>
          <p:cNvSpPr txBox="1"/>
          <p:nvPr/>
        </p:nvSpPr>
        <p:spPr>
          <a:xfrm>
            <a:off x="3960061" y="6230768"/>
            <a:ext cx="427187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4"/>
              </a:rPr>
              <a:t>https://scads.github.io/prompt-engineering-tutorial-2023/01_prompts/02_use_cases.html</a:t>
            </a:r>
            <a:r>
              <a:rPr lang="en-US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26552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86540-AFBF-3DEE-C523-6636A3346A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What are large language models </a:t>
            </a:r>
            <a:r>
              <a:rPr lang="en-US" sz="3600" dirty="0">
                <a:solidFill>
                  <a:srgbClr val="51B02F"/>
                </a:solidFill>
              </a:rPr>
              <a:t>not so good </a:t>
            </a:r>
            <a:r>
              <a:rPr lang="en-US" sz="3600" dirty="0"/>
              <a:t>in?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5784C2E-C5C5-BD13-CEDC-0E0E7EE84C98}"/>
              </a:ext>
            </a:extLst>
          </p:cNvPr>
          <p:cNvSpPr txBox="1">
            <a:spLocks/>
          </p:cNvSpPr>
          <p:nvPr/>
        </p:nvSpPr>
        <p:spPr>
          <a:xfrm>
            <a:off x="702826" y="1185232"/>
            <a:ext cx="10644901" cy="608846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Math (e.g. counting)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E869D79-28B9-C3EE-CB15-EFBC080A71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826" y="1794077"/>
            <a:ext cx="6802874" cy="176443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3A05B3D-DB95-FD57-7562-C29CE36E4C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9108" y="2984500"/>
            <a:ext cx="4342751" cy="286900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42CF314-5E35-2BE2-1210-FF6E692B32A1}"/>
              </a:ext>
            </a:extLst>
          </p:cNvPr>
          <p:cNvSpPr txBox="1"/>
          <p:nvPr/>
        </p:nvSpPr>
        <p:spPr>
          <a:xfrm>
            <a:off x="3960061" y="6230768"/>
            <a:ext cx="427187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4"/>
              </a:rPr>
              <a:t>https://scads.github.io/prompt-engineering-tutorial-2023/01_prompts/02_use_cases.html</a:t>
            </a:r>
            <a:r>
              <a:rPr lang="en-US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99863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6CE4238-6AC2-36BA-966F-781830E1D1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617" y="1185625"/>
            <a:ext cx="7287152" cy="180802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351F2CE-858C-239C-6504-B573CE0DE9C7}"/>
              </a:ext>
            </a:extLst>
          </p:cNvPr>
          <p:cNvSpPr txBox="1"/>
          <p:nvPr/>
        </p:nvSpPr>
        <p:spPr>
          <a:xfrm>
            <a:off x="3684693" y="6237326"/>
            <a:ext cx="41556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3"/>
              </a:rPr>
              <a:t>https://scads.github.io/prompt-engineering-tutorial-2023/01_prompts/03_prompt_engineering.html</a:t>
            </a:r>
            <a:r>
              <a:rPr lang="en-US" sz="1200" dirty="0"/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8B31E5-E515-B253-10C1-0E911019F2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Prompt Engineering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35D087-ADF3-FCB6-70CB-3C194412C43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u="sng" dirty="0"/>
              <a:t>Set context / assign role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Define output style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Give hints / conditions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u="sng" dirty="0"/>
              <a:t>List tasks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Provide data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30494D3-2252-D972-A8B2-720EA9EDB6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7617" y="2967716"/>
            <a:ext cx="7287152" cy="8692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94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4.81481E-6 L 0.00221 -0.8277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4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364FBF2-B9A2-96B7-BD9E-8F14C6F751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9160"/>
          <a:stretch/>
        </p:blipFill>
        <p:spPr>
          <a:xfrm>
            <a:off x="4787617" y="1183815"/>
            <a:ext cx="7287152" cy="18224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78B31E5-E515-B253-10C1-0E911019F2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Prompt Engineering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35D087-ADF3-FCB6-70CB-3C194412C43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Set context / assign role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u="sng" dirty="0"/>
              <a:t>Define output style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Give hints / conditions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List tasks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Provide data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0DFF3E4-034F-B5ED-D218-EF3CA80D0833}"/>
              </a:ext>
            </a:extLst>
          </p:cNvPr>
          <p:cNvCxnSpPr>
            <a:cxnSpLocks/>
          </p:cNvCxnSpPr>
          <p:nvPr/>
        </p:nvCxnSpPr>
        <p:spPr>
          <a:xfrm>
            <a:off x="4887343" y="1829306"/>
            <a:ext cx="1020476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FC5FF185-3A64-F7C4-0AAB-83B61695C22E}"/>
              </a:ext>
            </a:extLst>
          </p:cNvPr>
          <p:cNvSpPr txBox="1"/>
          <p:nvPr/>
        </p:nvSpPr>
        <p:spPr>
          <a:xfrm>
            <a:off x="3684693" y="6237326"/>
            <a:ext cx="41556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3"/>
              </a:rPr>
              <a:t>https://scads.github.io/prompt-engineering-tutorial-2023/01_prompts/03_prompt_engineering.html</a:t>
            </a:r>
            <a:r>
              <a:rPr lang="en-US" sz="1200" dirty="0"/>
              <a:t>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A7E1935-1DD1-B620-67B2-1E9313D0368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0840"/>
          <a:stretch/>
        </p:blipFill>
        <p:spPr>
          <a:xfrm>
            <a:off x="4787617" y="3006274"/>
            <a:ext cx="7287152" cy="264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5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7D71125-56D6-5593-7C60-C712EAF9EB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617" y="1183813"/>
            <a:ext cx="7287152" cy="328564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78B31E5-E515-B253-10C1-0E911019F2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Prompt Engineering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35D087-ADF3-FCB6-70CB-3C194412C43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Set context / assign role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u="sng" dirty="0"/>
              <a:t>Define output style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Give hints / conditions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List tasks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Provide data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25AE728-1E4C-DF1E-BA58-6F99713B524D}"/>
              </a:ext>
            </a:extLst>
          </p:cNvPr>
          <p:cNvCxnSpPr>
            <a:cxnSpLocks/>
          </p:cNvCxnSpPr>
          <p:nvPr/>
        </p:nvCxnSpPr>
        <p:spPr>
          <a:xfrm>
            <a:off x="4887343" y="2020136"/>
            <a:ext cx="1585019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EFE34D6-37E1-470C-BC1C-3073A2A02248}"/>
              </a:ext>
            </a:extLst>
          </p:cNvPr>
          <p:cNvCxnSpPr>
            <a:cxnSpLocks/>
          </p:cNvCxnSpPr>
          <p:nvPr/>
        </p:nvCxnSpPr>
        <p:spPr>
          <a:xfrm>
            <a:off x="5095402" y="3842310"/>
            <a:ext cx="3102393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B9931BBC-D41F-D7CB-5133-C500AA1018E3}"/>
              </a:ext>
            </a:extLst>
          </p:cNvPr>
          <p:cNvSpPr txBox="1"/>
          <p:nvPr/>
        </p:nvSpPr>
        <p:spPr>
          <a:xfrm>
            <a:off x="3684693" y="6237326"/>
            <a:ext cx="41556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3"/>
              </a:rPr>
              <a:t>https://scads.github.io/prompt-engineering-tutorial-2023/01_prompts/03_prompt_engineering.html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63600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FD12326-12DB-1037-2FF1-4D801DF852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617" y="1183814"/>
            <a:ext cx="7287152" cy="361604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78B31E5-E515-B253-10C1-0E911019F2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Prompt Engineering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35D087-ADF3-FCB6-70CB-3C194412C43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Set context / assign role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u="sng" dirty="0"/>
              <a:t>Define output style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Give hints / conditions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List tasks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Provide data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1196AA5-B725-8610-2F97-BE22F227F73F}"/>
              </a:ext>
            </a:extLst>
          </p:cNvPr>
          <p:cNvCxnSpPr>
            <a:cxnSpLocks/>
          </p:cNvCxnSpPr>
          <p:nvPr/>
        </p:nvCxnSpPr>
        <p:spPr>
          <a:xfrm>
            <a:off x="4887343" y="2020137"/>
            <a:ext cx="1728142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5A038C35-28AE-20BB-2CE8-CD4B7A483954}"/>
              </a:ext>
            </a:extLst>
          </p:cNvPr>
          <p:cNvSpPr txBox="1"/>
          <p:nvPr/>
        </p:nvSpPr>
        <p:spPr>
          <a:xfrm>
            <a:off x="3684693" y="6237326"/>
            <a:ext cx="41556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3"/>
              </a:rPr>
              <a:t>https://scads.github.io/prompt-engineering-tutorial-2023/01_prompts/03_prompt_engineering.html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50943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37B8AA-3F04-7593-509E-FA4377D4C6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663FC8-9E75-F166-923B-2A4C9AB11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Prompt Engineering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3C0044-6D08-EC5F-8882-11F6CD8C1E2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4610834" cy="1559185"/>
          </a:xfrm>
        </p:spPr>
        <p:txBody>
          <a:bodyPr/>
          <a:lstStyle/>
          <a:p>
            <a:r>
              <a:rPr lang="en-US" sz="2200" dirty="0"/>
              <a:t>Prompts can also be used to generate images, e.g. with DALL-E.</a:t>
            </a:r>
            <a:br>
              <a:rPr lang="en-US" sz="2200" dirty="0"/>
            </a:br>
            <a:r>
              <a:rPr lang="en-US" sz="2200" dirty="0"/>
              <a:t>One can generate quite realistic images given a detailed prompt.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D2ABA26-0B7C-A523-11BB-7EFF362C54AF}"/>
              </a:ext>
            </a:extLst>
          </p:cNvPr>
          <p:cNvSpPr txBox="1"/>
          <p:nvPr/>
        </p:nvSpPr>
        <p:spPr>
          <a:xfrm>
            <a:off x="4094922" y="6124006"/>
            <a:ext cx="337135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hlinkClick r:id="rId2"/>
              </a:rPr>
              <a:t>https://haesleinhuepf.github.io/BioImageAnalysisNotebooks/07_prompt_engineering/02_generating_images.html</a:t>
            </a:r>
            <a:r>
              <a:rPr lang="en-US" sz="1200" dirty="0"/>
              <a:t>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6458344-BE38-C210-674C-DB2B7B0018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556" y="3312478"/>
            <a:ext cx="10906125" cy="263842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D5289E6-77DF-2B7F-840D-078353F2F6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2136" y="1113808"/>
            <a:ext cx="6492484" cy="1429961"/>
          </a:xfrm>
          <a:prstGeom prst="rect">
            <a:avLst/>
          </a:prstGeom>
        </p:spPr>
      </p:pic>
      <p:sp>
        <p:nvSpPr>
          <p:cNvPr id="13" name="Speech Bubble: Rectangle 12">
            <a:extLst>
              <a:ext uri="{FF2B5EF4-FFF2-40B4-BE49-F238E27FC236}">
                <a16:creationId xmlns:a16="http://schemas.microsoft.com/office/drawing/2014/main" id="{19B76C13-5D18-B79A-2F66-9013FFB0FEFA}"/>
              </a:ext>
            </a:extLst>
          </p:cNvPr>
          <p:cNvSpPr/>
          <p:nvPr/>
        </p:nvSpPr>
        <p:spPr>
          <a:xfrm>
            <a:off x="6935189" y="2303752"/>
            <a:ext cx="1436915" cy="896851"/>
          </a:xfrm>
          <a:prstGeom prst="wedgeRectCallout">
            <a:avLst>
              <a:gd name="adj1" fmla="val 31923"/>
              <a:gd name="adj2" fmla="val 69430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One cat </a:t>
            </a:r>
            <a:br>
              <a:rPr lang="en-US" sz="2400" dirty="0"/>
            </a:br>
            <a:r>
              <a:rPr lang="en-US" sz="2400" dirty="0"/>
              <a:t>is real.</a:t>
            </a:r>
          </a:p>
        </p:txBody>
      </p:sp>
    </p:spTree>
    <p:extLst>
      <p:ext uri="{BB962C8B-B14F-4D97-AF65-F5344CB8AC3E}">
        <p14:creationId xmlns:p14="http://schemas.microsoft.com/office/powerpoint/2010/main" val="1665656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554084-A696-23C5-83EA-BB18FE873A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E50CB-6489-FC02-99AE-1E2C076127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Prompt Engineering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CF03D5-6717-6357-6F90-ABC6B5C7CDF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43" t="19526" r="67961" b="61684"/>
          <a:stretch/>
        </p:blipFill>
        <p:spPr>
          <a:xfrm>
            <a:off x="5502136" y="1024192"/>
            <a:ext cx="6152809" cy="21964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93F1D1C-E0B2-F172-8A92-05A8D1A2060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0558" b="-1618"/>
          <a:stretch/>
        </p:blipFill>
        <p:spPr>
          <a:xfrm>
            <a:off x="213975" y="3240681"/>
            <a:ext cx="11961571" cy="275231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48A5104-DC1F-3B2E-D311-62A36BEDC569}"/>
              </a:ext>
            </a:extLst>
          </p:cNvPr>
          <p:cNvSpPr txBox="1"/>
          <p:nvPr/>
        </p:nvSpPr>
        <p:spPr>
          <a:xfrm>
            <a:off x="4094922" y="6124006"/>
            <a:ext cx="337135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hlinkClick r:id="rId3"/>
              </a:rPr>
              <a:t>https://haesleinhuepf.github.io/BioImageAnalysisNotebooks/07_prompt_engineering/02_generating_images.html</a:t>
            </a:r>
            <a:r>
              <a:rPr lang="en-US" sz="1200" dirty="0"/>
              <a:t> 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B2E7D21-F912-629A-9E18-026D8A231BD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4610834" cy="1559185"/>
          </a:xfrm>
        </p:spPr>
        <p:txBody>
          <a:bodyPr/>
          <a:lstStyle/>
          <a:p>
            <a:r>
              <a:rPr lang="en-US" sz="2200" dirty="0"/>
              <a:t>Prompts can also be used to generate images, e.g. with DALL-E.</a:t>
            </a:r>
            <a:br>
              <a:rPr lang="en-US" sz="2200" dirty="0"/>
            </a:br>
            <a:r>
              <a:rPr lang="en-US" sz="2200" dirty="0"/>
              <a:t>One can generate quite realistic images given a detailed prompt.</a:t>
            </a:r>
          </a:p>
        </p:txBody>
      </p:sp>
    </p:spTree>
    <p:extLst>
      <p:ext uri="{BB962C8B-B14F-4D97-AF65-F5344CB8AC3E}">
        <p14:creationId xmlns:p14="http://schemas.microsoft.com/office/powerpoint/2010/main" val="2215667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BEBF56-01DC-B8A8-ED95-3D61C4FBFF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Prompt engineering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829E9A-93E4-F484-8E18-59D5C575A09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err="1"/>
              <a:t>chatGPT</a:t>
            </a:r>
            <a:r>
              <a:rPr lang="en-US" dirty="0"/>
              <a:t> can solve simple image analysis tasks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BB7311D-789E-D7BF-C74A-A3A48C2513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83" y="2122964"/>
            <a:ext cx="5348762" cy="217346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AF307FF-AAB8-AB3B-F453-2FECE6387B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3549" y="2122964"/>
            <a:ext cx="4100717" cy="383752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2CEF01A-A9C7-6BF8-2397-4803A90F9CB3}"/>
              </a:ext>
            </a:extLst>
          </p:cNvPr>
          <p:cNvSpPr txBox="1"/>
          <p:nvPr/>
        </p:nvSpPr>
        <p:spPr>
          <a:xfrm>
            <a:off x="92483" y="1682044"/>
            <a:ext cx="53487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Prompt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A341040-6273-1583-21EE-6BA9B990A467}"/>
              </a:ext>
            </a:extLst>
          </p:cNvPr>
          <p:cNvSpPr txBox="1"/>
          <p:nvPr/>
        </p:nvSpPr>
        <p:spPr>
          <a:xfrm>
            <a:off x="5483549" y="1673417"/>
            <a:ext cx="3942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Response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4E8CD20-E0B2-A0FD-849D-9867A5A66323}"/>
              </a:ext>
            </a:extLst>
          </p:cNvPr>
          <p:cNvSpPr txBox="1"/>
          <p:nvPr/>
        </p:nvSpPr>
        <p:spPr>
          <a:xfrm>
            <a:off x="3746499" y="6091503"/>
            <a:ext cx="4356101" cy="7333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hlinkClick r:id="rId4"/>
              </a:rPr>
              <a:t>https://haesleinhuepf.github.io/BioImageAnalysisNotebooks/07_prompt_engineering/04_generating_code_for_processing_images.html</a:t>
            </a:r>
            <a:r>
              <a:rPr lang="en-US" sz="1400" dirty="0"/>
              <a:t> 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9F3F0E7-64C8-87EC-6585-B64BC08C15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18705" y="2122964"/>
            <a:ext cx="2673295" cy="257413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2B23E22C-E015-BA75-A207-F50944BC6961}"/>
              </a:ext>
            </a:extLst>
          </p:cNvPr>
          <p:cNvSpPr txBox="1"/>
          <p:nvPr/>
        </p:nvSpPr>
        <p:spPr>
          <a:xfrm>
            <a:off x="9561009" y="1673417"/>
            <a:ext cx="26309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Result</a:t>
            </a:r>
          </a:p>
        </p:txBody>
      </p:sp>
    </p:spTree>
    <p:extLst>
      <p:ext uri="{BB962C8B-B14F-4D97-AF65-F5344CB8AC3E}">
        <p14:creationId xmlns:p14="http://schemas.microsoft.com/office/powerpoint/2010/main" val="4248578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hought Bubble: Cloud 18">
            <a:extLst>
              <a:ext uri="{FF2B5EF4-FFF2-40B4-BE49-F238E27FC236}">
                <a16:creationId xmlns:a16="http://schemas.microsoft.com/office/drawing/2014/main" id="{D5FC72BC-A474-80FF-CD49-2102EC6FBE6A}"/>
              </a:ext>
            </a:extLst>
          </p:cNvPr>
          <p:cNvSpPr/>
          <p:nvPr/>
        </p:nvSpPr>
        <p:spPr>
          <a:xfrm>
            <a:off x="5707687" y="2924070"/>
            <a:ext cx="1175434" cy="836945"/>
          </a:xfrm>
          <a:prstGeom prst="cloudCallout">
            <a:avLst>
              <a:gd name="adj1" fmla="val -12559"/>
              <a:gd name="adj2" fmla="val 13320"/>
            </a:avLst>
          </a:prstGeom>
          <a:solidFill>
            <a:schemeClr val="tx2">
              <a:lumMod val="40000"/>
              <a:lumOff val="6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noAutofit/>
          </a:bodyPr>
          <a:lstStyle/>
          <a:p>
            <a:pPr algn="ctr" defTabSz="410766" hangingPunct="0"/>
            <a:endParaRPr lang="en-US" sz="1500" dirty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20" name="Lightning Bolt 19">
            <a:extLst>
              <a:ext uri="{FF2B5EF4-FFF2-40B4-BE49-F238E27FC236}">
                <a16:creationId xmlns:a16="http://schemas.microsoft.com/office/drawing/2014/main" id="{7E2FE1B9-FF13-0D17-31DD-824E613BB3F9}"/>
              </a:ext>
            </a:extLst>
          </p:cNvPr>
          <p:cNvSpPr/>
          <p:nvPr/>
        </p:nvSpPr>
        <p:spPr>
          <a:xfrm rot="2394694">
            <a:off x="5903253" y="3344369"/>
            <a:ext cx="626077" cy="836945"/>
          </a:xfrm>
          <a:prstGeom prst="lightningBolt">
            <a:avLst/>
          </a:prstGeom>
          <a:solidFill>
            <a:srgbClr val="FF990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noAutofit/>
          </a:bodyPr>
          <a:lstStyle/>
          <a:p>
            <a:pPr algn="ctr" defTabSz="410766" hangingPunct="0"/>
            <a:endParaRPr lang="en-US" sz="1500" dirty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F1284C-1930-4F11-A6ED-14B13A6EE9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Prompt engineering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B78B49-D19E-EAB2-2590-BA9F5F90C1A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With more advanced tasks, it requires hints</a:t>
            </a:r>
          </a:p>
        </p:txBody>
      </p:sp>
      <p:sp>
        <p:nvSpPr>
          <p:cNvPr id="21" name="Slide Number Placeholder 1">
            <a:extLst>
              <a:ext uri="{FF2B5EF4-FFF2-40B4-BE49-F238E27FC236}">
                <a16:creationId xmlns:a16="http://schemas.microsoft.com/office/drawing/2014/main" id="{55D08442-F3A4-897A-34BE-3B33A8188AA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663363" y="6262688"/>
            <a:ext cx="528637" cy="48418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en-US" smtClean="0"/>
              <a:t>19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AE95D83-A5EF-9E6E-FA8C-00D0739911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82" y="1930038"/>
            <a:ext cx="5405207" cy="212907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68035ED-BF68-2928-AB11-01852487FE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9520" y="1939766"/>
            <a:ext cx="6189168" cy="3523700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DDB6D34-5FE8-FEEB-6EE7-DECEC36C5118}"/>
              </a:ext>
            </a:extLst>
          </p:cNvPr>
          <p:cNvCxnSpPr/>
          <p:nvPr/>
        </p:nvCxnSpPr>
        <p:spPr>
          <a:xfrm>
            <a:off x="556953" y="3265784"/>
            <a:ext cx="482857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36AF57-10D2-7670-FBC4-036D29ADA016}"/>
              </a:ext>
            </a:extLst>
          </p:cNvPr>
          <p:cNvSpPr txBox="1"/>
          <p:nvPr/>
        </p:nvSpPr>
        <p:spPr>
          <a:xfrm>
            <a:off x="3771899" y="6101792"/>
            <a:ext cx="4394201" cy="746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hlinkClick r:id="rId4"/>
              </a:rPr>
              <a:t>https://haesleinhuepf.github.io/BioImageAnalysisNotebooks/07_prompt_engineering/05_generating_advanced_image_processing_code.html</a:t>
            </a:r>
            <a:r>
              <a:rPr lang="en-US" sz="1400" dirty="0"/>
              <a:t>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0A43404-219F-7223-5711-1F0A2CB497CA}"/>
              </a:ext>
            </a:extLst>
          </p:cNvPr>
          <p:cNvCxnSpPr>
            <a:cxnSpLocks/>
          </p:cNvCxnSpPr>
          <p:nvPr/>
        </p:nvCxnSpPr>
        <p:spPr>
          <a:xfrm>
            <a:off x="7216761" y="2391638"/>
            <a:ext cx="2238738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F1C71AB-F2A2-510E-4487-8DC291410EF5}"/>
              </a:ext>
            </a:extLst>
          </p:cNvPr>
          <p:cNvCxnSpPr>
            <a:cxnSpLocks/>
          </p:cNvCxnSpPr>
          <p:nvPr/>
        </p:nvCxnSpPr>
        <p:spPr>
          <a:xfrm>
            <a:off x="6883121" y="4503467"/>
            <a:ext cx="4722725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id="{27907D8E-7F57-9CD1-8F77-D744D8DA3A1F}"/>
              </a:ext>
            </a:extLst>
          </p:cNvPr>
          <p:cNvSpPr/>
          <p:nvPr/>
        </p:nvSpPr>
        <p:spPr>
          <a:xfrm>
            <a:off x="516359" y="4281995"/>
            <a:ext cx="2519464" cy="1178794"/>
          </a:xfrm>
          <a:prstGeom prst="wedgeRectCallout">
            <a:avLst>
              <a:gd name="adj1" fmla="val -21219"/>
              <a:gd name="adj2" fmla="val -64773"/>
            </a:avLst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C00000"/>
                </a:solidFill>
              </a:rPr>
              <a:t>ChatGPT does not know how to do this and hallucinates code that does not work</a:t>
            </a:r>
          </a:p>
        </p:txBody>
      </p:sp>
    </p:spTree>
    <p:extLst>
      <p:ext uri="{BB962C8B-B14F-4D97-AF65-F5344CB8AC3E}">
        <p14:creationId xmlns:p14="http://schemas.microsoft.com/office/powerpoint/2010/main" val="2893831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D707F1-C2B9-4CE8-0ED6-CC197EF45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Bio-image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48422E-E889-7EF3-9A58-23AB41025C1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My job …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18AF81-6F21-B121-B8E1-E87C4FE4471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713" b="32769"/>
          <a:stretch/>
        </p:blipFill>
        <p:spPr>
          <a:xfrm>
            <a:off x="3037398" y="2228850"/>
            <a:ext cx="7073146" cy="2541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320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F1284C-1930-4F11-A6ED-14B13A6EE9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Prompt engineering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B78B49-D19E-EAB2-2590-BA9F5F90C1A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With more advanced tasks, it requires hints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C2FDD7D9-DBD2-165F-A629-83BB950CE5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974" y="1937725"/>
            <a:ext cx="2975845" cy="1636715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4FD2EB8E-4248-5647-B556-4C2F5B76E6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4074" y="1538945"/>
            <a:ext cx="2946087" cy="1642667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DE33BB53-2325-097B-985F-CA7A6F66A3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750" y="1538945"/>
            <a:ext cx="2059285" cy="4130474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6BE7B148-1247-BBAA-AD0F-5201421C5D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0267" y="3201685"/>
            <a:ext cx="2993699" cy="1130821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2B6D9A57-59EC-51FB-B12F-DA2767D8E56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33963" y="4397690"/>
            <a:ext cx="2999652" cy="1595053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897E1E74-BDF5-70D0-CD6A-20C082311BF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3974" y="1538945"/>
            <a:ext cx="2975845" cy="398282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42591777-67C4-2E71-3085-11BF3F4BA6B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5607" y="3557478"/>
            <a:ext cx="2846768" cy="2428484"/>
          </a:xfrm>
          <a:prstGeom prst="rect">
            <a:avLst/>
          </a:prstGeom>
        </p:spPr>
      </p:pic>
      <p:sp>
        <p:nvSpPr>
          <p:cNvPr id="37" name="Speech Bubble: Rectangle 36">
            <a:extLst>
              <a:ext uri="{FF2B5EF4-FFF2-40B4-BE49-F238E27FC236}">
                <a16:creationId xmlns:a16="http://schemas.microsoft.com/office/drawing/2014/main" id="{391AAA48-420A-184C-B618-0EFC7C81ED68}"/>
              </a:ext>
            </a:extLst>
          </p:cNvPr>
          <p:cNvSpPr/>
          <p:nvPr/>
        </p:nvSpPr>
        <p:spPr>
          <a:xfrm>
            <a:off x="9319174" y="1729820"/>
            <a:ext cx="2344189" cy="1188074"/>
          </a:xfrm>
          <a:prstGeom prst="wedgeRectCallout">
            <a:avLst>
              <a:gd name="adj1" fmla="val -54460"/>
              <a:gd name="adj2" fmla="val -22427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C00000"/>
                </a:solidFill>
              </a:rPr>
              <a:t>The </a:t>
            </a:r>
            <a:r>
              <a:rPr lang="en-US" i="1" dirty="0">
                <a:solidFill>
                  <a:srgbClr val="C00000"/>
                </a:solidFill>
              </a:rPr>
              <a:t>more sophisticated </a:t>
            </a:r>
            <a:r>
              <a:rPr lang="en-US" dirty="0">
                <a:solidFill>
                  <a:srgbClr val="C00000"/>
                </a:solidFill>
              </a:rPr>
              <a:t>prompt had errors in 4 out of 10 runs.</a:t>
            </a:r>
          </a:p>
        </p:txBody>
      </p:sp>
      <p:sp>
        <p:nvSpPr>
          <p:cNvPr id="38" name="Speech Bubble: Rectangle 37">
            <a:extLst>
              <a:ext uri="{FF2B5EF4-FFF2-40B4-BE49-F238E27FC236}">
                <a16:creationId xmlns:a16="http://schemas.microsoft.com/office/drawing/2014/main" id="{C5A53081-A8CE-CFF5-DE13-F187D7AE49FE}"/>
              </a:ext>
            </a:extLst>
          </p:cNvPr>
          <p:cNvSpPr/>
          <p:nvPr/>
        </p:nvSpPr>
        <p:spPr>
          <a:xfrm>
            <a:off x="9319173" y="3075263"/>
            <a:ext cx="2344189" cy="1515027"/>
          </a:xfrm>
          <a:prstGeom prst="wedgeRectCallout">
            <a:avLst>
              <a:gd name="adj1" fmla="val -56253"/>
              <a:gd name="adj2" fmla="val -23524"/>
            </a:avLst>
          </a:prstGeom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The </a:t>
            </a:r>
            <a:r>
              <a:rPr lang="en-US" i="1" dirty="0">
                <a:solidFill>
                  <a:schemeClr val="accent3">
                    <a:lumMod val="50000"/>
                  </a:schemeClr>
                </a:solidFill>
              </a:rPr>
              <a:t>more sophisticated </a:t>
            </a:r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prompt produced useful results in 5 out of 10 runs.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2B8483A-5E17-9D34-EC05-C7D1FED0F40C}"/>
              </a:ext>
            </a:extLst>
          </p:cNvPr>
          <p:cNvSpPr txBox="1"/>
          <p:nvPr/>
        </p:nvSpPr>
        <p:spPr>
          <a:xfrm>
            <a:off x="3733963" y="6088981"/>
            <a:ext cx="4343237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hlinkClick r:id="rId9"/>
              </a:rPr>
              <a:t>https://haesleinhuepf.github.io/BioImageAnalysisNotebooks/07_prompt_engineering/05_generating_advanced_image_processing_code.html</a:t>
            </a:r>
            <a:r>
              <a:rPr lang="en-US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3691228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99986D-6228-6B58-F661-D0A68BFED2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36EC44A-C75B-7568-6DD0-D49CA7E78C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about doing this locally? </a:t>
            </a:r>
            <a:r>
              <a:rPr lang="en-US" dirty="0" err="1">
                <a:solidFill>
                  <a:srgbClr val="51B02F"/>
                </a:solidFill>
              </a:rPr>
              <a:t>BiA</a:t>
            </a:r>
            <a:r>
              <a:rPr lang="en-US" dirty="0">
                <a:solidFill>
                  <a:srgbClr val="51B02F"/>
                </a:solidFill>
              </a:rPr>
              <a:t>-Bob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E9B7676-EBE5-80D4-8A51-ED398BE5EFC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4"/>
            <a:ext cx="3067784" cy="4778806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Open-source alternative to OpenAI’s Data Analyst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No need to upload your [image] data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Extensible through plugins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DFA57B7-CF43-6B96-18C6-26DB7C8BCA1F}"/>
              </a:ext>
            </a:extLst>
          </p:cNvPr>
          <p:cNvSpPr txBox="1"/>
          <p:nvPr/>
        </p:nvSpPr>
        <p:spPr>
          <a:xfrm>
            <a:off x="3698652" y="6266157"/>
            <a:ext cx="78343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https://github.com/haesleinhuepf/bia-bob</a:t>
            </a:r>
            <a:r>
              <a:rPr lang="en-US" dirty="0"/>
              <a:t> </a:t>
            </a:r>
          </a:p>
        </p:txBody>
      </p:sp>
      <p:pic>
        <p:nvPicPr>
          <p:cNvPr id="9" name="Picture 8" descr="A screenshot of a computer&#10;&#10;Description automatically generated">
            <a:extLst>
              <a:ext uri="{FF2B5EF4-FFF2-40B4-BE49-F238E27FC236}">
                <a16:creationId xmlns:a16="http://schemas.microsoft.com/office/drawing/2014/main" id="{C06D4E67-5724-DD2A-211A-16660054F6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9085" y="1528236"/>
            <a:ext cx="8055115" cy="43937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12F5355-D2D1-A2B0-2BC6-757F23612E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78" y="4879111"/>
            <a:ext cx="1008422" cy="111004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F05943F-E97C-98A8-DE1A-ED7B7AC546AD}"/>
              </a:ext>
            </a:extLst>
          </p:cNvPr>
          <p:cNvSpPr txBox="1"/>
          <p:nvPr/>
        </p:nvSpPr>
        <p:spPr>
          <a:xfrm>
            <a:off x="817479" y="5244963"/>
            <a:ext cx="1700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With Christian Tischer (EMBL Heidelberg)</a:t>
            </a:r>
          </a:p>
          <a:p>
            <a:pPr algn="ctr"/>
            <a:r>
              <a:rPr lang="en-US" sz="1200" dirty="0"/>
              <a:t>@</a:t>
            </a:r>
            <a:r>
              <a:rPr lang="en-US" sz="1200" b="0" i="0" dirty="0">
                <a:solidFill>
                  <a:srgbClr val="536471"/>
                </a:solidFill>
                <a:effectLst/>
              </a:rPr>
              <a:t>tischitischer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2094952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99986D-6228-6B58-F661-D0A68BFED2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36EC44A-C75B-7568-6DD0-D49CA7E78C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about doing this locally? </a:t>
            </a:r>
            <a:r>
              <a:rPr lang="en-US" dirty="0" err="1">
                <a:solidFill>
                  <a:srgbClr val="51B02F"/>
                </a:solidFill>
              </a:rPr>
              <a:t>BiA</a:t>
            </a:r>
            <a:r>
              <a:rPr lang="en-US" dirty="0">
                <a:solidFill>
                  <a:srgbClr val="51B02F"/>
                </a:solidFill>
              </a:rPr>
              <a:t>-Bob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E9B7676-EBE5-80D4-8A51-ED398BE5EFC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4"/>
            <a:ext cx="3067784" cy="4778806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Open-source alternative to OpenAI’s Data Analyst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No need to upload your [image] data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Extensible through plugins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DFA57B7-CF43-6B96-18C6-26DB7C8BCA1F}"/>
              </a:ext>
            </a:extLst>
          </p:cNvPr>
          <p:cNvSpPr txBox="1"/>
          <p:nvPr/>
        </p:nvSpPr>
        <p:spPr>
          <a:xfrm>
            <a:off x="3698652" y="6266157"/>
            <a:ext cx="78343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https://github.com/haesleinhuepf/bia-bob</a:t>
            </a:r>
            <a:r>
              <a:rPr lang="en-US" dirty="0"/>
              <a:t>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12F5355-D2D1-A2B0-2BC6-757F23612E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78" y="4879111"/>
            <a:ext cx="1008422" cy="111004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F05943F-E97C-98A8-DE1A-ED7B7AC546AD}"/>
              </a:ext>
            </a:extLst>
          </p:cNvPr>
          <p:cNvSpPr txBox="1"/>
          <p:nvPr/>
        </p:nvSpPr>
        <p:spPr>
          <a:xfrm>
            <a:off x="817479" y="5244963"/>
            <a:ext cx="1700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With Christian Tischer (EMBL Heidelberg)</a:t>
            </a:r>
          </a:p>
          <a:p>
            <a:pPr algn="ctr"/>
            <a:r>
              <a:rPr lang="en-US" sz="1200" dirty="0"/>
              <a:t>@</a:t>
            </a:r>
            <a:r>
              <a:rPr lang="en-US" sz="1200" b="0" i="0" dirty="0">
                <a:solidFill>
                  <a:srgbClr val="536471"/>
                </a:solidFill>
                <a:effectLst/>
              </a:rPr>
              <a:t>tischitischer</a:t>
            </a:r>
            <a:endParaRPr lang="en-US" sz="1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08BB9A8-220D-7ECD-51B7-3E3BAE406D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3065" y="1204912"/>
            <a:ext cx="7016807" cy="470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3280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DEFAA4-94FF-1488-CA5D-4C2FF3AA7E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1302" y="371735"/>
            <a:ext cx="11300698" cy="812280"/>
          </a:xfrm>
        </p:spPr>
        <p:txBody>
          <a:bodyPr/>
          <a:lstStyle/>
          <a:p>
            <a:r>
              <a:rPr lang="en-US" dirty="0" err="1"/>
              <a:t>BiA</a:t>
            </a:r>
            <a:r>
              <a:rPr lang="en-US" dirty="0"/>
              <a:t>-Bob: Available language models / backends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FB7E4E-5D0A-CA79-DA62-92A7BCE26A4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4262490" cy="605028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ChatGPT by OpenAI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5B4DC40-8208-75A0-9B88-F2F0C8212C38}"/>
              </a:ext>
            </a:extLst>
          </p:cNvPr>
          <p:cNvSpPr txBox="1">
            <a:spLocks/>
          </p:cNvSpPr>
          <p:nvPr/>
        </p:nvSpPr>
        <p:spPr>
          <a:xfrm>
            <a:off x="6458138" y="1184015"/>
            <a:ext cx="3397062" cy="605028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Gemini by Google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0A0FA95-36D4-61DC-7099-0830A9D550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1" b="27551"/>
          <a:stretch/>
        </p:blipFill>
        <p:spPr>
          <a:xfrm>
            <a:off x="6016042" y="1687882"/>
            <a:ext cx="6030815" cy="372297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29B21C7-29A5-AB53-BAC2-070DEF265B2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3719" t="-2199" r="3719" b="45079"/>
          <a:stretch/>
        </p:blipFill>
        <p:spPr>
          <a:xfrm>
            <a:off x="-232228" y="1566787"/>
            <a:ext cx="6096828" cy="384173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02A27AD-CCC9-D9E1-F760-A00B5BA1A626}"/>
              </a:ext>
            </a:extLst>
          </p:cNvPr>
          <p:cNvSpPr txBox="1"/>
          <p:nvPr/>
        </p:nvSpPr>
        <p:spPr>
          <a:xfrm>
            <a:off x="3931152" y="6136810"/>
            <a:ext cx="479540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https://github.com/haesleinhuepf/bia-bob/blob/main/demo/gemini.ipynb</a:t>
            </a:r>
            <a:r>
              <a:rPr lang="en-US" dirty="0"/>
              <a:t> 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EB2249C-4C14-0CEA-E55D-A52F93994625}"/>
              </a:ext>
            </a:extLst>
          </p:cNvPr>
          <p:cNvSpPr/>
          <p:nvPr/>
        </p:nvSpPr>
        <p:spPr>
          <a:xfrm>
            <a:off x="6358671" y="4512365"/>
            <a:ext cx="340303" cy="308113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2842C29-4045-E0A3-41C9-ED6608CD9CF4}"/>
              </a:ext>
            </a:extLst>
          </p:cNvPr>
          <p:cNvSpPr/>
          <p:nvPr/>
        </p:nvSpPr>
        <p:spPr>
          <a:xfrm>
            <a:off x="6388487" y="5001366"/>
            <a:ext cx="340303" cy="308113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peech Bubble: Rectangle 10">
            <a:extLst>
              <a:ext uri="{FF2B5EF4-FFF2-40B4-BE49-F238E27FC236}">
                <a16:creationId xmlns:a16="http://schemas.microsoft.com/office/drawing/2014/main" id="{D3E4450A-1305-8C27-7668-112DC644EA6B}"/>
              </a:ext>
            </a:extLst>
          </p:cNvPr>
          <p:cNvSpPr/>
          <p:nvPr/>
        </p:nvSpPr>
        <p:spPr>
          <a:xfrm>
            <a:off x="6025277" y="5486400"/>
            <a:ext cx="3347323" cy="428323"/>
          </a:xfrm>
          <a:prstGeom prst="wedgeRectCallout">
            <a:avLst>
              <a:gd name="adj1" fmla="val -29741"/>
              <a:gd name="adj2" fmla="val -79049"/>
            </a:avLst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C00000"/>
                </a:solidFill>
              </a:rPr>
              <a:t>Interesting variable names</a:t>
            </a:r>
          </a:p>
        </p:txBody>
      </p:sp>
    </p:spTree>
    <p:extLst>
      <p:ext uri="{BB962C8B-B14F-4D97-AF65-F5344CB8AC3E}">
        <p14:creationId xmlns:p14="http://schemas.microsoft.com/office/powerpoint/2010/main" val="1392978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9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DEFAA4-94FF-1488-CA5D-4C2FF3AA7E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1302" y="371735"/>
            <a:ext cx="11376898" cy="812280"/>
          </a:xfrm>
        </p:spPr>
        <p:txBody>
          <a:bodyPr/>
          <a:lstStyle/>
          <a:p>
            <a:r>
              <a:rPr lang="en-US" dirty="0" err="1"/>
              <a:t>BiA</a:t>
            </a:r>
            <a:r>
              <a:rPr lang="en-US" dirty="0"/>
              <a:t>-Bob: Available language models / backends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FB7E4E-5D0A-CA79-DA62-92A7BCE26A4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4763364" cy="605028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Mistral through </a:t>
            </a:r>
            <a:r>
              <a:rPr lang="en-US" dirty="0" err="1"/>
              <a:t>Blablador</a:t>
            </a:r>
            <a:r>
              <a:rPr lang="en-US" dirty="0"/>
              <a:t> 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5B4DC40-8208-75A0-9B88-F2F0C8212C38}"/>
              </a:ext>
            </a:extLst>
          </p:cNvPr>
          <p:cNvSpPr txBox="1">
            <a:spLocks/>
          </p:cNvSpPr>
          <p:nvPr/>
        </p:nvSpPr>
        <p:spPr>
          <a:xfrm>
            <a:off x="6553070" y="1160362"/>
            <a:ext cx="5009232" cy="605028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/>
              <a:t>CodeLLama</a:t>
            </a:r>
            <a:r>
              <a:rPr lang="en-US" dirty="0"/>
              <a:t> via </a:t>
            </a:r>
            <a:r>
              <a:rPr lang="en-US" dirty="0" err="1"/>
              <a:t>ollama</a:t>
            </a:r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47D5C57-6DCB-E420-DD13-DF50BAB537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698" y="1765391"/>
            <a:ext cx="4895493" cy="317435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E1F9F20-17E7-B844-1B34-CB08FB228E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6217" y="1789043"/>
            <a:ext cx="4516888" cy="352905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9117A94-D911-DBA5-C297-AF97F880C185}"/>
              </a:ext>
            </a:extLst>
          </p:cNvPr>
          <p:cNvSpPr txBox="1"/>
          <p:nvPr/>
        </p:nvSpPr>
        <p:spPr>
          <a:xfrm>
            <a:off x="3809999" y="6082623"/>
            <a:ext cx="443947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>
                <a:hlinkClick r:id="rId4"/>
              </a:rPr>
              <a:t>https://login.helmholtz.de/oauth2-as/oauth2-authz-web-entry</a:t>
            </a:r>
            <a:r>
              <a:rPr lang="en-US" sz="1100" dirty="0"/>
              <a:t> </a:t>
            </a:r>
          </a:p>
          <a:p>
            <a:r>
              <a:rPr lang="en-US" sz="1100" dirty="0">
                <a:hlinkClick r:id="rId5"/>
              </a:rPr>
              <a:t>https://ollama.com</a:t>
            </a:r>
            <a:r>
              <a:rPr lang="en-US" sz="1100" dirty="0"/>
              <a:t> </a:t>
            </a:r>
          </a:p>
          <a:p>
            <a:r>
              <a:rPr lang="en-US" sz="1100" dirty="0">
                <a:hlinkClick r:id="rId6"/>
              </a:rPr>
              <a:t>https://github.com/haesleinhuepf/bia-bob/blob/main/demo/custom_endpoints.ipynb</a:t>
            </a:r>
            <a:r>
              <a:rPr lang="en-US" sz="1100" dirty="0"/>
              <a:t> </a:t>
            </a:r>
          </a:p>
        </p:txBody>
      </p:sp>
      <p:sp>
        <p:nvSpPr>
          <p:cNvPr id="20" name="Speech Bubble: Rectangle 19">
            <a:extLst>
              <a:ext uri="{FF2B5EF4-FFF2-40B4-BE49-F238E27FC236}">
                <a16:creationId xmlns:a16="http://schemas.microsoft.com/office/drawing/2014/main" id="{E3FCA643-2F4C-7126-D425-6071F7F698E0}"/>
              </a:ext>
            </a:extLst>
          </p:cNvPr>
          <p:cNvSpPr/>
          <p:nvPr/>
        </p:nvSpPr>
        <p:spPr>
          <a:xfrm>
            <a:off x="4166660" y="1698505"/>
            <a:ext cx="1858617" cy="1926933"/>
          </a:xfrm>
          <a:prstGeom prst="wedgeRectCallout">
            <a:avLst>
              <a:gd name="adj1" fmla="val -23507"/>
              <a:gd name="adj2" fmla="val -56134"/>
            </a:avLst>
          </a:prstGeom>
          <a:solidFill>
            <a:schemeClr val="bg1"/>
          </a:solidFill>
          <a:ln w="285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accent3">
                    <a:lumMod val="50000"/>
                  </a:schemeClr>
                </a:solidFill>
              </a:rPr>
              <a:t>Free online service for German academics, offered by </a:t>
            </a:r>
            <a:r>
              <a:rPr lang="en-US" sz="2000" dirty="0" err="1">
                <a:solidFill>
                  <a:schemeClr val="accent3">
                    <a:lumMod val="50000"/>
                  </a:schemeClr>
                </a:solidFill>
              </a:rPr>
              <a:t>HelmholtzAI</a:t>
            </a:r>
            <a:endParaRPr lang="en-US" sz="2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1" name="Speech Bubble: Rectangle 20">
            <a:extLst>
              <a:ext uri="{FF2B5EF4-FFF2-40B4-BE49-F238E27FC236}">
                <a16:creationId xmlns:a16="http://schemas.microsoft.com/office/drawing/2014/main" id="{E0512680-43B3-69DD-57E5-083E003A1D49}"/>
              </a:ext>
            </a:extLst>
          </p:cNvPr>
          <p:cNvSpPr/>
          <p:nvPr/>
        </p:nvSpPr>
        <p:spPr>
          <a:xfrm>
            <a:off x="10503622" y="990742"/>
            <a:ext cx="1536657" cy="1415526"/>
          </a:xfrm>
          <a:prstGeom prst="wedgeRectCallout">
            <a:avLst>
              <a:gd name="adj1" fmla="val -56774"/>
              <a:gd name="adj2" fmla="val -21931"/>
            </a:avLst>
          </a:prstGeom>
          <a:solidFill>
            <a:schemeClr val="bg1"/>
          </a:solidFill>
          <a:ln w="285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accent3">
                    <a:lumMod val="50000"/>
                  </a:schemeClr>
                </a:solidFill>
              </a:rPr>
              <a:t>Runs on your local computer (offline)</a:t>
            </a:r>
          </a:p>
        </p:txBody>
      </p:sp>
      <p:sp>
        <p:nvSpPr>
          <p:cNvPr id="23" name="Speech Bubble: Rectangle 22">
            <a:extLst>
              <a:ext uri="{FF2B5EF4-FFF2-40B4-BE49-F238E27FC236}">
                <a16:creationId xmlns:a16="http://schemas.microsoft.com/office/drawing/2014/main" id="{6FCB95E6-50F4-8646-8866-696D1FF9D9BB}"/>
              </a:ext>
            </a:extLst>
          </p:cNvPr>
          <p:cNvSpPr/>
          <p:nvPr/>
        </p:nvSpPr>
        <p:spPr>
          <a:xfrm>
            <a:off x="184893" y="5102338"/>
            <a:ext cx="4516888" cy="837574"/>
          </a:xfrm>
          <a:prstGeom prst="wedgeRectCallout">
            <a:avLst>
              <a:gd name="adj1" fmla="val -52959"/>
              <a:gd name="adj2" fmla="val -25313"/>
            </a:avLst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C00000"/>
                </a:solidFill>
              </a:rPr>
              <a:t>Many </a:t>
            </a:r>
            <a:r>
              <a:rPr lang="en-US" dirty="0" err="1">
                <a:solidFill>
                  <a:srgbClr val="C00000"/>
                </a:solidFill>
              </a:rPr>
              <a:t>OpenSource</a:t>
            </a:r>
            <a:r>
              <a:rPr lang="en-US" dirty="0">
                <a:solidFill>
                  <a:srgbClr val="C00000"/>
                </a:solidFill>
              </a:rPr>
              <a:t> models </a:t>
            </a:r>
            <a:r>
              <a:rPr lang="en-US" i="1" dirty="0">
                <a:solidFill>
                  <a:srgbClr val="C00000"/>
                </a:solidFill>
              </a:rPr>
              <a:t>seem</a:t>
            </a:r>
            <a:r>
              <a:rPr lang="en-US" dirty="0">
                <a:solidFill>
                  <a:srgbClr val="C00000"/>
                </a:solidFill>
              </a:rPr>
              <a:t> less capable than the commercial models, when it comes to complex code</a:t>
            </a:r>
          </a:p>
        </p:txBody>
      </p:sp>
    </p:spTree>
    <p:extLst>
      <p:ext uri="{BB962C8B-B14F-4D97-AF65-F5344CB8AC3E}">
        <p14:creationId xmlns:p14="http://schemas.microsoft.com/office/powerpoint/2010/main" val="693402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BA311E-52D9-8189-010C-F5D41B85BE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BiA</a:t>
            </a:r>
            <a:r>
              <a:rPr lang="en-US" dirty="0"/>
              <a:t>-Bob: Vision models 🤓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448B64-0503-A011-8693-378ED1B0649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396307"/>
          </a:xfrm>
        </p:spPr>
        <p:txBody>
          <a:bodyPr/>
          <a:lstStyle/>
          <a:p>
            <a:r>
              <a:rPr lang="en-US" dirty="0"/>
              <a:t>Image-input, to guide analysis / code generation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5D6027D-03EE-6A80-27D7-D40C79005369}"/>
              </a:ext>
            </a:extLst>
          </p:cNvPr>
          <p:cNvSpPr txBox="1">
            <a:spLocks/>
          </p:cNvSpPr>
          <p:nvPr/>
        </p:nvSpPr>
        <p:spPr>
          <a:xfrm>
            <a:off x="3006812" y="1771053"/>
            <a:ext cx="4262490" cy="605028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ChatGPT by OpenAI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69CCE48-533C-BF9A-969B-2A59BA064A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24" y="2656829"/>
            <a:ext cx="2710570" cy="206536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E71D418-3426-2FA4-5A18-8D7963C4A87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470"/>
          <a:stretch/>
        </p:blipFill>
        <p:spPr>
          <a:xfrm>
            <a:off x="2839777" y="2164540"/>
            <a:ext cx="8182058" cy="241797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7C8AC3A-F3F4-E824-AC16-8ED6A644B432}"/>
              </a:ext>
            </a:extLst>
          </p:cNvPr>
          <p:cNvSpPr txBox="1"/>
          <p:nvPr/>
        </p:nvSpPr>
        <p:spPr>
          <a:xfrm>
            <a:off x="3626069" y="6203067"/>
            <a:ext cx="466659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hlinkClick r:id="rId4"/>
              </a:rPr>
              <a:t>https://github.com/haesleinhuepf/bia-bob/blob/main/demo/vision-microscopy.ipynb</a:t>
            </a:r>
            <a:r>
              <a:rPr lang="en-US" sz="1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454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8FD853-EA08-9EB4-BBF6-6F2A0E6405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What else can [multi-modal] LLMs do?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65B57E-BAC3-6A2F-37F0-9A47A825570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09613"/>
          </a:xfrm>
        </p:spPr>
        <p:txBody>
          <a:bodyPr/>
          <a:lstStyle/>
          <a:p>
            <a:r>
              <a:rPr lang="en-US" dirty="0"/>
              <a:t>Generate images, e.g. for augmenting data</a:t>
            </a:r>
          </a:p>
        </p:txBody>
      </p:sp>
      <p:pic>
        <p:nvPicPr>
          <p:cNvPr id="5" name="Picture 4" descr="A close-up of a black and white speckled surface&#10;&#10;Description automatically generated">
            <a:extLst>
              <a:ext uri="{FF2B5EF4-FFF2-40B4-BE49-F238E27FC236}">
                <a16:creationId xmlns:a16="http://schemas.microsoft.com/office/drawing/2014/main" id="{BA545534-41C5-8B13-95E1-A91BFE6137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243" y="2442183"/>
            <a:ext cx="2304000" cy="2286000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AD61F8E-2D74-912A-149F-45CA0FAEA9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5250" y="1693628"/>
            <a:ext cx="2286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rrow: Right 5">
            <a:extLst>
              <a:ext uri="{FF2B5EF4-FFF2-40B4-BE49-F238E27FC236}">
                <a16:creationId xmlns:a16="http://schemas.microsoft.com/office/drawing/2014/main" id="{EE820156-DB47-9BE1-3660-3BFAB261A55B}"/>
              </a:ext>
            </a:extLst>
          </p:cNvPr>
          <p:cNvSpPr/>
          <p:nvPr/>
        </p:nvSpPr>
        <p:spPr>
          <a:xfrm>
            <a:off x="2829590" y="2956419"/>
            <a:ext cx="1947910" cy="1776944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800" dirty="0"/>
              <a:t>Image Variation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22D8AC-5CA1-2B43-F63B-E2778136F9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88252" y="3585183"/>
            <a:ext cx="2290346" cy="2286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8285093-354B-1AF6-469A-B4EDA5DCBF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26751" y="2639406"/>
            <a:ext cx="2286000" cy="2286000"/>
          </a:xfrm>
          <a:prstGeom prst="rect">
            <a:avLst/>
          </a:prstGeom>
        </p:spPr>
      </p:pic>
      <p:sp>
        <p:nvSpPr>
          <p:cNvPr id="13" name="Speech Bubble: Rectangle 12">
            <a:extLst>
              <a:ext uri="{FF2B5EF4-FFF2-40B4-BE49-F238E27FC236}">
                <a16:creationId xmlns:a16="http://schemas.microsoft.com/office/drawing/2014/main" id="{C0F64AE4-31B9-BF7C-5007-0EC6E2F3B473}"/>
              </a:ext>
            </a:extLst>
          </p:cNvPr>
          <p:cNvSpPr/>
          <p:nvPr/>
        </p:nvSpPr>
        <p:spPr>
          <a:xfrm>
            <a:off x="7576286" y="1075087"/>
            <a:ext cx="3142514" cy="1237083"/>
          </a:xfrm>
          <a:prstGeom prst="wedgeRectCallout">
            <a:avLst>
              <a:gd name="adj1" fmla="val -55477"/>
              <a:gd name="adj2" fmla="val 22462"/>
            </a:avLst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Potentially useful to make algorithms more robust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92024A3-1691-3BC0-2C4E-82370F218413}"/>
              </a:ext>
            </a:extLst>
          </p:cNvPr>
          <p:cNvSpPr txBox="1"/>
          <p:nvPr/>
        </p:nvSpPr>
        <p:spPr>
          <a:xfrm>
            <a:off x="3658047" y="6255432"/>
            <a:ext cx="48117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6"/>
              </a:rPr>
              <a:t>https://haesleinhuepf.github.io/BioImageAnalysisNotebooks/07_prompt_engineering/60_image_variations_huggingface.html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03820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33BF6F-786E-2BE8-6AF4-7D5D652408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New technologies bring new risks…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29128F-F3DD-0CB0-E622-F6376DE5EEB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If you can generate images, </a:t>
            </a:r>
            <a:br>
              <a:rPr lang="en-US" dirty="0"/>
            </a:br>
            <a:r>
              <a:rPr lang="en-US" dirty="0"/>
              <a:t>you can also generate parts of images…. </a:t>
            </a:r>
          </a:p>
        </p:txBody>
      </p:sp>
      <p:pic>
        <p:nvPicPr>
          <p:cNvPr id="8" name="Picture 7" descr="A screenshot of a cell&#10;&#10;Description automatically generated">
            <a:extLst>
              <a:ext uri="{FF2B5EF4-FFF2-40B4-BE49-F238E27FC236}">
                <a16:creationId xmlns:a16="http://schemas.microsoft.com/office/drawing/2014/main" id="{0A7DEEDD-EDAB-7225-8012-E141AF1DED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8230" y="1995523"/>
            <a:ext cx="5044947" cy="389059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E0FA868-4772-F69C-6588-311238A31537}"/>
              </a:ext>
            </a:extLst>
          </p:cNvPr>
          <p:cNvSpPr txBox="1"/>
          <p:nvPr/>
        </p:nvSpPr>
        <p:spPr>
          <a:xfrm>
            <a:off x="4102873" y="6216704"/>
            <a:ext cx="38404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3"/>
              </a:rPr>
              <a:t>https://github.com/haesleinhuepf/darth-d/blob/main/demo/demo_replacing.ipynb</a:t>
            </a:r>
            <a:r>
              <a:rPr lang="en-US" sz="1400" dirty="0"/>
              <a:t> </a:t>
            </a:r>
          </a:p>
        </p:txBody>
      </p:sp>
      <p:sp>
        <p:nvSpPr>
          <p:cNvPr id="11" name="Speech Bubble: Rectangle 10">
            <a:extLst>
              <a:ext uri="{FF2B5EF4-FFF2-40B4-BE49-F238E27FC236}">
                <a16:creationId xmlns:a16="http://schemas.microsoft.com/office/drawing/2014/main" id="{F2C8FC88-72F3-84B2-328F-5B87590461CF}"/>
              </a:ext>
            </a:extLst>
          </p:cNvPr>
          <p:cNvSpPr/>
          <p:nvPr/>
        </p:nvSpPr>
        <p:spPr>
          <a:xfrm>
            <a:off x="8375622" y="2019376"/>
            <a:ext cx="3651278" cy="1320724"/>
          </a:xfrm>
          <a:prstGeom prst="wedgeRectCallout">
            <a:avLst>
              <a:gd name="adj1" fmla="val -56039"/>
              <a:gd name="adj2" fmla="val 21196"/>
            </a:avLst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Interesting challenges for our community ahead</a:t>
            </a:r>
          </a:p>
        </p:txBody>
      </p:sp>
    </p:spTree>
    <p:extLst>
      <p:ext uri="{BB962C8B-B14F-4D97-AF65-F5344CB8AC3E}">
        <p14:creationId xmlns:p14="http://schemas.microsoft.com/office/powerpoint/2010/main" val="144457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97DD2D9A-5DEB-4F8D-D491-41BFE19D5C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8096" y="3260400"/>
            <a:ext cx="5041157" cy="219939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A3EC12D-B93A-1AD3-0FCF-36AFAFCBA0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Generative Artificial Intelligence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2755CB-E053-335E-9D37-0938337F969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4889437" cy="4550036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Challenges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Data safety / security / integrity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Computational cost of training of neural networks</a:t>
            </a:r>
          </a:p>
          <a:p>
            <a:pPr lvl="4"/>
            <a:r>
              <a:rPr lang="en-US" dirty="0">
                <a:solidFill>
                  <a:schemeClr val="tx1"/>
                </a:solidFill>
              </a:rPr>
              <a:t>CO2-footprint/climate change</a:t>
            </a:r>
          </a:p>
          <a:p>
            <a:pPr lvl="4"/>
            <a:r>
              <a:rPr lang="en-US" dirty="0">
                <a:solidFill>
                  <a:schemeClr val="tx1"/>
                </a:solidFill>
              </a:rPr>
              <a:t>Accessibility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Bias: “a nice photo of a human”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Hallucinations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False information / fake news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Glitch tokens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Debugging is hard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1EFD62-2D33-1675-B4C4-4D8AA15687E0}"/>
              </a:ext>
            </a:extLst>
          </p:cNvPr>
          <p:cNvSpPr txBox="1"/>
          <p:nvPr/>
        </p:nvSpPr>
        <p:spPr>
          <a:xfrm>
            <a:off x="3724302" y="6175050"/>
            <a:ext cx="46128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Sources: </a:t>
            </a:r>
            <a:r>
              <a:rPr lang="en-US" sz="1600" dirty="0">
                <a:hlinkClick r:id="rId3"/>
              </a:rPr>
              <a:t>https://replicate.com/stability-ai/stable-diffusion</a:t>
            </a:r>
            <a:r>
              <a:rPr lang="en-US" sz="1600" dirty="0"/>
              <a:t> </a:t>
            </a:r>
            <a:r>
              <a:rPr lang="en-US" sz="1600" dirty="0">
                <a:hlinkClick r:id="rId4"/>
              </a:rPr>
              <a:t>https://chat.openai.com/</a:t>
            </a:r>
            <a:r>
              <a:rPr lang="en-US" sz="1600" dirty="0"/>
              <a:t> 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B56E854-8255-6032-187B-B5252EA25F53}"/>
              </a:ext>
            </a:extLst>
          </p:cNvPr>
          <p:cNvGrpSpPr>
            <a:grpSpLocks noChangeAspect="1"/>
          </p:cNvGrpSpPr>
          <p:nvPr/>
        </p:nvGrpSpPr>
        <p:grpSpPr>
          <a:xfrm>
            <a:off x="5822720" y="1348246"/>
            <a:ext cx="6192932" cy="1548233"/>
            <a:chOff x="4849034" y="1288873"/>
            <a:chExt cx="7250484" cy="1812621"/>
          </a:xfrm>
        </p:grpSpPr>
        <p:pic>
          <p:nvPicPr>
            <p:cNvPr id="1026" name="Picture 2" descr="output">
              <a:extLst>
                <a:ext uri="{FF2B5EF4-FFF2-40B4-BE49-F238E27FC236}">
                  <a16:creationId xmlns:a16="http://schemas.microsoft.com/office/drawing/2014/main" id="{8B07A0C9-70DA-3FCD-EB26-5A358FB1820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9034" y="1288873"/>
              <a:ext cx="1812621" cy="18126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output">
              <a:extLst>
                <a:ext uri="{FF2B5EF4-FFF2-40B4-BE49-F238E27FC236}">
                  <a16:creationId xmlns:a16="http://schemas.microsoft.com/office/drawing/2014/main" id="{014CD1F7-9D62-8DBB-D269-32A9E0AC3F3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1655" y="1288873"/>
              <a:ext cx="1812621" cy="18126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output">
              <a:extLst>
                <a:ext uri="{FF2B5EF4-FFF2-40B4-BE49-F238E27FC236}">
                  <a16:creationId xmlns:a16="http://schemas.microsoft.com/office/drawing/2014/main" id="{99CFDAE8-F14C-B3F9-F079-E9BEA928293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74276" y="1288873"/>
              <a:ext cx="1812621" cy="18126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output">
              <a:extLst>
                <a:ext uri="{FF2B5EF4-FFF2-40B4-BE49-F238E27FC236}">
                  <a16:creationId xmlns:a16="http://schemas.microsoft.com/office/drawing/2014/main" id="{8C2E3E8F-62D8-19D5-ECE0-FA228A9ACFA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86897" y="1288873"/>
              <a:ext cx="1812621" cy="18126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Arrow: Right 5">
            <a:extLst>
              <a:ext uri="{FF2B5EF4-FFF2-40B4-BE49-F238E27FC236}">
                <a16:creationId xmlns:a16="http://schemas.microsoft.com/office/drawing/2014/main" id="{5F5870C1-5C3F-F9A1-C98E-4E856EBFAD15}"/>
              </a:ext>
            </a:extLst>
          </p:cNvPr>
          <p:cNvSpPr/>
          <p:nvPr/>
        </p:nvSpPr>
        <p:spPr>
          <a:xfrm rot="18195752">
            <a:off x="5505601" y="2894506"/>
            <a:ext cx="444855" cy="53549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34E5EC7F-1BF1-C987-CE30-6896463CF776}"/>
              </a:ext>
            </a:extLst>
          </p:cNvPr>
          <p:cNvSpPr/>
          <p:nvPr/>
        </p:nvSpPr>
        <p:spPr>
          <a:xfrm>
            <a:off x="5517797" y="3824607"/>
            <a:ext cx="494412" cy="53549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1977E0E-5646-EC93-3578-103A0D569C1E}"/>
              </a:ext>
            </a:extLst>
          </p:cNvPr>
          <p:cNvCxnSpPr/>
          <p:nvPr/>
        </p:nvCxnSpPr>
        <p:spPr>
          <a:xfrm>
            <a:off x="6548287" y="4660388"/>
            <a:ext cx="25146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BD8D4527-6E39-734E-6DE9-7CDB996B31E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17108" y="3611732"/>
            <a:ext cx="4130451" cy="2429211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0E75977-4234-A01A-FBEC-D5DC2A4B06C6}"/>
              </a:ext>
            </a:extLst>
          </p:cNvPr>
          <p:cNvCxnSpPr>
            <a:cxnSpLocks/>
          </p:cNvCxnSpPr>
          <p:nvPr/>
        </p:nvCxnSpPr>
        <p:spPr>
          <a:xfrm>
            <a:off x="8163088" y="5016173"/>
            <a:ext cx="1992131" cy="0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C7005353-EBF0-198A-A875-F7B8506D91BF}"/>
              </a:ext>
            </a:extLst>
          </p:cNvPr>
          <p:cNvSpPr txBox="1"/>
          <p:nvPr/>
        </p:nvSpPr>
        <p:spPr>
          <a:xfrm>
            <a:off x="6010519" y="5427523"/>
            <a:ext cx="1445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May 2023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C1C8BCE-B912-9272-0DEF-2D0DCA2DA584}"/>
              </a:ext>
            </a:extLst>
          </p:cNvPr>
          <p:cNvSpPr txBox="1"/>
          <p:nvPr/>
        </p:nvSpPr>
        <p:spPr>
          <a:xfrm>
            <a:off x="10769561" y="5730755"/>
            <a:ext cx="1445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March 2024</a:t>
            </a:r>
          </a:p>
        </p:txBody>
      </p:sp>
    </p:spTree>
    <p:extLst>
      <p:ext uri="{BB962C8B-B14F-4D97-AF65-F5344CB8AC3E}">
        <p14:creationId xmlns:p14="http://schemas.microsoft.com/office/powerpoint/2010/main" val="1487668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/>
      <p:bldP spid="1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0B02FF-D5F1-BD7C-62D9-7E462DCD7F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Further reading / watching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BE6AB0A-10FF-C7B5-22A8-282CE36399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265" y="3550549"/>
            <a:ext cx="1875162" cy="148597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60BCF30-A2C3-3C92-A59E-03E9B6AD23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1287" y="2058719"/>
            <a:ext cx="1910542" cy="151251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D7C9652-D464-BFD2-CEE4-DD078E1D03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479" y="2058720"/>
            <a:ext cx="1884006" cy="151251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EFE850D-AE4D-EC66-3B4B-612A8E0F05C1}"/>
              </a:ext>
            </a:extLst>
          </p:cNvPr>
          <p:cNvSpPr txBox="1"/>
          <p:nvPr/>
        </p:nvSpPr>
        <p:spPr>
          <a:xfrm>
            <a:off x="163147" y="5356855"/>
            <a:ext cx="408428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hlinkClick r:id="rId5"/>
              </a:rPr>
              <a:t>https://www.youtube.com/c/digitalsreeni</a:t>
            </a:r>
            <a:r>
              <a:rPr lang="en-US" sz="1600" dirty="0"/>
              <a:t>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73212F6-D4D9-6F5C-E7A1-40ABE8EDE8A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50197" y="1601708"/>
            <a:ext cx="3913538" cy="343481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DC0BB45-3C0D-9593-3FBE-96DB9BB0FC2A}"/>
              </a:ext>
            </a:extLst>
          </p:cNvPr>
          <p:cNvSpPr txBox="1"/>
          <p:nvPr/>
        </p:nvSpPr>
        <p:spPr>
          <a:xfrm>
            <a:off x="4247427" y="5348130"/>
            <a:ext cx="365550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hlinkClick r:id="rId7"/>
              </a:rPr>
              <a:t>https://youtu.be/XrtJqlwfqQ4</a:t>
            </a:r>
            <a:r>
              <a:rPr lang="en-US" sz="1600" dirty="0"/>
              <a:t> 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6902A24-2AB8-4940-6E49-FC6C9D93CB7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47426" y="1719995"/>
            <a:ext cx="3655507" cy="3434818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BE0CACEF-E557-4B21-000C-23D36C3FD8AA}"/>
              </a:ext>
            </a:extLst>
          </p:cNvPr>
          <p:cNvSpPr txBox="1"/>
          <p:nvPr/>
        </p:nvSpPr>
        <p:spPr>
          <a:xfrm>
            <a:off x="8050196" y="5348130"/>
            <a:ext cx="391353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hlinkClick r:id="rId9"/>
              </a:rPr>
              <a:t>https://youtu.be/nC0REzvOT5s</a:t>
            </a:r>
            <a:r>
              <a:rPr lang="en-US" sz="1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670710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D22B4AEA-AE6C-FD66-669C-7BA07F80E63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7231" b="2905"/>
          <a:stretch/>
        </p:blipFill>
        <p:spPr>
          <a:xfrm>
            <a:off x="3037398" y="4770618"/>
            <a:ext cx="7073146" cy="12753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EFC003A-742E-1FFE-25B6-AD857AC19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1302" y="371735"/>
            <a:ext cx="10629165" cy="812280"/>
          </a:xfrm>
        </p:spPr>
        <p:txBody>
          <a:bodyPr/>
          <a:lstStyle/>
          <a:p>
            <a:r>
              <a:rPr lang="en-US" sz="3600" dirty="0"/>
              <a:t>Bio-image Analysis using Large-Language Models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ECF8C3-2EFE-F0BC-5A88-2AB86CA40E4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32738"/>
          </a:xfrm>
        </p:spPr>
        <p:txBody>
          <a:bodyPr/>
          <a:lstStyle/>
          <a:p>
            <a:r>
              <a:rPr lang="en-US" dirty="0"/>
              <a:t>My job is changing, since we have ChatGPT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7461E47-145D-9F51-0FB9-D8084E8032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2769"/>
          <a:stretch/>
        </p:blipFill>
        <p:spPr>
          <a:xfrm>
            <a:off x="3037398" y="1899470"/>
            <a:ext cx="7073146" cy="287114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9E64FCB-7054-3BD7-CDB0-D493BD12176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61" t="1256" r="5504" b="3167"/>
          <a:stretch/>
        </p:blipFill>
        <p:spPr>
          <a:xfrm>
            <a:off x="10059389" y="2973622"/>
            <a:ext cx="2018494" cy="3108960"/>
          </a:xfrm>
          <a:prstGeom prst="rect">
            <a:avLst/>
          </a:prstGeom>
          <a:ln w="95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CA8BADB-F679-43B5-4D97-04EB525A9ED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771" t="-2992" b="55"/>
          <a:stretch/>
        </p:blipFill>
        <p:spPr>
          <a:xfrm>
            <a:off x="-3904343" y="2177143"/>
            <a:ext cx="3123826" cy="2593475"/>
          </a:xfrm>
          <a:prstGeom prst="rect">
            <a:avLst/>
          </a:prstGeom>
        </p:spPr>
      </p:pic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142AFBFD-71A9-9877-111B-C26F0C2522BB}"/>
              </a:ext>
            </a:extLst>
          </p:cNvPr>
          <p:cNvCxnSpPr/>
          <p:nvPr/>
        </p:nvCxnSpPr>
        <p:spPr>
          <a:xfrm>
            <a:off x="4182386" y="5661163"/>
            <a:ext cx="5877003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164C048E-E114-ADD0-2B70-40E62D9B4836}"/>
              </a:ext>
            </a:extLst>
          </p:cNvPr>
          <p:cNvSpPr txBox="1"/>
          <p:nvPr/>
        </p:nvSpPr>
        <p:spPr>
          <a:xfrm>
            <a:off x="130288" y="2529033"/>
            <a:ext cx="2782956" cy="19389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Prompt: </a:t>
            </a:r>
            <a:br>
              <a:rPr lang="en-US" sz="2400" dirty="0"/>
            </a:br>
            <a:r>
              <a:rPr lang="en-US" sz="2400" dirty="0"/>
              <a:t>“Please segment the nuclei in the blue channel of the image”</a:t>
            </a:r>
          </a:p>
        </p:txBody>
      </p:sp>
    </p:spTree>
    <p:extLst>
      <p:ext uri="{BB962C8B-B14F-4D97-AF65-F5344CB8AC3E}">
        <p14:creationId xmlns:p14="http://schemas.microsoft.com/office/powerpoint/2010/main" val="2162860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2BDB284B-876B-EF41-B780-30B88DFEE22A}"/>
              </a:ext>
            </a:extLst>
          </p:cNvPr>
          <p:cNvSpPr txBox="1"/>
          <p:nvPr/>
        </p:nvSpPr>
        <p:spPr>
          <a:xfrm>
            <a:off x="3453285" y="122589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771F6301-FF2F-1D49-8CFA-05396B073F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374" y="844514"/>
            <a:ext cx="3009900" cy="1225622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D07F4BE4-CBA1-C248-B08F-4CA8E5D3C20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7427"/>
          <a:stretch/>
        </p:blipFill>
        <p:spPr>
          <a:xfrm>
            <a:off x="9646920" y="3251200"/>
            <a:ext cx="2545080" cy="1309041"/>
          </a:xfrm>
          <a:prstGeom prst="rect">
            <a:avLst/>
          </a:prstGeom>
        </p:spPr>
      </p:pic>
      <p:sp>
        <p:nvSpPr>
          <p:cNvPr id="9" name="Textplatzhalter 2">
            <a:extLst>
              <a:ext uri="{FF2B5EF4-FFF2-40B4-BE49-F238E27FC236}">
                <a16:creationId xmlns:a16="http://schemas.microsoft.com/office/drawing/2014/main" id="{31221FD6-08D6-3F40-ACE8-C0B9BADE7F5D}"/>
              </a:ext>
            </a:extLst>
          </p:cNvPr>
          <p:cNvSpPr txBox="1">
            <a:spLocks/>
          </p:cNvSpPr>
          <p:nvPr/>
        </p:nvSpPr>
        <p:spPr>
          <a:xfrm>
            <a:off x="694374" y="2179304"/>
            <a:ext cx="8952546" cy="3020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Font typeface="Open Sans" panose="020B0606030504020204" pitchFamily="34" charset="0"/>
              <a:buChar char="—"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396000" indent="-216000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576000" indent="-179388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4406900" algn="l"/>
              </a:tabLst>
            </a:pPr>
            <a:r>
              <a:rPr lang="en-US" sz="1100" dirty="0">
                <a:solidFill>
                  <a:schemeClr val="bg2">
                    <a:lumMod val="7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CENTER FOR SCALABLE DATA ANALYTICS AND </a:t>
            </a:r>
            <a:br>
              <a:rPr lang="en-US" sz="1100" dirty="0">
                <a:solidFill>
                  <a:schemeClr val="bg2">
                    <a:lumMod val="7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1100" dirty="0">
                <a:solidFill>
                  <a:schemeClr val="bg2">
                    <a:lumMod val="7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ARTIFICIAL INTELLIGENCE</a:t>
            </a:r>
          </a:p>
          <a:p>
            <a:endParaRPr lang="en-US" sz="2400" dirty="0">
              <a:solidFill>
                <a:schemeClr val="bg2">
                  <a:lumMod val="7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br>
              <a:rPr lang="en-US" sz="5400" dirty="0">
                <a:solidFill>
                  <a:srgbClr val="064569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</a:br>
            <a:r>
              <a:rPr lang="en-US" sz="5400" dirty="0">
                <a:solidFill>
                  <a:srgbClr val="064569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Exercises</a:t>
            </a:r>
            <a:endParaRPr lang="en-US" sz="5400" b="1" dirty="0">
              <a:solidFill>
                <a:srgbClr val="064569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  <a:p>
            <a:r>
              <a:rPr lang="en-US" sz="3600" dirty="0">
                <a:solidFill>
                  <a:srgbClr val="51B02F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Robert Haase</a:t>
            </a:r>
            <a:endParaRPr lang="en-US" sz="3600" dirty="0">
              <a:solidFill>
                <a:srgbClr val="064569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76951598-1305-8841-8866-3EAAC7B214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7063" y="4268141"/>
            <a:ext cx="604100" cy="906150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93C7B70E-714F-E34A-B234-65D2E4D6253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1163" y="4509561"/>
            <a:ext cx="1642275" cy="42330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9187E3B-5C76-E856-BE2C-38A7BD406DE2}"/>
              </a:ext>
            </a:extLst>
          </p:cNvPr>
          <p:cNvSpPr txBox="1"/>
          <p:nvPr/>
        </p:nvSpPr>
        <p:spPr>
          <a:xfrm>
            <a:off x="9767063" y="2974201"/>
            <a:ext cx="17305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Funded by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6F1B55-AA80-BF3B-5AD9-6022C89A47FC}"/>
              </a:ext>
            </a:extLst>
          </p:cNvPr>
          <p:cNvSpPr txBox="1"/>
          <p:nvPr/>
        </p:nvSpPr>
        <p:spPr>
          <a:xfrm>
            <a:off x="3797449" y="6212964"/>
            <a:ext cx="4874995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These slides can be reused under the terms of the </a:t>
            </a:r>
            <a:r>
              <a:rPr lang="en-US" sz="1400" dirty="0">
                <a:hlinkClick r:id="rId6"/>
              </a:rPr>
              <a:t>CC-BY 4.0</a:t>
            </a:r>
            <a:r>
              <a:rPr lang="en-US" sz="1400" dirty="0"/>
              <a:t> license unless mentioned otherwise.</a:t>
            </a:r>
          </a:p>
        </p:txBody>
      </p:sp>
    </p:spTree>
    <p:extLst>
      <p:ext uri="{BB962C8B-B14F-4D97-AF65-F5344CB8AC3E}">
        <p14:creationId xmlns:p14="http://schemas.microsoft.com/office/powerpoint/2010/main" val="344414564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8C9B41-1946-49C7-ADE4-DC173D5F0A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Exercise: Installation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B1107F-77D6-486C-83D0-8DF6F55E159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373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/>
              <a:t>Install mini-forge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8E570A-2F83-28CE-3C4E-8E154C1CB4B6}"/>
              </a:ext>
            </a:extLst>
          </p:cNvPr>
          <p:cNvSpPr txBox="1"/>
          <p:nvPr/>
        </p:nvSpPr>
        <p:spPr>
          <a:xfrm>
            <a:off x="3688433" y="6163099"/>
            <a:ext cx="50182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hlinkClick r:id="rId2"/>
              </a:rPr>
              <a:t>https://scads.github.io/prompt-engineering-tutorial-2023/00_preparation/readme.html</a:t>
            </a:r>
            <a:r>
              <a:rPr lang="en-US" sz="1600" dirty="0"/>
              <a:t>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603F498-DA67-1F40-30D0-DA66991432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" y="1613063"/>
            <a:ext cx="4587904" cy="274630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26D9C1F-CAC4-3A69-99BC-901B22E7D3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6832" y="2359876"/>
            <a:ext cx="4587904" cy="274630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D9D0B42-C904-FC1C-6DC9-25855862FD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28035" y="2952750"/>
            <a:ext cx="4587904" cy="274630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8F4C365-EAB2-667F-5C32-DCBD4BCB0E9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79241" y="3240660"/>
            <a:ext cx="4587904" cy="2746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9377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1FF37A8-1CE0-4D64-AA79-6E4E77F79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Exercise: Installation</a:t>
            </a:r>
            <a:endParaRPr lang="LID4096" sz="32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F786AB-2E53-415A-85B1-E283CBC12A7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5220434" cy="4550036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Install a collection of Python packages in a new </a:t>
            </a:r>
            <a:r>
              <a:rPr lang="en-US" dirty="0" err="1"/>
              <a:t>conda</a:t>
            </a:r>
            <a:r>
              <a:rPr lang="en-US" dirty="0"/>
              <a:t>-environment like this: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mamba create --name prompt-env python=3.9 </a:t>
            </a:r>
            <a:r>
              <a:rPr lang="en-US" alt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jupyterlab</a:t>
            </a:r>
            <a:r>
              <a:rPr lang="en-US" alt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alt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openai</a:t>
            </a:r>
            <a:r>
              <a:rPr lang="en-US" alt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==1.5.0 scikit-image pandas matplotlib -c </a:t>
            </a:r>
            <a:r>
              <a:rPr lang="en-US" alt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conda</a:t>
            </a:r>
            <a:r>
              <a:rPr lang="en-US" alt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-forge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/>
              <a:t>Then activate the environment and start </a:t>
            </a:r>
            <a:r>
              <a:rPr lang="en-US" dirty="0" err="1"/>
              <a:t>JupyterLab</a:t>
            </a:r>
            <a:endParaRPr lang="en-US" dirty="0"/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mamba activate </a:t>
            </a:r>
            <a:r>
              <a:rPr lang="en-US" alt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prompt-env</a:t>
            </a: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jupyter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lab</a:t>
            </a:r>
            <a:endParaRPr lang="LID4096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F6A4C5-4AF6-A99F-F0E6-B4863DA22963}"/>
              </a:ext>
            </a:extLst>
          </p:cNvPr>
          <p:cNvSpPr txBox="1"/>
          <p:nvPr/>
        </p:nvSpPr>
        <p:spPr>
          <a:xfrm>
            <a:off x="3930560" y="6194374"/>
            <a:ext cx="41894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2"/>
              </a:rPr>
              <a:t>https://scads.github.io/prompt-engineering-tutorial-2023/00_preparation/readme.html</a:t>
            </a:r>
            <a:r>
              <a:rPr lang="en-US" sz="1400" dirty="0"/>
              <a:t> </a:t>
            </a:r>
          </a:p>
        </p:txBody>
      </p:sp>
      <p:pic>
        <p:nvPicPr>
          <p:cNvPr id="1027" name="Picture 3">
            <a:extLst>
              <a:ext uri="{FF2B5EF4-FFF2-40B4-BE49-F238E27FC236}">
                <a16:creationId xmlns:a16="http://schemas.microsoft.com/office/drawing/2014/main" id="{6D1FB2F0-BB1A-3E39-9FA8-CD8082D23F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1647" y="1644337"/>
            <a:ext cx="5889540" cy="425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378872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FBE573A-20C5-BAE7-5949-B2828D57E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740" y="1631661"/>
            <a:ext cx="4637426" cy="297653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DD01CE8-3DB3-F9C8-1DAD-20D83F0814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0911" y="1663275"/>
            <a:ext cx="6158639" cy="377179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8D24C4C-D5D4-099E-F087-2F8AB6C90C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6480" y="1932746"/>
            <a:ext cx="6157780" cy="377127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CA02D25-E917-CD56-8AAB-FA84F97AAF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99789" y="2201690"/>
            <a:ext cx="6158640" cy="37717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D7C1347-E28B-54FD-D90F-82F0E42F01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Get an OpenAI API key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B5BAF0-8212-05ED-05CE-ED2C457E8EF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Yes, this costs money.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56DB76-6C2B-A3AE-AD7A-1A817E12836A}"/>
              </a:ext>
            </a:extLst>
          </p:cNvPr>
          <p:cNvSpPr txBox="1"/>
          <p:nvPr/>
        </p:nvSpPr>
        <p:spPr>
          <a:xfrm>
            <a:off x="3890660" y="6316904"/>
            <a:ext cx="61451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6"/>
              </a:rPr>
              <a:t>https://openai.com/blog/openai-api</a:t>
            </a:r>
            <a:r>
              <a:rPr lang="en-US" dirty="0"/>
              <a:t> </a:t>
            </a: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90BCB180-0DA8-4838-28E2-6C50CA69FBFC}"/>
              </a:ext>
            </a:extLst>
          </p:cNvPr>
          <p:cNvSpPr/>
          <p:nvPr/>
        </p:nvSpPr>
        <p:spPr>
          <a:xfrm>
            <a:off x="3213300" y="4335202"/>
            <a:ext cx="798022" cy="515389"/>
          </a:xfrm>
          <a:prstGeom prst="rightArrow">
            <a:avLst/>
          </a:prstGeom>
          <a:solidFill>
            <a:srgbClr val="51B02F"/>
          </a:solidFill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C7BA416-5396-210A-9196-BD199173D63F}"/>
              </a:ext>
            </a:extLst>
          </p:cNvPr>
          <p:cNvSpPr/>
          <p:nvPr/>
        </p:nvSpPr>
        <p:spPr>
          <a:xfrm>
            <a:off x="6710060" y="2705100"/>
            <a:ext cx="795640" cy="266700"/>
          </a:xfrm>
          <a:prstGeom prst="rect">
            <a:avLst/>
          </a:prstGeom>
          <a:noFill/>
          <a:ln w="57150">
            <a:solidFill>
              <a:srgbClr val="51B02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F3C7BFE-DA99-19AC-AAF7-AA6D57DBAFE0}"/>
              </a:ext>
            </a:extLst>
          </p:cNvPr>
          <p:cNvSpPr/>
          <p:nvPr/>
        </p:nvSpPr>
        <p:spPr>
          <a:xfrm>
            <a:off x="8532311" y="4383751"/>
            <a:ext cx="795640" cy="266700"/>
          </a:xfrm>
          <a:prstGeom prst="rect">
            <a:avLst/>
          </a:prstGeom>
          <a:noFill/>
          <a:ln w="57150">
            <a:solidFill>
              <a:srgbClr val="51B02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F9C67BB3-DA19-FA97-203B-F0B2B057B540}"/>
              </a:ext>
            </a:extLst>
          </p:cNvPr>
          <p:cNvSpPr/>
          <p:nvPr/>
        </p:nvSpPr>
        <p:spPr>
          <a:xfrm rot="16200000">
            <a:off x="66139" y="4259406"/>
            <a:ext cx="798022" cy="515389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45830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DDA56A1-BC7F-0871-C399-C7FF514153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877" y="1585918"/>
            <a:ext cx="6430963" cy="393858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BF52EC8-13BC-526E-A458-2E2CFA4D5F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8711" y="2058515"/>
            <a:ext cx="6430067" cy="393803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D7C1347-E28B-54FD-D90F-82F0E42F01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Get an OpenAI API key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B5BAF0-8212-05ED-05CE-ED2C457E8EF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Yes, this costs money.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56DB76-6C2B-A3AE-AD7A-1A817E12836A}"/>
              </a:ext>
            </a:extLst>
          </p:cNvPr>
          <p:cNvSpPr txBox="1"/>
          <p:nvPr/>
        </p:nvSpPr>
        <p:spPr>
          <a:xfrm>
            <a:off x="3890660" y="6316904"/>
            <a:ext cx="61451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https://openai.com/blog/openai-api</a:t>
            </a:r>
            <a:r>
              <a:rPr lang="en-US" dirty="0"/>
              <a:t> 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517C3DDA-C9AA-16BD-DAC6-B860102367C0}"/>
              </a:ext>
            </a:extLst>
          </p:cNvPr>
          <p:cNvSpPr/>
          <p:nvPr/>
        </p:nvSpPr>
        <p:spPr>
          <a:xfrm rot="16200000">
            <a:off x="153338" y="4376651"/>
            <a:ext cx="798022" cy="515389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90BCB180-0DA8-4838-28E2-6C50CA69FBFC}"/>
              </a:ext>
            </a:extLst>
          </p:cNvPr>
          <p:cNvSpPr/>
          <p:nvPr/>
        </p:nvSpPr>
        <p:spPr>
          <a:xfrm>
            <a:off x="-503368" y="3033856"/>
            <a:ext cx="798022" cy="515389"/>
          </a:xfrm>
          <a:prstGeom prst="rightArrow">
            <a:avLst/>
          </a:prstGeom>
          <a:solidFill>
            <a:srgbClr val="51B02F"/>
          </a:solidFill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86C66B2-FA52-7323-8930-00A32CAFDBDC}"/>
              </a:ext>
            </a:extLst>
          </p:cNvPr>
          <p:cNvSpPr/>
          <p:nvPr/>
        </p:nvSpPr>
        <p:spPr>
          <a:xfrm rot="10800000">
            <a:off x="7179529" y="4351250"/>
            <a:ext cx="798022" cy="515389"/>
          </a:xfrm>
          <a:prstGeom prst="rightArrow">
            <a:avLst/>
          </a:prstGeom>
          <a:solidFill>
            <a:srgbClr val="51B02F"/>
          </a:solidFill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48939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F240F-E586-89D4-956C-B724E3DA77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000" dirty="0"/>
              <a:t>Store the API key in your environment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2AACBB-6DAC-3E2A-2B31-0B5F337F895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Add the OPEN AI API Key to your environment variables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4BAABFC-42E7-53A7-4EC2-84D6ECA60D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83" y="1772562"/>
            <a:ext cx="6557700" cy="420949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F038A6B-7ED0-A0FF-E18B-1BAF71218F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4070" y="1644347"/>
            <a:ext cx="3248125" cy="368961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10A0FFA-C904-E154-93C7-F43F87385D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1702" y="1071211"/>
            <a:ext cx="4717815" cy="4465892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AFFC7071-4C3B-2892-D945-1C0FBB54D1D9}"/>
              </a:ext>
            </a:extLst>
          </p:cNvPr>
          <p:cNvSpPr/>
          <p:nvPr/>
        </p:nvSpPr>
        <p:spPr>
          <a:xfrm>
            <a:off x="1064029" y="5320145"/>
            <a:ext cx="390698" cy="366410"/>
          </a:xfrm>
          <a:prstGeom prst="ellipse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E5612415-1D4E-7DBA-6098-8A99A4076242}"/>
              </a:ext>
            </a:extLst>
          </p:cNvPr>
          <p:cNvSpPr/>
          <p:nvPr/>
        </p:nvSpPr>
        <p:spPr>
          <a:xfrm>
            <a:off x="2413462" y="2654530"/>
            <a:ext cx="390698" cy="366410"/>
          </a:xfrm>
          <a:prstGeom prst="ellipse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0038227-88A4-B6DE-B22D-5C9B3267F8AA}"/>
              </a:ext>
            </a:extLst>
          </p:cNvPr>
          <p:cNvSpPr/>
          <p:nvPr/>
        </p:nvSpPr>
        <p:spPr>
          <a:xfrm>
            <a:off x="5533194" y="4549832"/>
            <a:ext cx="390698" cy="366410"/>
          </a:xfrm>
          <a:prstGeom prst="ellipse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CBA75FD-AA3D-FF3D-A738-5938EF53B2C8}"/>
              </a:ext>
            </a:extLst>
          </p:cNvPr>
          <p:cNvSpPr/>
          <p:nvPr/>
        </p:nvSpPr>
        <p:spPr>
          <a:xfrm>
            <a:off x="9349911" y="2197330"/>
            <a:ext cx="390698" cy="366410"/>
          </a:xfrm>
          <a:prstGeom prst="ellipse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257734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548DBD78-DBAB-48D8-8D4A-46505C31CA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16" y="1836750"/>
            <a:ext cx="5550205" cy="394782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75CFF1E-0094-61B1-4C14-9F7FEEA95D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Exercise: Text generation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75550B-E3B7-6411-8A80-1316AD2AA31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400" dirty="0"/>
              <a:t>Download the notebooks and reproduce them!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C948F37-9861-8B7A-ED7A-9B1751C58944}"/>
              </a:ext>
            </a:extLst>
          </p:cNvPr>
          <p:cNvSpPr/>
          <p:nvPr/>
        </p:nvSpPr>
        <p:spPr>
          <a:xfrm>
            <a:off x="4731028" y="2488758"/>
            <a:ext cx="445273" cy="214685"/>
          </a:xfrm>
          <a:prstGeom prst="rect">
            <a:avLst/>
          </a:prstGeom>
          <a:noFill/>
          <a:ln w="38100">
            <a:solidFill>
              <a:srgbClr val="51B02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0825D965-5537-5562-AC4C-FEF88FFD7660}"/>
              </a:ext>
            </a:extLst>
          </p:cNvPr>
          <p:cNvSpPr/>
          <p:nvPr/>
        </p:nvSpPr>
        <p:spPr>
          <a:xfrm>
            <a:off x="5817146" y="3562184"/>
            <a:ext cx="557708" cy="463164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217A604E-4668-D11D-D32E-F599800C44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5779" y="1836750"/>
            <a:ext cx="5550205" cy="3947823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6FD67B57-2371-3461-B598-43E0F4278A92}"/>
              </a:ext>
            </a:extLst>
          </p:cNvPr>
          <p:cNvSpPr/>
          <p:nvPr/>
        </p:nvSpPr>
        <p:spPr>
          <a:xfrm>
            <a:off x="5327226" y="2313831"/>
            <a:ext cx="206882" cy="174928"/>
          </a:xfrm>
          <a:prstGeom prst="rect">
            <a:avLst/>
          </a:prstGeom>
          <a:noFill/>
          <a:ln w="38100">
            <a:solidFill>
              <a:srgbClr val="51B02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2A0C945-5836-4740-A312-674DE7133D75}"/>
              </a:ext>
            </a:extLst>
          </p:cNvPr>
          <p:cNvSpPr txBox="1"/>
          <p:nvPr/>
        </p:nvSpPr>
        <p:spPr>
          <a:xfrm>
            <a:off x="3758669" y="6163099"/>
            <a:ext cx="453321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hlinkClick r:id="rId4"/>
              </a:rPr>
              <a:t>https://scads.github.io/prompt-engineering-tutorial-2023/01_prompts/01_prompting.html</a:t>
            </a:r>
            <a:r>
              <a:rPr lang="en-US" sz="1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8798609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4660324-110A-F1E5-E4D7-CDAD8B1B41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31" y="1832318"/>
            <a:ext cx="5574290" cy="396495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B12523-C5E8-C7BE-8431-0A70DE85B9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7679" y="1836749"/>
            <a:ext cx="5588305" cy="397492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75CFF1E-0094-61B1-4C14-9F7FEEA95D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Exercise: </a:t>
            </a:r>
            <a:r>
              <a:rPr lang="en-US" sz="3200" dirty="0" err="1"/>
              <a:t>BiA</a:t>
            </a:r>
            <a:r>
              <a:rPr lang="en-US" sz="3200" dirty="0"/>
              <a:t>-Bob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75550B-E3B7-6411-8A80-1316AD2AA31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400" dirty="0"/>
              <a:t>Download the notebooks and reproduce them!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C948F37-9861-8B7A-ED7A-9B1751C58944}"/>
              </a:ext>
            </a:extLst>
          </p:cNvPr>
          <p:cNvSpPr/>
          <p:nvPr/>
        </p:nvSpPr>
        <p:spPr>
          <a:xfrm>
            <a:off x="4731028" y="2488758"/>
            <a:ext cx="445273" cy="214685"/>
          </a:xfrm>
          <a:prstGeom prst="rect">
            <a:avLst/>
          </a:prstGeom>
          <a:noFill/>
          <a:ln w="38100">
            <a:solidFill>
              <a:srgbClr val="51B02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0825D965-5537-5562-AC4C-FEF88FFD7660}"/>
              </a:ext>
            </a:extLst>
          </p:cNvPr>
          <p:cNvSpPr/>
          <p:nvPr/>
        </p:nvSpPr>
        <p:spPr>
          <a:xfrm>
            <a:off x="5817146" y="3562184"/>
            <a:ext cx="557708" cy="463164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FD67B57-2371-3461-B598-43E0F4278A92}"/>
              </a:ext>
            </a:extLst>
          </p:cNvPr>
          <p:cNvSpPr/>
          <p:nvPr/>
        </p:nvSpPr>
        <p:spPr>
          <a:xfrm>
            <a:off x="5327226" y="2313831"/>
            <a:ext cx="206882" cy="174928"/>
          </a:xfrm>
          <a:prstGeom prst="rect">
            <a:avLst/>
          </a:prstGeom>
          <a:noFill/>
          <a:ln w="38100">
            <a:solidFill>
              <a:srgbClr val="51B02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2A0C945-5836-4740-A312-674DE7133D75}"/>
              </a:ext>
            </a:extLst>
          </p:cNvPr>
          <p:cNvSpPr txBox="1"/>
          <p:nvPr/>
        </p:nvSpPr>
        <p:spPr>
          <a:xfrm>
            <a:off x="3758669" y="6163099"/>
            <a:ext cx="453321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4"/>
              </a:rPr>
              <a:t>https://haesleinhuepf.github.io/BioImageAnalysisNotebooks/07_prompt_engineering/40_bia_bob.html</a:t>
            </a:r>
            <a:r>
              <a:rPr lang="en-US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3676902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5CFF1E-0094-61B1-4C14-9F7FEEA95D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Exercise: </a:t>
            </a:r>
            <a:r>
              <a:rPr lang="en-US" sz="3200" dirty="0" err="1"/>
              <a:t>BiA</a:t>
            </a:r>
            <a:r>
              <a:rPr lang="en-US" sz="3200" dirty="0"/>
              <a:t>-Bob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75550B-E3B7-6411-8A80-1316AD2AA31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400" dirty="0"/>
              <a:t>Download the notebooks and reproduce them!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2A0C945-5836-4740-A312-674DE7133D75}"/>
              </a:ext>
            </a:extLst>
          </p:cNvPr>
          <p:cNvSpPr txBox="1"/>
          <p:nvPr/>
        </p:nvSpPr>
        <p:spPr>
          <a:xfrm>
            <a:off x="3758669" y="6163099"/>
            <a:ext cx="453321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2"/>
              </a:rPr>
              <a:t>https://haesleinhuepf.github.io/BioImageAnalysisNotebooks/07_prompt_engineering/40_bia_bob.html</a:t>
            </a:r>
            <a:r>
              <a:rPr lang="en-US" sz="1400" dirty="0"/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E7547F7-2293-F6CE-DAE8-E58A9CEFCD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859" y="1619259"/>
            <a:ext cx="5458937" cy="388290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6D8966A-3B71-4A2F-2C18-0D4D1D048D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8382" y="1842465"/>
            <a:ext cx="5458937" cy="388290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9D6B5FD-64BA-21C8-E754-00CA47F995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72904" y="2065670"/>
            <a:ext cx="5458937" cy="3882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86629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NEUBIAS: Network of BioImage Analysts Logo">
            <a:extLst>
              <a:ext uri="{FF2B5EF4-FFF2-40B4-BE49-F238E27FC236}">
                <a16:creationId xmlns:a16="http://schemas.microsoft.com/office/drawing/2014/main" id="{73B86B23-CBD3-6A8A-21E4-CE9E24EFEB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8" r="54926"/>
          <a:stretch/>
        </p:blipFill>
        <p:spPr bwMode="auto">
          <a:xfrm>
            <a:off x="4383061" y="2430833"/>
            <a:ext cx="1555299" cy="763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Grafik 7">
            <a:extLst>
              <a:ext uri="{FF2B5EF4-FFF2-40B4-BE49-F238E27FC236}">
                <a16:creationId xmlns:a16="http://schemas.microsoft.com/office/drawing/2014/main" id="{DB298A1D-A20F-86E9-2A43-06159BD5EC6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7427"/>
          <a:stretch/>
        </p:blipFill>
        <p:spPr>
          <a:xfrm>
            <a:off x="2310148" y="4507815"/>
            <a:ext cx="1992545" cy="1024849"/>
          </a:xfrm>
          <a:prstGeom prst="rect">
            <a:avLst/>
          </a:prstGeom>
        </p:spPr>
      </p:pic>
      <p:sp>
        <p:nvSpPr>
          <p:cNvPr id="2" name="Title 3">
            <a:extLst>
              <a:ext uri="{FF2B5EF4-FFF2-40B4-BE49-F238E27FC236}">
                <a16:creationId xmlns:a16="http://schemas.microsoft.com/office/drawing/2014/main" id="{143E9FD8-3FA2-0DD3-016D-FB38B803A87E}"/>
              </a:ext>
            </a:extLst>
          </p:cNvPr>
          <p:cNvSpPr txBox="1">
            <a:spLocks/>
          </p:cNvSpPr>
          <p:nvPr/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Acknowledgements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446382-BDF6-5384-CD3B-3086F8199A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133" y="2039639"/>
            <a:ext cx="2684029" cy="90166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D65B879-612E-E127-C991-85D3C08880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10148" y="1119377"/>
            <a:ext cx="2779812" cy="90284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BF58F16-913D-321D-8CFE-9E28B96AD91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40974" y="3337968"/>
            <a:ext cx="2247775" cy="681009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21382A78-3163-6E76-4371-76731CF05A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0154" y="1908868"/>
            <a:ext cx="1393671" cy="782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Grafik 5">
            <a:extLst>
              <a:ext uri="{FF2B5EF4-FFF2-40B4-BE49-F238E27FC236}">
                <a16:creationId xmlns:a16="http://schemas.microsoft.com/office/drawing/2014/main" id="{82C2727B-3548-F35A-6B76-908C5D66E6D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418" y="4507815"/>
            <a:ext cx="604100" cy="906150"/>
          </a:xfrm>
          <a:prstGeom prst="rect">
            <a:avLst/>
          </a:prstGeom>
        </p:spPr>
      </p:pic>
      <p:pic>
        <p:nvPicPr>
          <p:cNvPr id="14" name="Grafik 10">
            <a:extLst>
              <a:ext uri="{FF2B5EF4-FFF2-40B4-BE49-F238E27FC236}">
                <a16:creationId xmlns:a16="http://schemas.microsoft.com/office/drawing/2014/main" id="{C7B3CA53-76A0-C1BE-3C33-BB7FC5A799A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2518" y="4749235"/>
            <a:ext cx="1642275" cy="42330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86C4EBD-7BE3-1E7D-90A9-A90790F3648B}"/>
              </a:ext>
            </a:extLst>
          </p:cNvPr>
          <p:cNvSpPr txBox="1"/>
          <p:nvPr/>
        </p:nvSpPr>
        <p:spPr>
          <a:xfrm>
            <a:off x="595993" y="4608251"/>
            <a:ext cx="17305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Funding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DDF5437-63BA-9E28-59A8-4AF647F162B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747384" y="4517770"/>
            <a:ext cx="1438001" cy="81895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E73EBBC-1248-E275-D6E5-A571F42961B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337976" y="4729676"/>
            <a:ext cx="3247698" cy="442868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D8DDDB1-36A5-42BB-172B-844A7214F31B}"/>
              </a:ext>
            </a:extLst>
          </p:cNvPr>
          <p:cNvSpPr txBox="1"/>
          <p:nvPr/>
        </p:nvSpPr>
        <p:spPr>
          <a:xfrm>
            <a:off x="579585" y="1142444"/>
            <a:ext cx="17305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Communities &amp; platforms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CD6B482-9F3F-F041-DECF-3E60C0776465}"/>
              </a:ext>
            </a:extLst>
          </p:cNvPr>
          <p:cNvSpPr txBox="1">
            <a:spLocks/>
          </p:cNvSpPr>
          <p:nvPr/>
        </p:nvSpPr>
        <p:spPr>
          <a:xfrm>
            <a:off x="6331311" y="1188445"/>
            <a:ext cx="2908047" cy="268865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000" dirty="0" err="1"/>
              <a:t>BiAPoL</a:t>
            </a:r>
            <a:r>
              <a:rPr lang="en-US" sz="2000" dirty="0"/>
              <a:t> team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/>
              <a:t>Marcelo Zoccoler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/>
              <a:t>Johannes Soltwedel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/>
              <a:t>Maleeha Hassan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/>
              <a:t>Stefan Hahmann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/>
              <a:t>Somashekhar Kulkarni</a:t>
            </a:r>
          </a:p>
          <a:p>
            <a:pPr marL="276225" indent="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1200" dirty="0"/>
              <a:t>Former lab members: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Ryan George Savill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Laura Zigutyte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Mara Lampert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Allyson Ryan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Conni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Wetzker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Till Korten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7" name="Picture 6" descr="A person jumping in the air with a skateboard&#10;&#10;Description automatically generated with medium confidence">
            <a:extLst>
              <a:ext uri="{FF2B5EF4-FFF2-40B4-BE49-F238E27FC236}">
                <a16:creationId xmlns:a16="http://schemas.microsoft.com/office/drawing/2014/main" id="{6F750CF5-B36F-CE7B-667F-7EBACBB11B94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3086" y="1230596"/>
            <a:ext cx="3641949" cy="2593349"/>
          </a:xfrm>
          <a:prstGeom prst="rect">
            <a:avLst/>
          </a:prstGeom>
        </p:spPr>
      </p:pic>
      <p:pic>
        <p:nvPicPr>
          <p:cNvPr id="18" name="Picture 2" descr="@BiAPoL">
            <a:extLst>
              <a:ext uri="{FF2B5EF4-FFF2-40B4-BE49-F238E27FC236}">
                <a16:creationId xmlns:a16="http://schemas.microsoft.com/office/drawing/2014/main" id="{D34BDD4D-9154-108F-A316-E5B0D71E47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5334" y="1175061"/>
            <a:ext cx="902845" cy="902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1FE4B08-A116-6B05-3408-5F82475A2003}"/>
              </a:ext>
            </a:extLst>
          </p:cNvPr>
          <p:cNvSpPr txBox="1"/>
          <p:nvPr/>
        </p:nvSpPr>
        <p:spPr>
          <a:xfrm>
            <a:off x="3988749" y="6151088"/>
            <a:ext cx="40621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hlinkClick r:id="rId14"/>
              </a:rPr>
              <a:t>https://scads.ai</a:t>
            </a:r>
            <a:r>
              <a:rPr lang="en-US" dirty="0"/>
              <a:t> </a:t>
            </a:r>
          </a:p>
          <a:p>
            <a:pPr algn="ctr"/>
            <a:r>
              <a:rPr lang="en-US" dirty="0">
                <a:hlinkClick r:id="rId15"/>
              </a:rPr>
              <a:t>http://haesleinhuepf.github.io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839655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30C37-04D9-61CB-3F85-F4BEE0C568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Generative Artificial Intelligence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2C9EA0-C6A9-5FF1-255B-3E439B0ABCD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4"/>
            <a:ext cx="10644901" cy="4823085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Definition: “Generative artificial intelligence […] is a type of artificial intelligence (AI) system capable of generating text, images, or other media in response to prompts.”</a:t>
            </a:r>
            <a:r>
              <a:rPr lang="en-US" baseline="30000" dirty="0"/>
              <a:t>1</a:t>
            </a:r>
          </a:p>
          <a:p>
            <a:endParaRPr lang="en-US" baseline="30000" dirty="0"/>
          </a:p>
          <a:p>
            <a:r>
              <a:rPr lang="en-US" dirty="0"/>
              <a:t>Commonly based on Neural Networks</a:t>
            </a:r>
          </a:p>
          <a:p>
            <a:r>
              <a:rPr lang="en-US" dirty="0"/>
              <a:t>Bridges fields:</a:t>
            </a:r>
          </a:p>
          <a:p>
            <a:pPr lvl="1"/>
            <a:r>
              <a:rPr lang="en-US" dirty="0"/>
              <a:t>Natural Language Processing (NLP)</a:t>
            </a:r>
          </a:p>
          <a:p>
            <a:pPr lvl="1"/>
            <a:r>
              <a:rPr lang="en-US" dirty="0"/>
              <a:t>Computer Vision (CV)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Use-cases</a:t>
            </a:r>
          </a:p>
          <a:p>
            <a:pPr lvl="1"/>
            <a:r>
              <a:rPr lang="en-US" u="sng" dirty="0"/>
              <a:t>Translating text</a:t>
            </a:r>
          </a:p>
          <a:p>
            <a:pPr lvl="1"/>
            <a:r>
              <a:rPr lang="en-US" dirty="0"/>
              <a:t>Writing emails, text, grant proposals</a:t>
            </a:r>
          </a:p>
          <a:p>
            <a:pPr lvl="1"/>
            <a:r>
              <a:rPr lang="en-US" dirty="0"/>
              <a:t>Summarizing articles</a:t>
            </a:r>
          </a:p>
          <a:p>
            <a:pPr lvl="1"/>
            <a:r>
              <a:rPr lang="en-US" dirty="0"/>
              <a:t>Writing code</a:t>
            </a:r>
          </a:p>
          <a:p>
            <a:pPr lvl="1"/>
            <a:r>
              <a:rPr lang="en-US" dirty="0"/>
              <a:t>General question answering</a:t>
            </a:r>
          </a:p>
          <a:p>
            <a:pPr lvl="1"/>
            <a:r>
              <a:rPr lang="en-US" dirty="0"/>
              <a:t>Image generation</a:t>
            </a:r>
          </a:p>
          <a:p>
            <a:pPr lvl="1"/>
            <a:r>
              <a:rPr lang="en-US" dirty="0"/>
              <a:t>Image interpretation / analysis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A136AA2-BF6C-EEFA-518E-8BB404F8F11B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8175285" y="2848617"/>
            <a:ext cx="1298080" cy="1952410"/>
            <a:chOff x="7715165" y="1693760"/>
            <a:chExt cx="2554941" cy="3842824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049AE9BD-965F-5A75-F0D8-CF61599E4AEC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84FE5DD-18FB-30C8-6563-A8044E7AC3F3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B1DB52F-6328-DE0A-1897-57500170B381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2E996849-F683-03D8-2FE7-6E6054D83B15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C594951-7AD4-87C9-8065-ED77329F7224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8C88BFEC-B44E-9B69-04CC-D61CFDA0215A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7E4B24D3-DD65-CC8F-21FE-8F0DEFEA2B9A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FBDD8FE-DB28-D56D-DCB7-D10B9237ED75}"/>
                </a:ext>
              </a:extLst>
            </p:cNvPr>
            <p:cNvCxnSpPr>
              <a:stCxn id="8" idx="6"/>
              <a:endCxn id="12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2EBAF2C-DE4A-A421-CC5B-11D93F70CCEC}"/>
                </a:ext>
              </a:extLst>
            </p:cNvPr>
            <p:cNvCxnSpPr>
              <a:cxnSpLocks/>
              <a:stCxn id="9" idx="6"/>
              <a:endCxn id="12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0A818109-6A43-1C02-940B-AE287A8AC9A6}"/>
                </a:ext>
              </a:extLst>
            </p:cNvPr>
            <p:cNvCxnSpPr>
              <a:cxnSpLocks/>
              <a:stCxn id="8" idx="6"/>
              <a:endCxn id="13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250EB62-134A-6508-D580-8B688B8845D8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1E3D149F-AF73-E668-7F00-A1A957458A24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185EDEFE-DDCC-8D19-C599-8E8B6CA1B99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7903F6B-DFD3-BBCC-6CDD-9A0EAC9F4DB0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D9D56AA5-9326-62BF-46D5-3E62707DA3E9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AC29764A-5450-7154-E6CE-441FCC10FA0E}"/>
                </a:ext>
              </a:extLst>
            </p:cNvPr>
            <p:cNvCxnSpPr>
              <a:cxnSpLocks/>
              <a:stCxn id="11" idx="6"/>
              <a:endCxn id="13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D9F6E940-03A6-77EB-708B-DF9B8EAD97C8}"/>
                </a:ext>
              </a:extLst>
            </p:cNvPr>
            <p:cNvCxnSpPr>
              <a:cxnSpLocks/>
              <a:stCxn id="11" idx="6"/>
              <a:endCxn id="12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42DAD1ED-D38F-523F-88A3-4709920623BE}"/>
                </a:ext>
              </a:extLst>
            </p:cNvPr>
            <p:cNvCxnSpPr>
              <a:cxnSpLocks/>
              <a:stCxn id="14" idx="2"/>
              <a:endCxn id="8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754EFBE4-91F1-C0D6-A3E9-843323D89974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35A2D77C-395A-1C76-3885-8F1084A1D3F9}"/>
                </a:ext>
              </a:extLst>
            </p:cNvPr>
            <p:cNvCxnSpPr>
              <a:cxnSpLocks/>
              <a:stCxn id="26" idx="6"/>
              <a:endCxn id="12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ECEDB83-D2EF-7AF4-14CA-79E56D55E093}"/>
                </a:ext>
              </a:extLst>
            </p:cNvPr>
            <p:cNvCxnSpPr>
              <a:cxnSpLocks/>
              <a:stCxn id="26" idx="6"/>
              <a:endCxn id="13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22E557F-6EF0-9DF1-E320-4EDEC93BD3FD}"/>
                </a:ext>
              </a:extLst>
            </p:cNvPr>
            <p:cNvCxnSpPr>
              <a:cxnSpLocks/>
              <a:stCxn id="26" idx="6"/>
              <a:endCxn id="14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8973EDC-43B8-B6D2-B8D1-C44AF66D1E87}"/>
                </a:ext>
              </a:extLst>
            </p:cNvPr>
            <p:cNvCxnSpPr>
              <a:cxnSpLocks/>
              <a:stCxn id="10" idx="6"/>
              <a:endCxn id="12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6AA4E62-861B-E3B1-6179-0A12E3015124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E15069EA-C131-79A4-FF0D-F2ECB20C1853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97D8FAF0-FF7A-07CF-B4B2-0F20A0CDECED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6C8C0896-4870-3521-A7B7-55A6C1515A1C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78E29605-9D1F-081F-781E-C76B09F5E351}"/>
                </a:ext>
              </a:extLst>
            </p:cNvPr>
            <p:cNvCxnSpPr>
              <a:stCxn id="31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31204968-B45D-4026-BFA9-2D59CFBBBA86}"/>
                </a:ext>
              </a:extLst>
            </p:cNvPr>
            <p:cNvCxnSpPr>
              <a:cxnSpLocks/>
              <a:stCxn id="32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D760CE1F-2ACB-F802-2931-50EDF815AD22}"/>
                </a:ext>
              </a:extLst>
            </p:cNvPr>
            <p:cNvCxnSpPr>
              <a:cxnSpLocks/>
              <a:stCxn id="31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7CB6BD19-E623-EC22-CE8F-C5D5564E3D3F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4F72C17B-0044-1A06-7AF1-1638E36A76D8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18848102-4C55-5F28-7B9A-B8460E56712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BD7AA2B9-9A00-A417-8EB5-25AAC2B24837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BC6AAAB7-9156-B198-E132-5AB72EA160A5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BEADF2DA-4CC1-07ED-DF19-5EF8B378BD57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9E212C7E-00E3-6FDF-CD69-F1D0A8E35328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4C2291EE-0B53-F598-3478-EB2B2C61030D}"/>
                </a:ext>
              </a:extLst>
            </p:cNvPr>
            <p:cNvCxnSpPr>
              <a:cxnSpLocks/>
              <a:endCxn id="31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18314ECE-7FCF-1D66-A97C-ACBBFEBE13F7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9DC0F098-FE47-51B3-BA77-C304F0EE94DE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13D152CB-2F7D-78E8-D681-C96032AA392B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A8896D8B-2357-E287-162A-BD030E38F14F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BA7823F8-5AEA-BF1C-837A-1BF64FF267EC}"/>
                </a:ext>
              </a:extLst>
            </p:cNvPr>
            <p:cNvCxnSpPr>
              <a:cxnSpLocks/>
              <a:stCxn id="33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3D63264B-F629-A5DD-B6DF-BC81A7245301}"/>
              </a:ext>
            </a:extLst>
          </p:cNvPr>
          <p:cNvSpPr txBox="1">
            <a:spLocks/>
          </p:cNvSpPr>
          <p:nvPr/>
        </p:nvSpPr>
        <p:spPr>
          <a:xfrm>
            <a:off x="10265940" y="4039549"/>
            <a:ext cx="1555040" cy="132343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0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Ein Bild </a:t>
            </a:r>
            <a:r>
              <a:rPr lang="en-US" sz="2000" dirty="0" err="1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mit</a:t>
            </a:r>
            <a:r>
              <a:rPr lang="en-US" sz="20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einer</a:t>
            </a:r>
            <a:r>
              <a:rPr lang="en-US" sz="20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Katze</a:t>
            </a:r>
            <a:r>
              <a:rPr lang="en-US" sz="20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und </a:t>
            </a:r>
            <a:r>
              <a:rPr lang="en-US" sz="2000" dirty="0" err="1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einem</a:t>
            </a:r>
            <a:r>
              <a:rPr lang="en-US" sz="20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Mikroskop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2" name="Connector: Elbow 51">
            <a:extLst>
              <a:ext uri="{FF2B5EF4-FFF2-40B4-BE49-F238E27FC236}">
                <a16:creationId xmlns:a16="http://schemas.microsoft.com/office/drawing/2014/main" id="{2625F4D6-18B6-797E-AE9B-CD0D5A82719A}"/>
              </a:ext>
            </a:extLst>
          </p:cNvPr>
          <p:cNvCxnSpPr>
            <a:cxnSpLocks/>
            <a:stCxn id="32" idx="2"/>
            <a:endCxn id="51" idx="1"/>
          </p:cNvCxnSpPr>
          <p:nvPr/>
        </p:nvCxnSpPr>
        <p:spPr>
          <a:xfrm>
            <a:off x="9800530" y="3824822"/>
            <a:ext cx="465410" cy="876447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491AB3C0-59FC-7525-ADF7-F9CE4A87EFCD}"/>
              </a:ext>
            </a:extLst>
          </p:cNvPr>
          <p:cNvSpPr txBox="1">
            <a:spLocks/>
          </p:cNvSpPr>
          <p:nvPr/>
        </p:nvSpPr>
        <p:spPr>
          <a:xfrm>
            <a:off x="5606005" y="4039549"/>
            <a:ext cx="1555040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0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picture of a cat and a microscope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3" name="Connector: Elbow 52">
            <a:extLst>
              <a:ext uri="{FF2B5EF4-FFF2-40B4-BE49-F238E27FC236}">
                <a16:creationId xmlns:a16="http://schemas.microsoft.com/office/drawing/2014/main" id="{39CE26FE-E9E4-6877-53DC-C385F5162774}"/>
              </a:ext>
            </a:extLst>
          </p:cNvPr>
          <p:cNvCxnSpPr>
            <a:cxnSpLocks/>
            <a:stCxn id="4" idx="3"/>
          </p:cNvCxnSpPr>
          <p:nvPr/>
        </p:nvCxnSpPr>
        <p:spPr>
          <a:xfrm flipV="1">
            <a:off x="7161045" y="3824822"/>
            <a:ext cx="687075" cy="722559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AF28ADCF-A612-8260-C579-BD1D48F9BF09}"/>
              </a:ext>
            </a:extLst>
          </p:cNvPr>
          <p:cNvSpPr txBox="1"/>
          <p:nvPr/>
        </p:nvSpPr>
        <p:spPr>
          <a:xfrm>
            <a:off x="3744414" y="6220900"/>
            <a:ext cx="45847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aseline="30000" dirty="0"/>
              <a:t>1</a:t>
            </a:r>
            <a:r>
              <a:rPr lang="en-US" sz="1200" dirty="0"/>
              <a:t> source: </a:t>
            </a:r>
            <a:r>
              <a:rPr lang="en-US" sz="1200" dirty="0">
                <a:hlinkClick r:id="rId2"/>
              </a:rPr>
              <a:t>https://en.wikipedia.org/wiki/Generative_artificial_intelligence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13052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30C37-04D9-61CB-3F85-F4BEE0C568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Generative Artificial Intelligence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2C9EA0-C6A9-5FF1-255B-3E439B0ABCD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835786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Definition: “Generative artificial intelligence […] is a type of artificial intelligence (AI) system capable of generating text, images, or other media in response to prompts.”</a:t>
            </a:r>
            <a:r>
              <a:rPr lang="en-US" baseline="30000" dirty="0"/>
              <a:t>1</a:t>
            </a:r>
          </a:p>
          <a:p>
            <a:endParaRPr lang="en-US" baseline="30000" dirty="0"/>
          </a:p>
          <a:p>
            <a:r>
              <a:rPr lang="en-US" dirty="0"/>
              <a:t>Commonly based on Neural Networks</a:t>
            </a:r>
          </a:p>
          <a:p>
            <a:r>
              <a:rPr lang="en-US" dirty="0"/>
              <a:t>Bridges fields:</a:t>
            </a:r>
          </a:p>
          <a:p>
            <a:pPr lvl="1"/>
            <a:r>
              <a:rPr lang="en-US" dirty="0"/>
              <a:t>Natural Language Processing (NLP)</a:t>
            </a:r>
          </a:p>
          <a:p>
            <a:pPr lvl="1"/>
            <a:r>
              <a:rPr lang="en-US" dirty="0"/>
              <a:t>Computer Vision (CV)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Use-cases</a:t>
            </a:r>
          </a:p>
          <a:p>
            <a:pPr lvl="1"/>
            <a:r>
              <a:rPr lang="en-US" dirty="0"/>
              <a:t>Translating text</a:t>
            </a:r>
          </a:p>
          <a:p>
            <a:pPr lvl="1"/>
            <a:r>
              <a:rPr lang="en-US" dirty="0"/>
              <a:t>Writing emails, text, grant proposals</a:t>
            </a:r>
          </a:p>
          <a:p>
            <a:pPr lvl="1"/>
            <a:r>
              <a:rPr lang="en-US" dirty="0"/>
              <a:t>Summarizing articles</a:t>
            </a:r>
          </a:p>
          <a:p>
            <a:pPr lvl="1"/>
            <a:r>
              <a:rPr lang="en-US" dirty="0"/>
              <a:t>Writing code</a:t>
            </a:r>
          </a:p>
          <a:p>
            <a:pPr lvl="1"/>
            <a:r>
              <a:rPr lang="en-US" dirty="0"/>
              <a:t>General question answering</a:t>
            </a:r>
          </a:p>
          <a:p>
            <a:pPr lvl="1"/>
            <a:r>
              <a:rPr lang="en-US" u="sng" dirty="0"/>
              <a:t>Image generation</a:t>
            </a:r>
          </a:p>
          <a:p>
            <a:pPr lvl="1"/>
            <a:r>
              <a:rPr lang="en-US" dirty="0"/>
              <a:t>Image interpretation / analysis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529A11C-2BCC-986E-E78A-5D81963428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5390" y="2233799"/>
            <a:ext cx="1555040" cy="1548309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DA136AA2-BF6C-EEFA-518E-8BB404F8F11B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8175285" y="2848617"/>
            <a:ext cx="1298080" cy="1952410"/>
            <a:chOff x="7715165" y="1693760"/>
            <a:chExt cx="2554941" cy="3842824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049AE9BD-965F-5A75-F0D8-CF61599E4AEC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84FE5DD-18FB-30C8-6563-A8044E7AC3F3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B1DB52F-6328-DE0A-1897-57500170B381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2E996849-F683-03D8-2FE7-6E6054D83B15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C594951-7AD4-87C9-8065-ED77329F7224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8C88BFEC-B44E-9B69-04CC-D61CFDA0215A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7E4B24D3-DD65-CC8F-21FE-8F0DEFEA2B9A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FBDD8FE-DB28-D56D-DCB7-D10B9237ED75}"/>
                </a:ext>
              </a:extLst>
            </p:cNvPr>
            <p:cNvCxnSpPr>
              <a:stCxn id="8" idx="6"/>
              <a:endCxn id="12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2EBAF2C-DE4A-A421-CC5B-11D93F70CCEC}"/>
                </a:ext>
              </a:extLst>
            </p:cNvPr>
            <p:cNvCxnSpPr>
              <a:cxnSpLocks/>
              <a:stCxn id="9" idx="6"/>
              <a:endCxn id="12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0A818109-6A43-1C02-940B-AE287A8AC9A6}"/>
                </a:ext>
              </a:extLst>
            </p:cNvPr>
            <p:cNvCxnSpPr>
              <a:cxnSpLocks/>
              <a:stCxn id="8" idx="6"/>
              <a:endCxn id="13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250EB62-134A-6508-D580-8B688B8845D8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1E3D149F-AF73-E668-7F00-A1A957458A24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185EDEFE-DDCC-8D19-C599-8E8B6CA1B99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7903F6B-DFD3-BBCC-6CDD-9A0EAC9F4DB0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D9D56AA5-9326-62BF-46D5-3E62707DA3E9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AC29764A-5450-7154-E6CE-441FCC10FA0E}"/>
                </a:ext>
              </a:extLst>
            </p:cNvPr>
            <p:cNvCxnSpPr>
              <a:cxnSpLocks/>
              <a:stCxn id="11" idx="6"/>
              <a:endCxn id="13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D9F6E940-03A6-77EB-708B-DF9B8EAD97C8}"/>
                </a:ext>
              </a:extLst>
            </p:cNvPr>
            <p:cNvCxnSpPr>
              <a:cxnSpLocks/>
              <a:stCxn id="11" idx="6"/>
              <a:endCxn id="12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42DAD1ED-D38F-523F-88A3-4709920623BE}"/>
                </a:ext>
              </a:extLst>
            </p:cNvPr>
            <p:cNvCxnSpPr>
              <a:cxnSpLocks/>
              <a:stCxn id="14" idx="2"/>
              <a:endCxn id="8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754EFBE4-91F1-C0D6-A3E9-843323D89974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35A2D77C-395A-1C76-3885-8F1084A1D3F9}"/>
                </a:ext>
              </a:extLst>
            </p:cNvPr>
            <p:cNvCxnSpPr>
              <a:cxnSpLocks/>
              <a:stCxn id="26" idx="6"/>
              <a:endCxn id="12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ECEDB83-D2EF-7AF4-14CA-79E56D55E093}"/>
                </a:ext>
              </a:extLst>
            </p:cNvPr>
            <p:cNvCxnSpPr>
              <a:cxnSpLocks/>
              <a:stCxn id="26" idx="6"/>
              <a:endCxn id="13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22E557F-6EF0-9DF1-E320-4EDEC93BD3FD}"/>
                </a:ext>
              </a:extLst>
            </p:cNvPr>
            <p:cNvCxnSpPr>
              <a:cxnSpLocks/>
              <a:stCxn id="26" idx="6"/>
              <a:endCxn id="14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8973EDC-43B8-B6D2-B8D1-C44AF66D1E87}"/>
                </a:ext>
              </a:extLst>
            </p:cNvPr>
            <p:cNvCxnSpPr>
              <a:cxnSpLocks/>
              <a:stCxn id="10" idx="6"/>
              <a:endCxn id="12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6AA4E62-861B-E3B1-6179-0A12E3015124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E15069EA-C131-79A4-FF0D-F2ECB20C1853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97D8FAF0-FF7A-07CF-B4B2-0F20A0CDECED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6C8C0896-4870-3521-A7B7-55A6C1515A1C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78E29605-9D1F-081F-781E-C76B09F5E351}"/>
                </a:ext>
              </a:extLst>
            </p:cNvPr>
            <p:cNvCxnSpPr>
              <a:stCxn id="31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31204968-B45D-4026-BFA9-2D59CFBBBA86}"/>
                </a:ext>
              </a:extLst>
            </p:cNvPr>
            <p:cNvCxnSpPr>
              <a:cxnSpLocks/>
              <a:stCxn id="32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D760CE1F-2ACB-F802-2931-50EDF815AD22}"/>
                </a:ext>
              </a:extLst>
            </p:cNvPr>
            <p:cNvCxnSpPr>
              <a:cxnSpLocks/>
              <a:stCxn id="31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7CB6BD19-E623-EC22-CE8F-C5D5564E3D3F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4F72C17B-0044-1A06-7AF1-1638E36A76D8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18848102-4C55-5F28-7B9A-B8460E56712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BD7AA2B9-9A00-A417-8EB5-25AAC2B24837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BC6AAAB7-9156-B198-E132-5AB72EA160A5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BEADF2DA-4CC1-07ED-DF19-5EF8B378BD57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9E212C7E-00E3-6FDF-CD69-F1D0A8E35328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4C2291EE-0B53-F598-3478-EB2B2C61030D}"/>
                </a:ext>
              </a:extLst>
            </p:cNvPr>
            <p:cNvCxnSpPr>
              <a:cxnSpLocks/>
              <a:endCxn id="31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18314ECE-7FCF-1D66-A97C-ACBBFEBE13F7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9DC0F098-FE47-51B3-BA77-C304F0EE94DE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13D152CB-2F7D-78E8-D681-C96032AA392B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A8896D8B-2357-E287-162A-BD030E38F14F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BA7823F8-5AEA-BF1C-837A-1BF64FF267EC}"/>
                </a:ext>
              </a:extLst>
            </p:cNvPr>
            <p:cNvCxnSpPr>
              <a:cxnSpLocks/>
              <a:stCxn id="33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F7862B18-A3E1-1348-99BD-7681DA5F6588}"/>
              </a:ext>
            </a:extLst>
          </p:cNvPr>
          <p:cNvSpPr txBox="1">
            <a:spLocks/>
          </p:cNvSpPr>
          <p:nvPr/>
        </p:nvSpPr>
        <p:spPr>
          <a:xfrm>
            <a:off x="5606005" y="4039549"/>
            <a:ext cx="1555040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0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picture of a cat and a microscope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5" name="Picture 54">
            <a:extLst>
              <a:ext uri="{FF2B5EF4-FFF2-40B4-BE49-F238E27FC236}">
                <a16:creationId xmlns:a16="http://schemas.microsoft.com/office/drawing/2014/main" id="{0093AFFA-5BD9-51DE-5BE9-059D0A5595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65940" y="2233799"/>
            <a:ext cx="1568414" cy="1548307"/>
          </a:xfrm>
          <a:prstGeom prst="rect">
            <a:avLst/>
          </a:prstGeom>
        </p:spPr>
      </p:pic>
      <p:cxnSp>
        <p:nvCxnSpPr>
          <p:cNvPr id="57" name="Connector: Elbow 56">
            <a:extLst>
              <a:ext uri="{FF2B5EF4-FFF2-40B4-BE49-F238E27FC236}">
                <a16:creationId xmlns:a16="http://schemas.microsoft.com/office/drawing/2014/main" id="{211BB9C9-8209-5403-324B-3B0B5ED322CA}"/>
              </a:ext>
            </a:extLst>
          </p:cNvPr>
          <p:cNvCxnSpPr>
            <a:stCxn id="6" idx="3"/>
            <a:endCxn id="9" idx="2"/>
          </p:cNvCxnSpPr>
          <p:nvPr/>
        </p:nvCxnSpPr>
        <p:spPr>
          <a:xfrm>
            <a:off x="7160430" y="3007954"/>
            <a:ext cx="687690" cy="816868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or: Elbow 58">
            <a:extLst>
              <a:ext uri="{FF2B5EF4-FFF2-40B4-BE49-F238E27FC236}">
                <a16:creationId xmlns:a16="http://schemas.microsoft.com/office/drawing/2014/main" id="{CD8317D1-2B1D-E281-F0FC-5303DC823818}"/>
              </a:ext>
            </a:extLst>
          </p:cNvPr>
          <p:cNvCxnSpPr>
            <a:cxnSpLocks/>
            <a:stCxn id="53" idx="3"/>
            <a:endCxn id="9" idx="2"/>
          </p:cNvCxnSpPr>
          <p:nvPr/>
        </p:nvCxnSpPr>
        <p:spPr>
          <a:xfrm flipV="1">
            <a:off x="7161045" y="3824822"/>
            <a:ext cx="687075" cy="722559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or: Elbow 59">
            <a:extLst>
              <a:ext uri="{FF2B5EF4-FFF2-40B4-BE49-F238E27FC236}">
                <a16:creationId xmlns:a16="http://schemas.microsoft.com/office/drawing/2014/main" id="{34E247B3-BC77-3DF8-2B17-811614B35BB3}"/>
              </a:ext>
            </a:extLst>
          </p:cNvPr>
          <p:cNvCxnSpPr>
            <a:cxnSpLocks/>
            <a:stCxn id="32" idx="2"/>
            <a:endCxn id="55" idx="1"/>
          </p:cNvCxnSpPr>
          <p:nvPr/>
        </p:nvCxnSpPr>
        <p:spPr>
          <a:xfrm flipV="1">
            <a:off x="9800530" y="3007953"/>
            <a:ext cx="465410" cy="816869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18E9054A-12C3-1DA0-085F-E941EF7B2C27}"/>
              </a:ext>
            </a:extLst>
          </p:cNvPr>
          <p:cNvSpPr txBox="1"/>
          <p:nvPr/>
        </p:nvSpPr>
        <p:spPr>
          <a:xfrm>
            <a:off x="3744414" y="6220900"/>
            <a:ext cx="45847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aseline="30000" dirty="0"/>
              <a:t>1</a:t>
            </a:r>
            <a:r>
              <a:rPr lang="en-US" sz="1200" dirty="0"/>
              <a:t> source: </a:t>
            </a:r>
            <a:r>
              <a:rPr lang="en-US" sz="1200" dirty="0">
                <a:hlinkClick r:id="rId4"/>
              </a:rPr>
              <a:t>https://en.wikipedia.org/wiki/Generative_artificial_intelligence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584533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53">
            <a:extLst>
              <a:ext uri="{FF2B5EF4-FFF2-40B4-BE49-F238E27FC236}">
                <a16:creationId xmlns:a16="http://schemas.microsoft.com/office/drawing/2014/main" id="{E5591FDA-0BF9-0E41-F778-641912CB9DD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362" t="5179" r="26575" b="11711"/>
          <a:stretch/>
        </p:blipFill>
        <p:spPr>
          <a:xfrm>
            <a:off x="5605390" y="2233799"/>
            <a:ext cx="1544933" cy="154830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C30C37-04D9-61CB-3F85-F4BEE0C568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Generative Artificial Intelligence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2C9EA0-C6A9-5FF1-255B-3E439B0ABCD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4"/>
            <a:ext cx="10644901" cy="4797685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Definition: “Generative artificial intelligence […] is a type of artificial intelligence (AI) system capable of generating text, images, or other media in response to prompts.”</a:t>
            </a:r>
            <a:r>
              <a:rPr lang="en-US" baseline="30000" dirty="0"/>
              <a:t>1</a:t>
            </a:r>
          </a:p>
          <a:p>
            <a:endParaRPr lang="en-US" baseline="30000" dirty="0"/>
          </a:p>
          <a:p>
            <a:r>
              <a:rPr lang="en-US" dirty="0"/>
              <a:t>Commonly based on Neural Networks</a:t>
            </a:r>
          </a:p>
          <a:p>
            <a:r>
              <a:rPr lang="en-US" dirty="0"/>
              <a:t>Bridges fields:</a:t>
            </a:r>
          </a:p>
          <a:p>
            <a:pPr lvl="1"/>
            <a:r>
              <a:rPr lang="en-US" dirty="0"/>
              <a:t>Natural Language Processing (NLP)</a:t>
            </a:r>
          </a:p>
          <a:p>
            <a:pPr lvl="1"/>
            <a:r>
              <a:rPr lang="en-US" dirty="0"/>
              <a:t>Computer Vision (CV)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Use-cases</a:t>
            </a:r>
          </a:p>
          <a:p>
            <a:pPr lvl="1"/>
            <a:r>
              <a:rPr lang="en-US" dirty="0"/>
              <a:t>Translating text</a:t>
            </a:r>
          </a:p>
          <a:p>
            <a:pPr lvl="1"/>
            <a:r>
              <a:rPr lang="en-US" dirty="0"/>
              <a:t>Writing emails, text, grant proposals</a:t>
            </a:r>
          </a:p>
          <a:p>
            <a:pPr lvl="1"/>
            <a:r>
              <a:rPr lang="en-US" dirty="0"/>
              <a:t>Summarizing articles</a:t>
            </a:r>
          </a:p>
          <a:p>
            <a:pPr lvl="1"/>
            <a:r>
              <a:rPr lang="en-US" dirty="0"/>
              <a:t>Writing code</a:t>
            </a:r>
          </a:p>
          <a:p>
            <a:pPr lvl="1"/>
            <a:r>
              <a:rPr lang="en-US" dirty="0"/>
              <a:t>General question answering</a:t>
            </a:r>
          </a:p>
          <a:p>
            <a:pPr lvl="1"/>
            <a:r>
              <a:rPr lang="en-US" dirty="0"/>
              <a:t>Image generation</a:t>
            </a:r>
          </a:p>
          <a:p>
            <a:pPr lvl="1"/>
            <a:r>
              <a:rPr lang="en-US" u="sng" dirty="0"/>
              <a:t>Image interpretation / analysis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A136AA2-BF6C-EEFA-518E-8BB404F8F11B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8175285" y="2848617"/>
            <a:ext cx="1298080" cy="1952410"/>
            <a:chOff x="7715165" y="1693760"/>
            <a:chExt cx="2554941" cy="3842824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049AE9BD-965F-5A75-F0D8-CF61599E4AEC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84FE5DD-18FB-30C8-6563-A8044E7AC3F3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B1DB52F-6328-DE0A-1897-57500170B381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2E996849-F683-03D8-2FE7-6E6054D83B15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C594951-7AD4-87C9-8065-ED77329F7224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8C88BFEC-B44E-9B69-04CC-D61CFDA0215A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7E4B24D3-DD65-CC8F-21FE-8F0DEFEA2B9A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FBDD8FE-DB28-D56D-DCB7-D10B9237ED75}"/>
                </a:ext>
              </a:extLst>
            </p:cNvPr>
            <p:cNvCxnSpPr>
              <a:stCxn id="8" idx="6"/>
              <a:endCxn id="12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2EBAF2C-DE4A-A421-CC5B-11D93F70CCEC}"/>
                </a:ext>
              </a:extLst>
            </p:cNvPr>
            <p:cNvCxnSpPr>
              <a:cxnSpLocks/>
              <a:stCxn id="9" idx="6"/>
              <a:endCxn id="12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0A818109-6A43-1C02-940B-AE287A8AC9A6}"/>
                </a:ext>
              </a:extLst>
            </p:cNvPr>
            <p:cNvCxnSpPr>
              <a:cxnSpLocks/>
              <a:stCxn id="8" idx="6"/>
              <a:endCxn id="13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250EB62-134A-6508-D580-8B688B8845D8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1E3D149F-AF73-E668-7F00-A1A957458A24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185EDEFE-DDCC-8D19-C599-8E8B6CA1B99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7903F6B-DFD3-BBCC-6CDD-9A0EAC9F4DB0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D9D56AA5-9326-62BF-46D5-3E62707DA3E9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AC29764A-5450-7154-E6CE-441FCC10FA0E}"/>
                </a:ext>
              </a:extLst>
            </p:cNvPr>
            <p:cNvCxnSpPr>
              <a:cxnSpLocks/>
              <a:stCxn id="11" idx="6"/>
              <a:endCxn id="13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D9F6E940-03A6-77EB-708B-DF9B8EAD97C8}"/>
                </a:ext>
              </a:extLst>
            </p:cNvPr>
            <p:cNvCxnSpPr>
              <a:cxnSpLocks/>
              <a:stCxn id="11" idx="6"/>
              <a:endCxn id="12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42DAD1ED-D38F-523F-88A3-4709920623BE}"/>
                </a:ext>
              </a:extLst>
            </p:cNvPr>
            <p:cNvCxnSpPr>
              <a:cxnSpLocks/>
              <a:stCxn id="14" idx="2"/>
              <a:endCxn id="8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754EFBE4-91F1-C0D6-A3E9-843323D89974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35A2D77C-395A-1C76-3885-8F1084A1D3F9}"/>
                </a:ext>
              </a:extLst>
            </p:cNvPr>
            <p:cNvCxnSpPr>
              <a:cxnSpLocks/>
              <a:stCxn id="26" idx="6"/>
              <a:endCxn id="12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ECEDB83-D2EF-7AF4-14CA-79E56D55E093}"/>
                </a:ext>
              </a:extLst>
            </p:cNvPr>
            <p:cNvCxnSpPr>
              <a:cxnSpLocks/>
              <a:stCxn id="26" idx="6"/>
              <a:endCxn id="13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22E557F-6EF0-9DF1-E320-4EDEC93BD3FD}"/>
                </a:ext>
              </a:extLst>
            </p:cNvPr>
            <p:cNvCxnSpPr>
              <a:cxnSpLocks/>
              <a:stCxn id="26" idx="6"/>
              <a:endCxn id="14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8973EDC-43B8-B6D2-B8D1-C44AF66D1E87}"/>
                </a:ext>
              </a:extLst>
            </p:cNvPr>
            <p:cNvCxnSpPr>
              <a:cxnSpLocks/>
              <a:stCxn id="10" idx="6"/>
              <a:endCxn id="12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6AA4E62-861B-E3B1-6179-0A12E3015124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E15069EA-C131-79A4-FF0D-F2ECB20C1853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97D8FAF0-FF7A-07CF-B4B2-0F20A0CDECED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6C8C0896-4870-3521-A7B7-55A6C1515A1C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78E29605-9D1F-081F-781E-C76B09F5E351}"/>
                </a:ext>
              </a:extLst>
            </p:cNvPr>
            <p:cNvCxnSpPr>
              <a:stCxn id="31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31204968-B45D-4026-BFA9-2D59CFBBBA86}"/>
                </a:ext>
              </a:extLst>
            </p:cNvPr>
            <p:cNvCxnSpPr>
              <a:cxnSpLocks/>
              <a:stCxn id="32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D760CE1F-2ACB-F802-2931-50EDF815AD22}"/>
                </a:ext>
              </a:extLst>
            </p:cNvPr>
            <p:cNvCxnSpPr>
              <a:cxnSpLocks/>
              <a:stCxn id="31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7CB6BD19-E623-EC22-CE8F-C5D5564E3D3F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4F72C17B-0044-1A06-7AF1-1638E36A76D8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18848102-4C55-5F28-7B9A-B8460E56712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BD7AA2B9-9A00-A417-8EB5-25AAC2B24837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BC6AAAB7-9156-B198-E132-5AB72EA160A5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BEADF2DA-4CC1-07ED-DF19-5EF8B378BD57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9E212C7E-00E3-6FDF-CD69-F1D0A8E35328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4C2291EE-0B53-F598-3478-EB2B2C61030D}"/>
                </a:ext>
              </a:extLst>
            </p:cNvPr>
            <p:cNvCxnSpPr>
              <a:cxnSpLocks/>
              <a:endCxn id="31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18314ECE-7FCF-1D66-A97C-ACBBFEBE13F7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9DC0F098-FE47-51B3-BA77-C304F0EE94DE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13D152CB-2F7D-78E8-D681-C96032AA392B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A8896D8B-2357-E287-162A-BD030E38F14F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BA7823F8-5AEA-BF1C-837A-1BF64FF267EC}"/>
                </a:ext>
              </a:extLst>
            </p:cNvPr>
            <p:cNvCxnSpPr>
              <a:cxnSpLocks/>
              <a:stCxn id="33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57" name="Connector: Elbow 56">
            <a:extLst>
              <a:ext uri="{FF2B5EF4-FFF2-40B4-BE49-F238E27FC236}">
                <a16:creationId xmlns:a16="http://schemas.microsoft.com/office/drawing/2014/main" id="{211BB9C9-8209-5403-324B-3B0B5ED322CA}"/>
              </a:ext>
            </a:extLst>
          </p:cNvPr>
          <p:cNvCxnSpPr>
            <a:cxnSpLocks/>
            <a:endCxn id="9" idx="2"/>
          </p:cNvCxnSpPr>
          <p:nvPr/>
        </p:nvCxnSpPr>
        <p:spPr>
          <a:xfrm>
            <a:off x="7160430" y="3007954"/>
            <a:ext cx="687690" cy="816868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3D63264B-F629-A5DD-B6DF-BC81A7245301}"/>
              </a:ext>
            </a:extLst>
          </p:cNvPr>
          <p:cNvSpPr txBox="1">
            <a:spLocks/>
          </p:cNvSpPr>
          <p:nvPr/>
        </p:nvSpPr>
        <p:spPr>
          <a:xfrm>
            <a:off x="10265940" y="4039549"/>
            <a:ext cx="1555040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0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picture of a cat and a microscope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2" name="Connector: Elbow 51">
            <a:extLst>
              <a:ext uri="{FF2B5EF4-FFF2-40B4-BE49-F238E27FC236}">
                <a16:creationId xmlns:a16="http://schemas.microsoft.com/office/drawing/2014/main" id="{2625F4D6-18B6-797E-AE9B-CD0D5A82719A}"/>
              </a:ext>
            </a:extLst>
          </p:cNvPr>
          <p:cNvCxnSpPr>
            <a:cxnSpLocks/>
            <a:stCxn id="32" idx="2"/>
            <a:endCxn id="51" idx="1"/>
          </p:cNvCxnSpPr>
          <p:nvPr/>
        </p:nvCxnSpPr>
        <p:spPr>
          <a:xfrm>
            <a:off x="9800530" y="3824822"/>
            <a:ext cx="465410" cy="722559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DCC18C7A-8255-0C82-CB79-E41EB9D040A2}"/>
              </a:ext>
            </a:extLst>
          </p:cNvPr>
          <p:cNvSpPr txBox="1"/>
          <p:nvPr/>
        </p:nvSpPr>
        <p:spPr>
          <a:xfrm>
            <a:off x="3744414" y="6220900"/>
            <a:ext cx="45847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aseline="30000" dirty="0"/>
              <a:t>1</a:t>
            </a:r>
            <a:r>
              <a:rPr lang="en-US" sz="1200" dirty="0"/>
              <a:t> source: </a:t>
            </a:r>
            <a:r>
              <a:rPr lang="en-US" sz="1200" dirty="0">
                <a:hlinkClick r:id="rId3"/>
              </a:rPr>
              <a:t>https://en.wikipedia.org/wiki/Generative_artificial_intelligence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141719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30C37-04D9-61CB-3F85-F4BEE0C568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Generative Artificial Intelligence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2C9EA0-C6A9-5FF1-255B-3E439B0ABCD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4"/>
            <a:ext cx="10644901" cy="4911985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Definition: “Generative artificial intelligence […] is a type of artificial intelligence (AI) system capable of generating text, images, or other media in response to prompts.”</a:t>
            </a:r>
            <a:r>
              <a:rPr lang="en-US" baseline="30000" dirty="0"/>
              <a:t>1</a:t>
            </a:r>
          </a:p>
          <a:p>
            <a:endParaRPr lang="en-US" baseline="30000" dirty="0"/>
          </a:p>
          <a:p>
            <a:r>
              <a:rPr lang="en-US" dirty="0"/>
              <a:t>Commonly based on Neural Networks</a:t>
            </a:r>
          </a:p>
          <a:p>
            <a:r>
              <a:rPr lang="en-US" dirty="0"/>
              <a:t>Bridges fields:</a:t>
            </a:r>
          </a:p>
          <a:p>
            <a:pPr lvl="1"/>
            <a:r>
              <a:rPr lang="en-US" dirty="0"/>
              <a:t>Natural Language Processing (NLP)</a:t>
            </a:r>
          </a:p>
          <a:p>
            <a:pPr lvl="1"/>
            <a:r>
              <a:rPr lang="en-US" dirty="0"/>
              <a:t>Computer Vision (CV)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Use-cases</a:t>
            </a:r>
          </a:p>
          <a:p>
            <a:pPr lvl="1"/>
            <a:r>
              <a:rPr lang="en-US" dirty="0"/>
              <a:t>Translating text</a:t>
            </a:r>
          </a:p>
          <a:p>
            <a:pPr lvl="1"/>
            <a:r>
              <a:rPr lang="en-US" dirty="0"/>
              <a:t>Writing emails, text, grant proposals</a:t>
            </a:r>
          </a:p>
          <a:p>
            <a:pPr lvl="1"/>
            <a:r>
              <a:rPr lang="en-US" dirty="0"/>
              <a:t>Summarizing articles</a:t>
            </a:r>
          </a:p>
          <a:p>
            <a:pPr lvl="1"/>
            <a:r>
              <a:rPr lang="en-US" u="sng" dirty="0"/>
              <a:t>Writing code</a:t>
            </a:r>
          </a:p>
          <a:p>
            <a:pPr lvl="1"/>
            <a:r>
              <a:rPr lang="en-US" dirty="0"/>
              <a:t>General question answering</a:t>
            </a:r>
          </a:p>
          <a:p>
            <a:pPr lvl="1"/>
            <a:r>
              <a:rPr lang="en-US" dirty="0"/>
              <a:t>Image generation</a:t>
            </a:r>
          </a:p>
          <a:p>
            <a:pPr lvl="1"/>
            <a:r>
              <a:rPr lang="en-US" u="sng" dirty="0"/>
              <a:t>Image interpretation / analysis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283E1F-A8D5-16FA-BE0C-79EEC3AD45F4}"/>
              </a:ext>
            </a:extLst>
          </p:cNvPr>
          <p:cNvSpPr txBox="1"/>
          <p:nvPr/>
        </p:nvSpPr>
        <p:spPr>
          <a:xfrm>
            <a:off x="3744414" y="6220900"/>
            <a:ext cx="45847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aseline="30000" dirty="0"/>
              <a:t>1</a:t>
            </a:r>
            <a:r>
              <a:rPr lang="en-US" sz="1200" dirty="0"/>
              <a:t> source: </a:t>
            </a:r>
            <a:r>
              <a:rPr lang="en-US" sz="1200" dirty="0">
                <a:hlinkClick r:id="rId2"/>
              </a:rPr>
              <a:t>https://en.wikipedia.org/wiki/Generative_artificial_intelligence</a:t>
            </a:r>
            <a:r>
              <a:rPr lang="en-US" sz="1200" dirty="0"/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529A11C-2BCC-986E-E78A-5D81963428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5390" y="2233799"/>
            <a:ext cx="1555040" cy="1548309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DA136AA2-BF6C-EEFA-518E-8BB404F8F11B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8175285" y="2848617"/>
            <a:ext cx="1298080" cy="1952410"/>
            <a:chOff x="7715165" y="1693760"/>
            <a:chExt cx="2554941" cy="3842824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049AE9BD-965F-5A75-F0D8-CF61599E4AEC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84FE5DD-18FB-30C8-6563-A8044E7AC3F3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B1DB52F-6328-DE0A-1897-57500170B381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2E996849-F683-03D8-2FE7-6E6054D83B15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C594951-7AD4-87C9-8065-ED77329F7224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8C88BFEC-B44E-9B69-04CC-D61CFDA0215A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7E4B24D3-DD65-CC8F-21FE-8F0DEFEA2B9A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FBDD8FE-DB28-D56D-DCB7-D10B9237ED75}"/>
                </a:ext>
              </a:extLst>
            </p:cNvPr>
            <p:cNvCxnSpPr>
              <a:stCxn id="8" idx="6"/>
              <a:endCxn id="12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2EBAF2C-DE4A-A421-CC5B-11D93F70CCEC}"/>
                </a:ext>
              </a:extLst>
            </p:cNvPr>
            <p:cNvCxnSpPr>
              <a:cxnSpLocks/>
              <a:stCxn id="9" idx="6"/>
              <a:endCxn id="12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0A818109-6A43-1C02-940B-AE287A8AC9A6}"/>
                </a:ext>
              </a:extLst>
            </p:cNvPr>
            <p:cNvCxnSpPr>
              <a:cxnSpLocks/>
              <a:stCxn id="8" idx="6"/>
              <a:endCxn id="13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250EB62-134A-6508-D580-8B688B8845D8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1E3D149F-AF73-E668-7F00-A1A957458A24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185EDEFE-DDCC-8D19-C599-8E8B6CA1B99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7903F6B-DFD3-BBCC-6CDD-9A0EAC9F4DB0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D9D56AA5-9326-62BF-46D5-3E62707DA3E9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AC29764A-5450-7154-E6CE-441FCC10FA0E}"/>
                </a:ext>
              </a:extLst>
            </p:cNvPr>
            <p:cNvCxnSpPr>
              <a:cxnSpLocks/>
              <a:stCxn id="11" idx="6"/>
              <a:endCxn id="13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D9F6E940-03A6-77EB-708B-DF9B8EAD97C8}"/>
                </a:ext>
              </a:extLst>
            </p:cNvPr>
            <p:cNvCxnSpPr>
              <a:cxnSpLocks/>
              <a:stCxn id="11" idx="6"/>
              <a:endCxn id="12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42DAD1ED-D38F-523F-88A3-4709920623BE}"/>
                </a:ext>
              </a:extLst>
            </p:cNvPr>
            <p:cNvCxnSpPr>
              <a:cxnSpLocks/>
              <a:stCxn id="14" idx="2"/>
              <a:endCxn id="8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754EFBE4-91F1-C0D6-A3E9-843323D89974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35A2D77C-395A-1C76-3885-8F1084A1D3F9}"/>
                </a:ext>
              </a:extLst>
            </p:cNvPr>
            <p:cNvCxnSpPr>
              <a:cxnSpLocks/>
              <a:stCxn id="26" idx="6"/>
              <a:endCxn id="12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ECEDB83-D2EF-7AF4-14CA-79E56D55E093}"/>
                </a:ext>
              </a:extLst>
            </p:cNvPr>
            <p:cNvCxnSpPr>
              <a:cxnSpLocks/>
              <a:stCxn id="26" idx="6"/>
              <a:endCxn id="13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22E557F-6EF0-9DF1-E320-4EDEC93BD3FD}"/>
                </a:ext>
              </a:extLst>
            </p:cNvPr>
            <p:cNvCxnSpPr>
              <a:cxnSpLocks/>
              <a:stCxn id="26" idx="6"/>
              <a:endCxn id="14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8973EDC-43B8-B6D2-B8D1-C44AF66D1E87}"/>
                </a:ext>
              </a:extLst>
            </p:cNvPr>
            <p:cNvCxnSpPr>
              <a:cxnSpLocks/>
              <a:stCxn id="10" idx="6"/>
              <a:endCxn id="12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6AA4E62-861B-E3B1-6179-0A12E3015124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E15069EA-C131-79A4-FF0D-F2ECB20C1853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97D8FAF0-FF7A-07CF-B4B2-0F20A0CDECED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6C8C0896-4870-3521-A7B7-55A6C1515A1C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78E29605-9D1F-081F-781E-C76B09F5E351}"/>
                </a:ext>
              </a:extLst>
            </p:cNvPr>
            <p:cNvCxnSpPr>
              <a:stCxn id="31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31204968-B45D-4026-BFA9-2D59CFBBBA86}"/>
                </a:ext>
              </a:extLst>
            </p:cNvPr>
            <p:cNvCxnSpPr>
              <a:cxnSpLocks/>
              <a:stCxn id="32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D760CE1F-2ACB-F802-2931-50EDF815AD22}"/>
                </a:ext>
              </a:extLst>
            </p:cNvPr>
            <p:cNvCxnSpPr>
              <a:cxnSpLocks/>
              <a:stCxn id="31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7CB6BD19-E623-EC22-CE8F-C5D5564E3D3F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4F72C17B-0044-1A06-7AF1-1638E36A76D8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18848102-4C55-5F28-7B9A-B8460E56712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BD7AA2B9-9A00-A417-8EB5-25AAC2B24837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BC6AAAB7-9156-B198-E132-5AB72EA160A5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BEADF2DA-4CC1-07ED-DF19-5EF8B378BD57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9E212C7E-00E3-6FDF-CD69-F1D0A8E35328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4C2291EE-0B53-F598-3478-EB2B2C61030D}"/>
                </a:ext>
              </a:extLst>
            </p:cNvPr>
            <p:cNvCxnSpPr>
              <a:cxnSpLocks/>
              <a:endCxn id="31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18314ECE-7FCF-1D66-A97C-ACBBFEBE13F7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9DC0F098-FE47-51B3-BA77-C304F0EE94DE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13D152CB-2F7D-78E8-D681-C96032AA392B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A8896D8B-2357-E287-162A-BD030E38F14F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BA7823F8-5AEA-BF1C-837A-1BF64FF267EC}"/>
                </a:ext>
              </a:extLst>
            </p:cNvPr>
            <p:cNvCxnSpPr>
              <a:cxnSpLocks/>
              <a:stCxn id="33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F7862B18-A3E1-1348-99BD-7681DA5F6588}"/>
              </a:ext>
            </a:extLst>
          </p:cNvPr>
          <p:cNvSpPr txBox="1">
            <a:spLocks/>
          </p:cNvSpPr>
          <p:nvPr/>
        </p:nvSpPr>
        <p:spPr>
          <a:xfrm>
            <a:off x="5606005" y="4039549"/>
            <a:ext cx="1555040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0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many cells are there?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7" name="Connector: Elbow 56">
            <a:extLst>
              <a:ext uri="{FF2B5EF4-FFF2-40B4-BE49-F238E27FC236}">
                <a16:creationId xmlns:a16="http://schemas.microsoft.com/office/drawing/2014/main" id="{211BB9C9-8209-5403-324B-3B0B5ED322CA}"/>
              </a:ext>
            </a:extLst>
          </p:cNvPr>
          <p:cNvCxnSpPr>
            <a:stCxn id="6" idx="3"/>
            <a:endCxn id="9" idx="2"/>
          </p:cNvCxnSpPr>
          <p:nvPr/>
        </p:nvCxnSpPr>
        <p:spPr>
          <a:xfrm>
            <a:off x="7160430" y="3007954"/>
            <a:ext cx="687690" cy="816868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or: Elbow 58">
            <a:extLst>
              <a:ext uri="{FF2B5EF4-FFF2-40B4-BE49-F238E27FC236}">
                <a16:creationId xmlns:a16="http://schemas.microsoft.com/office/drawing/2014/main" id="{CD8317D1-2B1D-E281-F0FC-5303DC823818}"/>
              </a:ext>
            </a:extLst>
          </p:cNvPr>
          <p:cNvCxnSpPr>
            <a:cxnSpLocks/>
            <a:stCxn id="53" idx="3"/>
            <a:endCxn id="9" idx="2"/>
          </p:cNvCxnSpPr>
          <p:nvPr/>
        </p:nvCxnSpPr>
        <p:spPr>
          <a:xfrm flipV="1">
            <a:off x="7161045" y="3824822"/>
            <a:ext cx="687075" cy="722559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or: Elbow 59">
            <a:extLst>
              <a:ext uri="{FF2B5EF4-FFF2-40B4-BE49-F238E27FC236}">
                <a16:creationId xmlns:a16="http://schemas.microsoft.com/office/drawing/2014/main" id="{34E247B3-BC77-3DF8-2B17-811614B35BB3}"/>
              </a:ext>
            </a:extLst>
          </p:cNvPr>
          <p:cNvCxnSpPr>
            <a:cxnSpLocks/>
            <a:stCxn id="32" idx="2"/>
          </p:cNvCxnSpPr>
          <p:nvPr/>
        </p:nvCxnSpPr>
        <p:spPr>
          <a:xfrm flipV="1">
            <a:off x="9800530" y="3007953"/>
            <a:ext cx="465410" cy="816869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4B2B6F25-2EF0-37EF-F995-7B817AD1EC4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712" t="2756" r="20148" b="7097"/>
          <a:stretch/>
        </p:blipFill>
        <p:spPr>
          <a:xfrm>
            <a:off x="5582977" y="2233799"/>
            <a:ext cx="1603543" cy="1548307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541CB736-676B-499C-17A5-12D07D761549}"/>
              </a:ext>
            </a:extLst>
          </p:cNvPr>
          <p:cNvSpPr txBox="1">
            <a:spLocks/>
          </p:cNvSpPr>
          <p:nvPr/>
        </p:nvSpPr>
        <p:spPr>
          <a:xfrm>
            <a:off x="10265940" y="4039549"/>
            <a:ext cx="1471076" cy="132343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0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 are 4 cells. I just marked their nuclei.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67777978-8D54-9C5D-758F-FBE9DAD43E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65940" y="2233799"/>
            <a:ext cx="1471076" cy="1548307"/>
          </a:xfrm>
          <a:prstGeom prst="rect">
            <a:avLst/>
          </a:prstGeom>
        </p:spPr>
      </p:pic>
      <p:cxnSp>
        <p:nvCxnSpPr>
          <p:cNvPr id="56" name="Connector: Elbow 55">
            <a:extLst>
              <a:ext uri="{FF2B5EF4-FFF2-40B4-BE49-F238E27FC236}">
                <a16:creationId xmlns:a16="http://schemas.microsoft.com/office/drawing/2014/main" id="{C9569F83-589E-48C8-BEA4-1F5545E809F2}"/>
              </a:ext>
            </a:extLst>
          </p:cNvPr>
          <p:cNvCxnSpPr>
            <a:cxnSpLocks/>
          </p:cNvCxnSpPr>
          <p:nvPr/>
        </p:nvCxnSpPr>
        <p:spPr>
          <a:xfrm>
            <a:off x="9800530" y="3824822"/>
            <a:ext cx="465410" cy="722559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17166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86540-AFBF-3DEE-C523-6636A3346A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are large language models good in?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0BDAA5-1EBE-D486-768F-096457CF492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483069"/>
            <a:ext cx="10644901" cy="390498"/>
          </a:xfrm>
        </p:spPr>
        <p:txBody>
          <a:bodyPr/>
          <a:lstStyle/>
          <a:p>
            <a:r>
              <a:rPr lang="en-US" dirty="0"/>
              <a:t>Translation tasks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8B1F208-505B-4194-8521-D58F8D8BD1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966" y="1882543"/>
            <a:ext cx="8928834" cy="21696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DF54A77-FF96-D9D2-388A-3F5F19C487DC}"/>
              </a:ext>
            </a:extLst>
          </p:cNvPr>
          <p:cNvSpPr txBox="1"/>
          <p:nvPr/>
        </p:nvSpPr>
        <p:spPr>
          <a:xfrm>
            <a:off x="3960061" y="6230768"/>
            <a:ext cx="427187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3"/>
              </a:rPr>
              <a:t>https://scads.github.io/prompt-engineering-tutorial-2023/01_prompts/02_use_cases.html</a:t>
            </a:r>
            <a:r>
              <a:rPr lang="en-US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404416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86540-AFBF-3DEE-C523-6636A3346A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are large language models good in?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DE2DAC3-472D-A7A6-34EF-2C70933B67A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149"/>
          <a:stretch/>
        </p:blipFill>
        <p:spPr>
          <a:xfrm>
            <a:off x="240565" y="1827242"/>
            <a:ext cx="9195535" cy="4075827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5784C2E-C5C5-BD13-CEDC-0E0E7EE84C98}"/>
              </a:ext>
            </a:extLst>
          </p:cNvPr>
          <p:cNvSpPr txBox="1">
            <a:spLocks/>
          </p:cNvSpPr>
          <p:nvPr/>
        </p:nvSpPr>
        <p:spPr>
          <a:xfrm>
            <a:off x="875565" y="1436745"/>
            <a:ext cx="10644901" cy="390498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Restructuring data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DF54A77-FF96-D9D2-388A-3F5F19C487DC}"/>
              </a:ext>
            </a:extLst>
          </p:cNvPr>
          <p:cNvSpPr txBox="1"/>
          <p:nvPr/>
        </p:nvSpPr>
        <p:spPr>
          <a:xfrm>
            <a:off x="3960061" y="6230768"/>
            <a:ext cx="427187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3"/>
              </a:rPr>
              <a:t>https://scads.github.io/prompt-engineering-tutorial-2023/01_prompts/02_use_cases.html</a:t>
            </a:r>
            <a:r>
              <a:rPr lang="en-US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4653482"/>
      </p:ext>
    </p:extLst>
  </p:cSld>
  <p:clrMapOvr>
    <a:masterClrMapping/>
  </p:clrMapOvr>
</p:sld>
</file>

<file path=ppt/theme/theme1.xml><?xml version="1.0" encoding="utf-8"?>
<a:theme xmlns:a="http://schemas.openxmlformats.org/drawingml/2006/main" name="TUD_2018">
  <a:themeElements>
    <a:clrScheme name="TUD_Farben">
      <a:dk1>
        <a:srgbClr val="00305E"/>
      </a:dk1>
      <a:lt1>
        <a:srgbClr val="FFFFFF"/>
      </a:lt1>
      <a:dk2>
        <a:srgbClr val="00305E"/>
      </a:dk2>
      <a:lt2>
        <a:srgbClr val="727879"/>
      </a:lt2>
      <a:accent1>
        <a:srgbClr val="009EE0"/>
      </a:accent1>
      <a:accent2>
        <a:srgbClr val="006AB3"/>
      </a:accent2>
      <a:accent3>
        <a:srgbClr val="6AB023"/>
      </a:accent3>
      <a:accent4>
        <a:srgbClr val="007D40"/>
      </a:accent4>
      <a:accent5>
        <a:srgbClr val="93107E"/>
      </a:accent5>
      <a:accent6>
        <a:srgbClr val="54378A"/>
      </a:accent6>
      <a:hlink>
        <a:srgbClr val="009EE0"/>
      </a:hlink>
      <a:folHlink>
        <a:srgbClr val="006AB3"/>
      </a:folHlink>
    </a:clrScheme>
    <a:fontScheme name="TUD_Open Sans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5" id="{F5DABC0C-316B-434E-B9F8-D3370FD95A3E}" vid="{19CB8540-6DD6-924D-B8D0-2D0F9399859F}"/>
    </a:ext>
  </a:extLst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BEE476C9DF2F248B265B4A3C7AC3448" ma:contentTypeVersion="11" ma:contentTypeDescription="Ein neues Dokument erstellen." ma:contentTypeScope="" ma:versionID="0793756170811d0eb752a3111ee68051">
  <xsd:schema xmlns:xsd="http://www.w3.org/2001/XMLSchema" xmlns:xs="http://www.w3.org/2001/XMLSchema" xmlns:p="http://schemas.microsoft.com/office/2006/metadata/properties" xmlns:ns2="a086261e-0429-4196-aa9d-895edc846c16" targetNamespace="http://schemas.microsoft.com/office/2006/metadata/properties" ma:root="true" ma:fieldsID="dda6790b4f1926a9a2f1b57ce85fcf7a" ns2:_="">
    <xsd:import namespace="a086261e-0429-4196-aa9d-895edc846c1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86261e-0429-4196-aa9d-895edc846c16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Wert der Dokument-ID" ma:description="Der Wert der diesem Element zugewiesenen Dokument-ID." ma:internalName="_dlc_DocId" ma:readOnly="true">
      <xsd:simpleType>
        <xsd:restriction base="dms:Text"/>
      </xsd:simpleType>
    </xsd:element>
    <xsd:element name="_dlc_DocIdUrl" ma:index="9" nillable="true" ma:displayName="Dokument-ID" ma:description="Permanenter Hyperlink zu diesem Dok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Beständige ID" ma:description="ID beim Hinzufügen beibehalten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a086261e-0429-4196-aa9d-895edc846c16">ZIHTEAMSITE-196109956-1493</_dlc_DocId>
    <_dlc_DocIdUrl xmlns="a086261e-0429-4196-aa9d-895edc846c16">
      <Url>https://sharepoint.tu-dresden.de/sites/zih/projekte/scads/_layouts/15/DocIdRedir.aspx?ID=ZIHTEAMSITE-196109956-1493</Url>
      <Description>ZIHTEAMSITE-196109956-1493</Description>
    </_dlc_DocIdUrl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3F7354A6-EABF-4029-B3F4-181CA108D22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086261e-0429-4196-aa9d-895edc846c1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41C5575-D805-4D41-AA18-4E77B970908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18F8D1C-8693-43B4-9141-AEF95057B684}">
  <ds:schemaRefs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a086261e-0429-4196-aa9d-895edc846c16"/>
    <ds:schemaRef ds:uri="http://schemas.microsoft.com/office/2006/metadata/properties"/>
    <ds:schemaRef ds:uri="http://purl.org/dc/dcmitype/"/>
    <ds:schemaRef ds:uri="http://purl.org/dc/elements/1.1/"/>
  </ds:schemaRefs>
</ds:datastoreItem>
</file>

<file path=customXml/itemProps4.xml><?xml version="1.0" encoding="utf-8"?>
<ds:datastoreItem xmlns:ds="http://schemas.openxmlformats.org/officeDocument/2006/customXml" ds:itemID="{76DC3C5C-13A8-4AE9-9F1D-E2AC52CBD043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1620</TotalTime>
  <Words>1814</Words>
  <Application>Microsoft Office PowerPoint</Application>
  <PresentationFormat>Widescreen</PresentationFormat>
  <Paragraphs>267</Paragraphs>
  <Slides>39</Slides>
  <Notes>0</Notes>
  <HiddenSlides>1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8" baseType="lpstr">
      <vt:lpstr>Arial</vt:lpstr>
      <vt:lpstr>Calibri</vt:lpstr>
      <vt:lpstr>Courier New</vt:lpstr>
      <vt:lpstr>Helvetica Neue Medium</vt:lpstr>
      <vt:lpstr>Open Sans</vt:lpstr>
      <vt:lpstr>Open Sans ExtraBold</vt:lpstr>
      <vt:lpstr>Times New Roman</vt:lpstr>
      <vt:lpstr>Wingdings</vt:lpstr>
      <vt:lpstr>TUD_2018</vt:lpstr>
      <vt:lpstr>PowerPoint Presentation</vt:lpstr>
      <vt:lpstr>Bio-image Analysis</vt:lpstr>
      <vt:lpstr>Bio-image Analysis using Large-Language Models</vt:lpstr>
      <vt:lpstr>Generative Artificial Intelligence</vt:lpstr>
      <vt:lpstr>Generative Artificial Intelligence</vt:lpstr>
      <vt:lpstr>Generative Artificial Intelligence</vt:lpstr>
      <vt:lpstr>Generative Artificial Intelligence</vt:lpstr>
      <vt:lpstr>What are large language models good in?</vt:lpstr>
      <vt:lpstr>What are large language models good in?</vt:lpstr>
      <vt:lpstr>What are large language models not so good in?</vt:lpstr>
      <vt:lpstr>What are large language models not so good in?</vt:lpstr>
      <vt:lpstr>Prompt Engineering</vt:lpstr>
      <vt:lpstr>Prompt Engineering</vt:lpstr>
      <vt:lpstr>Prompt Engineering</vt:lpstr>
      <vt:lpstr>Prompt Engineering</vt:lpstr>
      <vt:lpstr>Prompt Engineering</vt:lpstr>
      <vt:lpstr>Prompt Engineering</vt:lpstr>
      <vt:lpstr>Prompt engineering</vt:lpstr>
      <vt:lpstr>Prompt engineering</vt:lpstr>
      <vt:lpstr>Prompt engineering</vt:lpstr>
      <vt:lpstr>How about doing this locally? BiA-Bob</vt:lpstr>
      <vt:lpstr>How about doing this locally? BiA-Bob</vt:lpstr>
      <vt:lpstr>BiA-Bob: Available language models / backends</vt:lpstr>
      <vt:lpstr>BiA-Bob: Available language models / backends</vt:lpstr>
      <vt:lpstr>BiA-Bob: Vision models 🤓</vt:lpstr>
      <vt:lpstr>What else can [multi-modal] LLMs do?</vt:lpstr>
      <vt:lpstr>New technologies bring new risks…</vt:lpstr>
      <vt:lpstr>Generative Artificial Intelligence</vt:lpstr>
      <vt:lpstr>Further reading / watching</vt:lpstr>
      <vt:lpstr>PowerPoint Presentation</vt:lpstr>
      <vt:lpstr>Exercise: Installation</vt:lpstr>
      <vt:lpstr>Exercise: Installation</vt:lpstr>
      <vt:lpstr>Get an OpenAI API key</vt:lpstr>
      <vt:lpstr>Get an OpenAI API key</vt:lpstr>
      <vt:lpstr>Store the API key in your environment</vt:lpstr>
      <vt:lpstr>Exercise: Text generation</vt:lpstr>
      <vt:lpstr>Exercise: BiA-Bob</vt:lpstr>
      <vt:lpstr>Exercise: BiA-Bob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Thomas Burghardt</dc:creator>
  <cp:lastModifiedBy>Robert Haase</cp:lastModifiedBy>
  <cp:revision>108</cp:revision>
  <dcterms:modified xsi:type="dcterms:W3CDTF">2024-03-15T14:03:33Z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0x0101003BEE476C9DF2F248B265B4A3C7AC3448</vt:lpwstr>
  </property>
  <property fmtid="{D5CDD505-2E9C-101B-9397-08002B2CF9AE}" pid="3" name="_dlc_DocIdItemGuid">
    <vt:lpwstr>72f4eced-47dd-49c0-bdfa-f3d2425fc663</vt:lpwstr>
  </property>
</Properties>
</file>