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vml" ContentType="application/vnd.openxmlformats-officedocument.vmlDrawing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ags/tag1.xml" ContentType="application/vnd.openxmlformats-officedocument.presentationml.tags+xml"/>
  <Override PartName="/ppt/notesSlides/notesSlide5.xml" ContentType="application/vnd.openxmlformats-officedocument.presentationml.notesSlide+xml"/>
  <Override PartName="/ppt/tags/tag2.xml" ContentType="application/vnd.openxmlformats-officedocument.presentationml.tags+xml"/>
  <Override PartName="/ppt/notesSlides/notesSlide6.xml" ContentType="application/vnd.openxmlformats-officedocument.presentationml.notesSlide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thumbnail" Target="docProps/thumbnail.jpeg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5" Type="http://schemas.openxmlformats.org/officeDocument/2006/relationships/extended-properties" Target="docProps/app.xml"/><Relationship Id="rId4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  <p:sldMasterId id="2147483685" r:id="rId2"/>
  </p:sldMasterIdLst>
  <p:notesMasterIdLst>
    <p:notesMasterId r:id="rId23"/>
  </p:notesMasterIdLst>
  <p:handoutMasterIdLst>
    <p:handoutMasterId r:id="rId24"/>
  </p:handoutMasterIdLst>
  <p:sldIdLst>
    <p:sldId id="3425" r:id="rId3"/>
    <p:sldId id="3461" r:id="rId4"/>
    <p:sldId id="3466" r:id="rId5"/>
    <p:sldId id="3514" r:id="rId6"/>
    <p:sldId id="3509" r:id="rId7"/>
    <p:sldId id="3510" r:id="rId8"/>
    <p:sldId id="3505" r:id="rId9"/>
    <p:sldId id="3472" r:id="rId10"/>
    <p:sldId id="3513" r:id="rId11"/>
    <p:sldId id="3491" r:id="rId12"/>
    <p:sldId id="3506" r:id="rId13"/>
    <p:sldId id="3477" r:id="rId14"/>
    <p:sldId id="3474" r:id="rId15"/>
    <p:sldId id="3512" r:id="rId16"/>
    <p:sldId id="3478" r:id="rId17"/>
    <p:sldId id="3492" r:id="rId18"/>
    <p:sldId id="3508" r:id="rId19"/>
    <p:sldId id="3507" r:id="rId20"/>
    <p:sldId id="3422" r:id="rId21"/>
    <p:sldId id="3502" r:id="rId22"/>
  </p:sldIdLst>
  <p:sldSz cx="12192000" cy="6858000"/>
  <p:notesSz cx="7010400" cy="92964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ill Kinsella" initials="JK" lastIdx="1" clrIdx="0">
    <p:extLst>
      <p:ext uri="{19B8F6BF-5375-455C-9EA6-DF929625EA0E}">
        <p15:presenceInfo xmlns:p15="http://schemas.microsoft.com/office/powerpoint/2012/main" userId="928e03333844dd93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40FE"/>
    <a:srgbClr val="006666"/>
    <a:srgbClr val="92D050"/>
    <a:srgbClr val="FFFFAB"/>
    <a:srgbClr val="16F255"/>
    <a:srgbClr val="5618F0"/>
    <a:srgbClr val="FFFF00"/>
    <a:srgbClr val="DB2DC6"/>
    <a:srgbClr val="00B050"/>
    <a:srgbClr val="FFFF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66" autoAdjust="0"/>
    <p:restoredTop sz="64372" autoAdjust="0"/>
  </p:normalViewPr>
  <p:slideViewPr>
    <p:cSldViewPr snapToGrid="0" snapToObjects="1">
      <p:cViewPr varScale="1">
        <p:scale>
          <a:sx n="48" d="100"/>
          <a:sy n="48" d="100"/>
        </p:scale>
        <p:origin x="1364" y="3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15" d="100"/>
        <a:sy n="115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 snapToGrid="0" snapToObjects="1">
      <p:cViewPr>
        <p:scale>
          <a:sx n="100" d="100"/>
          <a:sy n="100" d="100"/>
        </p:scale>
        <p:origin x="3504" y="-402"/>
      </p:cViewPr>
      <p:guideLst/>
    </p:cSldViewPr>
  </p:notesViewPr>
  <p:gridSpacing cx="180000" cy="1800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7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652B504-BD5D-4811-A67C-62EEB375D26A}" type="doc">
      <dgm:prSet loTypeId="urn:microsoft.com/office/officeart/2008/layout/VerticalCurvedList" loCatId="list" qsTypeId="urn:microsoft.com/office/officeart/2005/8/quickstyle/3d2" qsCatId="3D" csTypeId="urn:microsoft.com/office/officeart/2005/8/colors/accent5_1" csCatId="accent5" phldr="1"/>
      <dgm:spPr/>
      <dgm:t>
        <a:bodyPr/>
        <a:lstStyle/>
        <a:p>
          <a:endParaRPr lang="sv-SE"/>
        </a:p>
      </dgm:t>
    </dgm:pt>
    <dgm:pt modelId="{3B375E99-4B82-4AD7-B3BA-029D2C988ABD}">
      <dgm:prSet phldrT="[Text]" custT="1"/>
      <dgm:spPr/>
      <dgm:t>
        <a:bodyPr tIns="0" rIns="0" bIns="0"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sv-SE" sz="1800" dirty="0">
              <a:solidFill>
                <a:schemeClr val="bg1">
                  <a:lumMod val="85000"/>
                </a:schemeClr>
              </a:solidFill>
            </a:rPr>
            <a:t>Co-crystal, some SAR</a:t>
          </a:r>
        </a:p>
      </dgm:t>
    </dgm:pt>
    <dgm:pt modelId="{2D9CFAE5-5AA8-4755-9B9C-B0F7DD257E3D}" type="parTrans" cxnId="{01CA9D91-42C2-4F74-8EF7-E1EB71222FA2}">
      <dgm:prSet/>
      <dgm:spPr/>
      <dgm:t>
        <a:bodyPr/>
        <a:lstStyle/>
        <a:p>
          <a:endParaRPr lang="sv-SE" sz="2000"/>
        </a:p>
      </dgm:t>
    </dgm:pt>
    <dgm:pt modelId="{2651952D-0308-43E0-A2AA-DC1BD8777DFA}" type="sibTrans" cxnId="{01CA9D91-42C2-4F74-8EF7-E1EB71222FA2}">
      <dgm:prSet/>
      <dgm:spPr/>
      <dgm:t>
        <a:bodyPr/>
        <a:lstStyle/>
        <a:p>
          <a:endParaRPr lang="sv-SE" sz="2000"/>
        </a:p>
      </dgm:t>
    </dgm:pt>
    <dgm:pt modelId="{D26D0207-1C0A-4EF8-BE78-ED9D20F5A90D}">
      <dgm:prSet phldrT="[Text]"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sv-SE" sz="1800" dirty="0">
              <a:solidFill>
                <a:schemeClr val="bg1">
                  <a:lumMod val="85000"/>
                </a:schemeClr>
              </a:solidFill>
            </a:rPr>
            <a:t>Co-crystal, no SAR</a:t>
          </a:r>
        </a:p>
      </dgm:t>
    </dgm:pt>
    <dgm:pt modelId="{24ABE53B-0CDD-4295-8E3B-331E01B98FD4}" type="parTrans" cxnId="{69AAB1FE-1C95-47EA-A74A-3441C4F18F37}">
      <dgm:prSet/>
      <dgm:spPr/>
      <dgm:t>
        <a:bodyPr/>
        <a:lstStyle/>
        <a:p>
          <a:endParaRPr lang="sv-SE" sz="2000"/>
        </a:p>
      </dgm:t>
    </dgm:pt>
    <dgm:pt modelId="{AD743567-6982-42F2-8D91-2162FBDB879B}" type="sibTrans" cxnId="{69AAB1FE-1C95-47EA-A74A-3441C4F18F37}">
      <dgm:prSet/>
      <dgm:spPr/>
      <dgm:t>
        <a:bodyPr/>
        <a:lstStyle/>
        <a:p>
          <a:endParaRPr lang="sv-SE" sz="2000"/>
        </a:p>
      </dgm:t>
    </dgm:pt>
    <dgm:pt modelId="{CCD83CA1-70BE-4A9D-BA18-95A3F90B2842}">
      <dgm:prSet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sv-SE" sz="1800" dirty="0">
              <a:solidFill>
                <a:schemeClr val="bg1">
                  <a:lumMod val="85000"/>
                </a:schemeClr>
              </a:solidFill>
            </a:rPr>
            <a:t>SMOL(s), some SAR</a:t>
          </a:r>
        </a:p>
      </dgm:t>
    </dgm:pt>
    <dgm:pt modelId="{DE62A43A-A5C4-413E-AF37-DAB0E2B4AAB3}" type="parTrans" cxnId="{D313F383-A42C-4307-98EB-71E852D0FE19}">
      <dgm:prSet/>
      <dgm:spPr/>
      <dgm:t>
        <a:bodyPr/>
        <a:lstStyle/>
        <a:p>
          <a:endParaRPr lang="sv-SE" sz="2000"/>
        </a:p>
      </dgm:t>
    </dgm:pt>
    <dgm:pt modelId="{016E04B9-2E46-4E0B-A083-DCE1F21FB927}" type="sibTrans" cxnId="{D313F383-A42C-4307-98EB-71E852D0FE19}">
      <dgm:prSet/>
      <dgm:spPr/>
      <dgm:t>
        <a:bodyPr/>
        <a:lstStyle/>
        <a:p>
          <a:endParaRPr lang="sv-SE" sz="2000"/>
        </a:p>
      </dgm:t>
    </dgm:pt>
    <dgm:pt modelId="{D3225968-9422-4DC4-B426-ACA55E82E02B}">
      <dgm:prSet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sv-SE" sz="1800" dirty="0">
              <a:solidFill>
                <a:schemeClr val="bg1">
                  <a:lumMod val="85000"/>
                </a:schemeClr>
              </a:solidFill>
            </a:rPr>
            <a:t>No SMOL</a:t>
          </a:r>
        </a:p>
      </dgm:t>
    </dgm:pt>
    <dgm:pt modelId="{81A24893-E6F4-444A-8055-F26A02D668FF}" type="parTrans" cxnId="{8EB9D6B9-B639-4C5C-9DBD-C33F6E8940C1}">
      <dgm:prSet/>
      <dgm:spPr/>
      <dgm:t>
        <a:bodyPr/>
        <a:lstStyle/>
        <a:p>
          <a:endParaRPr lang="sv-SE" sz="2000"/>
        </a:p>
      </dgm:t>
    </dgm:pt>
    <dgm:pt modelId="{66362FA8-ED94-42D4-A599-5D541DACBC06}" type="sibTrans" cxnId="{8EB9D6B9-B639-4C5C-9DBD-C33F6E8940C1}">
      <dgm:prSet/>
      <dgm:spPr/>
      <dgm:t>
        <a:bodyPr/>
        <a:lstStyle/>
        <a:p>
          <a:endParaRPr lang="sv-SE" sz="2000"/>
        </a:p>
      </dgm:t>
    </dgm:pt>
    <dgm:pt modelId="{AFB00112-2B26-4FF8-826A-1E8231F23CF0}">
      <dgm:prSet phldrT="[Text]" custT="1"/>
      <dgm:spPr/>
      <dgm:t>
        <a:bodyPr/>
        <a:lstStyle/>
        <a:p>
          <a:pPr marL="180000" algn="l">
            <a:lnSpc>
              <a:spcPct val="100000"/>
            </a:lnSpc>
            <a:spcAft>
              <a:spcPts val="0"/>
            </a:spcAft>
          </a:pPr>
          <a:r>
            <a:rPr lang="sv-SE" sz="2800" dirty="0">
              <a:solidFill>
                <a:schemeClr val="bg1">
                  <a:lumMod val="85000"/>
                </a:schemeClr>
              </a:solidFill>
            </a:rPr>
            <a:t>Apo</a:t>
          </a:r>
        </a:p>
      </dgm:t>
    </dgm:pt>
    <dgm:pt modelId="{B4D9EB96-8E1D-4472-A731-05AD12F0F05A}" type="sibTrans" cxnId="{469BA7E6-78F7-400B-8A1F-79A7F0DBDCA1}">
      <dgm:prSet/>
      <dgm:spPr/>
      <dgm:t>
        <a:bodyPr/>
        <a:lstStyle/>
        <a:p>
          <a:endParaRPr lang="sv-SE" sz="2000"/>
        </a:p>
      </dgm:t>
    </dgm:pt>
    <dgm:pt modelId="{E2D8B002-60A2-4E34-8191-B28CE8AA3357}" type="parTrans" cxnId="{469BA7E6-78F7-400B-8A1F-79A7F0DBDCA1}">
      <dgm:prSet/>
      <dgm:spPr/>
      <dgm:t>
        <a:bodyPr/>
        <a:lstStyle/>
        <a:p>
          <a:endParaRPr lang="sv-SE" sz="2000"/>
        </a:p>
      </dgm:t>
    </dgm:pt>
    <dgm:pt modelId="{26CB095A-E53A-4E08-AD31-05F9EC0CE903}" type="pres">
      <dgm:prSet presAssocID="{A652B504-BD5D-4811-A67C-62EEB375D26A}" presName="Name0" presStyleCnt="0">
        <dgm:presLayoutVars>
          <dgm:chMax val="7"/>
          <dgm:chPref val="7"/>
          <dgm:dir/>
        </dgm:presLayoutVars>
      </dgm:prSet>
      <dgm:spPr/>
    </dgm:pt>
    <dgm:pt modelId="{650BB1CB-C1F1-4200-B808-D97F0B106D0A}" type="pres">
      <dgm:prSet presAssocID="{A652B504-BD5D-4811-A67C-62EEB375D26A}" presName="Name1" presStyleCnt="0"/>
      <dgm:spPr/>
    </dgm:pt>
    <dgm:pt modelId="{DBB6E2AB-5B4A-4BC2-B7CD-3F2589541BB8}" type="pres">
      <dgm:prSet presAssocID="{A652B504-BD5D-4811-A67C-62EEB375D26A}" presName="cycle" presStyleCnt="0"/>
      <dgm:spPr/>
    </dgm:pt>
    <dgm:pt modelId="{6AF00271-E87E-4FFC-BB4A-4C35BA4762C8}" type="pres">
      <dgm:prSet presAssocID="{A652B504-BD5D-4811-A67C-62EEB375D26A}" presName="srcNode" presStyleLbl="node1" presStyleIdx="0" presStyleCnt="5"/>
      <dgm:spPr/>
    </dgm:pt>
    <dgm:pt modelId="{5C09093E-D2DB-43BF-A75E-EEFB09941082}" type="pres">
      <dgm:prSet presAssocID="{A652B504-BD5D-4811-A67C-62EEB375D26A}" presName="conn" presStyleLbl="parChTrans1D2" presStyleIdx="0" presStyleCnt="1"/>
      <dgm:spPr/>
    </dgm:pt>
    <dgm:pt modelId="{320D07D1-5856-4850-BAF6-F9E1A7EE52F2}" type="pres">
      <dgm:prSet presAssocID="{A652B504-BD5D-4811-A67C-62EEB375D26A}" presName="extraNode" presStyleLbl="node1" presStyleIdx="0" presStyleCnt="5"/>
      <dgm:spPr/>
    </dgm:pt>
    <dgm:pt modelId="{E1A45175-EEE9-40E9-8807-8E70C216D379}" type="pres">
      <dgm:prSet presAssocID="{A652B504-BD5D-4811-A67C-62EEB375D26A}" presName="dstNode" presStyleLbl="node1" presStyleIdx="0" presStyleCnt="5"/>
      <dgm:spPr/>
    </dgm:pt>
    <dgm:pt modelId="{1D08C85B-3273-4732-BB87-62510E2A8E3D}" type="pres">
      <dgm:prSet presAssocID="{3B375E99-4B82-4AD7-B3BA-029D2C988ABD}" presName="text_1" presStyleLbl="node1" presStyleIdx="0" presStyleCnt="5" custScaleX="88833" custScaleY="125365" custLinFactNeighborX="-5034" custLinFactNeighborY="51">
        <dgm:presLayoutVars>
          <dgm:bulletEnabled val="1"/>
        </dgm:presLayoutVars>
      </dgm:prSet>
      <dgm:spPr>
        <a:prstGeom prst="homePlate">
          <a:avLst/>
        </a:prstGeom>
      </dgm:spPr>
    </dgm:pt>
    <dgm:pt modelId="{5689B05A-2FB4-45DD-9A06-A8A64A1E6E25}" type="pres">
      <dgm:prSet presAssocID="{3B375E99-4B82-4AD7-B3BA-029D2C988ABD}" presName="accent_1" presStyleCnt="0"/>
      <dgm:spPr/>
    </dgm:pt>
    <dgm:pt modelId="{56799057-7163-4BFE-B4F8-3F89D0E333D9}" type="pres">
      <dgm:prSet presAssocID="{3B375E99-4B82-4AD7-B3BA-029D2C988ABD}" presName="accentRepeatNode" presStyleLbl="solidFgAcc1" presStyleIdx="0" presStyleCnt="5"/>
      <dgm:spPr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A1895E3B-D06E-4FBE-9B98-505009034E7C}" type="pres">
      <dgm:prSet presAssocID="{D26D0207-1C0A-4EF8-BE78-ED9D20F5A90D}" presName="text_2" presStyleLbl="node1" presStyleIdx="1" presStyleCnt="5" custScaleX="97446" custScaleY="125365" custLinFactNeighborX="-1350" custLinFactNeighborY="1185">
        <dgm:presLayoutVars>
          <dgm:bulletEnabled val="1"/>
        </dgm:presLayoutVars>
      </dgm:prSet>
      <dgm:spPr>
        <a:prstGeom prst="homePlate">
          <a:avLst/>
        </a:prstGeom>
      </dgm:spPr>
    </dgm:pt>
    <dgm:pt modelId="{C44F6304-CCBA-4491-85FF-FF3AA9A87A11}" type="pres">
      <dgm:prSet presAssocID="{D26D0207-1C0A-4EF8-BE78-ED9D20F5A90D}" presName="accent_2" presStyleCnt="0"/>
      <dgm:spPr/>
    </dgm:pt>
    <dgm:pt modelId="{43FD5406-4672-4696-8284-5138C9791881}" type="pres">
      <dgm:prSet presAssocID="{D26D0207-1C0A-4EF8-BE78-ED9D20F5A90D}" presName="accentRepeatNode" presStyleLbl="solidFgAcc1" presStyleIdx="1" presStyleCnt="5"/>
      <dgm:spPr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1D81607F-6565-47AA-9809-2AF0D37B6559}" type="pres">
      <dgm:prSet presAssocID="{AFB00112-2B26-4FF8-826A-1E8231F23CF0}" presName="text_3" presStyleLbl="node1" presStyleIdx="2" presStyleCnt="5" custScaleX="110527" custScaleY="125365" custLinFactNeighborX="356" custLinFactNeighborY="-121">
        <dgm:presLayoutVars>
          <dgm:bulletEnabled val="1"/>
        </dgm:presLayoutVars>
      </dgm:prSet>
      <dgm:spPr>
        <a:prstGeom prst="homePlate">
          <a:avLst/>
        </a:prstGeom>
      </dgm:spPr>
    </dgm:pt>
    <dgm:pt modelId="{E16900A0-0969-4F5E-86B7-0421894D5026}" type="pres">
      <dgm:prSet presAssocID="{AFB00112-2B26-4FF8-826A-1E8231F23CF0}" presName="accent_3" presStyleCnt="0"/>
      <dgm:spPr/>
    </dgm:pt>
    <dgm:pt modelId="{872DD929-FF1C-4402-9764-3CA931415C0C}" type="pres">
      <dgm:prSet presAssocID="{AFB00112-2B26-4FF8-826A-1E8231F23CF0}" presName="accentRepeatNode" presStyleLbl="solidFgAcc1" presStyleIdx="2" presStyleCnt="5" custLinFactNeighborX="-11984" custLinFactNeighborY="-304"/>
      <dgm:spPr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3C4AA693-237F-49E1-8FD6-4C007B66485A}" type="pres">
      <dgm:prSet presAssocID="{CCD83CA1-70BE-4A9D-BA18-95A3F90B2842}" presName="text_4" presStyleLbl="node1" presStyleIdx="3" presStyleCnt="5" custScaleX="98140" custScaleY="125365" custLinFactNeighborX="-518" custLinFactNeighborY="208">
        <dgm:presLayoutVars>
          <dgm:bulletEnabled val="1"/>
        </dgm:presLayoutVars>
      </dgm:prSet>
      <dgm:spPr>
        <a:prstGeom prst="homePlate">
          <a:avLst/>
        </a:prstGeom>
      </dgm:spPr>
    </dgm:pt>
    <dgm:pt modelId="{BBA7A282-6663-49E9-BA9B-5DD431388D96}" type="pres">
      <dgm:prSet presAssocID="{CCD83CA1-70BE-4A9D-BA18-95A3F90B2842}" presName="accent_4" presStyleCnt="0"/>
      <dgm:spPr/>
    </dgm:pt>
    <dgm:pt modelId="{71ED76EF-2FD6-48A3-9572-3AB80E181053}" type="pres">
      <dgm:prSet presAssocID="{CCD83CA1-70BE-4A9D-BA18-95A3F90B2842}" presName="accentRepeatNode" presStyleLbl="solidFgAcc1" presStyleIdx="3" presStyleCnt="5" custAng="0"/>
      <dgm:spPr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E4156A91-7984-44D1-A2C1-1718A826AFD6}" type="pres">
      <dgm:prSet presAssocID="{D3225968-9422-4DC4-B426-ACA55E82E02B}" presName="text_5" presStyleLbl="node1" presStyleIdx="4" presStyleCnt="5" custScaleX="72823" custScaleY="125365" custLinFactNeighborX="-8857" custLinFactNeighborY="108">
        <dgm:presLayoutVars>
          <dgm:bulletEnabled val="1"/>
        </dgm:presLayoutVars>
      </dgm:prSet>
      <dgm:spPr>
        <a:prstGeom prst="homePlate">
          <a:avLst/>
        </a:prstGeom>
      </dgm:spPr>
    </dgm:pt>
    <dgm:pt modelId="{5744360A-B997-447C-8CF6-1DFF956CEAD3}" type="pres">
      <dgm:prSet presAssocID="{D3225968-9422-4DC4-B426-ACA55E82E02B}" presName="accent_5" presStyleCnt="0"/>
      <dgm:spPr/>
    </dgm:pt>
    <dgm:pt modelId="{523680C7-CF97-40D1-BFD3-C3278C7A599A}" type="pres">
      <dgm:prSet presAssocID="{D3225968-9422-4DC4-B426-ACA55E82E02B}" presName="accentRepeatNode" presStyleLbl="solidFgAcc1" presStyleIdx="4" presStyleCnt="5"/>
      <dgm:spPr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</dgm:ptLst>
  <dgm:cxnLst>
    <dgm:cxn modelId="{A5C81137-A3A6-4CEA-A739-421E4BB87148}" type="presOf" srcId="{AFB00112-2B26-4FF8-826A-1E8231F23CF0}" destId="{1D81607F-6565-47AA-9809-2AF0D37B6559}" srcOrd="0" destOrd="0" presId="urn:microsoft.com/office/officeart/2008/layout/VerticalCurvedList"/>
    <dgm:cxn modelId="{8624C262-494A-43EC-A3AD-B3AEA266C492}" type="presOf" srcId="{3B375E99-4B82-4AD7-B3BA-029D2C988ABD}" destId="{1D08C85B-3273-4732-BB87-62510E2A8E3D}" srcOrd="0" destOrd="0" presId="urn:microsoft.com/office/officeart/2008/layout/VerticalCurvedList"/>
    <dgm:cxn modelId="{D313F383-A42C-4307-98EB-71E852D0FE19}" srcId="{A652B504-BD5D-4811-A67C-62EEB375D26A}" destId="{CCD83CA1-70BE-4A9D-BA18-95A3F90B2842}" srcOrd="3" destOrd="0" parTransId="{DE62A43A-A5C4-413E-AF37-DAB0E2B4AAB3}" sibTransId="{016E04B9-2E46-4E0B-A083-DCE1F21FB927}"/>
    <dgm:cxn modelId="{01CA9D91-42C2-4F74-8EF7-E1EB71222FA2}" srcId="{A652B504-BD5D-4811-A67C-62EEB375D26A}" destId="{3B375E99-4B82-4AD7-B3BA-029D2C988ABD}" srcOrd="0" destOrd="0" parTransId="{2D9CFAE5-5AA8-4755-9B9C-B0F7DD257E3D}" sibTransId="{2651952D-0308-43E0-A2AA-DC1BD8777DFA}"/>
    <dgm:cxn modelId="{8EB9D6B9-B639-4C5C-9DBD-C33F6E8940C1}" srcId="{A652B504-BD5D-4811-A67C-62EEB375D26A}" destId="{D3225968-9422-4DC4-B426-ACA55E82E02B}" srcOrd="4" destOrd="0" parTransId="{81A24893-E6F4-444A-8055-F26A02D668FF}" sibTransId="{66362FA8-ED94-42D4-A599-5D541DACBC06}"/>
    <dgm:cxn modelId="{9C30FFBE-D2A6-4692-AAA5-557BB7CEAF0C}" type="presOf" srcId="{D3225968-9422-4DC4-B426-ACA55E82E02B}" destId="{E4156A91-7984-44D1-A2C1-1718A826AFD6}" srcOrd="0" destOrd="0" presId="urn:microsoft.com/office/officeart/2008/layout/VerticalCurvedList"/>
    <dgm:cxn modelId="{C8AE46D1-480A-4FD4-851E-706C088DCFDB}" type="presOf" srcId="{D26D0207-1C0A-4EF8-BE78-ED9D20F5A90D}" destId="{A1895E3B-D06E-4FBE-9B98-505009034E7C}" srcOrd="0" destOrd="0" presId="urn:microsoft.com/office/officeart/2008/layout/VerticalCurvedList"/>
    <dgm:cxn modelId="{BF08E6DF-54B7-4B0B-8693-D272A058B9AF}" type="presOf" srcId="{CCD83CA1-70BE-4A9D-BA18-95A3F90B2842}" destId="{3C4AA693-237F-49E1-8FD6-4C007B66485A}" srcOrd="0" destOrd="0" presId="urn:microsoft.com/office/officeart/2008/layout/VerticalCurvedList"/>
    <dgm:cxn modelId="{469BA7E6-78F7-400B-8A1F-79A7F0DBDCA1}" srcId="{A652B504-BD5D-4811-A67C-62EEB375D26A}" destId="{AFB00112-2B26-4FF8-826A-1E8231F23CF0}" srcOrd="2" destOrd="0" parTransId="{E2D8B002-60A2-4E34-8191-B28CE8AA3357}" sibTransId="{B4D9EB96-8E1D-4472-A731-05AD12F0F05A}"/>
    <dgm:cxn modelId="{CFE58FF1-506B-4AFE-A6E2-59F940E33974}" type="presOf" srcId="{2651952D-0308-43E0-A2AA-DC1BD8777DFA}" destId="{5C09093E-D2DB-43BF-A75E-EEFB09941082}" srcOrd="0" destOrd="0" presId="urn:microsoft.com/office/officeart/2008/layout/VerticalCurvedList"/>
    <dgm:cxn modelId="{45BAFEFB-3F7D-4E54-AF69-5896BBF41D28}" type="presOf" srcId="{A652B504-BD5D-4811-A67C-62EEB375D26A}" destId="{26CB095A-E53A-4E08-AD31-05F9EC0CE903}" srcOrd="0" destOrd="0" presId="urn:microsoft.com/office/officeart/2008/layout/VerticalCurvedList"/>
    <dgm:cxn modelId="{69AAB1FE-1C95-47EA-A74A-3441C4F18F37}" srcId="{A652B504-BD5D-4811-A67C-62EEB375D26A}" destId="{D26D0207-1C0A-4EF8-BE78-ED9D20F5A90D}" srcOrd="1" destOrd="0" parTransId="{24ABE53B-0CDD-4295-8E3B-331E01B98FD4}" sibTransId="{AD743567-6982-42F2-8D91-2162FBDB879B}"/>
    <dgm:cxn modelId="{03E728DE-2301-404F-AC4A-40D80320538C}" type="presParOf" srcId="{26CB095A-E53A-4E08-AD31-05F9EC0CE903}" destId="{650BB1CB-C1F1-4200-B808-D97F0B106D0A}" srcOrd="0" destOrd="0" presId="urn:microsoft.com/office/officeart/2008/layout/VerticalCurvedList"/>
    <dgm:cxn modelId="{86E7D958-B492-4FB8-9549-78D4BA964AF2}" type="presParOf" srcId="{650BB1CB-C1F1-4200-B808-D97F0B106D0A}" destId="{DBB6E2AB-5B4A-4BC2-B7CD-3F2589541BB8}" srcOrd="0" destOrd="0" presId="urn:microsoft.com/office/officeart/2008/layout/VerticalCurvedList"/>
    <dgm:cxn modelId="{FA0247D5-8096-473B-B34E-1775C9A368BF}" type="presParOf" srcId="{DBB6E2AB-5B4A-4BC2-B7CD-3F2589541BB8}" destId="{6AF00271-E87E-4FFC-BB4A-4C35BA4762C8}" srcOrd="0" destOrd="0" presId="urn:microsoft.com/office/officeart/2008/layout/VerticalCurvedList"/>
    <dgm:cxn modelId="{4EAFF98B-3EED-4F4E-AAAE-A55F639FEA7C}" type="presParOf" srcId="{DBB6E2AB-5B4A-4BC2-B7CD-3F2589541BB8}" destId="{5C09093E-D2DB-43BF-A75E-EEFB09941082}" srcOrd="1" destOrd="0" presId="urn:microsoft.com/office/officeart/2008/layout/VerticalCurvedList"/>
    <dgm:cxn modelId="{889DAFA6-092E-4CB7-89D5-1B054B3D5866}" type="presParOf" srcId="{DBB6E2AB-5B4A-4BC2-B7CD-3F2589541BB8}" destId="{320D07D1-5856-4850-BAF6-F9E1A7EE52F2}" srcOrd="2" destOrd="0" presId="urn:microsoft.com/office/officeart/2008/layout/VerticalCurvedList"/>
    <dgm:cxn modelId="{736B9C88-D263-4469-B353-84B295A80308}" type="presParOf" srcId="{DBB6E2AB-5B4A-4BC2-B7CD-3F2589541BB8}" destId="{E1A45175-EEE9-40E9-8807-8E70C216D379}" srcOrd="3" destOrd="0" presId="urn:microsoft.com/office/officeart/2008/layout/VerticalCurvedList"/>
    <dgm:cxn modelId="{FC86B12F-80B2-41B1-8C41-2B2C16D70F8F}" type="presParOf" srcId="{650BB1CB-C1F1-4200-B808-D97F0B106D0A}" destId="{1D08C85B-3273-4732-BB87-62510E2A8E3D}" srcOrd="1" destOrd="0" presId="urn:microsoft.com/office/officeart/2008/layout/VerticalCurvedList"/>
    <dgm:cxn modelId="{41678CE4-35C7-4FD7-8A1B-DC5CA4A44106}" type="presParOf" srcId="{650BB1CB-C1F1-4200-B808-D97F0B106D0A}" destId="{5689B05A-2FB4-45DD-9A06-A8A64A1E6E25}" srcOrd="2" destOrd="0" presId="urn:microsoft.com/office/officeart/2008/layout/VerticalCurvedList"/>
    <dgm:cxn modelId="{29027FE9-8357-4381-A175-81BC8012DE11}" type="presParOf" srcId="{5689B05A-2FB4-45DD-9A06-A8A64A1E6E25}" destId="{56799057-7163-4BFE-B4F8-3F89D0E333D9}" srcOrd="0" destOrd="0" presId="urn:microsoft.com/office/officeart/2008/layout/VerticalCurvedList"/>
    <dgm:cxn modelId="{9E592983-22D1-420F-9C0B-EDF4A2449858}" type="presParOf" srcId="{650BB1CB-C1F1-4200-B808-D97F0B106D0A}" destId="{A1895E3B-D06E-4FBE-9B98-505009034E7C}" srcOrd="3" destOrd="0" presId="urn:microsoft.com/office/officeart/2008/layout/VerticalCurvedList"/>
    <dgm:cxn modelId="{05C95FFB-2A8A-4210-9A89-8D6E325EE6B6}" type="presParOf" srcId="{650BB1CB-C1F1-4200-B808-D97F0B106D0A}" destId="{C44F6304-CCBA-4491-85FF-FF3AA9A87A11}" srcOrd="4" destOrd="0" presId="urn:microsoft.com/office/officeart/2008/layout/VerticalCurvedList"/>
    <dgm:cxn modelId="{9B92667E-A75F-425D-9CC3-5CDBE5004ECA}" type="presParOf" srcId="{C44F6304-CCBA-4491-85FF-FF3AA9A87A11}" destId="{43FD5406-4672-4696-8284-5138C9791881}" srcOrd="0" destOrd="0" presId="urn:microsoft.com/office/officeart/2008/layout/VerticalCurvedList"/>
    <dgm:cxn modelId="{BDB8F724-150F-4114-BD8A-4F384D72498C}" type="presParOf" srcId="{650BB1CB-C1F1-4200-B808-D97F0B106D0A}" destId="{1D81607F-6565-47AA-9809-2AF0D37B6559}" srcOrd="5" destOrd="0" presId="urn:microsoft.com/office/officeart/2008/layout/VerticalCurvedList"/>
    <dgm:cxn modelId="{6415A60B-EFC2-462C-8EAA-58F597C78A8C}" type="presParOf" srcId="{650BB1CB-C1F1-4200-B808-D97F0B106D0A}" destId="{E16900A0-0969-4F5E-86B7-0421894D5026}" srcOrd="6" destOrd="0" presId="urn:microsoft.com/office/officeart/2008/layout/VerticalCurvedList"/>
    <dgm:cxn modelId="{4C19A961-2023-482E-B3CB-8950929189D1}" type="presParOf" srcId="{E16900A0-0969-4F5E-86B7-0421894D5026}" destId="{872DD929-FF1C-4402-9764-3CA931415C0C}" srcOrd="0" destOrd="0" presId="urn:microsoft.com/office/officeart/2008/layout/VerticalCurvedList"/>
    <dgm:cxn modelId="{C2DA684D-73D3-42A5-9181-1EC43765B5D8}" type="presParOf" srcId="{650BB1CB-C1F1-4200-B808-D97F0B106D0A}" destId="{3C4AA693-237F-49E1-8FD6-4C007B66485A}" srcOrd="7" destOrd="0" presId="urn:microsoft.com/office/officeart/2008/layout/VerticalCurvedList"/>
    <dgm:cxn modelId="{4B946648-F4FB-4D1D-BE26-9335D6D4F148}" type="presParOf" srcId="{650BB1CB-C1F1-4200-B808-D97F0B106D0A}" destId="{BBA7A282-6663-49E9-BA9B-5DD431388D96}" srcOrd="8" destOrd="0" presId="urn:microsoft.com/office/officeart/2008/layout/VerticalCurvedList"/>
    <dgm:cxn modelId="{0DE32109-F2AD-4B24-B54F-3A4CE2646E25}" type="presParOf" srcId="{BBA7A282-6663-49E9-BA9B-5DD431388D96}" destId="{71ED76EF-2FD6-48A3-9572-3AB80E181053}" srcOrd="0" destOrd="0" presId="urn:microsoft.com/office/officeart/2008/layout/VerticalCurvedList"/>
    <dgm:cxn modelId="{01615FFA-CA5C-4D95-8914-A472A65EF037}" type="presParOf" srcId="{650BB1CB-C1F1-4200-B808-D97F0B106D0A}" destId="{E4156A91-7984-44D1-A2C1-1718A826AFD6}" srcOrd="9" destOrd="0" presId="urn:microsoft.com/office/officeart/2008/layout/VerticalCurvedList"/>
    <dgm:cxn modelId="{9A833C2A-6386-4751-BB19-E6DBA4B86B71}" type="presParOf" srcId="{650BB1CB-C1F1-4200-B808-D97F0B106D0A}" destId="{5744360A-B997-447C-8CF6-1DFF956CEAD3}" srcOrd="10" destOrd="0" presId="urn:microsoft.com/office/officeart/2008/layout/VerticalCurvedList"/>
    <dgm:cxn modelId="{4FB8E504-BBA1-4CCA-9D7C-EB0D132CC010}" type="presParOf" srcId="{5744360A-B997-447C-8CF6-1DFF956CEAD3}" destId="{523680C7-CF97-40D1-BFD3-C3278C7A599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C09093E-D2DB-43BF-A75E-EEFB09941082}">
      <dsp:nvSpPr>
        <dsp:cNvPr id="0" name=""/>
        <dsp:cNvSpPr/>
      </dsp:nvSpPr>
      <dsp:spPr>
        <a:xfrm>
          <a:off x="-4612706" y="-693382"/>
          <a:ext cx="5422296" cy="5422296"/>
        </a:xfrm>
        <a:prstGeom prst="blockArc">
          <a:avLst>
            <a:gd name="adj1" fmla="val 18900000"/>
            <a:gd name="adj2" fmla="val 2700000"/>
            <a:gd name="adj3" fmla="val 398"/>
          </a:avLst>
        </a:pr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8C85B-3273-4732-BB87-62510E2A8E3D}">
      <dsp:nvSpPr>
        <dsp:cNvPr id="0" name=""/>
        <dsp:cNvSpPr/>
      </dsp:nvSpPr>
      <dsp:spPr>
        <a:xfrm>
          <a:off x="335472" y="192535"/>
          <a:ext cx="2474417" cy="631165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9623" tIns="0" rIns="0" bIns="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sv-SE" sz="1800" kern="1200" dirty="0">
              <a:solidFill>
                <a:schemeClr val="bg1">
                  <a:lumMod val="85000"/>
                </a:schemeClr>
              </a:solidFill>
            </a:rPr>
            <a:t>Co-crystal, some SAR</a:t>
          </a:r>
        </a:p>
      </dsp:txBody>
      <dsp:txXfrm>
        <a:off x="335472" y="192535"/>
        <a:ext cx="2316626" cy="631165"/>
      </dsp:txXfrm>
    </dsp:sp>
    <dsp:sp modelId="{56799057-7163-4BFE-B4F8-3F89D0E333D9}">
      <dsp:nvSpPr>
        <dsp:cNvPr id="0" name=""/>
        <dsp:cNvSpPr/>
      </dsp:nvSpPr>
      <dsp:spPr>
        <a:xfrm>
          <a:off x="5502" y="193197"/>
          <a:ext cx="629328" cy="629328"/>
        </a:xfrm>
        <a:prstGeom prst="ellipse">
          <a:avLst/>
        </a:prstGeom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1895E3B-D06E-4FBE-9B98-505009034E7C}">
      <dsp:nvSpPr>
        <dsp:cNvPr id="0" name=""/>
        <dsp:cNvSpPr/>
      </dsp:nvSpPr>
      <dsp:spPr>
        <a:xfrm>
          <a:off x="679163" y="953197"/>
          <a:ext cx="2362777" cy="631165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9623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sv-SE" sz="1800" kern="1200" dirty="0">
              <a:solidFill>
                <a:schemeClr val="bg1">
                  <a:lumMod val="85000"/>
                </a:schemeClr>
              </a:solidFill>
            </a:rPr>
            <a:t>Co-crystal, no SAR</a:t>
          </a:r>
        </a:p>
      </dsp:txBody>
      <dsp:txXfrm>
        <a:off x="679163" y="953197"/>
        <a:ext cx="2204986" cy="631165"/>
      </dsp:txXfrm>
    </dsp:sp>
    <dsp:sp modelId="{43FD5406-4672-4696-8284-5138C9791881}">
      <dsp:nvSpPr>
        <dsp:cNvPr id="0" name=""/>
        <dsp:cNvSpPr/>
      </dsp:nvSpPr>
      <dsp:spPr>
        <a:xfrm>
          <a:off x="366269" y="948149"/>
          <a:ext cx="629328" cy="629328"/>
        </a:xfrm>
        <a:prstGeom prst="ellipse">
          <a:avLst/>
        </a:prstGeom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D81607F-6565-47AA-9809-2AF0D37B6559}">
      <dsp:nvSpPr>
        <dsp:cNvPr id="0" name=""/>
        <dsp:cNvSpPr/>
      </dsp:nvSpPr>
      <dsp:spPr>
        <a:xfrm>
          <a:off x="669863" y="1701573"/>
          <a:ext cx="2557571" cy="631165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9623" tIns="71120" rIns="71120" bIns="71120" numCol="1" spcCol="1270" anchor="ctr" anchorCtr="0">
          <a:noAutofit/>
        </a:bodyPr>
        <a:lstStyle/>
        <a:p>
          <a:pPr marL="180000" lvl="0" indent="0" algn="l" defTabSz="12446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sv-SE" sz="2800" kern="1200" dirty="0">
              <a:solidFill>
                <a:schemeClr val="bg1">
                  <a:lumMod val="85000"/>
                </a:schemeClr>
              </a:solidFill>
            </a:rPr>
            <a:t>Apo</a:t>
          </a:r>
        </a:p>
      </dsp:txBody>
      <dsp:txXfrm>
        <a:off x="669863" y="1701573"/>
        <a:ext cx="2399780" cy="631165"/>
      </dsp:txXfrm>
    </dsp:sp>
    <dsp:sp modelId="{872DD929-FF1C-4402-9764-3CA931415C0C}">
      <dsp:nvSpPr>
        <dsp:cNvPr id="0" name=""/>
        <dsp:cNvSpPr/>
      </dsp:nvSpPr>
      <dsp:spPr>
        <a:xfrm>
          <a:off x="401576" y="1701188"/>
          <a:ext cx="629328" cy="629328"/>
        </a:xfrm>
        <a:prstGeom prst="ellipse">
          <a:avLst/>
        </a:prstGeom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C4AA693-237F-49E1-8FD6-4C007B66485A}">
      <dsp:nvSpPr>
        <dsp:cNvPr id="0" name=""/>
        <dsp:cNvSpPr/>
      </dsp:nvSpPr>
      <dsp:spPr>
        <a:xfrm>
          <a:off x="690922" y="2458182"/>
          <a:ext cx="2379605" cy="631165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9623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sv-SE" sz="1800" kern="1200" dirty="0">
              <a:solidFill>
                <a:schemeClr val="bg1">
                  <a:lumMod val="85000"/>
                </a:schemeClr>
              </a:solidFill>
            </a:rPr>
            <a:t>SMOL(s), some SAR</a:t>
          </a:r>
        </a:p>
      </dsp:txBody>
      <dsp:txXfrm>
        <a:off x="690922" y="2458182"/>
        <a:ext cx="2221814" cy="631165"/>
      </dsp:txXfrm>
    </dsp:sp>
    <dsp:sp modelId="{71ED76EF-2FD6-48A3-9572-3AB80E181053}">
      <dsp:nvSpPr>
        <dsp:cNvPr id="0" name=""/>
        <dsp:cNvSpPr/>
      </dsp:nvSpPr>
      <dsp:spPr>
        <a:xfrm>
          <a:off x="366269" y="2458054"/>
          <a:ext cx="629328" cy="629328"/>
        </a:xfrm>
        <a:prstGeom prst="ellipse">
          <a:avLst/>
        </a:prstGeom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4156A91-7984-44D1-A2C1-1718A826AFD6}">
      <dsp:nvSpPr>
        <dsp:cNvPr id="0" name=""/>
        <dsp:cNvSpPr/>
      </dsp:nvSpPr>
      <dsp:spPr>
        <a:xfrm>
          <a:off x="451961" y="3212631"/>
          <a:ext cx="2028463" cy="631165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9623" tIns="45720" rIns="45720" bIns="45720" numCol="1" spcCol="1270" anchor="ctr" anchorCtr="0">
          <a:noAutofit/>
        </a:bodyPr>
        <a:lstStyle/>
        <a:p>
          <a:pPr marL="0" lvl="0" indent="0" algn="l" defTabSz="8001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sv-SE" sz="1800" kern="1200" dirty="0">
              <a:solidFill>
                <a:schemeClr val="bg1">
                  <a:lumMod val="85000"/>
                </a:schemeClr>
              </a:solidFill>
            </a:rPr>
            <a:t>No SMOL</a:t>
          </a:r>
        </a:p>
      </dsp:txBody>
      <dsp:txXfrm>
        <a:off x="451961" y="3212631"/>
        <a:ext cx="1870672" cy="631165"/>
      </dsp:txXfrm>
    </dsp:sp>
    <dsp:sp modelId="{523680C7-CF97-40D1-BFD3-C3278C7A599A}">
      <dsp:nvSpPr>
        <dsp:cNvPr id="0" name=""/>
        <dsp:cNvSpPr/>
      </dsp:nvSpPr>
      <dsp:spPr>
        <a:xfrm>
          <a:off x="5502" y="3213006"/>
          <a:ext cx="629328" cy="629328"/>
        </a:xfrm>
        <a:prstGeom prst="ellipse">
          <a:avLst/>
        </a:prstGeom>
        <a:blipFill rotWithShape="0"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0.emf"/><Relationship Id="rId2" Type="http://schemas.openxmlformats.org/officeDocument/2006/relationships/image" Target="../media/image89.emf"/><Relationship Id="rId1" Type="http://schemas.openxmlformats.org/officeDocument/2006/relationships/image" Target="../media/image88.emf"/><Relationship Id="rId6" Type="http://schemas.openxmlformats.org/officeDocument/2006/relationships/image" Target="../media/image93.emf"/><Relationship Id="rId5" Type="http://schemas.openxmlformats.org/officeDocument/2006/relationships/image" Target="../media/image92.emf"/><Relationship Id="rId4" Type="http://schemas.openxmlformats.org/officeDocument/2006/relationships/image" Target="../media/image91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emf"/><Relationship Id="rId1" Type="http://schemas.openxmlformats.org/officeDocument/2006/relationships/image" Target="../media/image104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emf"/><Relationship Id="rId2" Type="http://schemas.openxmlformats.org/officeDocument/2006/relationships/image" Target="../media/image113.emf"/><Relationship Id="rId1" Type="http://schemas.openxmlformats.org/officeDocument/2006/relationships/image" Target="../media/image1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A012A00-17BC-42FB-9EFD-52800423BC0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BCD1F63-2B0D-4F1F-AC8E-332910BD8CB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C4E6CF-8A1A-4EE6-8007-4666CD0DEBC3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C21F6D-2400-4DFB-9D44-281CDB1CC35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540A7F-ED7F-4763-85F8-E64685ED9CD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DC7262-B68C-4500-B892-A9B9F23919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989987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5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5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ED81B2B3-25F2-9942-8E70-D769A340323E}" type="datetimeFigureOut">
              <a:t>3/13/2024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5963" y="1162050"/>
            <a:ext cx="5578475" cy="31384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3"/>
            <a:ext cx="5608320" cy="3660458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8"/>
            <a:ext cx="3037840" cy="46643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8"/>
            <a:ext cx="3037840" cy="46643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C8AC9A48-83A1-2341-97AC-492F79866EF5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424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28299">
              <a:defRPr/>
            </a:pPr>
            <a:fld id="{1A4852AC-F9FB-4AD5-A048-D57FD5A92D65}" type="slidenum">
              <a:rPr lang="en-CA">
                <a:solidFill>
                  <a:prstClr val="black"/>
                </a:solidFill>
                <a:latin typeface="Calibri" panose="020F0502020204030204"/>
              </a:rPr>
              <a:pPr defTabSz="928299">
                <a:defRPr/>
              </a:pPr>
              <a:t>1</a:t>
            </a:fld>
            <a:endParaRPr lang="en-CA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3908837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Tx/>
              <a:buNone/>
            </a:pPr>
            <a:endParaRPr lang="en-US" sz="1200" dirty="0">
              <a:solidFill>
                <a:schemeClr val="bg1"/>
              </a:solidFill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AC9A48-83A1-2341-97AC-492F79866EF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22559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dirty="0"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AC9A48-83A1-2341-97AC-492F79866EF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9199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dirty="0">
              <a:solidFill>
                <a:schemeClr val="bg1"/>
              </a:solidFill>
              <a:sym typeface="Wingdings" panose="05000000000000000000" pitchFamily="2" charset="2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AC9A48-83A1-2341-97AC-492F79866EF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78571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AC9A48-83A1-2341-97AC-492F79866EF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68651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AC9A48-83A1-2341-97AC-492F79866EF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625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AC9A48-83A1-2341-97AC-492F79866EF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763729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AC9A48-83A1-2341-97AC-492F79866EF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97967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AC9A48-83A1-2341-97AC-492F79866EF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21723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0ABA1F-EDD5-C348-A6E3-7722B8A4579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6383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1FAF61-60AF-384E-9A8E-E659CACF027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401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A4852AC-F9FB-4AD5-A048-D57FD5A92D65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93748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AC9A48-83A1-2341-97AC-492F79866EF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685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AC9A48-83A1-2341-97AC-492F79866E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7542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AC9A48-83A1-2341-97AC-492F79866E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21635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dirty="0">
              <a:solidFill>
                <a:srgbClr val="212121"/>
              </a:solidFill>
              <a:effectLst/>
              <a:latin typeface="Cambria" panose="020405030504060302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AC9A48-83A1-2341-97AC-492F79866E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95167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AC9A48-83A1-2341-97AC-492F79866EF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78056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400" dirty="0">
              <a:solidFill>
                <a:schemeClr val="bg1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8AC9A48-83A1-2341-97AC-492F79866EF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92721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thesgc.org/" TargetMode="Externa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0BD0-296B-3340-821E-399F34073D41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6071-BD70-5D43-A45A-18D2827FD3D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93323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0BD0-296B-3340-821E-399F34073D41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6071-BD70-5D43-A45A-18D2827FD3D9}" type="slidenum">
              <a:rPr lang="en-CA" smtClean="0"/>
              <a:t>‹#›</a:t>
            </a:fld>
            <a:endParaRPr lang="en-CA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5B6B791E-D751-49D2-BA47-A10BEAC0FB9A}"/>
              </a:ext>
            </a:extLst>
          </p:cNvPr>
          <p:cNvSpPr txBox="1">
            <a:spLocks/>
          </p:cNvSpPr>
          <p:nvPr userDrawn="1"/>
        </p:nvSpPr>
        <p:spPr>
          <a:xfrm>
            <a:off x="-5017" y="1451"/>
            <a:ext cx="1860780" cy="6856549"/>
          </a:xfrm>
          <a:prstGeom prst="rect">
            <a:avLst/>
          </a:prstGeom>
          <a:solidFill>
            <a:srgbClr val="006666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endParaRPr lang="en-US" sz="320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pic>
        <p:nvPicPr>
          <p:cNvPr id="8" name="Picture 7">
            <a:hlinkClick r:id="rId2"/>
            <a:extLst>
              <a:ext uri="{FF2B5EF4-FFF2-40B4-BE49-F238E27FC236}">
                <a16:creationId xmlns:a16="http://schemas.microsoft.com/office/drawing/2014/main" id="{64F3C04B-E2AE-4C99-B7D9-2DC73930D86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3527" y="401764"/>
            <a:ext cx="1178603" cy="55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075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0BD0-296B-3340-821E-399F34073D41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6071-BD70-5D43-A45A-18D2827FD3D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040251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2565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ue Body Slide: 1 Column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ext Placeholder 8">
            <a:extLst>
              <a:ext uri="{FF2B5EF4-FFF2-40B4-BE49-F238E27FC236}">
                <a16:creationId xmlns:a16="http://schemas.microsoft.com/office/drawing/2014/main" id="{D4A87F29-56DC-3340-BA6F-846ECBEDBC3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6696" y="1718514"/>
            <a:ext cx="11312383" cy="4033688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marL="0" indent="0">
              <a:lnSpc>
                <a:spcPct val="120000"/>
              </a:lnSpc>
              <a:buNone/>
              <a:defRPr sz="1400" b="0" i="0">
                <a:solidFill>
                  <a:schemeClr val="tx1">
                    <a:lumMod val="75000"/>
                  </a:schemeClr>
                </a:solidFill>
                <a:latin typeface="Franklin Gothic Medium" panose="020B0603020102020204" pitchFamily="34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457178" indent="0">
              <a:buNone/>
              <a:defRPr/>
            </a:lvl2pPr>
            <a:lvl3pPr marL="914354" indent="0">
              <a:buNone/>
              <a:defRPr/>
            </a:lvl3pPr>
            <a:lvl4pPr marL="1371532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dirty="0"/>
              <a:t>Click Here to Add Text</a:t>
            </a:r>
          </a:p>
        </p:txBody>
      </p:sp>
      <p:sp>
        <p:nvSpPr>
          <p:cNvPr id="6" name="Slide Number Placeholder 2">
            <a:extLst>
              <a:ext uri="{FF2B5EF4-FFF2-40B4-BE49-F238E27FC236}">
                <a16:creationId xmlns:a16="http://schemas.microsoft.com/office/drawing/2014/main" id="{810C73CE-9699-CB43-A3ED-3D43817816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63954" y="6399316"/>
            <a:ext cx="365125" cy="271721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00" b="1">
                <a:solidFill>
                  <a:schemeClr val="bg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fld id="{A233344B-5A36-3D40-82F9-1D861F55332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3" name="Footer Placeholder 4">
            <a:extLst>
              <a:ext uri="{FF2B5EF4-FFF2-40B4-BE49-F238E27FC236}">
                <a16:creationId xmlns:a16="http://schemas.microsoft.com/office/drawing/2014/main" id="{7F451EEC-620A-B641-8F91-B318F3911C8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35533" y="6387712"/>
            <a:ext cx="6814155" cy="27172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lumMod val="75000"/>
                    <a:lumOff val="25000"/>
                  </a:schemeClr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6D1B35BA-D3A9-D83C-E231-60DE12D16FF6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6697" y="493245"/>
            <a:ext cx="11338423" cy="345661"/>
          </a:xfrm>
          <a:prstGeom prst="rect">
            <a:avLst/>
          </a:prstGeom>
        </p:spPr>
        <p:txBody>
          <a:bodyPr lIns="0" tIns="0" rIns="0" bIns="0" anchor="b" anchorCtr="0"/>
          <a:lstStyle>
            <a:lvl1pPr marL="0" indent="0">
              <a:spcBef>
                <a:spcPts val="0"/>
              </a:spcBef>
              <a:buNone/>
              <a:defRPr sz="2400" b="1" i="0">
                <a:solidFill>
                  <a:srgbClr val="006766"/>
                </a:solidFill>
                <a:latin typeface="Franklin Gothic Medium" panose="020B0603020102020204" pitchFamily="34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457178" indent="0">
              <a:buNone/>
              <a:defRPr/>
            </a:lvl2pPr>
            <a:lvl3pPr marL="914354" indent="0">
              <a:buNone/>
              <a:defRPr/>
            </a:lvl3pPr>
            <a:lvl4pPr marL="1371532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dirty="0"/>
              <a:t>Click Here to Add Text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66D8A97-3496-948C-F7D8-39459E7DEBA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6697" y="866040"/>
            <a:ext cx="11338423" cy="345661"/>
          </a:xfrm>
          <a:prstGeom prst="rect">
            <a:avLst/>
          </a:prstGeom>
        </p:spPr>
        <p:txBody>
          <a:bodyPr lIns="0" tIns="0" rIns="0" bIns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1800" b="0" i="0">
                <a:solidFill>
                  <a:srgbClr val="FFC100"/>
                </a:solidFill>
                <a:latin typeface="Franklin Gothic Medium" panose="020B0603020102020204" pitchFamily="34" charset="0"/>
                <a:ea typeface="Helvetica Neue" panose="02000503000000020004" pitchFamily="2" charset="0"/>
                <a:cs typeface="Helvetica Neue" panose="02000503000000020004" pitchFamily="2" charset="0"/>
              </a:defRPr>
            </a:lvl1pPr>
            <a:lvl2pPr marL="457178" indent="0">
              <a:buNone/>
              <a:defRPr/>
            </a:lvl2pPr>
            <a:lvl3pPr marL="914354" indent="0">
              <a:buNone/>
              <a:defRPr/>
            </a:lvl3pPr>
            <a:lvl4pPr marL="1371532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dirty="0"/>
              <a:t>Click Here to Add Text</a:t>
            </a:r>
          </a:p>
        </p:txBody>
      </p:sp>
    </p:spTree>
    <p:extLst>
      <p:ext uri="{BB962C8B-B14F-4D97-AF65-F5344CB8AC3E}">
        <p14:creationId xmlns:p14="http://schemas.microsoft.com/office/powerpoint/2010/main" val="1546345549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E7DE98-99E6-43E2-8939-8B93D15CB7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89892B-FD59-413F-9BDD-352CAA15AF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1D2EE0-3684-45D0-A184-A107992634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935B-3204-4934-82BF-7F3D8CD0DC27}" type="datetimeFigureOut">
              <a:rPr lang="en-CA" smtClean="0"/>
              <a:t>2024-03-13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5F51F-9334-4409-94DB-8C746E090B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A6BC0F1-CE4D-4A73-A01F-A2363EECA8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C320D-3B24-4C92-9287-413B61CB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46952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61B827-C086-4C7F-B0FC-C3BDB387FE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9CAA30-547D-4B68-8FF2-B0D9CBEB0D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852B4-1DFF-474F-8C65-EBCF2735BF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935B-3204-4934-82BF-7F3D8CD0DC27}" type="datetimeFigureOut">
              <a:rPr lang="en-CA" smtClean="0"/>
              <a:t>2024-03-13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3E09E6-6587-4FEA-8E4C-3ADA11792E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B7409C-D3F6-4C38-890A-A5C7EDE50E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C320D-3B24-4C92-9287-413B61CB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574006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1E9DD8-2FB4-4B25-8A46-C3C4D502D5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146209-91E6-4053-A4A8-55EE67E6AD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C023C8B-8B0D-4BC6-855C-A4BBCDC5D3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935B-3204-4934-82BF-7F3D8CD0DC27}" type="datetimeFigureOut">
              <a:rPr lang="en-CA" smtClean="0"/>
              <a:t>2024-03-13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B98D29-9611-4979-80AD-EB86EDCA2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9941C0-BDFF-4C70-9B9D-A557845079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C320D-3B24-4C92-9287-413B61CB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6664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912341-4CE1-404B-B60A-8D832F3BB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7E8BBD6-4EBC-4F38-9958-CE5752C003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86F186-A3BF-4CB7-A64E-A982E385D3B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F0F44E-D245-4B46-BBAB-A0BD7E468C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935B-3204-4934-82BF-7F3D8CD0DC27}" type="datetimeFigureOut">
              <a:rPr lang="en-CA" smtClean="0"/>
              <a:t>2024-03-13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57CB2D-1451-4920-9335-78802CF61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3D9F124-A828-4500-9014-E22C4D3BC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C320D-3B24-4C92-9287-413B61CB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7858703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FB8BC4-6CDD-44F8-9E02-EC566A2037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43D5A0-E82A-46E7-8B6C-19ED0D0EDE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F42737-5E21-49CE-925F-EF70CD39B0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1A66DEE-7658-465A-8792-3CE3ED5884F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C396C40-16C6-46B3-B007-C5DFBAE78C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600BE84-84A9-4C04-8DB6-6F943D6E6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935B-3204-4934-82BF-7F3D8CD0DC27}" type="datetimeFigureOut">
              <a:rPr lang="en-CA" smtClean="0"/>
              <a:t>2024-03-13</a:t>
            </a:fld>
            <a:endParaRPr lang="en-CA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306CBFF-0A43-43A6-AB5B-44CFD4E93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DB283C7-924F-4ADB-A711-78BCC7172B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C320D-3B24-4C92-9287-413B61CB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241492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B9DB33-699A-4EFC-B2AB-381E586E59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54C360-3274-482A-A5FD-12D2793957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935B-3204-4934-82BF-7F3D8CD0DC27}" type="datetimeFigureOut">
              <a:rPr lang="en-CA" smtClean="0"/>
              <a:t>2024-03-13</a:t>
            </a:fld>
            <a:endParaRPr lang="en-CA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22B5055-5BC2-47A3-BE58-4AF1A4BE75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ED3654-13BD-443B-A5B2-5D2C8CF872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C320D-3B24-4C92-9287-413B61CB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561540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0BD0-296B-3340-821E-399F34073D41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6071-BD70-5D43-A45A-18D2827FD3D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5088745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93986F1-E7E3-4D69-945A-F0E13D29BF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935B-3204-4934-82BF-7F3D8CD0DC27}" type="datetimeFigureOut">
              <a:rPr lang="en-CA" smtClean="0"/>
              <a:t>2024-03-13</a:t>
            </a:fld>
            <a:endParaRPr lang="en-CA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A5F1A0-94B5-4A39-B977-C8586FD20B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732F8E-8378-4A18-AC34-6B6B7D538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C320D-3B24-4C92-9287-413B61CB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0477496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F77473-0462-42B6-8628-AED858DD9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8F099C-6EEB-4FD3-8B7E-E3CED381D2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BACAAF-69AF-4CD2-BB87-1E75D8FD750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34EE4F-5516-4ABD-AFA4-D04EE81202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935B-3204-4934-82BF-7F3D8CD0DC27}" type="datetimeFigureOut">
              <a:rPr lang="en-CA" smtClean="0"/>
              <a:t>2024-03-13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1FC19F-82A4-46EF-B723-26C946AE70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E7DC13-DA21-4002-8F51-30EBFC1784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C320D-3B24-4C92-9287-413B61CB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1097074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10833E-3049-460E-B06A-B27D174E56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43FBA01-517F-4EBC-941A-711D96D29D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AFF780-21AC-4A81-895F-9D6C13FBF8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EB4CCD-664B-4642-9B68-194560B5AD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935B-3204-4934-82BF-7F3D8CD0DC27}" type="datetimeFigureOut">
              <a:rPr lang="en-CA" smtClean="0"/>
              <a:t>2024-03-13</a:t>
            </a:fld>
            <a:endParaRPr lang="en-CA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94C982-8188-4B30-A003-BF93E577E5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E6D95E5-3A8E-4BAE-9346-AAE0B5B77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C320D-3B24-4C92-9287-413B61CB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7671264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A7AD1-F5C9-4124-BD46-0DE69A58D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39206B-1723-4392-B9F3-C171390059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16D1CA-DE32-4464-8BD3-75A98E08F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935B-3204-4934-82BF-7F3D8CD0DC27}" type="datetimeFigureOut">
              <a:rPr lang="en-CA" smtClean="0"/>
              <a:t>2024-03-13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1B644A-0897-4EE5-8349-5F93B087C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2DCCDE-C293-465A-B158-3D4F0D46CE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C320D-3B24-4C92-9287-413B61CB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6641282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22771F4-4424-44B9-A5BA-C2DBE0431D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4F9A51-3402-4C11-9F68-53D17B4B37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F13659-9ED8-4350-BE9D-4B5277844B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0935B-3204-4934-82BF-7F3D8CD0DC27}" type="datetimeFigureOut">
              <a:rPr lang="en-CA" smtClean="0"/>
              <a:t>2024-03-13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BAA57E-BD7E-4B57-AB9B-FBC1A8A79B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972EFE-E068-43DA-9897-E88834BFE9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C320D-3B24-4C92-9287-413B61CB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5584085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1527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0BD0-296B-3340-821E-399F34073D41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6071-BD70-5D43-A45A-18D2827FD3D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71324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0BD0-296B-3340-821E-399F34073D41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6071-BD70-5D43-A45A-18D2827FD3D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085011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0BD0-296B-3340-821E-399F34073D41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6071-BD70-5D43-A45A-18D2827FD3D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69832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0BD0-296B-3340-821E-399F34073D41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6071-BD70-5D43-A45A-18D2827FD3D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773786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0BD0-296B-3340-821E-399F34073D41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6071-BD70-5D43-A45A-18D2827FD3D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685141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0BD0-296B-3340-821E-399F34073D41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6071-BD70-5D43-A45A-18D2827FD3D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210566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F0BD0-296B-3340-821E-399F34073D41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DA6071-BD70-5D43-A45A-18D2827FD3D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6843781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AF0BD0-296B-3340-821E-399F34073D41}" type="datetimeFigureOut">
              <a:rPr lang="en-US" smtClean="0"/>
              <a:t>3/13/2024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DA6071-BD70-5D43-A45A-18D2827FD3D9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71331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98" r:id="rId12"/>
    <p:sldLayoutId id="2147483699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8A5EF17-BF59-4659-B19A-F50996958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AE9580-1AFF-4AFB-95C2-5069C6C081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B08CA37-DFD6-492B-872E-85291C5CF67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40935B-3204-4934-82BF-7F3D8CD0DC27}" type="datetimeFigureOut">
              <a:rPr lang="en-CA" smtClean="0"/>
              <a:t>2024-03-13</a:t>
            </a:fld>
            <a:endParaRPr lang="en-CA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37D42BF-D654-4708-9F35-B2DE34B2BB9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A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02A7D1-1ECA-4A4C-95B6-B95D97C014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C320D-3B24-4C92-9287-413B61CB7772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74912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svg"/><Relationship Id="rId3" Type="http://schemas.openxmlformats.org/officeDocument/2006/relationships/image" Target="../media/image80.png"/><Relationship Id="rId7" Type="http://schemas.openxmlformats.org/officeDocument/2006/relationships/image" Target="../media/image84.png"/><Relationship Id="rId12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3.png"/><Relationship Id="rId11" Type="http://schemas.openxmlformats.org/officeDocument/2006/relationships/hyperlink" Target="http://www.thesgc.org/" TargetMode="External"/><Relationship Id="rId5" Type="http://schemas.openxmlformats.org/officeDocument/2006/relationships/image" Target="../media/image82.png"/><Relationship Id="rId10" Type="http://schemas.openxmlformats.org/officeDocument/2006/relationships/image" Target="../media/image87.png"/><Relationship Id="rId4" Type="http://schemas.openxmlformats.org/officeDocument/2006/relationships/image" Target="../media/image81.svg"/><Relationship Id="rId9" Type="http://schemas.openxmlformats.org/officeDocument/2006/relationships/image" Target="../media/image86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13" Type="http://schemas.openxmlformats.org/officeDocument/2006/relationships/image" Target="../media/image90.emf"/><Relationship Id="rId18" Type="http://schemas.openxmlformats.org/officeDocument/2006/relationships/hyperlink" Target="http://www.thesgc.org/" TargetMode="External"/><Relationship Id="rId3" Type="http://schemas.openxmlformats.org/officeDocument/2006/relationships/notesSlide" Target="../notesSlides/notesSlide10.xml"/><Relationship Id="rId21" Type="http://schemas.openxmlformats.org/officeDocument/2006/relationships/image" Target="../media/image93.emf"/><Relationship Id="rId7" Type="http://schemas.openxmlformats.org/officeDocument/2006/relationships/image" Target="../media/image88.emf"/><Relationship Id="rId12" Type="http://schemas.openxmlformats.org/officeDocument/2006/relationships/oleObject" Target="../embeddings/oleObject3.bin"/><Relationship Id="rId17" Type="http://schemas.openxmlformats.org/officeDocument/2006/relationships/image" Target="../media/image92.emf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5.bin"/><Relationship Id="rId20" Type="http://schemas.openxmlformats.org/officeDocument/2006/relationships/oleObject" Target="../embeddings/oleObject6.bin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11" Type="http://schemas.openxmlformats.org/officeDocument/2006/relationships/image" Target="../media/image95.svg"/><Relationship Id="rId5" Type="http://schemas.openxmlformats.org/officeDocument/2006/relationships/image" Target="../media/image81.svg"/><Relationship Id="rId15" Type="http://schemas.openxmlformats.org/officeDocument/2006/relationships/image" Target="../media/image91.emf"/><Relationship Id="rId10" Type="http://schemas.openxmlformats.org/officeDocument/2006/relationships/image" Target="../media/image94.png"/><Relationship Id="rId19" Type="http://schemas.openxmlformats.org/officeDocument/2006/relationships/image" Target="../media/image1.png"/><Relationship Id="rId4" Type="http://schemas.openxmlformats.org/officeDocument/2006/relationships/image" Target="../media/image80.png"/><Relationship Id="rId9" Type="http://schemas.openxmlformats.org/officeDocument/2006/relationships/image" Target="../media/image89.emf"/><Relationship Id="rId14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sgc.org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6.emf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sgc.org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8.png"/><Relationship Id="rId5" Type="http://schemas.openxmlformats.org/officeDocument/2006/relationships/image" Target="../media/image97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svg"/><Relationship Id="rId3" Type="http://schemas.openxmlformats.org/officeDocument/2006/relationships/image" Target="../media/image99.png"/><Relationship Id="rId7" Type="http://schemas.openxmlformats.org/officeDocument/2006/relationships/image" Target="../media/image80.png"/><Relationship Id="rId12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2.svg"/><Relationship Id="rId11" Type="http://schemas.openxmlformats.org/officeDocument/2006/relationships/hyperlink" Target="http://www.thesgc.org/" TargetMode="External"/><Relationship Id="rId5" Type="http://schemas.openxmlformats.org/officeDocument/2006/relationships/image" Target="../media/image101.png"/><Relationship Id="rId10" Type="http://schemas.openxmlformats.org/officeDocument/2006/relationships/hyperlink" Target="https://www.publicdomainpictures.net/en/view-image.php?image=278333&amp;picture=exclamation-in-triangle" TargetMode="External"/><Relationship Id="rId4" Type="http://schemas.openxmlformats.org/officeDocument/2006/relationships/image" Target="../media/image100.svg"/><Relationship Id="rId9" Type="http://schemas.openxmlformats.org/officeDocument/2006/relationships/image" Target="../media/image10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esgc.org/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6.png"/><Relationship Id="rId13" Type="http://schemas.openxmlformats.org/officeDocument/2006/relationships/image" Target="../media/image105.emf"/><Relationship Id="rId3" Type="http://schemas.openxmlformats.org/officeDocument/2006/relationships/notesSlide" Target="../notesSlides/notesSlide15.xml"/><Relationship Id="rId7" Type="http://schemas.openxmlformats.org/officeDocument/2006/relationships/image" Target="../media/image104.emf"/><Relationship Id="rId12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109.svg"/><Relationship Id="rId5" Type="http://schemas.openxmlformats.org/officeDocument/2006/relationships/image" Target="../media/image1.png"/><Relationship Id="rId15" Type="http://schemas.openxmlformats.org/officeDocument/2006/relationships/image" Target="../media/image111.svg"/><Relationship Id="rId10" Type="http://schemas.openxmlformats.org/officeDocument/2006/relationships/image" Target="../media/image108.png"/><Relationship Id="rId4" Type="http://schemas.openxmlformats.org/officeDocument/2006/relationships/hyperlink" Target="http://www.thesgc.org/" TargetMode="External"/><Relationship Id="rId9" Type="http://schemas.openxmlformats.org/officeDocument/2006/relationships/image" Target="../media/image107.svg"/><Relationship Id="rId14" Type="http://schemas.openxmlformats.org/officeDocument/2006/relationships/image" Target="../media/image1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hesgc.org/" TargetMode="External"/><Relationship Id="rId13" Type="http://schemas.openxmlformats.org/officeDocument/2006/relationships/oleObject" Target="../embeddings/oleObject11.bin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13.emf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11" Type="http://schemas.openxmlformats.org/officeDocument/2006/relationships/image" Target="../media/image116.svg"/><Relationship Id="rId5" Type="http://schemas.openxmlformats.org/officeDocument/2006/relationships/image" Target="../media/image112.emf"/><Relationship Id="rId10" Type="http://schemas.openxmlformats.org/officeDocument/2006/relationships/image" Target="../media/image115.png"/><Relationship Id="rId4" Type="http://schemas.openxmlformats.org/officeDocument/2006/relationships/oleObject" Target="../embeddings/oleObject9.bin"/><Relationship Id="rId9" Type="http://schemas.openxmlformats.org/officeDocument/2006/relationships/image" Target="../media/image1.png"/><Relationship Id="rId14" Type="http://schemas.openxmlformats.org/officeDocument/2006/relationships/image" Target="../media/image114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thesgc.org/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7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thesgc.org/" TargetMode="External"/><Relationship Id="rId5" Type="http://schemas.openxmlformats.org/officeDocument/2006/relationships/image" Target="../media/image119.jpeg"/><Relationship Id="rId4" Type="http://schemas.openxmlformats.org/officeDocument/2006/relationships/image" Target="../media/image118.png"/></Relationships>
</file>

<file path=ppt/slides/_rels/slide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.jpeg"/><Relationship Id="rId18" Type="http://schemas.openxmlformats.org/officeDocument/2006/relationships/image" Target="../media/image18.png"/><Relationship Id="rId26" Type="http://schemas.openxmlformats.org/officeDocument/2006/relationships/image" Target="../media/image26.png"/><Relationship Id="rId39" Type="http://schemas.openxmlformats.org/officeDocument/2006/relationships/image" Target="../media/image39.jpeg"/><Relationship Id="rId21" Type="http://schemas.openxmlformats.org/officeDocument/2006/relationships/image" Target="../media/image21.png"/><Relationship Id="rId34" Type="http://schemas.openxmlformats.org/officeDocument/2006/relationships/image" Target="../media/image34.png"/><Relationship Id="rId42" Type="http://schemas.openxmlformats.org/officeDocument/2006/relationships/image" Target="../media/image42.png"/><Relationship Id="rId47" Type="http://schemas.openxmlformats.org/officeDocument/2006/relationships/image" Target="../media/image47.png"/><Relationship Id="rId50" Type="http://schemas.openxmlformats.org/officeDocument/2006/relationships/image" Target="../media/image50.png"/><Relationship Id="rId7" Type="http://schemas.openxmlformats.org/officeDocument/2006/relationships/image" Target="../media/image7.tiff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16.png"/><Relationship Id="rId29" Type="http://schemas.openxmlformats.org/officeDocument/2006/relationships/image" Target="../media/image29.png"/><Relationship Id="rId11" Type="http://schemas.openxmlformats.org/officeDocument/2006/relationships/image" Target="../media/image11.png"/><Relationship Id="rId24" Type="http://schemas.openxmlformats.org/officeDocument/2006/relationships/image" Target="../media/image24.png"/><Relationship Id="rId32" Type="http://schemas.openxmlformats.org/officeDocument/2006/relationships/image" Target="../media/image32.tiff"/><Relationship Id="rId37" Type="http://schemas.openxmlformats.org/officeDocument/2006/relationships/image" Target="../media/image37.gif"/><Relationship Id="rId40" Type="http://schemas.openxmlformats.org/officeDocument/2006/relationships/image" Target="../media/image40.png"/><Relationship Id="rId45" Type="http://schemas.openxmlformats.org/officeDocument/2006/relationships/image" Target="../media/image45.png"/><Relationship Id="rId53" Type="http://schemas.openxmlformats.org/officeDocument/2006/relationships/image" Target="../media/image53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19" Type="http://schemas.openxmlformats.org/officeDocument/2006/relationships/image" Target="../media/image19.png"/><Relationship Id="rId31" Type="http://schemas.openxmlformats.org/officeDocument/2006/relationships/image" Target="../media/image31.png"/><Relationship Id="rId44" Type="http://schemas.openxmlformats.org/officeDocument/2006/relationships/image" Target="../media/image44.png"/><Relationship Id="rId52" Type="http://schemas.openxmlformats.org/officeDocument/2006/relationships/image" Target="../media/image52.png"/><Relationship Id="rId4" Type="http://schemas.openxmlformats.org/officeDocument/2006/relationships/image" Target="../media/image4.tiff"/><Relationship Id="rId9" Type="http://schemas.openxmlformats.org/officeDocument/2006/relationships/image" Target="../media/image9.png"/><Relationship Id="rId14" Type="http://schemas.openxmlformats.org/officeDocument/2006/relationships/image" Target="../media/image14.tiff"/><Relationship Id="rId22" Type="http://schemas.openxmlformats.org/officeDocument/2006/relationships/image" Target="../media/image22.png"/><Relationship Id="rId27" Type="http://schemas.openxmlformats.org/officeDocument/2006/relationships/image" Target="../media/image27.png"/><Relationship Id="rId30" Type="http://schemas.openxmlformats.org/officeDocument/2006/relationships/image" Target="../media/image30.png"/><Relationship Id="rId35" Type="http://schemas.openxmlformats.org/officeDocument/2006/relationships/image" Target="../media/image35.png"/><Relationship Id="rId43" Type="http://schemas.openxmlformats.org/officeDocument/2006/relationships/image" Target="../media/image43.png"/><Relationship Id="rId48" Type="http://schemas.openxmlformats.org/officeDocument/2006/relationships/image" Target="../media/image48.png"/><Relationship Id="rId8" Type="http://schemas.openxmlformats.org/officeDocument/2006/relationships/image" Target="../media/image8.gif"/><Relationship Id="rId51" Type="http://schemas.openxmlformats.org/officeDocument/2006/relationships/image" Target="../media/image51.jpeg"/><Relationship Id="rId3" Type="http://schemas.openxmlformats.org/officeDocument/2006/relationships/image" Target="../media/image3.png"/><Relationship Id="rId12" Type="http://schemas.openxmlformats.org/officeDocument/2006/relationships/image" Target="../media/image12.png"/><Relationship Id="rId17" Type="http://schemas.openxmlformats.org/officeDocument/2006/relationships/image" Target="../media/image17.tiff"/><Relationship Id="rId25" Type="http://schemas.openxmlformats.org/officeDocument/2006/relationships/image" Target="../media/image25.jpeg"/><Relationship Id="rId33" Type="http://schemas.openxmlformats.org/officeDocument/2006/relationships/image" Target="../media/image33.png"/><Relationship Id="rId38" Type="http://schemas.openxmlformats.org/officeDocument/2006/relationships/image" Target="../media/image38.png"/><Relationship Id="rId46" Type="http://schemas.openxmlformats.org/officeDocument/2006/relationships/image" Target="../media/image46.png"/><Relationship Id="rId20" Type="http://schemas.openxmlformats.org/officeDocument/2006/relationships/image" Target="../media/image20.png"/><Relationship Id="rId41" Type="http://schemas.openxmlformats.org/officeDocument/2006/relationships/image" Target="../media/image41.png"/><Relationship Id="rId54" Type="http://schemas.openxmlformats.org/officeDocument/2006/relationships/image" Target="../media/image54.tiff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tiff"/><Relationship Id="rId15" Type="http://schemas.openxmlformats.org/officeDocument/2006/relationships/image" Target="../media/image15.png"/><Relationship Id="rId23" Type="http://schemas.openxmlformats.org/officeDocument/2006/relationships/image" Target="../media/image23.png"/><Relationship Id="rId28" Type="http://schemas.openxmlformats.org/officeDocument/2006/relationships/image" Target="../media/image28.png"/><Relationship Id="rId36" Type="http://schemas.openxmlformats.org/officeDocument/2006/relationships/image" Target="../media/image36.jpeg"/><Relationship Id="rId49" Type="http://schemas.openxmlformats.org/officeDocument/2006/relationships/image" Target="../media/image4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png"/><Relationship Id="rId13" Type="http://schemas.openxmlformats.org/officeDocument/2006/relationships/hyperlink" Target="https://openclipart.org/detail/129961/pins" TargetMode="External"/><Relationship Id="rId3" Type="http://schemas.openxmlformats.org/officeDocument/2006/relationships/image" Target="../media/image120.png"/><Relationship Id="rId7" Type="http://schemas.openxmlformats.org/officeDocument/2006/relationships/image" Target="../media/image124.png"/><Relationship Id="rId12" Type="http://schemas.openxmlformats.org/officeDocument/2006/relationships/image" Target="../media/image12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png"/><Relationship Id="rId11" Type="http://schemas.openxmlformats.org/officeDocument/2006/relationships/image" Target="../media/image128.png"/><Relationship Id="rId5" Type="http://schemas.openxmlformats.org/officeDocument/2006/relationships/image" Target="../media/image122.png"/><Relationship Id="rId15" Type="http://schemas.openxmlformats.org/officeDocument/2006/relationships/image" Target="../media/image130.png"/><Relationship Id="rId10" Type="http://schemas.openxmlformats.org/officeDocument/2006/relationships/image" Target="../media/image127.jpeg"/><Relationship Id="rId4" Type="http://schemas.openxmlformats.org/officeDocument/2006/relationships/image" Target="../media/image121.png"/><Relationship Id="rId9" Type="http://schemas.openxmlformats.org/officeDocument/2006/relationships/image" Target="../media/image126.png"/><Relationship Id="rId1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svg"/><Relationship Id="rId13" Type="http://schemas.openxmlformats.org/officeDocument/2006/relationships/image" Target="../media/image49.png"/><Relationship Id="rId18" Type="http://schemas.openxmlformats.org/officeDocument/2006/relationships/image" Target="../media/image46.png"/><Relationship Id="rId26" Type="http://schemas.openxmlformats.org/officeDocument/2006/relationships/image" Target="../media/image1.png"/><Relationship Id="rId3" Type="http://schemas.openxmlformats.org/officeDocument/2006/relationships/image" Target="../media/image55.tiff"/><Relationship Id="rId21" Type="http://schemas.openxmlformats.org/officeDocument/2006/relationships/image" Target="../media/image66.png"/><Relationship Id="rId7" Type="http://schemas.openxmlformats.org/officeDocument/2006/relationships/image" Target="../media/image59.png"/><Relationship Id="rId12" Type="http://schemas.openxmlformats.org/officeDocument/2006/relationships/image" Target="../media/image64.svg"/><Relationship Id="rId17" Type="http://schemas.openxmlformats.org/officeDocument/2006/relationships/image" Target="../media/image37.gif"/><Relationship Id="rId25" Type="http://schemas.openxmlformats.org/officeDocument/2006/relationships/image" Target="../media/image68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48.png"/><Relationship Id="rId20" Type="http://schemas.openxmlformats.org/officeDocument/2006/relationships/image" Target="../media/image40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8.svg"/><Relationship Id="rId11" Type="http://schemas.openxmlformats.org/officeDocument/2006/relationships/image" Target="../media/image63.png"/><Relationship Id="rId24" Type="http://schemas.openxmlformats.org/officeDocument/2006/relationships/image" Target="../media/image45.png"/><Relationship Id="rId5" Type="http://schemas.openxmlformats.org/officeDocument/2006/relationships/image" Target="../media/image57.png"/><Relationship Id="rId15" Type="http://schemas.openxmlformats.org/officeDocument/2006/relationships/image" Target="../media/image65.png"/><Relationship Id="rId23" Type="http://schemas.openxmlformats.org/officeDocument/2006/relationships/image" Target="../media/image67.png"/><Relationship Id="rId28" Type="http://schemas.openxmlformats.org/officeDocument/2006/relationships/image" Target="../media/image42.png"/><Relationship Id="rId10" Type="http://schemas.openxmlformats.org/officeDocument/2006/relationships/image" Target="../media/image62.svg"/><Relationship Id="rId19" Type="http://schemas.openxmlformats.org/officeDocument/2006/relationships/image" Target="../media/image41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Relationship Id="rId14" Type="http://schemas.openxmlformats.org/officeDocument/2006/relationships/image" Target="../media/image47.png"/><Relationship Id="rId22" Type="http://schemas.openxmlformats.org/officeDocument/2006/relationships/image" Target="../media/image38.png"/><Relationship Id="rId27" Type="http://schemas.openxmlformats.org/officeDocument/2006/relationships/image" Target="../media/image54.tif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1.xml"/><Relationship Id="rId13" Type="http://schemas.openxmlformats.org/officeDocument/2006/relationships/image" Target="../media/image1.png"/><Relationship Id="rId3" Type="http://schemas.openxmlformats.org/officeDocument/2006/relationships/hyperlink" Target="https://www.nature.com/articles/s41570-022-00363-z" TargetMode="External"/><Relationship Id="rId7" Type="http://schemas.openxmlformats.org/officeDocument/2006/relationships/diagramLayout" Target="../diagrams/layout1.xml"/><Relationship Id="rId12" Type="http://schemas.openxmlformats.org/officeDocument/2006/relationships/hyperlink" Target="http://www.thesgc.org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diagramData" Target="../diagrams/data1.xml"/><Relationship Id="rId11" Type="http://schemas.openxmlformats.org/officeDocument/2006/relationships/image" Target="../media/image72.png"/><Relationship Id="rId5" Type="http://schemas.openxmlformats.org/officeDocument/2006/relationships/image" Target="../media/image70.svg"/><Relationship Id="rId10" Type="http://schemas.microsoft.com/office/2007/relationships/diagramDrawing" Target="../diagrams/drawing1.xml"/><Relationship Id="rId4" Type="http://schemas.openxmlformats.org/officeDocument/2006/relationships/image" Target="../media/image69.png"/><Relationship Id="rId9" Type="http://schemas.openxmlformats.org/officeDocument/2006/relationships/diagramColors" Target="../diagrams/colors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5" Type="http://schemas.openxmlformats.org/officeDocument/2006/relationships/image" Target="../media/image1.png"/><Relationship Id="rId4" Type="http://schemas.openxmlformats.org/officeDocument/2006/relationships/hyperlink" Target="http://www.thesgc.org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sv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hyperlink" Target="http://www.thesgc.org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image" Target="../media/image1.png"/><Relationship Id="rId4" Type="http://schemas.openxmlformats.org/officeDocument/2006/relationships/hyperlink" Target="http://www.thesgc.org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image" Target="../media/image1.png"/><Relationship Id="rId5" Type="http://schemas.openxmlformats.org/officeDocument/2006/relationships/hyperlink" Target="http://www.thesgc.org/" TargetMode="External"/><Relationship Id="rId4" Type="http://schemas.openxmlformats.org/officeDocument/2006/relationships/image" Target="../media/image7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image" Target="../media/image76.png"/><Relationship Id="rId7" Type="http://schemas.openxmlformats.org/officeDocument/2006/relationships/hyperlink" Target="http://www.thesgc.org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svg"/><Relationship Id="rId5" Type="http://schemas.openxmlformats.org/officeDocument/2006/relationships/image" Target="../media/image78.png"/><Relationship Id="rId4" Type="http://schemas.openxmlformats.org/officeDocument/2006/relationships/image" Target="../media/image77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ED8053C-AF28-403A-90F2-67A100EDEC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10BCDCE7-03A4-438B-9B4A-0F5E37C4C1A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62677" y="456020"/>
            <a:ext cx="6737282" cy="6032228"/>
          </a:xfrm>
          <a:custGeom>
            <a:avLst/>
            <a:gdLst>
              <a:gd name="connsiteX0" fmla="*/ 3069307 w 6737282"/>
              <a:gd name="connsiteY0" fmla="*/ 4550727 h 6032228"/>
              <a:gd name="connsiteX1" fmla="*/ 3741218 w 6737282"/>
              <a:gd name="connsiteY1" fmla="*/ 4550727 h 6032228"/>
              <a:gd name="connsiteX2" fmla="*/ 3772850 w 6737282"/>
              <a:gd name="connsiteY2" fmla="*/ 4554928 h 6032228"/>
              <a:gd name="connsiteX3" fmla="*/ 3794605 w 6737282"/>
              <a:gd name="connsiteY3" fmla="*/ 4564050 h 6032228"/>
              <a:gd name="connsiteX4" fmla="*/ 3781310 w 6737282"/>
              <a:gd name="connsiteY4" fmla="*/ 4587045 h 6032228"/>
              <a:gd name="connsiteX5" fmla="*/ 3310252 w 6737282"/>
              <a:gd name="connsiteY5" fmla="*/ 5401750 h 6032228"/>
              <a:gd name="connsiteX6" fmla="*/ 3029607 w 6737282"/>
              <a:gd name="connsiteY6" fmla="*/ 5564857 h 6032228"/>
              <a:gd name="connsiteX7" fmla="*/ 2804017 w 6737282"/>
              <a:gd name="connsiteY7" fmla="*/ 5564857 h 6032228"/>
              <a:gd name="connsiteX8" fmla="*/ 2777701 w 6737282"/>
              <a:gd name="connsiteY8" fmla="*/ 5564857 h 6032228"/>
              <a:gd name="connsiteX9" fmla="*/ 2752589 w 6737282"/>
              <a:gd name="connsiteY9" fmla="*/ 5521614 h 6032228"/>
              <a:gd name="connsiteX10" fmla="*/ 2629590 w 6737282"/>
              <a:gd name="connsiteY10" fmla="*/ 5309799 h 6032228"/>
              <a:gd name="connsiteX11" fmla="*/ 2629590 w 6737282"/>
              <a:gd name="connsiteY11" fmla="*/ 5191240 h 6032228"/>
              <a:gd name="connsiteX12" fmla="*/ 2966272 w 6737282"/>
              <a:gd name="connsiteY12" fmla="*/ 4611452 h 6032228"/>
              <a:gd name="connsiteX13" fmla="*/ 3069307 w 6737282"/>
              <a:gd name="connsiteY13" fmla="*/ 4550727 h 6032228"/>
              <a:gd name="connsiteX14" fmla="*/ 1224899 w 6737282"/>
              <a:gd name="connsiteY14" fmla="*/ 1805663 h 6032228"/>
              <a:gd name="connsiteX15" fmla="*/ 3029607 w 6737282"/>
              <a:gd name="connsiteY15" fmla="*/ 1805663 h 6032228"/>
              <a:gd name="connsiteX16" fmla="*/ 3310252 w 6737282"/>
              <a:gd name="connsiteY16" fmla="*/ 1968768 h 6032228"/>
              <a:gd name="connsiteX17" fmla="*/ 4210657 w 6737282"/>
              <a:gd name="connsiteY17" fmla="*/ 3526038 h 6032228"/>
              <a:gd name="connsiteX18" fmla="*/ 4210657 w 6737282"/>
              <a:gd name="connsiteY18" fmla="*/ 3844482 h 6032228"/>
              <a:gd name="connsiteX19" fmla="*/ 3876331 w 6737282"/>
              <a:gd name="connsiteY19" fmla="*/ 4422707 h 6032228"/>
              <a:gd name="connsiteX20" fmla="*/ 3848154 w 6737282"/>
              <a:gd name="connsiteY20" fmla="*/ 4471437 h 6032228"/>
              <a:gd name="connsiteX21" fmla="*/ 3849146 w 6737282"/>
              <a:gd name="connsiteY21" fmla="*/ 4471853 h 6032228"/>
              <a:gd name="connsiteX22" fmla="*/ 3898870 w 6737282"/>
              <a:gd name="connsiteY22" fmla="*/ 4522003 h 6032228"/>
              <a:gd name="connsiteX23" fmla="*/ 4277006 w 6737282"/>
              <a:gd name="connsiteY23" fmla="*/ 5175999 h 6032228"/>
              <a:gd name="connsiteX24" fmla="*/ 4277006 w 6737282"/>
              <a:gd name="connsiteY24" fmla="*/ 5309735 h 6032228"/>
              <a:gd name="connsiteX25" fmla="*/ 3898870 w 6737282"/>
              <a:gd name="connsiteY25" fmla="*/ 5963729 h 6032228"/>
              <a:gd name="connsiteX26" fmla="*/ 3781007 w 6737282"/>
              <a:gd name="connsiteY26" fmla="*/ 6032228 h 6032228"/>
              <a:gd name="connsiteX27" fmla="*/ 3023096 w 6737282"/>
              <a:gd name="connsiteY27" fmla="*/ 6032228 h 6032228"/>
              <a:gd name="connsiteX28" fmla="*/ 2906872 w 6737282"/>
              <a:gd name="connsiteY28" fmla="*/ 5963729 h 6032228"/>
              <a:gd name="connsiteX29" fmla="*/ 2703170 w 6737282"/>
              <a:gd name="connsiteY29" fmla="*/ 5612942 h 6032228"/>
              <a:gd name="connsiteX30" fmla="*/ 2680159 w 6737282"/>
              <a:gd name="connsiteY30" fmla="*/ 5573313 h 6032228"/>
              <a:gd name="connsiteX31" fmla="*/ 2698265 w 6737282"/>
              <a:gd name="connsiteY31" fmla="*/ 5573313 h 6032228"/>
              <a:gd name="connsiteX32" fmla="*/ 2783846 w 6737282"/>
              <a:gd name="connsiteY32" fmla="*/ 5573313 h 6032228"/>
              <a:gd name="connsiteX33" fmla="*/ 2821023 w 6737282"/>
              <a:gd name="connsiteY33" fmla="*/ 5637336 h 6032228"/>
              <a:gd name="connsiteX34" fmla="*/ 2963060 w 6737282"/>
              <a:gd name="connsiteY34" fmla="*/ 5881934 h 6032228"/>
              <a:gd name="connsiteX35" fmla="*/ 3066097 w 6737282"/>
              <a:gd name="connsiteY35" fmla="*/ 5942660 h 6032228"/>
              <a:gd name="connsiteX36" fmla="*/ 3738008 w 6737282"/>
              <a:gd name="connsiteY36" fmla="*/ 5942660 h 6032228"/>
              <a:gd name="connsiteX37" fmla="*/ 3842494 w 6737282"/>
              <a:gd name="connsiteY37" fmla="*/ 5881934 h 6032228"/>
              <a:gd name="connsiteX38" fmla="*/ 4177724 w 6737282"/>
              <a:gd name="connsiteY38" fmla="*/ 5302148 h 6032228"/>
              <a:gd name="connsiteX39" fmla="*/ 4177724 w 6737282"/>
              <a:gd name="connsiteY39" fmla="*/ 5183586 h 6032228"/>
              <a:gd name="connsiteX40" fmla="*/ 3842494 w 6737282"/>
              <a:gd name="connsiteY40" fmla="*/ 4603800 h 6032228"/>
              <a:gd name="connsiteX41" fmla="*/ 3798414 w 6737282"/>
              <a:gd name="connsiteY41" fmla="*/ 4559340 h 6032228"/>
              <a:gd name="connsiteX42" fmla="*/ 3793313 w 6737282"/>
              <a:gd name="connsiteY42" fmla="*/ 4557203 h 6032228"/>
              <a:gd name="connsiteX43" fmla="*/ 3820657 w 6737282"/>
              <a:gd name="connsiteY43" fmla="*/ 4509913 h 6032228"/>
              <a:gd name="connsiteX44" fmla="*/ 3840991 w 6737282"/>
              <a:gd name="connsiteY44" fmla="*/ 4474742 h 6032228"/>
              <a:gd name="connsiteX45" fmla="*/ 3819900 w 6737282"/>
              <a:gd name="connsiteY45" fmla="*/ 4465898 h 6032228"/>
              <a:gd name="connsiteX46" fmla="*/ 3784219 w 6737282"/>
              <a:gd name="connsiteY46" fmla="*/ 4461158 h 6032228"/>
              <a:gd name="connsiteX47" fmla="*/ 3026307 w 6737282"/>
              <a:gd name="connsiteY47" fmla="*/ 4461158 h 6032228"/>
              <a:gd name="connsiteX48" fmla="*/ 2910084 w 6737282"/>
              <a:gd name="connsiteY48" fmla="*/ 4529655 h 6032228"/>
              <a:gd name="connsiteX49" fmla="*/ 2530310 w 6737282"/>
              <a:gd name="connsiteY49" fmla="*/ 5183651 h 6032228"/>
              <a:gd name="connsiteX50" fmla="*/ 2530310 w 6737282"/>
              <a:gd name="connsiteY50" fmla="*/ 5317387 h 6032228"/>
              <a:gd name="connsiteX51" fmla="*/ 2655664 w 6737282"/>
              <a:gd name="connsiteY51" fmla="*/ 5533256 h 6032228"/>
              <a:gd name="connsiteX52" fmla="*/ 2674015 w 6737282"/>
              <a:gd name="connsiteY52" fmla="*/ 5564857 h 6032228"/>
              <a:gd name="connsiteX53" fmla="*/ 2589005 w 6737282"/>
              <a:gd name="connsiteY53" fmla="*/ 5564857 h 6032228"/>
              <a:gd name="connsiteX54" fmla="*/ 1224899 w 6737282"/>
              <a:gd name="connsiteY54" fmla="*/ 5564857 h 6032228"/>
              <a:gd name="connsiteX55" fmla="*/ 948151 w 6737282"/>
              <a:gd name="connsiteY55" fmla="*/ 5401750 h 6032228"/>
              <a:gd name="connsiteX56" fmla="*/ 43851 w 6737282"/>
              <a:gd name="connsiteY56" fmla="*/ 3844482 h 6032228"/>
              <a:gd name="connsiteX57" fmla="*/ 43851 w 6737282"/>
              <a:gd name="connsiteY57" fmla="*/ 3526038 h 6032228"/>
              <a:gd name="connsiteX58" fmla="*/ 948151 w 6737282"/>
              <a:gd name="connsiteY58" fmla="*/ 1968768 h 6032228"/>
              <a:gd name="connsiteX59" fmla="*/ 1224899 w 6737282"/>
              <a:gd name="connsiteY59" fmla="*/ 1805663 h 6032228"/>
              <a:gd name="connsiteX60" fmla="*/ 4371720 w 6737282"/>
              <a:gd name="connsiteY60" fmla="*/ 257854 h 6032228"/>
              <a:gd name="connsiteX61" fmla="*/ 5796146 w 6737282"/>
              <a:gd name="connsiteY61" fmla="*/ 257854 h 6032228"/>
              <a:gd name="connsiteX62" fmla="*/ 5999634 w 6737282"/>
              <a:gd name="connsiteY62" fmla="*/ 374270 h 6032228"/>
              <a:gd name="connsiteX63" fmla="*/ 6711846 w 6737282"/>
              <a:gd name="connsiteY63" fmla="*/ 1628971 h 6032228"/>
              <a:gd name="connsiteX64" fmla="*/ 6711846 w 6737282"/>
              <a:gd name="connsiteY64" fmla="*/ 1870427 h 6032228"/>
              <a:gd name="connsiteX65" fmla="*/ 5999634 w 6737282"/>
              <a:gd name="connsiteY65" fmla="*/ 3125126 h 6032228"/>
              <a:gd name="connsiteX66" fmla="*/ 5796146 w 6737282"/>
              <a:gd name="connsiteY66" fmla="*/ 3241542 h 6032228"/>
              <a:gd name="connsiteX67" fmla="*/ 4371720 w 6737282"/>
              <a:gd name="connsiteY67" fmla="*/ 3241542 h 6032228"/>
              <a:gd name="connsiteX68" fmla="*/ 4168233 w 6737282"/>
              <a:gd name="connsiteY68" fmla="*/ 3125126 h 6032228"/>
              <a:gd name="connsiteX69" fmla="*/ 3456020 w 6737282"/>
              <a:gd name="connsiteY69" fmla="*/ 1870427 h 6032228"/>
              <a:gd name="connsiteX70" fmla="*/ 3456020 w 6737282"/>
              <a:gd name="connsiteY70" fmla="*/ 1628971 h 6032228"/>
              <a:gd name="connsiteX71" fmla="*/ 4168233 w 6737282"/>
              <a:gd name="connsiteY71" fmla="*/ 374270 h 6032228"/>
              <a:gd name="connsiteX72" fmla="*/ 4371720 w 6737282"/>
              <a:gd name="connsiteY72" fmla="*/ 257854 h 6032228"/>
              <a:gd name="connsiteX73" fmla="*/ 2350132 w 6737282"/>
              <a:gd name="connsiteY73" fmla="*/ 0 h 6032228"/>
              <a:gd name="connsiteX74" fmla="*/ 3150522 w 6737282"/>
              <a:gd name="connsiteY74" fmla="*/ 0 h 6032228"/>
              <a:gd name="connsiteX75" fmla="*/ 3264863 w 6737282"/>
              <a:gd name="connsiteY75" fmla="*/ 65415 h 6032228"/>
              <a:gd name="connsiteX76" fmla="*/ 3665057 w 6737282"/>
              <a:gd name="connsiteY76" fmla="*/ 770436 h 6032228"/>
              <a:gd name="connsiteX77" fmla="*/ 3665057 w 6737282"/>
              <a:gd name="connsiteY77" fmla="*/ 906111 h 6032228"/>
              <a:gd name="connsiteX78" fmla="*/ 3264863 w 6737282"/>
              <a:gd name="connsiteY78" fmla="*/ 1611131 h 6032228"/>
              <a:gd name="connsiteX79" fmla="*/ 3150522 w 6737282"/>
              <a:gd name="connsiteY79" fmla="*/ 1676547 h 6032228"/>
              <a:gd name="connsiteX80" fmla="*/ 2350132 w 6737282"/>
              <a:gd name="connsiteY80" fmla="*/ 1676547 h 6032228"/>
              <a:gd name="connsiteX81" fmla="*/ 2235791 w 6737282"/>
              <a:gd name="connsiteY81" fmla="*/ 1611131 h 6032228"/>
              <a:gd name="connsiteX82" fmla="*/ 1835596 w 6737282"/>
              <a:gd name="connsiteY82" fmla="*/ 906111 h 6032228"/>
              <a:gd name="connsiteX83" fmla="*/ 1835596 w 6737282"/>
              <a:gd name="connsiteY83" fmla="*/ 770436 h 6032228"/>
              <a:gd name="connsiteX84" fmla="*/ 2235791 w 6737282"/>
              <a:gd name="connsiteY84" fmla="*/ 65415 h 6032228"/>
              <a:gd name="connsiteX85" fmla="*/ 2350132 w 6737282"/>
              <a:gd name="connsiteY85" fmla="*/ 0 h 6032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</a:cxnLst>
            <a:rect l="l" t="t" r="r" b="b"/>
            <a:pathLst>
              <a:path w="6737282" h="6032228">
                <a:moveTo>
                  <a:pt x="3069307" y="4550727"/>
                </a:moveTo>
                <a:cubicBezTo>
                  <a:pt x="3069307" y="4550727"/>
                  <a:pt x="3069307" y="4550727"/>
                  <a:pt x="3741218" y="4550727"/>
                </a:cubicBezTo>
                <a:cubicBezTo>
                  <a:pt x="3752102" y="4550727"/>
                  <a:pt x="3762715" y="4552172"/>
                  <a:pt x="3772850" y="4554928"/>
                </a:cubicBezTo>
                <a:lnTo>
                  <a:pt x="3794605" y="4564050"/>
                </a:lnTo>
                <a:lnTo>
                  <a:pt x="3781310" y="4587045"/>
                </a:lnTo>
                <a:cubicBezTo>
                  <a:pt x="3661093" y="4794962"/>
                  <a:pt x="3507216" y="5061097"/>
                  <a:pt x="3310252" y="5401750"/>
                </a:cubicBezTo>
                <a:cubicBezTo>
                  <a:pt x="3251786" y="5502720"/>
                  <a:pt x="3146542" y="5564857"/>
                  <a:pt x="3029607" y="5564857"/>
                </a:cubicBezTo>
                <a:cubicBezTo>
                  <a:pt x="3029607" y="5564857"/>
                  <a:pt x="3029607" y="5564857"/>
                  <a:pt x="2804017" y="5564857"/>
                </a:cubicBezTo>
                <a:lnTo>
                  <a:pt x="2777701" y="5564857"/>
                </a:lnTo>
                <a:lnTo>
                  <a:pt x="2752589" y="5521614"/>
                </a:lnTo>
                <a:cubicBezTo>
                  <a:pt x="2717623" y="5461398"/>
                  <a:pt x="2676936" y="5391332"/>
                  <a:pt x="2629590" y="5309799"/>
                </a:cubicBezTo>
                <a:cubicBezTo>
                  <a:pt x="2607824" y="5273652"/>
                  <a:pt x="2607824" y="5227386"/>
                  <a:pt x="2629590" y="5191240"/>
                </a:cubicBezTo>
                <a:cubicBezTo>
                  <a:pt x="2629590" y="5191240"/>
                  <a:pt x="2629590" y="5191240"/>
                  <a:pt x="2966272" y="4611452"/>
                </a:cubicBezTo>
                <a:cubicBezTo>
                  <a:pt x="2986590" y="4573861"/>
                  <a:pt x="3027221" y="4550727"/>
                  <a:pt x="3069307" y="4550727"/>
                </a:cubicBezTo>
                <a:close/>
                <a:moveTo>
                  <a:pt x="1224899" y="1805663"/>
                </a:moveTo>
                <a:cubicBezTo>
                  <a:pt x="1224899" y="1805663"/>
                  <a:pt x="1224899" y="1805663"/>
                  <a:pt x="3029607" y="1805663"/>
                </a:cubicBezTo>
                <a:cubicBezTo>
                  <a:pt x="3146542" y="1805663"/>
                  <a:pt x="3251786" y="1867798"/>
                  <a:pt x="3310252" y="1968768"/>
                </a:cubicBezTo>
                <a:cubicBezTo>
                  <a:pt x="3310252" y="1968768"/>
                  <a:pt x="3310252" y="1968768"/>
                  <a:pt x="4210657" y="3526038"/>
                </a:cubicBezTo>
                <a:cubicBezTo>
                  <a:pt x="4269126" y="3623125"/>
                  <a:pt x="4269126" y="3747395"/>
                  <a:pt x="4210657" y="3844482"/>
                </a:cubicBezTo>
                <a:cubicBezTo>
                  <a:pt x="4210657" y="3844482"/>
                  <a:pt x="4210657" y="3844482"/>
                  <a:pt x="3876331" y="4422707"/>
                </a:cubicBezTo>
                <a:lnTo>
                  <a:pt x="3848154" y="4471437"/>
                </a:lnTo>
                <a:lnTo>
                  <a:pt x="3849146" y="4471853"/>
                </a:lnTo>
                <a:cubicBezTo>
                  <a:pt x="3869404" y="4483677"/>
                  <a:pt x="3886591" y="4500801"/>
                  <a:pt x="3898870" y="4522003"/>
                </a:cubicBezTo>
                <a:cubicBezTo>
                  <a:pt x="3898870" y="4522003"/>
                  <a:pt x="3898870" y="4522003"/>
                  <a:pt x="4277006" y="5175999"/>
                </a:cubicBezTo>
                <a:cubicBezTo>
                  <a:pt x="4301561" y="5216772"/>
                  <a:pt x="4301561" y="5268961"/>
                  <a:pt x="4277006" y="5309735"/>
                </a:cubicBezTo>
                <a:cubicBezTo>
                  <a:pt x="4277006" y="5309735"/>
                  <a:pt x="4277006" y="5309735"/>
                  <a:pt x="3898870" y="5963729"/>
                </a:cubicBezTo>
                <a:cubicBezTo>
                  <a:pt x="3874314" y="6006133"/>
                  <a:pt x="3830116" y="6032228"/>
                  <a:pt x="3781007" y="6032228"/>
                </a:cubicBezTo>
                <a:cubicBezTo>
                  <a:pt x="3781007" y="6032228"/>
                  <a:pt x="3781007" y="6032228"/>
                  <a:pt x="3023096" y="6032228"/>
                </a:cubicBezTo>
                <a:cubicBezTo>
                  <a:pt x="2975623" y="6032228"/>
                  <a:pt x="2929790" y="6006133"/>
                  <a:pt x="2906872" y="5963729"/>
                </a:cubicBezTo>
                <a:cubicBezTo>
                  <a:pt x="2906872" y="5963729"/>
                  <a:pt x="2906872" y="5963729"/>
                  <a:pt x="2703170" y="5612942"/>
                </a:cubicBezTo>
                <a:lnTo>
                  <a:pt x="2680159" y="5573313"/>
                </a:lnTo>
                <a:lnTo>
                  <a:pt x="2698265" y="5573313"/>
                </a:lnTo>
                <a:lnTo>
                  <a:pt x="2783846" y="5573313"/>
                </a:lnTo>
                <a:lnTo>
                  <a:pt x="2821023" y="5637336"/>
                </a:lnTo>
                <a:cubicBezTo>
                  <a:pt x="2963060" y="5881934"/>
                  <a:pt x="2963060" y="5881934"/>
                  <a:pt x="2963060" y="5881934"/>
                </a:cubicBezTo>
                <a:cubicBezTo>
                  <a:pt x="2983378" y="5919525"/>
                  <a:pt x="3024012" y="5942660"/>
                  <a:pt x="3066097" y="5942660"/>
                </a:cubicBezTo>
                <a:cubicBezTo>
                  <a:pt x="3738008" y="5942660"/>
                  <a:pt x="3738008" y="5942660"/>
                  <a:pt x="3738008" y="5942660"/>
                </a:cubicBezTo>
                <a:cubicBezTo>
                  <a:pt x="3781543" y="5942660"/>
                  <a:pt x="3820726" y="5919525"/>
                  <a:pt x="3842494" y="5881934"/>
                </a:cubicBezTo>
                <a:cubicBezTo>
                  <a:pt x="4177724" y="5302148"/>
                  <a:pt x="4177724" y="5302148"/>
                  <a:pt x="4177724" y="5302148"/>
                </a:cubicBezTo>
                <a:cubicBezTo>
                  <a:pt x="4199492" y="5266000"/>
                  <a:pt x="4199492" y="5219733"/>
                  <a:pt x="4177724" y="5183586"/>
                </a:cubicBezTo>
                <a:cubicBezTo>
                  <a:pt x="3842494" y="4603800"/>
                  <a:pt x="3842494" y="4603800"/>
                  <a:pt x="3842494" y="4603800"/>
                </a:cubicBezTo>
                <a:cubicBezTo>
                  <a:pt x="3831610" y="4585003"/>
                  <a:pt x="3816372" y="4569821"/>
                  <a:pt x="3798414" y="4559340"/>
                </a:cubicBezTo>
                <a:lnTo>
                  <a:pt x="3793313" y="4557203"/>
                </a:lnTo>
                <a:lnTo>
                  <a:pt x="3820657" y="4509913"/>
                </a:lnTo>
                <a:lnTo>
                  <a:pt x="3840991" y="4474742"/>
                </a:lnTo>
                <a:lnTo>
                  <a:pt x="3819900" y="4465898"/>
                </a:lnTo>
                <a:cubicBezTo>
                  <a:pt x="3808466" y="4462788"/>
                  <a:pt x="3796496" y="4461158"/>
                  <a:pt x="3784219" y="4461158"/>
                </a:cubicBezTo>
                <a:cubicBezTo>
                  <a:pt x="3026307" y="4461158"/>
                  <a:pt x="3026307" y="4461158"/>
                  <a:pt x="3026307" y="4461158"/>
                </a:cubicBezTo>
                <a:cubicBezTo>
                  <a:pt x="2978836" y="4461158"/>
                  <a:pt x="2933001" y="4487252"/>
                  <a:pt x="2910084" y="4529655"/>
                </a:cubicBezTo>
                <a:cubicBezTo>
                  <a:pt x="2530310" y="5183651"/>
                  <a:pt x="2530310" y="5183651"/>
                  <a:pt x="2530310" y="5183651"/>
                </a:cubicBezTo>
                <a:cubicBezTo>
                  <a:pt x="2505754" y="5224424"/>
                  <a:pt x="2505754" y="5276613"/>
                  <a:pt x="2530310" y="5317387"/>
                </a:cubicBezTo>
                <a:cubicBezTo>
                  <a:pt x="2577781" y="5399135"/>
                  <a:pt x="2619318" y="5470667"/>
                  <a:pt x="2655664" y="5533256"/>
                </a:cubicBezTo>
                <a:lnTo>
                  <a:pt x="2674015" y="5564857"/>
                </a:lnTo>
                <a:lnTo>
                  <a:pt x="2589005" y="5564857"/>
                </a:lnTo>
                <a:cubicBezTo>
                  <a:pt x="2324644" y="5564857"/>
                  <a:pt x="1901666" y="5564857"/>
                  <a:pt x="1224899" y="5564857"/>
                </a:cubicBezTo>
                <a:cubicBezTo>
                  <a:pt x="1111863" y="5564857"/>
                  <a:pt x="1002722" y="5502720"/>
                  <a:pt x="948151" y="5401750"/>
                </a:cubicBezTo>
                <a:cubicBezTo>
                  <a:pt x="948151" y="5401750"/>
                  <a:pt x="948151" y="5401750"/>
                  <a:pt x="43851" y="3844482"/>
                </a:cubicBezTo>
                <a:cubicBezTo>
                  <a:pt x="-14618" y="3747395"/>
                  <a:pt x="-14618" y="3623125"/>
                  <a:pt x="43851" y="3526038"/>
                </a:cubicBezTo>
                <a:cubicBezTo>
                  <a:pt x="43851" y="3526038"/>
                  <a:pt x="43851" y="3526038"/>
                  <a:pt x="948151" y="1968768"/>
                </a:cubicBezTo>
                <a:cubicBezTo>
                  <a:pt x="1002722" y="1867798"/>
                  <a:pt x="1111863" y="1805663"/>
                  <a:pt x="1224899" y="1805663"/>
                </a:cubicBezTo>
                <a:close/>
                <a:moveTo>
                  <a:pt x="4371720" y="257854"/>
                </a:moveTo>
                <a:cubicBezTo>
                  <a:pt x="5796146" y="257854"/>
                  <a:pt x="5796146" y="257854"/>
                  <a:pt x="5796146" y="257854"/>
                </a:cubicBezTo>
                <a:cubicBezTo>
                  <a:pt x="5868214" y="257854"/>
                  <a:pt x="5961481" y="309594"/>
                  <a:pt x="5999634" y="374270"/>
                </a:cubicBezTo>
                <a:cubicBezTo>
                  <a:pt x="6711846" y="1628971"/>
                  <a:pt x="6711846" y="1628971"/>
                  <a:pt x="6711846" y="1628971"/>
                </a:cubicBezTo>
                <a:cubicBezTo>
                  <a:pt x="6745761" y="1697958"/>
                  <a:pt x="6745761" y="1801438"/>
                  <a:pt x="6711846" y="1870427"/>
                </a:cubicBezTo>
                <a:cubicBezTo>
                  <a:pt x="5999634" y="3125126"/>
                  <a:pt x="5999634" y="3125126"/>
                  <a:pt x="5999634" y="3125126"/>
                </a:cubicBezTo>
                <a:cubicBezTo>
                  <a:pt x="5961481" y="3189803"/>
                  <a:pt x="5868214" y="3241542"/>
                  <a:pt x="5796146" y="3241542"/>
                </a:cubicBezTo>
                <a:lnTo>
                  <a:pt x="4371720" y="3241542"/>
                </a:lnTo>
                <a:cubicBezTo>
                  <a:pt x="4295413" y="3241542"/>
                  <a:pt x="4202148" y="3189803"/>
                  <a:pt x="4168233" y="3125126"/>
                </a:cubicBezTo>
                <a:cubicBezTo>
                  <a:pt x="3456020" y="1870427"/>
                  <a:pt x="3456020" y="1870427"/>
                  <a:pt x="3456020" y="1870427"/>
                </a:cubicBezTo>
                <a:cubicBezTo>
                  <a:pt x="3417865" y="1801438"/>
                  <a:pt x="3417865" y="1697958"/>
                  <a:pt x="3456020" y="1628971"/>
                </a:cubicBezTo>
                <a:cubicBezTo>
                  <a:pt x="4168233" y="374270"/>
                  <a:pt x="4168233" y="374270"/>
                  <a:pt x="4168233" y="374270"/>
                </a:cubicBezTo>
                <a:cubicBezTo>
                  <a:pt x="4202148" y="309594"/>
                  <a:pt x="4295413" y="257854"/>
                  <a:pt x="4371720" y="257854"/>
                </a:cubicBezTo>
                <a:close/>
                <a:moveTo>
                  <a:pt x="2350132" y="0"/>
                </a:moveTo>
                <a:cubicBezTo>
                  <a:pt x="3150522" y="0"/>
                  <a:pt x="3150522" y="0"/>
                  <a:pt x="3150522" y="0"/>
                </a:cubicBezTo>
                <a:cubicBezTo>
                  <a:pt x="3191018" y="0"/>
                  <a:pt x="3243425" y="29073"/>
                  <a:pt x="3264863" y="65415"/>
                </a:cubicBezTo>
                <a:cubicBezTo>
                  <a:pt x="3665057" y="770436"/>
                  <a:pt x="3665057" y="770436"/>
                  <a:pt x="3665057" y="770436"/>
                </a:cubicBezTo>
                <a:cubicBezTo>
                  <a:pt x="3684115" y="809200"/>
                  <a:pt x="3684115" y="867346"/>
                  <a:pt x="3665057" y="906111"/>
                </a:cubicBezTo>
                <a:cubicBezTo>
                  <a:pt x="3264863" y="1611131"/>
                  <a:pt x="3264863" y="1611131"/>
                  <a:pt x="3264863" y="1611131"/>
                </a:cubicBezTo>
                <a:cubicBezTo>
                  <a:pt x="3243425" y="1647474"/>
                  <a:pt x="3191018" y="1676547"/>
                  <a:pt x="3150522" y="1676547"/>
                </a:cubicBezTo>
                <a:lnTo>
                  <a:pt x="2350132" y="1676547"/>
                </a:lnTo>
                <a:cubicBezTo>
                  <a:pt x="2307254" y="1676547"/>
                  <a:pt x="2254848" y="1647474"/>
                  <a:pt x="2235791" y="1611131"/>
                </a:cubicBezTo>
                <a:cubicBezTo>
                  <a:pt x="1835596" y="906111"/>
                  <a:pt x="1835596" y="906111"/>
                  <a:pt x="1835596" y="906111"/>
                </a:cubicBezTo>
                <a:cubicBezTo>
                  <a:pt x="1814157" y="867346"/>
                  <a:pt x="1814157" y="809200"/>
                  <a:pt x="1835596" y="770436"/>
                </a:cubicBezTo>
                <a:cubicBezTo>
                  <a:pt x="2235791" y="65415"/>
                  <a:pt x="2235791" y="65415"/>
                  <a:pt x="2235791" y="65415"/>
                </a:cubicBezTo>
                <a:cubicBezTo>
                  <a:pt x="2254848" y="29073"/>
                  <a:pt x="2307254" y="0"/>
                  <a:pt x="2350132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  <a:alpha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D682C5B-EA8A-48B4-A3CE-79530F884055}"/>
              </a:ext>
            </a:extLst>
          </p:cNvPr>
          <p:cNvSpPr txBox="1"/>
          <p:nvPr/>
        </p:nvSpPr>
        <p:spPr>
          <a:xfrm>
            <a:off x="7299959" y="1455302"/>
            <a:ext cx="4660393" cy="1451721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  <a:tabLst/>
              <a:defRPr/>
            </a:pPr>
            <a:r>
              <a:rPr lang="en-US" sz="3600" cap="small" dirty="0">
                <a:solidFill>
                  <a:srgbClr val="006666"/>
                </a:solidFill>
                <a:latin typeface="Calibri Light" panose="020F0302020204030204"/>
              </a:rPr>
              <a:t>CACHE </a:t>
            </a:r>
            <a:r>
              <a:rPr lang="en-US" sz="3600" dirty="0">
                <a:solidFill>
                  <a:srgbClr val="006666"/>
                </a:solidFill>
                <a:latin typeface="Calibri Light" panose="020F0302020204030204"/>
              </a:rPr>
              <a:t>Symposium</a:t>
            </a:r>
            <a:r>
              <a:rPr lang="en-US" sz="3600" cap="small" dirty="0">
                <a:solidFill>
                  <a:srgbClr val="006666"/>
                </a:solidFill>
                <a:latin typeface="Calibri Light" panose="020F0302020204030204"/>
              </a:rPr>
              <a:t> </a:t>
            </a:r>
          </a:p>
          <a:p>
            <a:pPr marL="0" marR="0" lvl="0" indent="0" algn="r" defTabSz="914400" rtl="0" eaLnBrk="1" fontAlgn="auto" latinLnBrk="0" hangingPunct="1">
              <a:lnSpc>
                <a:spcPct val="110000"/>
              </a:lnSpc>
              <a:spcBef>
                <a:spcPct val="0"/>
              </a:spcBef>
              <a:buClrTx/>
              <a:buSzTx/>
              <a:buFontTx/>
              <a:buNone/>
              <a:tabLst/>
              <a:defRPr/>
            </a:pPr>
            <a:r>
              <a:rPr lang="en-US" sz="3600" cap="small" dirty="0">
                <a:solidFill>
                  <a:srgbClr val="006666"/>
                </a:solidFill>
                <a:latin typeface="Calibri Light" panose="020F0302020204030204"/>
              </a:rPr>
              <a:t>6</a:t>
            </a:r>
            <a:r>
              <a:rPr lang="en-US" sz="3600" cap="small" baseline="30000" dirty="0">
                <a:solidFill>
                  <a:srgbClr val="006666"/>
                </a:solidFill>
                <a:latin typeface="Calibri Light" panose="020F0302020204030204"/>
              </a:rPr>
              <a:t>th</a:t>
            </a:r>
            <a:r>
              <a:rPr lang="en-US" sz="3600" cap="small" dirty="0">
                <a:solidFill>
                  <a:srgbClr val="006666"/>
                </a:solidFill>
                <a:latin typeface="Calibri Light" panose="020F0302020204030204"/>
              </a:rPr>
              <a:t> </a:t>
            </a:r>
            <a:r>
              <a:rPr lang="en-US" sz="3600" dirty="0">
                <a:solidFill>
                  <a:srgbClr val="006666"/>
                </a:solidFill>
                <a:latin typeface="Calibri Light" panose="020F0302020204030204"/>
              </a:rPr>
              <a:t>March 2024</a:t>
            </a:r>
            <a:endParaRPr kumimoji="0" lang="en-US" sz="3600" b="0" i="0" u="none" strike="noStrike" kern="1200" spc="0" normalizeH="0" noProof="0" dirty="0">
              <a:ln>
                <a:noFill/>
              </a:ln>
              <a:solidFill>
                <a:srgbClr val="006666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949B6B-ACA0-4B21-940D-F5FBD34BAC0B}"/>
              </a:ext>
            </a:extLst>
          </p:cNvPr>
          <p:cNvSpPr txBox="1"/>
          <p:nvPr/>
        </p:nvSpPr>
        <p:spPr>
          <a:xfrm>
            <a:off x="4885788" y="3797315"/>
            <a:ext cx="6313175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4000" b="1" dirty="0">
                <a:solidFill>
                  <a:srgbClr val="006666"/>
                </a:solidFill>
                <a:latin typeface="+mj-lt"/>
                <a:ea typeface="+mn-lt"/>
                <a:cs typeface="+mn-lt"/>
              </a:rPr>
              <a:t>CACHE Experimental Platform</a:t>
            </a:r>
          </a:p>
          <a:p>
            <a:endParaRPr lang="en-US" sz="3200" b="1" dirty="0">
              <a:solidFill>
                <a:srgbClr val="006666"/>
              </a:solidFill>
              <a:latin typeface="+mj-lt"/>
              <a:ea typeface="+mn-lt"/>
              <a:cs typeface="+mn-lt"/>
            </a:endParaRPr>
          </a:p>
        </p:txBody>
      </p:sp>
      <p:pic>
        <p:nvPicPr>
          <p:cNvPr id="13" name="Picture 12" descr="A close-up of a structure&#10;&#10;Description automatically generated">
            <a:extLst>
              <a:ext uri="{FF2B5EF4-FFF2-40B4-BE49-F238E27FC236}">
                <a16:creationId xmlns:a16="http://schemas.microsoft.com/office/drawing/2014/main" id="{04EA6603-FEDC-426E-A917-2FE475F5BA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2939" r="23412"/>
          <a:stretch/>
        </p:blipFill>
        <p:spPr>
          <a:xfrm>
            <a:off x="4573749" y="855282"/>
            <a:ext cx="2066078" cy="2651760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</p:pic>
      <p:pic>
        <p:nvPicPr>
          <p:cNvPr id="11" name="Picture 5" descr="C:\Users\Lee\Desktop\rollout\logo.png">
            <a:extLst>
              <a:ext uri="{FF2B5EF4-FFF2-40B4-BE49-F238E27FC236}">
                <a16:creationId xmlns:a16="http://schemas.microsoft.com/office/drawing/2014/main" id="{110A3981-9A4F-45CC-8547-D0A6CF4777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6559" y="3414335"/>
            <a:ext cx="2799578" cy="1371600"/>
          </a:xfrm>
          <a:prstGeom prst="rect">
            <a:avLst/>
          </a:prstGeom>
          <a:solidFill>
            <a:srgbClr val="006666"/>
          </a:solidFill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E48202-C650-4059-ADA5-DD494C9F79E1}"/>
              </a:ext>
            </a:extLst>
          </p:cNvPr>
          <p:cNvSpPr txBox="1"/>
          <p:nvPr/>
        </p:nvSpPr>
        <p:spPr>
          <a:xfrm>
            <a:off x="4891419" y="5128587"/>
            <a:ext cx="485456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6666"/>
                </a:solidFill>
                <a:latin typeface="+mj-lt"/>
                <a:ea typeface="+mn-lt"/>
                <a:cs typeface="+mn-lt"/>
              </a:rPr>
              <a:t>Suzanne Ackloo</a:t>
            </a:r>
          </a:p>
          <a:p>
            <a:r>
              <a:rPr lang="en-US" sz="2000" b="1" dirty="0">
                <a:solidFill>
                  <a:srgbClr val="006666"/>
                </a:solidFill>
                <a:latin typeface="+mj-lt"/>
                <a:ea typeface="+mn-lt"/>
                <a:cs typeface="+mn-lt"/>
              </a:rPr>
              <a:t>Project Manager, SGC Toronto</a:t>
            </a:r>
            <a:endParaRPr lang="en-US" sz="2000" dirty="0">
              <a:solidFill>
                <a:srgbClr val="006666"/>
              </a:solidFill>
              <a:latin typeface="+mj-lt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959999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Title 1">
            <a:extLst>
              <a:ext uri="{FF2B5EF4-FFF2-40B4-BE49-F238E27FC236}">
                <a16:creationId xmlns:a16="http://schemas.microsoft.com/office/drawing/2014/main" id="{381A916F-D322-40FD-BF82-7200F4BB05A3}"/>
              </a:ext>
            </a:extLst>
          </p:cNvPr>
          <p:cNvSpPr txBox="1">
            <a:spLocks/>
          </p:cNvSpPr>
          <p:nvPr/>
        </p:nvSpPr>
        <p:spPr>
          <a:xfrm>
            <a:off x="140092" y="1451"/>
            <a:ext cx="1578909" cy="6856549"/>
          </a:xfrm>
          <a:prstGeom prst="rect">
            <a:avLst/>
          </a:prstGeom>
          <a:solidFill>
            <a:srgbClr val="006666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endParaRPr lang="en-US" sz="160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pic>
        <p:nvPicPr>
          <p:cNvPr id="43" name="Graphic 42" descr="Checkmark with solid fill">
            <a:extLst>
              <a:ext uri="{FF2B5EF4-FFF2-40B4-BE49-F238E27FC236}">
                <a16:creationId xmlns:a16="http://schemas.microsoft.com/office/drawing/2014/main" id="{2940D46F-2584-499D-94E0-9C5773CE7F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97149" y="1839483"/>
            <a:ext cx="640080" cy="640080"/>
          </a:xfrm>
          <a:prstGeom prst="rect">
            <a:avLst/>
          </a:prstGeom>
        </p:spPr>
      </p:pic>
      <p:grpSp>
        <p:nvGrpSpPr>
          <p:cNvPr id="77" name="Group 76">
            <a:extLst>
              <a:ext uri="{FF2B5EF4-FFF2-40B4-BE49-F238E27FC236}">
                <a16:creationId xmlns:a16="http://schemas.microsoft.com/office/drawing/2014/main" id="{E57C41F9-4121-4CE6-AF1E-E7E92DA371EF}"/>
              </a:ext>
            </a:extLst>
          </p:cNvPr>
          <p:cNvGrpSpPr/>
          <p:nvPr/>
        </p:nvGrpSpPr>
        <p:grpSpPr>
          <a:xfrm>
            <a:off x="2305490" y="2546228"/>
            <a:ext cx="4270950" cy="2726840"/>
            <a:chOff x="2324448" y="1764072"/>
            <a:chExt cx="4270950" cy="2726840"/>
          </a:xfrm>
        </p:grpSpPr>
        <p:grpSp>
          <p:nvGrpSpPr>
            <p:cNvPr id="73" name="Group 72">
              <a:extLst>
                <a:ext uri="{FF2B5EF4-FFF2-40B4-BE49-F238E27FC236}">
                  <a16:creationId xmlns:a16="http://schemas.microsoft.com/office/drawing/2014/main" id="{80847B04-DA4F-42AF-A354-C20F5804B8C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39668" y="1863231"/>
              <a:ext cx="3955730" cy="2572537"/>
              <a:chOff x="498623" y="1305798"/>
              <a:chExt cx="4954887" cy="3222322"/>
            </a:xfrm>
          </p:grpSpPr>
          <p:pic>
            <p:nvPicPr>
              <p:cNvPr id="68" name="Picture 67">
                <a:extLst>
                  <a:ext uri="{FF2B5EF4-FFF2-40B4-BE49-F238E27FC236}">
                    <a16:creationId xmlns:a16="http://schemas.microsoft.com/office/drawing/2014/main" id="{1D664DD6-8A90-4B0E-852E-1D954CBD3C4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/>
              <a:srcRect l="9016" r="9901"/>
              <a:stretch/>
            </p:blipFill>
            <p:spPr>
              <a:xfrm>
                <a:off x="3296990" y="1305798"/>
                <a:ext cx="2156520" cy="3207020"/>
              </a:xfrm>
              <a:prstGeom prst="rect">
                <a:avLst/>
              </a:prstGeom>
            </p:spPr>
          </p:pic>
          <p:pic>
            <p:nvPicPr>
              <p:cNvPr id="66" name="Picture 65">
                <a:extLst>
                  <a:ext uri="{FF2B5EF4-FFF2-40B4-BE49-F238E27FC236}">
                    <a16:creationId xmlns:a16="http://schemas.microsoft.com/office/drawing/2014/main" id="{E3599A6C-411E-4F4E-9351-D974EB89126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6"/>
              <a:srcRect l="44113" r="6855"/>
              <a:stretch/>
            </p:blipFill>
            <p:spPr>
              <a:xfrm>
                <a:off x="498623" y="1321101"/>
                <a:ext cx="2191805" cy="3207019"/>
              </a:xfrm>
              <a:prstGeom prst="rect">
                <a:avLst/>
              </a:prstGeom>
            </p:spPr>
          </p:pic>
        </p:grp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A0FCE12C-2A25-4F98-8721-B56B0AD63FF0}"/>
                </a:ext>
              </a:extLst>
            </p:cNvPr>
            <p:cNvSpPr txBox="1"/>
            <p:nvPr/>
          </p:nvSpPr>
          <p:spPr>
            <a:xfrm>
              <a:off x="3345828" y="1764072"/>
              <a:ext cx="93853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/>
                <a:t>50 µM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9D42E3B1-5681-4901-A160-D5EF2E88AB2A}"/>
                </a:ext>
              </a:extLst>
            </p:cNvPr>
            <p:cNvSpPr txBox="1"/>
            <p:nvPr/>
          </p:nvSpPr>
          <p:spPr>
            <a:xfrm rot="16200000">
              <a:off x="1429777" y="2686889"/>
              <a:ext cx="21586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Adjusted relative</a:t>
              </a: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2B7FF8A-58CB-4532-BD07-946E40682337}"/>
                </a:ext>
              </a:extLst>
            </p:cNvPr>
            <p:cNvSpPr txBox="1"/>
            <p:nvPr/>
          </p:nvSpPr>
          <p:spPr>
            <a:xfrm>
              <a:off x="3374433" y="4121580"/>
              <a:ext cx="808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Time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EBF4D1E3-C1D0-483D-8334-1424AC3512A8}"/>
                </a:ext>
              </a:extLst>
            </p:cNvPr>
            <p:cNvSpPr txBox="1"/>
            <p:nvPr/>
          </p:nvSpPr>
          <p:spPr>
            <a:xfrm>
              <a:off x="5590147" y="4121580"/>
              <a:ext cx="808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Time</a:t>
              </a: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E00743CC-B558-4BD4-B8F2-D5B5321CC22D}"/>
                </a:ext>
              </a:extLst>
            </p:cNvPr>
            <p:cNvSpPr txBox="1"/>
            <p:nvPr/>
          </p:nvSpPr>
          <p:spPr>
            <a:xfrm rot="16200000">
              <a:off x="3625901" y="2676514"/>
              <a:ext cx="21586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Adjusted relative</a:t>
              </a:r>
            </a:p>
          </p:txBody>
        </p:sp>
        <p:sp>
          <p:nvSpPr>
            <p:cNvPr id="59" name="TextBox 58">
              <a:extLst>
                <a:ext uri="{FF2B5EF4-FFF2-40B4-BE49-F238E27FC236}">
                  <a16:creationId xmlns:a16="http://schemas.microsoft.com/office/drawing/2014/main" id="{E83B8A82-B0B3-46C7-97DE-3E10B1604D91}"/>
                </a:ext>
              </a:extLst>
            </p:cNvPr>
            <p:cNvSpPr txBox="1"/>
            <p:nvPr/>
          </p:nvSpPr>
          <p:spPr>
            <a:xfrm>
              <a:off x="5486861" y="1773320"/>
              <a:ext cx="9920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100 µM</a:t>
              </a:r>
            </a:p>
          </p:txBody>
        </p:sp>
      </p:grpSp>
      <p:sp>
        <p:nvSpPr>
          <p:cNvPr id="78" name="Rectangle: Rounded Corners 77">
            <a:extLst>
              <a:ext uri="{FF2B5EF4-FFF2-40B4-BE49-F238E27FC236}">
                <a16:creationId xmlns:a16="http://schemas.microsoft.com/office/drawing/2014/main" id="{1A4445B8-CBA1-4DD6-A9FD-EC45098B6615}"/>
              </a:ext>
            </a:extLst>
          </p:cNvPr>
          <p:cNvSpPr/>
          <p:nvPr/>
        </p:nvSpPr>
        <p:spPr>
          <a:xfrm>
            <a:off x="2339672" y="2454421"/>
            <a:ext cx="4416728" cy="321745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5" name="Graphic 44" descr="Close with solid fill">
            <a:extLst>
              <a:ext uri="{FF2B5EF4-FFF2-40B4-BE49-F238E27FC236}">
                <a16:creationId xmlns:a16="http://schemas.microsoft.com/office/drawing/2014/main" id="{B87247CD-18A1-42D7-B43C-1CA650ECC05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72410" y="1918131"/>
            <a:ext cx="466570" cy="466570"/>
          </a:xfrm>
          <a:prstGeom prst="rect">
            <a:avLst/>
          </a:prstGeom>
        </p:spPr>
      </p:pic>
      <p:grpSp>
        <p:nvGrpSpPr>
          <p:cNvPr id="76" name="Group 75">
            <a:extLst>
              <a:ext uri="{FF2B5EF4-FFF2-40B4-BE49-F238E27FC236}">
                <a16:creationId xmlns:a16="http://schemas.microsoft.com/office/drawing/2014/main" id="{3A3FBE7D-6C90-42CF-AEF9-CBD2EE605AD2}"/>
              </a:ext>
            </a:extLst>
          </p:cNvPr>
          <p:cNvGrpSpPr/>
          <p:nvPr/>
        </p:nvGrpSpPr>
        <p:grpSpPr>
          <a:xfrm>
            <a:off x="7337901" y="2540360"/>
            <a:ext cx="4310877" cy="2726840"/>
            <a:chOff x="7031240" y="1677159"/>
            <a:chExt cx="4310877" cy="2726840"/>
          </a:xfrm>
        </p:grpSpPr>
        <p:grpSp>
          <p:nvGrpSpPr>
            <p:cNvPr id="74" name="Group 73">
              <a:extLst>
                <a:ext uri="{FF2B5EF4-FFF2-40B4-BE49-F238E27FC236}">
                  <a16:creationId xmlns:a16="http://schemas.microsoft.com/office/drawing/2014/main" id="{DAD1C2B9-4B9F-41D9-8457-14AE9169CE7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191270" y="1730680"/>
              <a:ext cx="4150847" cy="2567798"/>
              <a:chOff x="7198132" y="1306932"/>
              <a:chExt cx="5263352" cy="3256012"/>
            </a:xfrm>
          </p:grpSpPr>
          <p:pic>
            <p:nvPicPr>
              <p:cNvPr id="70" name="Picture 69">
                <a:extLst>
                  <a:ext uri="{FF2B5EF4-FFF2-40B4-BE49-F238E27FC236}">
                    <a16:creationId xmlns:a16="http://schemas.microsoft.com/office/drawing/2014/main" id="{F640794E-8747-4497-911F-F59A748CDE0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198132" y="1316415"/>
                <a:ext cx="2714893" cy="3246529"/>
              </a:xfrm>
              <a:prstGeom prst="rect">
                <a:avLst/>
              </a:prstGeom>
            </p:spPr>
          </p:pic>
          <p:pic>
            <p:nvPicPr>
              <p:cNvPr id="72" name="Picture 71">
                <a:extLst>
                  <a:ext uri="{FF2B5EF4-FFF2-40B4-BE49-F238E27FC236}">
                    <a16:creationId xmlns:a16="http://schemas.microsoft.com/office/drawing/2014/main" id="{4531A957-8351-49A5-A96B-0A58D288DB4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/>
              <a:srcRect r="10189"/>
              <a:stretch/>
            </p:blipFill>
            <p:spPr>
              <a:xfrm>
                <a:off x="10039089" y="1306932"/>
                <a:ext cx="2422395" cy="3246530"/>
              </a:xfrm>
              <a:prstGeom prst="rect">
                <a:avLst/>
              </a:prstGeom>
            </p:spPr>
          </p:pic>
        </p:grp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1C87EE37-15C7-49C4-83D9-C874A16E3C09}"/>
                </a:ext>
              </a:extLst>
            </p:cNvPr>
            <p:cNvSpPr txBox="1"/>
            <p:nvPr/>
          </p:nvSpPr>
          <p:spPr>
            <a:xfrm rot="16200000">
              <a:off x="6136569" y="2618790"/>
              <a:ext cx="21586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Adjusted relative</a:t>
              </a: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5FD64040-C4E5-4833-ACA1-3B22C3E726C2}"/>
                </a:ext>
              </a:extLst>
            </p:cNvPr>
            <p:cNvSpPr txBox="1"/>
            <p:nvPr/>
          </p:nvSpPr>
          <p:spPr>
            <a:xfrm>
              <a:off x="8072523" y="4034667"/>
              <a:ext cx="808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Time</a:t>
              </a: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A2AAE1E3-E6BC-4E23-B9B9-F4CECC42115E}"/>
                </a:ext>
              </a:extLst>
            </p:cNvPr>
            <p:cNvSpPr txBox="1"/>
            <p:nvPr/>
          </p:nvSpPr>
          <p:spPr>
            <a:xfrm>
              <a:off x="10328193" y="4034667"/>
              <a:ext cx="80843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Time</a:t>
              </a: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F4C8471E-F211-4694-B754-43F1BF76575F}"/>
                </a:ext>
              </a:extLst>
            </p:cNvPr>
            <p:cNvSpPr txBox="1"/>
            <p:nvPr/>
          </p:nvSpPr>
          <p:spPr>
            <a:xfrm rot="16200000">
              <a:off x="8391531" y="2609573"/>
              <a:ext cx="215867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Adjusted relative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BF7D62B9-FDF9-40E5-B7AA-CFBCB29C1406}"/>
                </a:ext>
              </a:extLst>
            </p:cNvPr>
            <p:cNvSpPr txBox="1"/>
            <p:nvPr/>
          </p:nvSpPr>
          <p:spPr>
            <a:xfrm>
              <a:off x="7971606" y="1722147"/>
              <a:ext cx="94958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/>
                <a:t>50 µM</a:t>
              </a: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CFA93899-E525-426E-8B48-ACECA61D63A1}"/>
                </a:ext>
              </a:extLst>
            </p:cNvPr>
            <p:cNvSpPr txBox="1"/>
            <p:nvPr/>
          </p:nvSpPr>
          <p:spPr>
            <a:xfrm>
              <a:off x="10218934" y="1677159"/>
              <a:ext cx="99202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/>
                <a:t>100 µM</a:t>
              </a:r>
            </a:p>
          </p:txBody>
        </p:sp>
      </p:grpSp>
      <p:sp>
        <p:nvSpPr>
          <p:cNvPr id="79" name="Rectangle: Rounded Corners 78">
            <a:extLst>
              <a:ext uri="{FF2B5EF4-FFF2-40B4-BE49-F238E27FC236}">
                <a16:creationId xmlns:a16="http://schemas.microsoft.com/office/drawing/2014/main" id="{1F47F96F-97BA-4F7C-8064-337F0140715B}"/>
              </a:ext>
            </a:extLst>
          </p:cNvPr>
          <p:cNvSpPr/>
          <p:nvPr/>
        </p:nvSpPr>
        <p:spPr>
          <a:xfrm>
            <a:off x="7359384" y="2448554"/>
            <a:ext cx="4416728" cy="325866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4D8DEDB-EF14-4827-B5A2-B840A165FC0A}"/>
              </a:ext>
            </a:extLst>
          </p:cNvPr>
          <p:cNvSpPr txBox="1"/>
          <p:nvPr/>
        </p:nvSpPr>
        <p:spPr>
          <a:xfrm>
            <a:off x="3496418" y="1211507"/>
            <a:ext cx="28816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Advances to step 2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5D8933FF-0515-4D69-85CE-EB6291553EFD}"/>
              </a:ext>
            </a:extLst>
          </p:cNvPr>
          <p:cNvSpPr txBox="1"/>
          <p:nvPr/>
        </p:nvSpPr>
        <p:spPr>
          <a:xfrm>
            <a:off x="8561665" y="1211507"/>
            <a:ext cx="28816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Does not advance</a:t>
            </a:r>
          </a:p>
        </p:txBody>
      </p:sp>
      <p:pic>
        <p:nvPicPr>
          <p:cNvPr id="104" name="Picture 103">
            <a:hlinkClick r:id="rId11"/>
            <a:extLst>
              <a:ext uri="{FF2B5EF4-FFF2-40B4-BE49-F238E27FC236}">
                <a16:creationId xmlns:a16="http://schemas.microsoft.com/office/drawing/2014/main" id="{66068914-D633-497D-B668-0D076DA01395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222" y="213234"/>
            <a:ext cx="1178603" cy="558545"/>
          </a:xfrm>
          <a:prstGeom prst="rect">
            <a:avLst/>
          </a:prstGeom>
        </p:spPr>
      </p:pic>
      <p:sp>
        <p:nvSpPr>
          <p:cNvPr id="105" name="TextBox 104">
            <a:extLst>
              <a:ext uri="{FF2B5EF4-FFF2-40B4-BE49-F238E27FC236}">
                <a16:creationId xmlns:a16="http://schemas.microsoft.com/office/drawing/2014/main" id="{9A7E58BF-09D4-44EC-83BB-8DD0169F0427}"/>
              </a:ext>
            </a:extLst>
          </p:cNvPr>
          <p:cNvSpPr txBox="1"/>
          <p:nvPr/>
        </p:nvSpPr>
        <p:spPr>
          <a:xfrm>
            <a:off x="49695" y="5768258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Orthogonal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 screen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86E8DD96-0960-4190-ACFA-ADEDEC1BD593}"/>
              </a:ext>
            </a:extLst>
          </p:cNvPr>
          <p:cNvSpPr txBox="1"/>
          <p:nvPr/>
        </p:nvSpPr>
        <p:spPr>
          <a:xfrm>
            <a:off x="49695" y="2695227"/>
            <a:ext cx="1737360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sym typeface="Wingdings" panose="05000000000000000000" pitchFamily="2" charset="2"/>
              </a:rPr>
              <a:t>4</a:t>
            </a:r>
            <a:r>
              <a:rPr lang="en-US" b="1" dirty="0">
                <a:solidFill>
                  <a:schemeClr val="bg1"/>
                </a:solidFill>
              </a:rPr>
              <a:t>40 putative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ligands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991B66D9-6D7C-47F5-B087-4BC4BE95141A}"/>
              </a:ext>
            </a:extLst>
          </p:cNvPr>
          <p:cNvSpPr txBox="1"/>
          <p:nvPr/>
        </p:nvSpPr>
        <p:spPr>
          <a:xfrm>
            <a:off x="49695" y="2061262"/>
            <a:ext cx="1737360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b="1" dirty="0">
                <a:solidFill>
                  <a:schemeClr val="bg1"/>
                </a:solidFill>
              </a:rPr>
              <a:t>SPR 1</a:t>
            </a:r>
            <a:r>
              <a:rPr lang="en-US" b="1" baseline="30000" dirty="0">
                <a:solidFill>
                  <a:schemeClr val="bg1"/>
                </a:solidFill>
              </a:rPr>
              <a:t>o</a:t>
            </a:r>
            <a:r>
              <a:rPr lang="en-US" b="1" dirty="0">
                <a:solidFill>
                  <a:schemeClr val="bg1"/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b="1" dirty="0">
                <a:solidFill>
                  <a:schemeClr val="bg1"/>
                </a:solidFill>
              </a:rPr>
              <a:t>Step 1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19020FC0-5C0A-4F0A-ABA3-E0544A36B559}"/>
              </a:ext>
            </a:extLst>
          </p:cNvPr>
          <p:cNvSpPr txBox="1"/>
          <p:nvPr/>
        </p:nvSpPr>
        <p:spPr>
          <a:xfrm>
            <a:off x="49695" y="1427863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1954 predictions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BA66C9B9-79C6-4C42-BD71-70F18F01D57A}"/>
              </a:ext>
            </a:extLst>
          </p:cNvPr>
          <p:cNvSpPr txBox="1"/>
          <p:nvPr/>
        </p:nvSpPr>
        <p:spPr>
          <a:xfrm>
            <a:off x="49695" y="4200014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124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putative hits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DB1362AE-376E-4D38-9567-1361F0D997F3}"/>
              </a:ext>
            </a:extLst>
          </p:cNvPr>
          <p:cNvSpPr txBox="1"/>
          <p:nvPr/>
        </p:nvSpPr>
        <p:spPr>
          <a:xfrm>
            <a:off x="49695" y="3633468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 1</a:t>
            </a:r>
            <a:r>
              <a:rPr lang="en-US" sz="16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2</a:t>
            </a:r>
          </a:p>
        </p:txBody>
      </p:sp>
      <p:sp>
        <p:nvSpPr>
          <p:cNvPr id="111" name="Arrow: Chevron 110">
            <a:extLst>
              <a:ext uri="{FF2B5EF4-FFF2-40B4-BE49-F238E27FC236}">
                <a16:creationId xmlns:a16="http://schemas.microsoft.com/office/drawing/2014/main" id="{19096D0B-37C1-4191-A455-E8F0F62C688C}"/>
              </a:ext>
            </a:extLst>
          </p:cNvPr>
          <p:cNvSpPr/>
          <p:nvPr/>
        </p:nvSpPr>
        <p:spPr>
          <a:xfrm rot="5400000">
            <a:off x="781215" y="1719235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03868B12-BBEC-40FF-B5F7-466E4E7D741B}"/>
              </a:ext>
            </a:extLst>
          </p:cNvPr>
          <p:cNvSpPr txBox="1"/>
          <p:nvPr/>
        </p:nvSpPr>
        <p:spPr>
          <a:xfrm>
            <a:off x="49695" y="4858029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Solubility &amp;</a:t>
            </a:r>
          </a:p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aggregation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3" name="Arrow: Chevron 112">
            <a:extLst>
              <a:ext uri="{FF2B5EF4-FFF2-40B4-BE49-F238E27FC236}">
                <a16:creationId xmlns:a16="http://schemas.microsoft.com/office/drawing/2014/main" id="{AA40C318-0066-4F87-8A87-055212E1D293}"/>
              </a:ext>
            </a:extLst>
          </p:cNvPr>
          <p:cNvSpPr/>
          <p:nvPr/>
        </p:nvSpPr>
        <p:spPr>
          <a:xfrm rot="5400000">
            <a:off x="781215" y="3372015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14" name="Arrow: Chevron 113">
            <a:extLst>
              <a:ext uri="{FF2B5EF4-FFF2-40B4-BE49-F238E27FC236}">
                <a16:creationId xmlns:a16="http://schemas.microsoft.com/office/drawing/2014/main" id="{770F7182-4730-45A4-A2A9-04DCA5FD9E26}"/>
              </a:ext>
            </a:extLst>
          </p:cNvPr>
          <p:cNvSpPr/>
          <p:nvPr/>
        </p:nvSpPr>
        <p:spPr>
          <a:xfrm rot="5400000">
            <a:off x="781215" y="4546794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15" name="Arrow: Chevron 114">
            <a:extLst>
              <a:ext uri="{FF2B5EF4-FFF2-40B4-BE49-F238E27FC236}">
                <a16:creationId xmlns:a16="http://schemas.microsoft.com/office/drawing/2014/main" id="{997402F9-3C33-417A-B156-EF1156FE09A1}"/>
              </a:ext>
            </a:extLst>
          </p:cNvPr>
          <p:cNvSpPr/>
          <p:nvPr/>
        </p:nvSpPr>
        <p:spPr>
          <a:xfrm rot="5400000">
            <a:off x="781215" y="5455987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17" name="Arrow: Chevron 116">
            <a:extLst>
              <a:ext uri="{FF2B5EF4-FFF2-40B4-BE49-F238E27FC236}">
                <a16:creationId xmlns:a16="http://schemas.microsoft.com/office/drawing/2014/main" id="{32B95956-2275-4305-B985-A82299E2EF95}"/>
              </a:ext>
            </a:extLst>
          </p:cNvPr>
          <p:cNvSpPr/>
          <p:nvPr/>
        </p:nvSpPr>
        <p:spPr>
          <a:xfrm rot="5400000">
            <a:off x="781215" y="6058927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60FA016C-B44D-4753-9DB6-7B9B87223C46}"/>
              </a:ext>
            </a:extLst>
          </p:cNvPr>
          <p:cNvSpPr txBox="1"/>
          <p:nvPr/>
        </p:nvSpPr>
        <p:spPr>
          <a:xfrm>
            <a:off x="49695" y="1010021"/>
            <a:ext cx="17373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cap="sm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Round</a:t>
            </a:r>
            <a:r>
              <a:rPr lang="en-US" sz="1600" cap="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1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0C658203-789D-439D-944D-1D515AFED2B7}"/>
              </a:ext>
            </a:extLst>
          </p:cNvPr>
          <p:cNvSpPr txBox="1"/>
          <p:nvPr/>
        </p:nvSpPr>
        <p:spPr>
          <a:xfrm>
            <a:off x="4177976" y="5278522"/>
            <a:ext cx="11594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/>
              <a:t>1209_21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F6E19AD0-231B-449A-8F5E-4BE8B31CFE54}"/>
              </a:ext>
            </a:extLst>
          </p:cNvPr>
          <p:cNvSpPr txBox="1"/>
          <p:nvPr/>
        </p:nvSpPr>
        <p:spPr>
          <a:xfrm>
            <a:off x="9067817" y="5302543"/>
            <a:ext cx="127575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/>
              <a:t>1209_39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272E169-7545-454D-9719-63620622355E}"/>
              </a:ext>
            </a:extLst>
          </p:cNvPr>
          <p:cNvSpPr txBox="1"/>
          <p:nvPr/>
        </p:nvSpPr>
        <p:spPr>
          <a:xfrm>
            <a:off x="9323551" y="6434187"/>
            <a:ext cx="2614384" cy="383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Fengling Li, Irene Chau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B6D24E9-C22A-483D-B95B-F00B88F38F64}"/>
              </a:ext>
            </a:extLst>
          </p:cNvPr>
          <p:cNvSpPr txBox="1"/>
          <p:nvPr/>
        </p:nvSpPr>
        <p:spPr>
          <a:xfrm>
            <a:off x="1836866" y="275083"/>
            <a:ext cx="983906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6666"/>
                </a:solidFill>
              </a:rPr>
              <a:t>Visual inspection to filter compounds with poor binding profiles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1A83848-6929-4D59-8F37-33B8827E9480}"/>
              </a:ext>
            </a:extLst>
          </p:cNvPr>
          <p:cNvSpPr txBox="1"/>
          <p:nvPr/>
        </p:nvSpPr>
        <p:spPr>
          <a:xfrm>
            <a:off x="2235146" y="5956268"/>
            <a:ext cx="252254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Buffer</a:t>
            </a:r>
          </a:p>
          <a:p>
            <a:r>
              <a:rPr lang="en-US" sz="1600" dirty="0"/>
              <a:t>10 mM HEPES pH 7.5</a:t>
            </a:r>
          </a:p>
          <a:p>
            <a:r>
              <a:rPr lang="en-US" sz="1600" dirty="0"/>
              <a:t>150 mM NaCl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997A92C9-C65C-4CCF-9D61-E6D438CAECE9}"/>
              </a:ext>
            </a:extLst>
          </p:cNvPr>
          <p:cNvSpPr txBox="1"/>
          <p:nvPr/>
        </p:nvSpPr>
        <p:spPr>
          <a:xfrm>
            <a:off x="4514536" y="6184379"/>
            <a:ext cx="24351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0.01% Tween 20</a:t>
            </a:r>
          </a:p>
          <a:p>
            <a:r>
              <a:rPr lang="en-US" sz="1600" dirty="0"/>
              <a:t>2% DMSO</a:t>
            </a:r>
          </a:p>
        </p:txBody>
      </p:sp>
    </p:spTree>
    <p:extLst>
      <p:ext uri="{BB962C8B-B14F-4D97-AF65-F5344CB8AC3E}">
        <p14:creationId xmlns:p14="http://schemas.microsoft.com/office/powerpoint/2010/main" val="2720989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 animBg="1"/>
      <p:bldP spid="67" grpId="0"/>
      <p:bldP spid="71" grpId="0"/>
      <p:bldP spid="50" grpId="0"/>
      <p:bldP spid="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1">
            <a:extLst>
              <a:ext uri="{FF2B5EF4-FFF2-40B4-BE49-F238E27FC236}">
                <a16:creationId xmlns:a16="http://schemas.microsoft.com/office/drawing/2014/main" id="{AECE6951-1E89-4D27-894E-DD56907CC8DF}"/>
              </a:ext>
            </a:extLst>
          </p:cNvPr>
          <p:cNvSpPr txBox="1">
            <a:spLocks/>
          </p:cNvSpPr>
          <p:nvPr/>
        </p:nvSpPr>
        <p:spPr>
          <a:xfrm>
            <a:off x="140092" y="1451"/>
            <a:ext cx="1578909" cy="6856549"/>
          </a:xfrm>
          <a:prstGeom prst="rect">
            <a:avLst/>
          </a:prstGeom>
          <a:solidFill>
            <a:srgbClr val="006666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 dirty="0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endParaRPr lang="en-US" sz="1600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681D154-8E1A-42D4-AB44-9A39BF3F3375}"/>
              </a:ext>
            </a:extLst>
          </p:cNvPr>
          <p:cNvSpPr txBox="1"/>
          <p:nvPr/>
        </p:nvSpPr>
        <p:spPr>
          <a:xfrm>
            <a:off x="1843755" y="275682"/>
            <a:ext cx="987779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6666"/>
                </a:solidFill>
              </a:rPr>
              <a:t>124 compounds bind LRRK2 in a concentration-dependent manner</a:t>
            </a:r>
          </a:p>
        </p:txBody>
      </p:sp>
      <p:pic>
        <p:nvPicPr>
          <p:cNvPr id="14" name="Graphic 13" descr="Checkmark with solid fill">
            <a:extLst>
              <a:ext uri="{FF2B5EF4-FFF2-40B4-BE49-F238E27FC236}">
                <a16:creationId xmlns:a16="http://schemas.microsoft.com/office/drawing/2014/main" id="{97AD6330-A222-4434-9992-92112C9348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18559" y="1722347"/>
            <a:ext cx="548640" cy="548640"/>
          </a:xfrm>
          <a:prstGeom prst="rect">
            <a:avLst/>
          </a:prstGeom>
        </p:spPr>
      </p:pic>
      <p:graphicFrame>
        <p:nvGraphicFramePr>
          <p:cNvPr id="28" name="Object 27">
            <a:extLst>
              <a:ext uri="{FF2B5EF4-FFF2-40B4-BE49-F238E27FC236}">
                <a16:creationId xmlns:a16="http://schemas.microsoft.com/office/drawing/2014/main" id="{37870933-9AA1-4D77-A634-0D9B29DA607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5061001"/>
              </p:ext>
            </p:extLst>
          </p:nvPr>
        </p:nvGraphicFramePr>
        <p:xfrm>
          <a:off x="2593975" y="4394200"/>
          <a:ext cx="3268663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54" name="Prism 10" r:id="rId6" imgW="7397188" imgH="5173157" progId="Prism10.Document">
                  <p:embed/>
                </p:oleObj>
              </mc:Choice>
              <mc:Fallback>
                <p:oleObj name="Prism 10" r:id="rId6" imgW="7397188" imgH="5173157" progId="Prism10.Document">
                  <p:embed/>
                  <p:pic>
                    <p:nvPicPr>
                      <p:cNvPr id="28" name="Object 27">
                        <a:extLst>
                          <a:ext uri="{FF2B5EF4-FFF2-40B4-BE49-F238E27FC236}">
                            <a16:creationId xmlns:a16="http://schemas.microsoft.com/office/drawing/2014/main" id="{37870933-9AA1-4D77-A634-0D9B29DA607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593975" y="4394200"/>
                        <a:ext cx="3268663" cy="228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706C5525-48A4-44FF-863C-7F40E0E50BB3}"/>
              </a:ext>
            </a:extLst>
          </p:cNvPr>
          <p:cNvGrpSpPr>
            <a:grpSpLocks noChangeAspect="1"/>
          </p:cNvGrpSpPr>
          <p:nvPr/>
        </p:nvGrpSpPr>
        <p:grpSpPr>
          <a:xfrm>
            <a:off x="2609850" y="2362200"/>
            <a:ext cx="3190875" cy="2193925"/>
            <a:chOff x="2024175" y="3333312"/>
            <a:chExt cx="2393155" cy="1645444"/>
          </a:xfrm>
        </p:grpSpPr>
        <p:graphicFrame>
          <p:nvGraphicFramePr>
            <p:cNvPr id="25" name="Object 24">
              <a:extLst>
                <a:ext uri="{FF2B5EF4-FFF2-40B4-BE49-F238E27FC236}">
                  <a16:creationId xmlns:a16="http://schemas.microsoft.com/office/drawing/2014/main" id="{94540504-F335-46B9-B067-9EEF1380E074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764122591"/>
                </p:ext>
              </p:extLst>
            </p:nvPr>
          </p:nvGraphicFramePr>
          <p:xfrm>
            <a:off x="2024175" y="3333312"/>
            <a:ext cx="2393155" cy="164544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5455" name="Prism 10" r:id="rId8" imgW="7441484" imgH="5112309" progId="Prism10.Document">
                    <p:embed/>
                  </p:oleObj>
                </mc:Choice>
                <mc:Fallback>
                  <p:oleObj name="Prism 10" r:id="rId8" imgW="7441484" imgH="5112309" progId="Prism10.Document">
                    <p:embed/>
                    <p:pic>
                      <p:nvPicPr>
                        <p:cNvPr id="25" name="Object 24">
                          <a:extLst>
                            <a:ext uri="{FF2B5EF4-FFF2-40B4-BE49-F238E27FC236}">
                              <a16:creationId xmlns:a16="http://schemas.microsoft.com/office/drawing/2014/main" id="{94540504-F335-46B9-B067-9EEF1380E074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9"/>
                        <a:stretch>
                          <a:fillRect/>
                        </a:stretch>
                      </p:blipFill>
                      <p:spPr>
                        <a:xfrm>
                          <a:off x="2024175" y="3333312"/>
                          <a:ext cx="2393155" cy="164544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6974A8D-E509-48E8-AB06-E2EFB96838F8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43793" y="3972111"/>
              <a:ext cx="73152" cy="73152"/>
            </a:xfrm>
            <a:prstGeom prst="ellips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Oval 50">
              <a:extLst>
                <a:ext uri="{FF2B5EF4-FFF2-40B4-BE49-F238E27FC236}">
                  <a16:creationId xmlns:a16="http://schemas.microsoft.com/office/drawing/2014/main" id="{9D6C43DF-7F76-4CD9-ADCC-B1E1D7BA460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43793" y="4422807"/>
              <a:ext cx="73152" cy="73152"/>
            </a:xfrm>
            <a:prstGeom prst="ellips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Oval 51">
              <a:extLst>
                <a:ext uri="{FF2B5EF4-FFF2-40B4-BE49-F238E27FC236}">
                  <a16:creationId xmlns:a16="http://schemas.microsoft.com/office/drawing/2014/main" id="{4A134BC7-3CE9-4E96-A1F1-B1176F8FF2B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43793" y="4533490"/>
              <a:ext cx="73152" cy="73152"/>
            </a:xfrm>
            <a:prstGeom prst="ellips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Oval 52">
              <a:extLst>
                <a:ext uri="{FF2B5EF4-FFF2-40B4-BE49-F238E27FC236}">
                  <a16:creationId xmlns:a16="http://schemas.microsoft.com/office/drawing/2014/main" id="{111A7C82-4A5B-43BA-B991-D52D4464E6F3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43793" y="4583904"/>
              <a:ext cx="73152" cy="73152"/>
            </a:xfrm>
            <a:prstGeom prst="ellips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286D89A9-4A27-4A5C-BABA-BDBF9F0ED8C1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3543793" y="4117653"/>
              <a:ext cx="73152" cy="73152"/>
            </a:xfrm>
            <a:prstGeom prst="ellipse">
              <a:avLst/>
            </a:prstGeom>
            <a:noFill/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TextBox 60">
            <a:extLst>
              <a:ext uri="{FF2B5EF4-FFF2-40B4-BE49-F238E27FC236}">
                <a16:creationId xmlns:a16="http://schemas.microsoft.com/office/drawing/2014/main" id="{46C40B64-A612-4C59-8EF2-D4D8C4322EF0}"/>
              </a:ext>
            </a:extLst>
          </p:cNvPr>
          <p:cNvSpPr txBox="1"/>
          <p:nvPr/>
        </p:nvSpPr>
        <p:spPr>
          <a:xfrm>
            <a:off x="2693844" y="994315"/>
            <a:ext cx="35908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Advances to the orthogonal screen</a:t>
            </a:r>
          </a:p>
        </p:txBody>
      </p:sp>
      <p:pic>
        <p:nvPicPr>
          <p:cNvPr id="15" name="Graphic 14" descr="Close with solid fill">
            <a:extLst>
              <a:ext uri="{FF2B5EF4-FFF2-40B4-BE49-F238E27FC236}">
                <a16:creationId xmlns:a16="http://schemas.microsoft.com/office/drawing/2014/main" id="{2192F12E-75F3-463F-BD47-6550496A071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0558339" y="1782349"/>
            <a:ext cx="541808" cy="541808"/>
          </a:xfrm>
          <a:prstGeom prst="rect">
            <a:avLst/>
          </a:prstGeom>
        </p:spPr>
      </p:pic>
      <p:graphicFrame>
        <p:nvGraphicFramePr>
          <p:cNvPr id="69" name="Object 68">
            <a:extLst>
              <a:ext uri="{FF2B5EF4-FFF2-40B4-BE49-F238E27FC236}">
                <a16:creationId xmlns:a16="http://schemas.microsoft.com/office/drawing/2014/main" id="{B8E8C5D3-B5FE-48CB-A65A-2813EAF43D5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70959538"/>
              </p:ext>
            </p:extLst>
          </p:nvPr>
        </p:nvGraphicFramePr>
        <p:xfrm>
          <a:off x="7713663" y="4518025"/>
          <a:ext cx="3178175" cy="2208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56" name="Prism 10" r:id="rId12" imgW="7307154" imgH="5080265" progId="Prism10.Document">
                  <p:embed/>
                </p:oleObj>
              </mc:Choice>
              <mc:Fallback>
                <p:oleObj name="Prism 10" r:id="rId12" imgW="7307154" imgH="5080265" progId="Prism10.Document">
                  <p:embed/>
                  <p:pic>
                    <p:nvPicPr>
                      <p:cNvPr id="69" name="Object 68">
                        <a:extLst>
                          <a:ext uri="{FF2B5EF4-FFF2-40B4-BE49-F238E27FC236}">
                            <a16:creationId xmlns:a16="http://schemas.microsoft.com/office/drawing/2014/main" id="{B8E8C5D3-B5FE-48CB-A65A-2813EAF43D5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7713663" y="4518025"/>
                        <a:ext cx="3178175" cy="22082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39D89D5A-5DBA-42C8-89A0-7DE41D89EEB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3071234"/>
              </p:ext>
            </p:extLst>
          </p:nvPr>
        </p:nvGraphicFramePr>
        <p:xfrm>
          <a:off x="7656513" y="2408238"/>
          <a:ext cx="3238500" cy="219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57" name="Prism 10" r:id="rId14" imgW="7543763" imgH="5112309" progId="Prism10.Document">
                  <p:embed/>
                </p:oleObj>
              </mc:Choice>
              <mc:Fallback>
                <p:oleObj name="Prism 10" r:id="rId14" imgW="7543763" imgH="5112309" progId="Prism10.Document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39D89D5A-5DBA-42C8-89A0-7DE41D89EE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7656513" y="2408238"/>
                        <a:ext cx="3238500" cy="219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>
            <a:extLst>
              <a:ext uri="{FF2B5EF4-FFF2-40B4-BE49-F238E27FC236}">
                <a16:creationId xmlns:a16="http://schemas.microsoft.com/office/drawing/2014/main" id="{68147091-DFC7-4AB0-94B2-F9749346C8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368847"/>
              </p:ext>
            </p:extLst>
          </p:nvPr>
        </p:nvGraphicFramePr>
        <p:xfrm>
          <a:off x="8248855" y="1631912"/>
          <a:ext cx="1866900" cy="1360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58" name="CS ChemDraw Drawing" r:id="rId16" imgW="1636648" imgH="1191479" progId="ChemDraw.Document.6.0">
                  <p:embed/>
                </p:oleObj>
              </mc:Choice>
              <mc:Fallback>
                <p:oleObj name="CS ChemDraw Drawing" r:id="rId16" imgW="1636648" imgH="1191479" progId="ChemDraw.Document.6.0">
                  <p:embed/>
                  <p:pic>
                    <p:nvPicPr>
                      <p:cNvPr id="7" name="Object 6">
                        <a:extLst>
                          <a:ext uri="{FF2B5EF4-FFF2-40B4-BE49-F238E27FC236}">
                            <a16:creationId xmlns:a16="http://schemas.microsoft.com/office/drawing/2014/main" id="{68147091-DFC7-4AB0-94B2-F9749346C8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8248855" y="1631912"/>
                        <a:ext cx="1866900" cy="1360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" name="TextBox 61">
            <a:extLst>
              <a:ext uri="{FF2B5EF4-FFF2-40B4-BE49-F238E27FC236}">
                <a16:creationId xmlns:a16="http://schemas.microsoft.com/office/drawing/2014/main" id="{DBB02B5B-CF54-4192-AA21-C905EEF45540}"/>
              </a:ext>
            </a:extLst>
          </p:cNvPr>
          <p:cNvSpPr txBox="1"/>
          <p:nvPr/>
        </p:nvSpPr>
        <p:spPr>
          <a:xfrm>
            <a:off x="7946345" y="994315"/>
            <a:ext cx="28816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/>
              <a:t>Does not advance</a:t>
            </a:r>
          </a:p>
        </p:txBody>
      </p:sp>
      <p:pic>
        <p:nvPicPr>
          <p:cNvPr id="94" name="Picture 93">
            <a:hlinkClick r:id="rId18"/>
            <a:extLst>
              <a:ext uri="{FF2B5EF4-FFF2-40B4-BE49-F238E27FC236}">
                <a16:creationId xmlns:a16="http://schemas.microsoft.com/office/drawing/2014/main" id="{344685FB-147B-4AD8-ADB9-3746F703ECD8}"/>
              </a:ext>
            </a:extLst>
          </p:cNvPr>
          <p:cNvPicPr>
            <a:picLocks noChangeAspect="1"/>
          </p:cNvPicPr>
          <p:nvPr/>
        </p:nvPicPr>
        <p:blipFill>
          <a:blip r:embed="rId1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222" y="213234"/>
            <a:ext cx="1178603" cy="558545"/>
          </a:xfrm>
          <a:prstGeom prst="rect">
            <a:avLst/>
          </a:prstGeom>
        </p:spPr>
      </p:pic>
      <p:sp>
        <p:nvSpPr>
          <p:cNvPr id="95" name="TextBox 94">
            <a:extLst>
              <a:ext uri="{FF2B5EF4-FFF2-40B4-BE49-F238E27FC236}">
                <a16:creationId xmlns:a16="http://schemas.microsoft.com/office/drawing/2014/main" id="{3F1ED17B-A1D4-403B-AA48-CBB5464A0EB4}"/>
              </a:ext>
            </a:extLst>
          </p:cNvPr>
          <p:cNvSpPr txBox="1"/>
          <p:nvPr/>
        </p:nvSpPr>
        <p:spPr>
          <a:xfrm>
            <a:off x="49695" y="5830228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Orthogonal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 Screen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B94E05F7-12A4-4DCC-9BEF-9A359C515CBF}"/>
              </a:ext>
            </a:extLst>
          </p:cNvPr>
          <p:cNvSpPr txBox="1"/>
          <p:nvPr/>
        </p:nvSpPr>
        <p:spPr>
          <a:xfrm>
            <a:off x="49695" y="2695227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40 putative</a:t>
            </a:r>
          </a:p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ligands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CDA36B6A-84CD-4B73-80E8-2A240133A845}"/>
              </a:ext>
            </a:extLst>
          </p:cNvPr>
          <p:cNvSpPr txBox="1"/>
          <p:nvPr/>
        </p:nvSpPr>
        <p:spPr>
          <a:xfrm>
            <a:off x="49695" y="2061262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 1</a:t>
            </a:r>
            <a:r>
              <a:rPr lang="en-US" sz="16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1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24CDED4C-9DFB-438E-A52A-052FE468D313}"/>
              </a:ext>
            </a:extLst>
          </p:cNvPr>
          <p:cNvSpPr txBox="1"/>
          <p:nvPr/>
        </p:nvSpPr>
        <p:spPr>
          <a:xfrm>
            <a:off x="49695" y="1427863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1954 predictions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E09C3E59-DD8A-4239-830D-036EA82A483E}"/>
              </a:ext>
            </a:extLst>
          </p:cNvPr>
          <p:cNvSpPr txBox="1"/>
          <p:nvPr/>
        </p:nvSpPr>
        <p:spPr>
          <a:xfrm>
            <a:off x="135350" y="4167021"/>
            <a:ext cx="1493577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sym typeface="Wingdings" panose="05000000000000000000" pitchFamily="2" charset="2"/>
              </a:rPr>
              <a:t>124</a:t>
            </a:r>
            <a:r>
              <a:rPr lang="en-US" b="1" dirty="0">
                <a:solidFill>
                  <a:schemeClr val="bg1"/>
                </a:solidFill>
              </a:rPr>
              <a:t> putative hits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95C6D946-43F7-4F6C-8E4F-4520CA877765}"/>
              </a:ext>
            </a:extLst>
          </p:cNvPr>
          <p:cNvSpPr txBox="1"/>
          <p:nvPr/>
        </p:nvSpPr>
        <p:spPr>
          <a:xfrm>
            <a:off x="49695" y="3495682"/>
            <a:ext cx="1737360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dirty="0">
                <a:solidFill>
                  <a:schemeClr val="bg1"/>
                </a:solidFill>
              </a:rPr>
              <a:t>SPR 1</a:t>
            </a:r>
            <a:r>
              <a:rPr lang="en-US" baseline="30000" dirty="0">
                <a:solidFill>
                  <a:schemeClr val="bg1"/>
                </a:solidFill>
              </a:rPr>
              <a:t>o</a:t>
            </a:r>
            <a:r>
              <a:rPr lang="en-US" dirty="0">
                <a:solidFill>
                  <a:schemeClr val="bg1"/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dirty="0">
                <a:solidFill>
                  <a:schemeClr val="bg1"/>
                </a:solidFill>
              </a:rPr>
              <a:t>Dose-response</a:t>
            </a:r>
          </a:p>
        </p:txBody>
      </p:sp>
      <p:sp>
        <p:nvSpPr>
          <p:cNvPr id="101" name="Arrow: Chevron 100">
            <a:extLst>
              <a:ext uri="{FF2B5EF4-FFF2-40B4-BE49-F238E27FC236}">
                <a16:creationId xmlns:a16="http://schemas.microsoft.com/office/drawing/2014/main" id="{792D4D09-EC1E-4BE5-B423-097A641250F0}"/>
              </a:ext>
            </a:extLst>
          </p:cNvPr>
          <p:cNvSpPr/>
          <p:nvPr/>
        </p:nvSpPr>
        <p:spPr>
          <a:xfrm rot="5400000">
            <a:off x="781215" y="1719235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3D875F5B-2483-4EE9-83D7-83B7E5F7D5D4}"/>
              </a:ext>
            </a:extLst>
          </p:cNvPr>
          <p:cNvSpPr txBox="1"/>
          <p:nvPr/>
        </p:nvSpPr>
        <p:spPr>
          <a:xfrm>
            <a:off x="49695" y="5028859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Solubility &amp;</a:t>
            </a:r>
          </a:p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aggregation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3" name="Arrow: Chevron 102">
            <a:extLst>
              <a:ext uri="{FF2B5EF4-FFF2-40B4-BE49-F238E27FC236}">
                <a16:creationId xmlns:a16="http://schemas.microsoft.com/office/drawing/2014/main" id="{D1CFFCF6-8292-4EA3-B29D-F75648669EF8}"/>
              </a:ext>
            </a:extLst>
          </p:cNvPr>
          <p:cNvSpPr/>
          <p:nvPr/>
        </p:nvSpPr>
        <p:spPr>
          <a:xfrm rot="5400000">
            <a:off x="781215" y="3234229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04" name="Arrow: Chevron 103">
            <a:extLst>
              <a:ext uri="{FF2B5EF4-FFF2-40B4-BE49-F238E27FC236}">
                <a16:creationId xmlns:a16="http://schemas.microsoft.com/office/drawing/2014/main" id="{DBFC8F7B-14F9-44FE-9E50-CFF5CEBF7399}"/>
              </a:ext>
            </a:extLst>
          </p:cNvPr>
          <p:cNvSpPr/>
          <p:nvPr/>
        </p:nvSpPr>
        <p:spPr>
          <a:xfrm rot="5400000">
            <a:off x="781215" y="4728510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05" name="Arrow: Chevron 104">
            <a:extLst>
              <a:ext uri="{FF2B5EF4-FFF2-40B4-BE49-F238E27FC236}">
                <a16:creationId xmlns:a16="http://schemas.microsoft.com/office/drawing/2014/main" id="{A38F9B99-D51E-4B22-8C0C-03EA8774548A}"/>
              </a:ext>
            </a:extLst>
          </p:cNvPr>
          <p:cNvSpPr/>
          <p:nvPr/>
        </p:nvSpPr>
        <p:spPr>
          <a:xfrm rot="5400000">
            <a:off x="781215" y="5517957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07" name="Arrow: Chevron 106">
            <a:extLst>
              <a:ext uri="{FF2B5EF4-FFF2-40B4-BE49-F238E27FC236}">
                <a16:creationId xmlns:a16="http://schemas.microsoft.com/office/drawing/2014/main" id="{6408011C-4FD3-4809-A944-09E434F91EB8}"/>
              </a:ext>
            </a:extLst>
          </p:cNvPr>
          <p:cNvSpPr/>
          <p:nvPr/>
        </p:nvSpPr>
        <p:spPr>
          <a:xfrm rot="5400000">
            <a:off x="781215" y="6120897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13017187-0F23-46CC-BCEC-64739A4B7D4D}"/>
              </a:ext>
            </a:extLst>
          </p:cNvPr>
          <p:cNvSpPr txBox="1"/>
          <p:nvPr/>
        </p:nvSpPr>
        <p:spPr>
          <a:xfrm>
            <a:off x="49695" y="1010021"/>
            <a:ext cx="17373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cap="sm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Round</a:t>
            </a:r>
            <a:r>
              <a:rPr lang="en-US" sz="1600" cap="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1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6AFED427-278B-4A90-88B7-488F83BA11A3}"/>
              </a:ext>
            </a:extLst>
          </p:cNvPr>
          <p:cNvSpPr txBox="1"/>
          <p:nvPr/>
        </p:nvSpPr>
        <p:spPr>
          <a:xfrm>
            <a:off x="5904162" y="5251996"/>
            <a:ext cx="14589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binding curve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990890-012A-442A-8979-E8A3499D0D29}"/>
              </a:ext>
            </a:extLst>
          </p:cNvPr>
          <p:cNvSpPr txBox="1"/>
          <p:nvPr/>
        </p:nvSpPr>
        <p:spPr>
          <a:xfrm>
            <a:off x="5966982" y="3205653"/>
            <a:ext cx="1279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sensorgram</a:t>
            </a:r>
            <a:endParaRPr lang="en-US" dirty="0"/>
          </a:p>
        </p:txBody>
      </p:sp>
      <p:graphicFrame>
        <p:nvGraphicFramePr>
          <p:cNvPr id="30" name="Object 29">
            <a:extLst>
              <a:ext uri="{FF2B5EF4-FFF2-40B4-BE49-F238E27FC236}">
                <a16:creationId xmlns:a16="http://schemas.microsoft.com/office/drawing/2014/main" id="{28AB98BE-AF83-4CC9-AC1F-99C791EBE5A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6938603"/>
              </p:ext>
            </p:extLst>
          </p:nvPr>
        </p:nvGraphicFramePr>
        <p:xfrm>
          <a:off x="3052967" y="1457287"/>
          <a:ext cx="2365375" cy="1535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459" name="CS ChemDraw Drawing" r:id="rId20" imgW="2079742" imgH="1351499" progId="ChemDraw.Document.6.0">
                  <p:embed/>
                </p:oleObj>
              </mc:Choice>
              <mc:Fallback>
                <p:oleObj name="CS ChemDraw Drawing" r:id="rId20" imgW="2079742" imgH="1351499" progId="ChemDraw.Document.6.0">
                  <p:embed/>
                  <p:pic>
                    <p:nvPicPr>
                      <p:cNvPr id="30" name="Object 29">
                        <a:extLst>
                          <a:ext uri="{FF2B5EF4-FFF2-40B4-BE49-F238E27FC236}">
                            <a16:creationId xmlns:a16="http://schemas.microsoft.com/office/drawing/2014/main" id="{28AB98BE-AF83-4CC9-AC1F-99C791EBE5A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21"/>
                      <a:stretch>
                        <a:fillRect/>
                      </a:stretch>
                    </p:blipFill>
                    <p:spPr>
                      <a:xfrm>
                        <a:off x="3052967" y="1457287"/>
                        <a:ext cx="2365375" cy="1535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" name="TextBox 37">
            <a:extLst>
              <a:ext uri="{FF2B5EF4-FFF2-40B4-BE49-F238E27FC236}">
                <a16:creationId xmlns:a16="http://schemas.microsoft.com/office/drawing/2014/main" id="{F26F3016-0CF5-483D-BC38-C4326375006D}"/>
              </a:ext>
            </a:extLst>
          </p:cNvPr>
          <p:cNvSpPr txBox="1"/>
          <p:nvPr/>
        </p:nvSpPr>
        <p:spPr>
          <a:xfrm>
            <a:off x="3091978" y="4669317"/>
            <a:ext cx="123143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i="1" dirty="0"/>
              <a:t>K</a:t>
            </a:r>
            <a:r>
              <a:rPr lang="en-US" sz="1800" baseline="-25000" dirty="0"/>
              <a:t>D</a:t>
            </a:r>
            <a:r>
              <a:rPr lang="en-US" sz="1800" dirty="0"/>
              <a:t> = 56 µM </a:t>
            </a:r>
            <a:endParaRPr lang="en-US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F7EE78A8-6B18-44B9-BBD0-1A86E998F75C}"/>
              </a:ext>
            </a:extLst>
          </p:cNvPr>
          <p:cNvSpPr txBox="1"/>
          <p:nvPr/>
        </p:nvSpPr>
        <p:spPr>
          <a:xfrm>
            <a:off x="9935680" y="6505721"/>
            <a:ext cx="2614384" cy="383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Fengling Li, Irene Chau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08E3AC4-AADA-42AF-9E40-072C8AA63667}"/>
              </a:ext>
            </a:extLst>
          </p:cNvPr>
          <p:cNvSpPr txBox="1"/>
          <p:nvPr/>
        </p:nvSpPr>
        <p:spPr>
          <a:xfrm>
            <a:off x="3088626" y="5031381"/>
            <a:ext cx="168995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35% binding</a:t>
            </a:r>
          </a:p>
        </p:txBody>
      </p:sp>
    </p:spTree>
    <p:extLst>
      <p:ext uri="{BB962C8B-B14F-4D97-AF65-F5344CB8AC3E}">
        <p14:creationId xmlns:p14="http://schemas.microsoft.com/office/powerpoint/2010/main" val="594863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itle 1">
            <a:extLst>
              <a:ext uri="{FF2B5EF4-FFF2-40B4-BE49-F238E27FC236}">
                <a16:creationId xmlns:a16="http://schemas.microsoft.com/office/drawing/2014/main" id="{B7267D6A-420C-458D-A17B-B63AC5995A6D}"/>
              </a:ext>
            </a:extLst>
          </p:cNvPr>
          <p:cNvSpPr txBox="1">
            <a:spLocks/>
          </p:cNvSpPr>
          <p:nvPr/>
        </p:nvSpPr>
        <p:spPr>
          <a:xfrm>
            <a:off x="140092" y="1451"/>
            <a:ext cx="1578909" cy="6856549"/>
          </a:xfrm>
          <a:prstGeom prst="rect">
            <a:avLst/>
          </a:prstGeom>
          <a:solidFill>
            <a:srgbClr val="006666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endParaRPr lang="en-US" sz="160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58746FE-2823-457E-9BDE-1C8CEF7BCCAB}"/>
              </a:ext>
            </a:extLst>
          </p:cNvPr>
          <p:cNvSpPr txBox="1"/>
          <p:nvPr/>
        </p:nvSpPr>
        <p:spPr>
          <a:xfrm>
            <a:off x="1862160" y="261665"/>
            <a:ext cx="961036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6666"/>
                </a:solidFill>
              </a:rPr>
              <a:t>A majority of the hits have </a:t>
            </a:r>
            <a:r>
              <a:rPr lang="en-US" sz="2800" i="1" dirty="0">
                <a:solidFill>
                  <a:srgbClr val="006666"/>
                </a:solidFill>
              </a:rPr>
              <a:t>K</a:t>
            </a:r>
            <a:r>
              <a:rPr lang="en-US" sz="2800" baseline="-25000" dirty="0">
                <a:solidFill>
                  <a:srgbClr val="006666"/>
                </a:solidFill>
              </a:rPr>
              <a:t>D</a:t>
            </a:r>
            <a:r>
              <a:rPr lang="en-US" sz="2800" dirty="0">
                <a:solidFill>
                  <a:srgbClr val="006666"/>
                </a:solidFill>
              </a:rPr>
              <a:t> values </a:t>
            </a:r>
            <a:r>
              <a:rPr lang="en-US" sz="2800" i="1" dirty="0">
                <a:solidFill>
                  <a:srgbClr val="006666"/>
                </a:solidFill>
              </a:rPr>
              <a:t>weaker</a:t>
            </a:r>
            <a:r>
              <a:rPr lang="en-US" sz="2800" dirty="0">
                <a:solidFill>
                  <a:srgbClr val="006666"/>
                </a:solidFill>
              </a:rPr>
              <a:t> than 100 </a:t>
            </a:r>
            <a:r>
              <a:rPr lang="en-US" sz="2800" dirty="0">
                <a:solidFill>
                  <a:srgbClr val="006666"/>
                </a:solidFill>
                <a:latin typeface="Symbol" panose="05050102010706020507" pitchFamily="18" charset="2"/>
              </a:rPr>
              <a:t>m</a:t>
            </a:r>
            <a:r>
              <a:rPr lang="en-US" sz="2800" dirty="0">
                <a:solidFill>
                  <a:srgbClr val="006666"/>
                </a:solidFill>
              </a:rPr>
              <a:t>M</a:t>
            </a:r>
          </a:p>
        </p:txBody>
      </p:sp>
      <p:pic>
        <p:nvPicPr>
          <p:cNvPr id="58" name="Picture 57">
            <a:hlinkClick r:id="rId3"/>
            <a:extLst>
              <a:ext uri="{FF2B5EF4-FFF2-40B4-BE49-F238E27FC236}">
                <a16:creationId xmlns:a16="http://schemas.microsoft.com/office/drawing/2014/main" id="{CEDE3539-00F6-4BB0-9FC0-E4D9461E1CC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222" y="213234"/>
            <a:ext cx="1178603" cy="558545"/>
          </a:xfrm>
          <a:prstGeom prst="rect">
            <a:avLst/>
          </a:prstGeom>
        </p:spPr>
      </p:pic>
      <p:sp>
        <p:nvSpPr>
          <p:cNvPr id="59" name="TextBox 58">
            <a:extLst>
              <a:ext uri="{FF2B5EF4-FFF2-40B4-BE49-F238E27FC236}">
                <a16:creationId xmlns:a16="http://schemas.microsoft.com/office/drawing/2014/main" id="{DABBBF68-E97D-4D49-AB30-EB29E0E31B8F}"/>
              </a:ext>
            </a:extLst>
          </p:cNvPr>
          <p:cNvSpPr txBox="1"/>
          <p:nvPr/>
        </p:nvSpPr>
        <p:spPr>
          <a:xfrm>
            <a:off x="49695" y="5957052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Orthogonal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 screen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FD694959-40EA-489E-8661-32CE53D5F176}"/>
              </a:ext>
            </a:extLst>
          </p:cNvPr>
          <p:cNvSpPr txBox="1"/>
          <p:nvPr/>
        </p:nvSpPr>
        <p:spPr>
          <a:xfrm>
            <a:off x="49695" y="2695227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40 putative</a:t>
            </a:r>
          </a:p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ligands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8C0CAFD-2A3B-46AE-96A4-5D3AECA12CC8}"/>
              </a:ext>
            </a:extLst>
          </p:cNvPr>
          <p:cNvSpPr txBox="1"/>
          <p:nvPr/>
        </p:nvSpPr>
        <p:spPr>
          <a:xfrm>
            <a:off x="49695" y="2061262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 1</a:t>
            </a:r>
            <a:r>
              <a:rPr lang="en-US" sz="16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1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9FF4A814-F145-4AF1-8E9D-A5A6D5E24D4B}"/>
              </a:ext>
            </a:extLst>
          </p:cNvPr>
          <p:cNvSpPr txBox="1"/>
          <p:nvPr/>
        </p:nvSpPr>
        <p:spPr>
          <a:xfrm>
            <a:off x="49695" y="1427863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1954 predictions</a:t>
            </a:r>
          </a:p>
        </p:txBody>
      </p:sp>
      <p:sp>
        <p:nvSpPr>
          <p:cNvPr id="65" name="Arrow: Chevron 64">
            <a:extLst>
              <a:ext uri="{FF2B5EF4-FFF2-40B4-BE49-F238E27FC236}">
                <a16:creationId xmlns:a16="http://schemas.microsoft.com/office/drawing/2014/main" id="{5B9D0704-74E6-4476-BA16-1B75EE0EBE71}"/>
              </a:ext>
            </a:extLst>
          </p:cNvPr>
          <p:cNvSpPr/>
          <p:nvPr/>
        </p:nvSpPr>
        <p:spPr>
          <a:xfrm rot="5400000">
            <a:off x="781215" y="1719235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23531D5A-55B5-4297-912D-8AD4DC01B25D}"/>
              </a:ext>
            </a:extLst>
          </p:cNvPr>
          <p:cNvSpPr txBox="1"/>
          <p:nvPr/>
        </p:nvSpPr>
        <p:spPr>
          <a:xfrm>
            <a:off x="49695" y="5046823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Solubility &amp;</a:t>
            </a:r>
          </a:p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aggregation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67" name="Arrow: Chevron 66">
            <a:extLst>
              <a:ext uri="{FF2B5EF4-FFF2-40B4-BE49-F238E27FC236}">
                <a16:creationId xmlns:a16="http://schemas.microsoft.com/office/drawing/2014/main" id="{989F9B19-8726-460C-9C59-59575FE3079C}"/>
              </a:ext>
            </a:extLst>
          </p:cNvPr>
          <p:cNvSpPr/>
          <p:nvPr/>
        </p:nvSpPr>
        <p:spPr>
          <a:xfrm rot="5400000">
            <a:off x="781215" y="3234229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68" name="Arrow: Chevron 67">
            <a:extLst>
              <a:ext uri="{FF2B5EF4-FFF2-40B4-BE49-F238E27FC236}">
                <a16:creationId xmlns:a16="http://schemas.microsoft.com/office/drawing/2014/main" id="{DA52C4E1-F011-4179-B221-49B13EAC3782}"/>
              </a:ext>
            </a:extLst>
          </p:cNvPr>
          <p:cNvSpPr/>
          <p:nvPr/>
        </p:nvSpPr>
        <p:spPr>
          <a:xfrm rot="5400000">
            <a:off x="781215" y="4735588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69" name="Arrow: Chevron 68">
            <a:extLst>
              <a:ext uri="{FF2B5EF4-FFF2-40B4-BE49-F238E27FC236}">
                <a16:creationId xmlns:a16="http://schemas.microsoft.com/office/drawing/2014/main" id="{CD5C4028-ADCD-46FA-AA5B-E3FEC6ACC24E}"/>
              </a:ext>
            </a:extLst>
          </p:cNvPr>
          <p:cNvSpPr/>
          <p:nvPr/>
        </p:nvSpPr>
        <p:spPr>
          <a:xfrm rot="5400000">
            <a:off x="781215" y="5644781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1" name="Arrow: Chevron 70">
            <a:extLst>
              <a:ext uri="{FF2B5EF4-FFF2-40B4-BE49-F238E27FC236}">
                <a16:creationId xmlns:a16="http://schemas.microsoft.com/office/drawing/2014/main" id="{F79AB8A7-EE7D-4B62-9FF0-587E1F6232D8}"/>
              </a:ext>
            </a:extLst>
          </p:cNvPr>
          <p:cNvSpPr/>
          <p:nvPr/>
        </p:nvSpPr>
        <p:spPr>
          <a:xfrm rot="5400000">
            <a:off x="781215" y="6247721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919AFBBF-5AE8-44B8-88D9-F6CA21F77CA5}"/>
              </a:ext>
            </a:extLst>
          </p:cNvPr>
          <p:cNvSpPr txBox="1"/>
          <p:nvPr/>
        </p:nvSpPr>
        <p:spPr>
          <a:xfrm>
            <a:off x="49695" y="1010021"/>
            <a:ext cx="17373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cap="sm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Round</a:t>
            </a:r>
            <a:r>
              <a:rPr lang="en-US" sz="1600" cap="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1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322DBC42-9750-4BFF-9065-0B32ED19A678}"/>
              </a:ext>
            </a:extLst>
          </p:cNvPr>
          <p:cNvGrpSpPr/>
          <p:nvPr/>
        </p:nvGrpSpPr>
        <p:grpSpPr>
          <a:xfrm>
            <a:off x="1809398" y="2581660"/>
            <a:ext cx="10026782" cy="4389120"/>
            <a:chOff x="1956474" y="1668851"/>
            <a:chExt cx="10026782" cy="4389120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DFBEDE0E-2D9B-482F-B316-17CFA94A4C01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472892" y="1668851"/>
              <a:ext cx="9510364" cy="4389120"/>
              <a:chOff x="2111603" y="1695835"/>
              <a:chExt cx="9909931" cy="4573524"/>
            </a:xfrm>
          </p:grpSpPr>
          <p:grpSp>
            <p:nvGrpSpPr>
              <p:cNvPr id="31" name="Group 30">
                <a:extLst>
                  <a:ext uri="{FF2B5EF4-FFF2-40B4-BE49-F238E27FC236}">
                    <a16:creationId xmlns:a16="http://schemas.microsoft.com/office/drawing/2014/main" id="{4A9CB6D5-57E5-48AA-AC0B-FE07C057982D}"/>
                  </a:ext>
                </a:extLst>
              </p:cNvPr>
              <p:cNvGrpSpPr/>
              <p:nvPr/>
            </p:nvGrpSpPr>
            <p:grpSpPr>
              <a:xfrm>
                <a:off x="2111603" y="1695835"/>
                <a:ext cx="9909931" cy="4573524"/>
                <a:chOff x="1665610" y="1142238"/>
                <a:chExt cx="9909931" cy="4573524"/>
              </a:xfrm>
            </p:grpSpPr>
            <p:pic>
              <p:nvPicPr>
                <p:cNvPr id="32" name="Picture 31">
                  <a:extLst>
                    <a:ext uri="{FF2B5EF4-FFF2-40B4-BE49-F238E27FC236}">
                      <a16:creationId xmlns:a16="http://schemas.microsoft.com/office/drawing/2014/main" id="{1E77E8BD-374C-4911-A113-458E603C18D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5"/>
                <a:srcRect l="9573"/>
                <a:stretch/>
              </p:blipFill>
              <p:spPr>
                <a:xfrm>
                  <a:off x="1665610" y="1142238"/>
                  <a:ext cx="9909931" cy="4573524"/>
                </a:xfrm>
                <a:prstGeom prst="rect">
                  <a:avLst/>
                </a:prstGeom>
              </p:spPr>
            </p:pic>
            <p:sp>
              <p:nvSpPr>
                <p:cNvPr id="33" name="Rectangle 32">
                  <a:extLst>
                    <a:ext uri="{FF2B5EF4-FFF2-40B4-BE49-F238E27FC236}">
                      <a16:creationId xmlns:a16="http://schemas.microsoft.com/office/drawing/2014/main" id="{9D269F6C-3061-438E-9A84-62927F78B202}"/>
                    </a:ext>
                  </a:extLst>
                </p:cNvPr>
                <p:cNvSpPr/>
                <p:nvPr/>
              </p:nvSpPr>
              <p:spPr>
                <a:xfrm>
                  <a:off x="2514601" y="4344994"/>
                  <a:ext cx="8192418" cy="20062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Rectangle 33">
                  <a:extLst>
                    <a:ext uri="{FF2B5EF4-FFF2-40B4-BE49-F238E27FC236}">
                      <a16:creationId xmlns:a16="http://schemas.microsoft.com/office/drawing/2014/main" id="{1FA0CA45-1674-4EF4-BD02-528B7573B553}"/>
                    </a:ext>
                  </a:extLst>
                </p:cNvPr>
                <p:cNvSpPr/>
                <p:nvPr/>
              </p:nvSpPr>
              <p:spPr>
                <a:xfrm>
                  <a:off x="10008154" y="4263102"/>
                  <a:ext cx="698865" cy="200622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Rectangle 34">
                  <a:extLst>
                    <a:ext uri="{FF2B5EF4-FFF2-40B4-BE49-F238E27FC236}">
                      <a16:creationId xmlns:a16="http://schemas.microsoft.com/office/drawing/2014/main" id="{3B2EE930-94B1-43A0-9F0E-0B36653E3931}"/>
                    </a:ext>
                  </a:extLst>
                </p:cNvPr>
                <p:cNvSpPr/>
                <p:nvPr/>
              </p:nvSpPr>
              <p:spPr>
                <a:xfrm>
                  <a:off x="4899680" y="4246574"/>
                  <a:ext cx="164515" cy="1215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Rectangle 35">
                  <a:extLst>
                    <a:ext uri="{FF2B5EF4-FFF2-40B4-BE49-F238E27FC236}">
                      <a16:creationId xmlns:a16="http://schemas.microsoft.com/office/drawing/2014/main" id="{6A0199CE-5E4A-4682-86B9-0FA35EF74EF5}"/>
                    </a:ext>
                  </a:extLst>
                </p:cNvPr>
                <p:cNvSpPr/>
                <p:nvPr/>
              </p:nvSpPr>
              <p:spPr>
                <a:xfrm>
                  <a:off x="4532258" y="4563216"/>
                  <a:ext cx="164515" cy="1215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Rectangle 36">
                  <a:extLst>
                    <a:ext uri="{FF2B5EF4-FFF2-40B4-BE49-F238E27FC236}">
                      <a16:creationId xmlns:a16="http://schemas.microsoft.com/office/drawing/2014/main" id="{90F0D72C-0498-48DE-8266-5E97821E9E39}"/>
                    </a:ext>
                  </a:extLst>
                </p:cNvPr>
                <p:cNvSpPr/>
                <p:nvPr/>
              </p:nvSpPr>
              <p:spPr>
                <a:xfrm>
                  <a:off x="8292842" y="4566056"/>
                  <a:ext cx="164515" cy="1215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8" name="Rectangle 37">
                  <a:extLst>
                    <a:ext uri="{FF2B5EF4-FFF2-40B4-BE49-F238E27FC236}">
                      <a16:creationId xmlns:a16="http://schemas.microsoft.com/office/drawing/2014/main" id="{E41C8736-172D-4A95-B1C0-88BA186B8486}"/>
                    </a:ext>
                  </a:extLst>
                </p:cNvPr>
                <p:cNvSpPr/>
                <p:nvPr/>
              </p:nvSpPr>
              <p:spPr>
                <a:xfrm>
                  <a:off x="8482971" y="4566055"/>
                  <a:ext cx="164515" cy="1215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9" name="Rectangle 38">
                  <a:extLst>
                    <a:ext uri="{FF2B5EF4-FFF2-40B4-BE49-F238E27FC236}">
                      <a16:creationId xmlns:a16="http://schemas.microsoft.com/office/drawing/2014/main" id="{59EDD0C3-1DEE-4078-AADF-CED48A81413E}"/>
                    </a:ext>
                  </a:extLst>
                </p:cNvPr>
                <p:cNvSpPr/>
                <p:nvPr/>
              </p:nvSpPr>
              <p:spPr>
                <a:xfrm>
                  <a:off x="4342894" y="4566054"/>
                  <a:ext cx="164515" cy="1215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0" name="Rectangle 39">
                  <a:extLst>
                    <a:ext uri="{FF2B5EF4-FFF2-40B4-BE49-F238E27FC236}">
                      <a16:creationId xmlns:a16="http://schemas.microsoft.com/office/drawing/2014/main" id="{D9D327F9-547C-440C-888B-E27B0BF1176B}"/>
                    </a:ext>
                  </a:extLst>
                </p:cNvPr>
                <p:cNvSpPr/>
                <p:nvPr/>
              </p:nvSpPr>
              <p:spPr>
                <a:xfrm>
                  <a:off x="2713938" y="4263948"/>
                  <a:ext cx="164515" cy="1215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1" name="Rectangle 40">
                  <a:extLst>
                    <a:ext uri="{FF2B5EF4-FFF2-40B4-BE49-F238E27FC236}">
                      <a16:creationId xmlns:a16="http://schemas.microsoft.com/office/drawing/2014/main" id="{D5BD8969-32E2-4A7C-87F2-5441D9B6A2C4}"/>
                    </a:ext>
                  </a:extLst>
                </p:cNvPr>
                <p:cNvSpPr/>
                <p:nvPr/>
              </p:nvSpPr>
              <p:spPr>
                <a:xfrm>
                  <a:off x="3198580" y="4420698"/>
                  <a:ext cx="164515" cy="1215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cxnSp>
              <p:nvCxnSpPr>
                <p:cNvPr id="42" name="Straight Connector 41">
                  <a:extLst>
                    <a:ext uri="{FF2B5EF4-FFF2-40B4-BE49-F238E27FC236}">
                      <a16:creationId xmlns:a16="http://schemas.microsoft.com/office/drawing/2014/main" id="{30A552BA-DE5B-41B9-B5B2-768E7599F3D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V="1">
                  <a:off x="2289047" y="4542231"/>
                  <a:ext cx="9147466" cy="5990"/>
                </a:xfrm>
                <a:prstGeom prst="line">
                  <a:avLst/>
                </a:prstGeom>
                <a:ln w="1270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sp>
              <p:nvSpPr>
                <p:cNvPr id="43" name="Rectangle 42">
                  <a:extLst>
                    <a:ext uri="{FF2B5EF4-FFF2-40B4-BE49-F238E27FC236}">
                      <a16:creationId xmlns:a16="http://schemas.microsoft.com/office/drawing/2014/main" id="{560ACD08-612A-4595-9704-BE0F22711D2E}"/>
                    </a:ext>
                  </a:extLst>
                </p:cNvPr>
                <p:cNvSpPr/>
                <p:nvPr/>
              </p:nvSpPr>
              <p:spPr>
                <a:xfrm>
                  <a:off x="3198579" y="4185807"/>
                  <a:ext cx="164515" cy="121533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95D4B753-B60C-4ADF-8293-6ACC49225E29}"/>
                  </a:ext>
                </a:extLst>
              </p:cNvPr>
              <p:cNvSpPr txBox="1"/>
              <p:nvPr/>
            </p:nvSpPr>
            <p:spPr>
              <a:xfrm>
                <a:off x="7403126" y="3410670"/>
                <a:ext cx="846055" cy="320708"/>
              </a:xfrm>
              <a:prstGeom prst="rect">
                <a:avLst/>
              </a:prstGeom>
              <a:solidFill>
                <a:srgbClr val="FFFFAB"/>
              </a:solidFill>
            </p:spPr>
            <p:txBody>
              <a:bodyPr wrap="square" lIns="0" tIns="0" rIns="0" bIns="0">
                <a:spAutoFit/>
              </a:bodyPr>
              <a:lstStyle/>
              <a:p>
                <a:pPr algn="r"/>
                <a:r>
                  <a:rPr lang="en-US" sz="2000" dirty="0">
                    <a:sym typeface="Wingdings" panose="05000000000000000000" pitchFamily="2" charset="2"/>
                  </a:rPr>
                  <a:t>100 </a:t>
                </a:r>
                <a:r>
                  <a:rPr lang="en-US" sz="2000" dirty="0">
                    <a:latin typeface="Symbol" panose="05050102010706020507" pitchFamily="18" charset="2"/>
                    <a:sym typeface="Wingdings" panose="05000000000000000000" pitchFamily="2" charset="2"/>
                  </a:rPr>
                  <a:t>m</a:t>
                </a:r>
                <a:r>
                  <a:rPr lang="en-US" sz="2000" dirty="0">
                    <a:sym typeface="Wingdings" panose="05000000000000000000" pitchFamily="2" charset="2"/>
                  </a:rPr>
                  <a:t>M</a:t>
                </a:r>
                <a:endParaRPr lang="en-US" sz="2000" dirty="0"/>
              </a:p>
            </p:txBody>
          </p:sp>
        </p:grp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558BCCC-BFDE-4029-A5B1-4D945A0432DA}"/>
                </a:ext>
              </a:extLst>
            </p:cNvPr>
            <p:cNvSpPr txBox="1"/>
            <p:nvPr/>
          </p:nvSpPr>
          <p:spPr>
            <a:xfrm rot="16200000">
              <a:off x="1692620" y="3228114"/>
              <a:ext cx="98937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K</a:t>
              </a:r>
              <a:r>
                <a:rPr lang="en-US" sz="2400" baseline="-25000" dirty="0"/>
                <a:t>D</a:t>
              </a:r>
              <a:r>
                <a:rPr lang="en-US" sz="2400" dirty="0"/>
                <a:t> (M)</a:t>
              </a:r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2B8C241A-27B2-49E6-A034-4827B2B675CC}"/>
              </a:ext>
            </a:extLst>
          </p:cNvPr>
          <p:cNvSpPr txBox="1"/>
          <p:nvPr/>
        </p:nvSpPr>
        <p:spPr>
          <a:xfrm>
            <a:off x="135350" y="4141441"/>
            <a:ext cx="1493577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sym typeface="Wingdings" panose="05000000000000000000" pitchFamily="2" charset="2"/>
              </a:rPr>
              <a:t>124</a:t>
            </a:r>
            <a:r>
              <a:rPr lang="en-US" b="1" dirty="0">
                <a:solidFill>
                  <a:schemeClr val="bg1"/>
                </a:solidFill>
              </a:rPr>
              <a:t> putative hits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81521C2-9F2E-452B-9C8D-085C77786CFC}"/>
              </a:ext>
            </a:extLst>
          </p:cNvPr>
          <p:cNvSpPr txBox="1"/>
          <p:nvPr/>
        </p:nvSpPr>
        <p:spPr>
          <a:xfrm>
            <a:off x="49695" y="3495682"/>
            <a:ext cx="1737360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dirty="0">
                <a:solidFill>
                  <a:schemeClr val="bg1"/>
                </a:solidFill>
              </a:rPr>
              <a:t>SPR 1</a:t>
            </a:r>
            <a:r>
              <a:rPr lang="en-US" baseline="30000" dirty="0">
                <a:solidFill>
                  <a:schemeClr val="bg1"/>
                </a:solidFill>
              </a:rPr>
              <a:t>o</a:t>
            </a:r>
            <a:r>
              <a:rPr lang="en-US" dirty="0">
                <a:solidFill>
                  <a:schemeClr val="bg1"/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dirty="0">
                <a:solidFill>
                  <a:schemeClr val="bg1"/>
                </a:solidFill>
              </a:rPr>
              <a:t>Dose-response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8AB36C9-2880-44F5-A533-31967B381741}"/>
              </a:ext>
            </a:extLst>
          </p:cNvPr>
          <p:cNvSpPr txBox="1"/>
          <p:nvPr/>
        </p:nvSpPr>
        <p:spPr>
          <a:xfrm>
            <a:off x="2924116" y="974170"/>
            <a:ext cx="877864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Best-case scenario:</a:t>
            </a:r>
          </a:p>
          <a:p>
            <a:r>
              <a:rPr lang="en-US" dirty="0"/>
              <a:t>To determine K</a:t>
            </a:r>
            <a:r>
              <a:rPr lang="en-US" baseline="-25000" dirty="0"/>
              <a:t>D</a:t>
            </a:r>
            <a:r>
              <a:rPr lang="en-US" dirty="0"/>
              <a:t> from concentration-response data where the highest concentration tested is 10x higher than the compound’s K</a:t>
            </a:r>
            <a:r>
              <a:rPr lang="en-US" baseline="-25000" dirty="0"/>
              <a:t>D</a:t>
            </a:r>
            <a:r>
              <a:rPr lang="en-US" dirty="0"/>
              <a:t>. </a:t>
            </a:r>
          </a:p>
          <a:p>
            <a:endParaRPr lang="en-US" dirty="0"/>
          </a:p>
          <a:p>
            <a:r>
              <a:rPr lang="en-US" b="1" dirty="0"/>
              <a:t>K</a:t>
            </a:r>
            <a:r>
              <a:rPr lang="en-US" b="1" baseline="-25000" dirty="0"/>
              <a:t>D</a:t>
            </a:r>
            <a:r>
              <a:rPr lang="en-US" b="1" dirty="0"/>
              <a:t>’s</a:t>
            </a:r>
            <a:r>
              <a:rPr lang="en-US" dirty="0"/>
              <a:t> &gt; 20-40 </a:t>
            </a:r>
            <a:r>
              <a:rPr lang="en-US" dirty="0">
                <a:latin typeface="Symbol" panose="05050102010706020507" pitchFamily="18" charset="2"/>
              </a:rPr>
              <a:t>m</a:t>
            </a:r>
            <a:r>
              <a:rPr lang="en-US" dirty="0"/>
              <a:t>M, e.g. 100 </a:t>
            </a:r>
            <a:r>
              <a:rPr lang="en-US" dirty="0">
                <a:latin typeface="Symbol" panose="05050102010706020507" pitchFamily="18" charset="2"/>
              </a:rPr>
              <a:t>m</a:t>
            </a:r>
            <a:r>
              <a:rPr lang="en-US" dirty="0"/>
              <a:t>M, are to be interpreted as an </a:t>
            </a:r>
            <a:r>
              <a:rPr lang="en-US" b="1" dirty="0"/>
              <a:t>underestimate</a:t>
            </a:r>
          </a:p>
        </p:txBody>
      </p:sp>
    </p:spTree>
    <p:extLst>
      <p:ext uri="{BB962C8B-B14F-4D97-AF65-F5344CB8AC3E}">
        <p14:creationId xmlns:p14="http://schemas.microsoft.com/office/powerpoint/2010/main" val="1650773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Title 1">
            <a:extLst>
              <a:ext uri="{FF2B5EF4-FFF2-40B4-BE49-F238E27FC236}">
                <a16:creationId xmlns:a16="http://schemas.microsoft.com/office/drawing/2014/main" id="{76BC292E-DE04-4841-84E4-0E1763A2C940}"/>
              </a:ext>
            </a:extLst>
          </p:cNvPr>
          <p:cNvSpPr txBox="1">
            <a:spLocks/>
          </p:cNvSpPr>
          <p:nvPr/>
        </p:nvSpPr>
        <p:spPr>
          <a:xfrm>
            <a:off x="140092" y="1451"/>
            <a:ext cx="1578909" cy="6856549"/>
          </a:xfrm>
          <a:prstGeom prst="rect">
            <a:avLst/>
          </a:prstGeom>
          <a:solidFill>
            <a:srgbClr val="006666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endParaRPr lang="en-US" sz="160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2E723E8-0B9A-43C9-896E-FAF7AC4F6592}"/>
              </a:ext>
            </a:extLst>
          </p:cNvPr>
          <p:cNvSpPr txBox="1"/>
          <p:nvPr/>
        </p:nvSpPr>
        <p:spPr>
          <a:xfrm>
            <a:off x="1883209" y="253092"/>
            <a:ext cx="917732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6666"/>
                </a:solidFill>
              </a:rPr>
              <a:t>Dynamic Light Scattering (DLS) used to gauge limits of compound solubility and aggregation</a:t>
            </a:r>
          </a:p>
        </p:txBody>
      </p:sp>
      <p:pic>
        <p:nvPicPr>
          <p:cNvPr id="80" name="Picture 79">
            <a:hlinkClick r:id="rId3"/>
            <a:extLst>
              <a:ext uri="{FF2B5EF4-FFF2-40B4-BE49-F238E27FC236}">
                <a16:creationId xmlns:a16="http://schemas.microsoft.com/office/drawing/2014/main" id="{15BFE66E-FD4E-465B-906F-FFCFA856570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222" y="213234"/>
            <a:ext cx="1178603" cy="558545"/>
          </a:xfrm>
          <a:prstGeom prst="rect">
            <a:avLst/>
          </a:prstGeom>
        </p:spPr>
      </p:pic>
      <p:sp>
        <p:nvSpPr>
          <p:cNvPr id="81" name="TextBox 80">
            <a:extLst>
              <a:ext uri="{FF2B5EF4-FFF2-40B4-BE49-F238E27FC236}">
                <a16:creationId xmlns:a16="http://schemas.microsoft.com/office/drawing/2014/main" id="{C1558A2D-9F0F-4C33-82D1-FAA7A09AF737}"/>
              </a:ext>
            </a:extLst>
          </p:cNvPr>
          <p:cNvSpPr txBox="1"/>
          <p:nvPr/>
        </p:nvSpPr>
        <p:spPr>
          <a:xfrm>
            <a:off x="49695" y="5630472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Orthogonal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 screen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D77B8990-D9AF-44CC-98CF-2FBFD2B845CF}"/>
              </a:ext>
            </a:extLst>
          </p:cNvPr>
          <p:cNvSpPr txBox="1"/>
          <p:nvPr/>
        </p:nvSpPr>
        <p:spPr>
          <a:xfrm>
            <a:off x="49695" y="2695227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40 putative</a:t>
            </a:r>
          </a:p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ligands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C4694322-48AF-414E-B8E0-38C7D21D3AE1}"/>
              </a:ext>
            </a:extLst>
          </p:cNvPr>
          <p:cNvSpPr txBox="1"/>
          <p:nvPr/>
        </p:nvSpPr>
        <p:spPr>
          <a:xfrm>
            <a:off x="49695" y="2061262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 1</a:t>
            </a:r>
            <a:r>
              <a:rPr lang="en-US" sz="16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1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6358D6E2-2D1A-40EC-AAF8-2E3208CD04AF}"/>
              </a:ext>
            </a:extLst>
          </p:cNvPr>
          <p:cNvSpPr txBox="1"/>
          <p:nvPr/>
        </p:nvSpPr>
        <p:spPr>
          <a:xfrm>
            <a:off x="49695" y="1427863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1954 predictions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6C2AE2C5-BA63-4337-AF9B-413B66C16169}"/>
              </a:ext>
            </a:extLst>
          </p:cNvPr>
          <p:cNvSpPr txBox="1"/>
          <p:nvPr/>
        </p:nvSpPr>
        <p:spPr>
          <a:xfrm>
            <a:off x="49695" y="4062228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124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putative hits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98638C20-9E7E-482E-800C-EC66AC42E834}"/>
              </a:ext>
            </a:extLst>
          </p:cNvPr>
          <p:cNvSpPr txBox="1"/>
          <p:nvPr/>
        </p:nvSpPr>
        <p:spPr>
          <a:xfrm>
            <a:off x="49695" y="3495682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 1</a:t>
            </a:r>
            <a:r>
              <a:rPr lang="en-US" sz="16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2</a:t>
            </a:r>
          </a:p>
        </p:txBody>
      </p:sp>
      <p:sp>
        <p:nvSpPr>
          <p:cNvPr id="87" name="Arrow: Chevron 86">
            <a:extLst>
              <a:ext uri="{FF2B5EF4-FFF2-40B4-BE49-F238E27FC236}">
                <a16:creationId xmlns:a16="http://schemas.microsoft.com/office/drawing/2014/main" id="{32ECB265-2282-41D5-AD59-7D71B8B4593B}"/>
              </a:ext>
            </a:extLst>
          </p:cNvPr>
          <p:cNvSpPr/>
          <p:nvPr/>
        </p:nvSpPr>
        <p:spPr>
          <a:xfrm rot="5400000">
            <a:off x="781215" y="1719235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8940A131-92DA-47DD-905C-61EA7BE38FE2}"/>
              </a:ext>
            </a:extLst>
          </p:cNvPr>
          <p:cNvSpPr txBox="1"/>
          <p:nvPr/>
        </p:nvSpPr>
        <p:spPr>
          <a:xfrm>
            <a:off x="49695" y="4720243"/>
            <a:ext cx="1737360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sym typeface="Wingdings" panose="05000000000000000000" pitchFamily="2" charset="2"/>
              </a:rPr>
              <a:t>Solubility &amp;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sym typeface="Wingdings" panose="05000000000000000000" pitchFamily="2" charset="2"/>
              </a:rPr>
              <a:t>aggregation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89" name="Arrow: Chevron 88">
            <a:extLst>
              <a:ext uri="{FF2B5EF4-FFF2-40B4-BE49-F238E27FC236}">
                <a16:creationId xmlns:a16="http://schemas.microsoft.com/office/drawing/2014/main" id="{F67AB905-5A67-4F0E-B232-4658CCEDF65B}"/>
              </a:ext>
            </a:extLst>
          </p:cNvPr>
          <p:cNvSpPr/>
          <p:nvPr/>
        </p:nvSpPr>
        <p:spPr>
          <a:xfrm rot="5400000">
            <a:off x="781215" y="3234229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90" name="Arrow: Chevron 89">
            <a:extLst>
              <a:ext uri="{FF2B5EF4-FFF2-40B4-BE49-F238E27FC236}">
                <a16:creationId xmlns:a16="http://schemas.microsoft.com/office/drawing/2014/main" id="{11BE6AB6-87BE-4FD8-BB73-ED6E732237EA}"/>
              </a:ext>
            </a:extLst>
          </p:cNvPr>
          <p:cNvSpPr/>
          <p:nvPr/>
        </p:nvSpPr>
        <p:spPr>
          <a:xfrm rot="5400000">
            <a:off x="781215" y="4409008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91" name="Arrow: Chevron 90">
            <a:extLst>
              <a:ext uri="{FF2B5EF4-FFF2-40B4-BE49-F238E27FC236}">
                <a16:creationId xmlns:a16="http://schemas.microsoft.com/office/drawing/2014/main" id="{46ADEE36-5420-4EAA-B12A-AC0C6596D75E}"/>
              </a:ext>
            </a:extLst>
          </p:cNvPr>
          <p:cNvSpPr/>
          <p:nvPr/>
        </p:nvSpPr>
        <p:spPr>
          <a:xfrm rot="5400000">
            <a:off x="781215" y="5318201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93" name="Arrow: Chevron 92">
            <a:extLst>
              <a:ext uri="{FF2B5EF4-FFF2-40B4-BE49-F238E27FC236}">
                <a16:creationId xmlns:a16="http://schemas.microsoft.com/office/drawing/2014/main" id="{B426DF88-7E7B-4C47-AB1A-80C778FDFB93}"/>
              </a:ext>
            </a:extLst>
          </p:cNvPr>
          <p:cNvSpPr/>
          <p:nvPr/>
        </p:nvSpPr>
        <p:spPr>
          <a:xfrm rot="5400000">
            <a:off x="781215" y="5921141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481E382E-A92B-4A56-930A-2815BC4A06C0}"/>
              </a:ext>
            </a:extLst>
          </p:cNvPr>
          <p:cNvSpPr txBox="1"/>
          <p:nvPr/>
        </p:nvSpPr>
        <p:spPr>
          <a:xfrm>
            <a:off x="49695" y="1010021"/>
            <a:ext cx="17373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cap="sm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Round</a:t>
            </a:r>
            <a:r>
              <a:rPr lang="en-US" sz="1600" cap="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1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31B56BE2-52BD-4C35-84C8-B5B936DBDB5F}"/>
              </a:ext>
            </a:extLst>
          </p:cNvPr>
          <p:cNvGrpSpPr>
            <a:grpSpLocks noChangeAspect="1"/>
          </p:cNvGrpSpPr>
          <p:nvPr/>
        </p:nvGrpSpPr>
        <p:grpSpPr>
          <a:xfrm>
            <a:off x="3006158" y="1207199"/>
            <a:ext cx="7717669" cy="2468880"/>
            <a:chOff x="1665543" y="550411"/>
            <a:chExt cx="8452454" cy="2703939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46FC77ED-A0B0-417C-AFAD-784C04E31C3A}"/>
                </a:ext>
              </a:extLst>
            </p:cNvPr>
            <p:cNvSpPr/>
            <p:nvPr/>
          </p:nvSpPr>
          <p:spPr>
            <a:xfrm>
              <a:off x="2891601" y="2470553"/>
              <a:ext cx="615469" cy="28775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E51DE080-6AF1-4DB3-BBA0-BE0CB4BC30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31482" t="25567" r="10960" b="41699"/>
            <a:stretch/>
          </p:blipFill>
          <p:spPr>
            <a:xfrm>
              <a:off x="1665543" y="550411"/>
              <a:ext cx="8452454" cy="2703939"/>
            </a:xfrm>
            <a:prstGeom prst="rect">
              <a:avLst/>
            </a:prstGeom>
          </p:spPr>
        </p:pic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38B69ADE-4EA1-45FA-AC85-1523E17F4F2A}"/>
                </a:ext>
              </a:extLst>
            </p:cNvPr>
            <p:cNvSpPr txBox="1"/>
            <p:nvPr/>
          </p:nvSpPr>
          <p:spPr>
            <a:xfrm>
              <a:off x="6569551" y="2858211"/>
              <a:ext cx="3199549" cy="33708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/>
                <a:t>https://doi.org/10.1021/jm010548w</a:t>
              </a:r>
            </a:p>
          </p:txBody>
        </p: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86483439-5660-4515-A2F1-4E15258B79F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7703" t="25960" r="8889" b="17899"/>
          <a:stretch/>
        </p:blipFill>
        <p:spPr>
          <a:xfrm>
            <a:off x="3217164" y="3979337"/>
            <a:ext cx="6934707" cy="2625571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4E38B600-2394-4C9F-9CF3-F4F778746496}"/>
              </a:ext>
            </a:extLst>
          </p:cNvPr>
          <p:cNvSpPr txBox="1"/>
          <p:nvPr/>
        </p:nvSpPr>
        <p:spPr>
          <a:xfrm>
            <a:off x="6471872" y="4649240"/>
            <a:ext cx="38200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/>
              <a:t>https://doi.org/10.1021/acs.jmedchem.1c01547</a:t>
            </a:r>
          </a:p>
        </p:txBody>
      </p:sp>
    </p:spTree>
    <p:extLst>
      <p:ext uri="{BB962C8B-B14F-4D97-AF65-F5344CB8AC3E}">
        <p14:creationId xmlns:p14="http://schemas.microsoft.com/office/powerpoint/2010/main" val="14442920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Graphic 37">
            <a:extLst>
              <a:ext uri="{FF2B5EF4-FFF2-40B4-BE49-F238E27FC236}">
                <a16:creationId xmlns:a16="http://schemas.microsoft.com/office/drawing/2014/main" id="{AB790E90-E01F-4D6E-ADA3-D33AB5D1FB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63601" y="2631349"/>
            <a:ext cx="4733189" cy="2834640"/>
          </a:xfrm>
          <a:prstGeom prst="rect">
            <a:avLst/>
          </a:prstGeom>
        </p:spPr>
      </p:pic>
      <p:pic>
        <p:nvPicPr>
          <p:cNvPr id="37" name="Graphic 36">
            <a:extLst>
              <a:ext uri="{FF2B5EF4-FFF2-40B4-BE49-F238E27FC236}">
                <a16:creationId xmlns:a16="http://schemas.microsoft.com/office/drawing/2014/main" id="{3562B57E-70D3-47AB-9DE1-D75E569CC64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137566" y="2610827"/>
            <a:ext cx="4733189" cy="283464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5F0FC51-1C86-4FF4-B6DD-48AFD8AFFD5D}"/>
              </a:ext>
            </a:extLst>
          </p:cNvPr>
          <p:cNvSpPr txBox="1"/>
          <p:nvPr/>
        </p:nvSpPr>
        <p:spPr>
          <a:xfrm>
            <a:off x="2969388" y="1674084"/>
            <a:ext cx="319747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en-CA" dirty="0">
                <a:solidFill>
                  <a:prstClr val="black"/>
                </a:solidFill>
              </a:rPr>
              <a:t>Solubility at 200 </a:t>
            </a:r>
            <a:r>
              <a:rPr lang="en-CA" dirty="0">
                <a:solidFill>
                  <a:prstClr val="black"/>
                </a:solidFill>
                <a:latin typeface="Symbol" panose="05050102010706020507" pitchFamily="18" charset="2"/>
              </a:rPr>
              <a:t>m</a:t>
            </a:r>
            <a:r>
              <a:rPr lang="en-CA" dirty="0">
                <a:solidFill>
                  <a:prstClr val="black"/>
                </a:solidFill>
              </a:rPr>
              <a:t>M</a:t>
            </a:r>
            <a:endParaRPr kumimoji="0" lang="en-CA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77548AB-7783-4338-B2A6-BCB2F459761C}"/>
              </a:ext>
            </a:extLst>
          </p:cNvPr>
          <p:cNvSpPr txBox="1"/>
          <p:nvPr/>
        </p:nvSpPr>
        <p:spPr>
          <a:xfrm rot="16200000">
            <a:off x="1104769" y="3826822"/>
            <a:ext cx="1727308" cy="362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% Laser power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5D9962-FB24-4C38-82B9-51D2B3B320D6}"/>
              </a:ext>
            </a:extLst>
          </p:cNvPr>
          <p:cNvSpPr txBox="1"/>
          <p:nvPr/>
        </p:nvSpPr>
        <p:spPr>
          <a:xfrm>
            <a:off x="8307303" y="1674084"/>
            <a:ext cx="2393056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en-CA" dirty="0">
                <a:solidFill>
                  <a:prstClr val="black"/>
                </a:solidFill>
              </a:rPr>
              <a:t>Aggregation at 200 </a:t>
            </a:r>
            <a:r>
              <a:rPr lang="en-CA" dirty="0">
                <a:solidFill>
                  <a:prstClr val="black"/>
                </a:solidFill>
                <a:latin typeface="Symbol" panose="05050102010706020507" pitchFamily="18" charset="2"/>
              </a:rPr>
              <a:t>m</a:t>
            </a:r>
            <a:r>
              <a:rPr lang="en-CA" dirty="0">
                <a:solidFill>
                  <a:prstClr val="black"/>
                </a:solidFill>
              </a:rPr>
              <a:t>M</a:t>
            </a:r>
            <a:endParaRPr kumimoji="0" lang="en-CA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D9BD016-BC44-4D3A-B202-25606F3CC5CB}"/>
              </a:ext>
            </a:extLst>
          </p:cNvPr>
          <p:cNvSpPr txBox="1"/>
          <p:nvPr/>
        </p:nvSpPr>
        <p:spPr>
          <a:xfrm rot="16200000">
            <a:off x="6188849" y="3900423"/>
            <a:ext cx="166723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Intensity (</a:t>
            </a:r>
            <a:r>
              <a:rPr lang="en-US" sz="1600" dirty="0" err="1"/>
              <a:t>kcnt</a:t>
            </a:r>
            <a:r>
              <a:rPr lang="en-US" sz="1600" dirty="0"/>
              <a:t>/s)</a:t>
            </a:r>
          </a:p>
        </p:txBody>
      </p:sp>
      <p:pic>
        <p:nvPicPr>
          <p:cNvPr id="8" name="Graphic 7" descr="Checkmark with solid fill">
            <a:extLst>
              <a:ext uri="{FF2B5EF4-FFF2-40B4-BE49-F238E27FC236}">
                <a16:creationId xmlns:a16="http://schemas.microsoft.com/office/drawing/2014/main" id="{CA57CF49-478B-4366-AB5B-869851876E9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936045" y="2666454"/>
            <a:ext cx="429792" cy="429792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70834CAA-BF26-4AD8-8E1C-9F56E3E289E4}"/>
              </a:ext>
            </a:extLst>
          </p:cNvPr>
          <p:cNvSpPr/>
          <p:nvPr/>
        </p:nvSpPr>
        <p:spPr>
          <a:xfrm>
            <a:off x="6025343" y="2792727"/>
            <a:ext cx="405326" cy="34621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2D3E673-0FFF-4F78-B2F7-40AD72407E4A}"/>
              </a:ext>
            </a:extLst>
          </p:cNvPr>
          <p:cNvSpPr/>
          <p:nvPr/>
        </p:nvSpPr>
        <p:spPr>
          <a:xfrm>
            <a:off x="7974684" y="4738607"/>
            <a:ext cx="528078" cy="30499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F7670FB-1B2C-445D-AA96-FE86CC02F737}"/>
              </a:ext>
            </a:extLst>
          </p:cNvPr>
          <p:cNvSpPr/>
          <p:nvPr/>
        </p:nvSpPr>
        <p:spPr>
          <a:xfrm>
            <a:off x="2722414" y="2820462"/>
            <a:ext cx="482855" cy="363966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25480976-6DE0-4239-8BBD-46FFC900DC83}"/>
              </a:ext>
            </a:extLst>
          </p:cNvPr>
          <p:cNvSpPr/>
          <p:nvPr/>
        </p:nvSpPr>
        <p:spPr>
          <a:xfrm>
            <a:off x="11317741" y="4295026"/>
            <a:ext cx="372043" cy="31402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raphic 12" descr="Checkmark with solid fill">
            <a:extLst>
              <a:ext uri="{FF2B5EF4-FFF2-40B4-BE49-F238E27FC236}">
                <a16:creationId xmlns:a16="http://schemas.microsoft.com/office/drawing/2014/main" id="{6F24BB99-07C0-403E-A041-51C59C36C07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662832" y="4597005"/>
            <a:ext cx="429792" cy="42979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CABA117-4D50-41DC-B61E-AB6C8B5946B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11748624" y="2858900"/>
            <a:ext cx="338555" cy="338555"/>
          </a:xfrm>
          <a:prstGeom prst="rect">
            <a:avLst/>
          </a:prstGeom>
        </p:spPr>
      </p:pic>
      <p:sp>
        <p:nvSpPr>
          <p:cNvPr id="15" name="Oval 14">
            <a:extLst>
              <a:ext uri="{FF2B5EF4-FFF2-40B4-BE49-F238E27FC236}">
                <a16:creationId xmlns:a16="http://schemas.microsoft.com/office/drawing/2014/main" id="{AA151723-A409-4730-BD1B-6782C42E279B}"/>
              </a:ext>
            </a:extLst>
          </p:cNvPr>
          <p:cNvSpPr/>
          <p:nvPr/>
        </p:nvSpPr>
        <p:spPr>
          <a:xfrm>
            <a:off x="6166864" y="2891018"/>
            <a:ext cx="137160" cy="137160"/>
          </a:xfrm>
          <a:prstGeom prst="ellipse">
            <a:avLst/>
          </a:prstGeom>
          <a:solidFill>
            <a:srgbClr val="FFC0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D11C4392-7872-4523-BF9F-7B7AA8F6C4E8}"/>
              </a:ext>
            </a:extLst>
          </p:cNvPr>
          <p:cNvSpPr/>
          <p:nvPr/>
        </p:nvSpPr>
        <p:spPr>
          <a:xfrm>
            <a:off x="2961801" y="2896466"/>
            <a:ext cx="137160" cy="13716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Diamond 16">
            <a:extLst>
              <a:ext uri="{FF2B5EF4-FFF2-40B4-BE49-F238E27FC236}">
                <a16:creationId xmlns:a16="http://schemas.microsoft.com/office/drawing/2014/main" id="{16AE850F-B511-4C53-BD9D-46D3C494A436}"/>
              </a:ext>
            </a:extLst>
          </p:cNvPr>
          <p:cNvSpPr/>
          <p:nvPr/>
        </p:nvSpPr>
        <p:spPr>
          <a:xfrm>
            <a:off x="8170143" y="4822526"/>
            <a:ext cx="137160" cy="137160"/>
          </a:xfrm>
          <a:prstGeom prst="diamond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iamond 17">
            <a:extLst>
              <a:ext uri="{FF2B5EF4-FFF2-40B4-BE49-F238E27FC236}">
                <a16:creationId xmlns:a16="http://schemas.microsoft.com/office/drawing/2014/main" id="{D5313C2B-BC0C-4556-8D30-86CD6AB76858}"/>
              </a:ext>
            </a:extLst>
          </p:cNvPr>
          <p:cNvSpPr/>
          <p:nvPr/>
        </p:nvSpPr>
        <p:spPr>
          <a:xfrm>
            <a:off x="11404596" y="4383458"/>
            <a:ext cx="137160" cy="137160"/>
          </a:xfrm>
          <a:prstGeom prst="diamond">
            <a:avLst/>
          </a:prstGeom>
          <a:solidFill>
            <a:schemeClr val="accent4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5918F3C-2EE6-44A1-A225-AF152469B497}"/>
              </a:ext>
            </a:extLst>
          </p:cNvPr>
          <p:cNvSpPr txBox="1"/>
          <p:nvPr/>
        </p:nvSpPr>
        <p:spPr>
          <a:xfrm>
            <a:off x="9730974" y="6367552"/>
            <a:ext cx="2614384" cy="383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Fengling Li, Irene Chau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0EF186E0-AE74-410F-9D8E-B0FB61473E2D}"/>
              </a:ext>
            </a:extLst>
          </p:cNvPr>
          <p:cNvSpPr txBox="1">
            <a:spLocks/>
          </p:cNvSpPr>
          <p:nvPr/>
        </p:nvSpPr>
        <p:spPr>
          <a:xfrm>
            <a:off x="140092" y="1451"/>
            <a:ext cx="1578909" cy="6856549"/>
          </a:xfrm>
          <a:prstGeom prst="rect">
            <a:avLst/>
          </a:prstGeom>
          <a:solidFill>
            <a:srgbClr val="006666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endParaRPr lang="en-US" sz="160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pic>
        <p:nvPicPr>
          <p:cNvPr id="22" name="Picture 21">
            <a:hlinkClick r:id="rId11"/>
            <a:extLst>
              <a:ext uri="{FF2B5EF4-FFF2-40B4-BE49-F238E27FC236}">
                <a16:creationId xmlns:a16="http://schemas.microsoft.com/office/drawing/2014/main" id="{92C9C87E-9663-45EE-A54F-2B59FBAD77E8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222" y="213234"/>
            <a:ext cx="1178603" cy="55854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DB348AAC-39DB-4970-9280-AAFBF7245FC9}"/>
              </a:ext>
            </a:extLst>
          </p:cNvPr>
          <p:cNvSpPr txBox="1"/>
          <p:nvPr/>
        </p:nvSpPr>
        <p:spPr>
          <a:xfrm>
            <a:off x="49695" y="5630472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Orthogonal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 screen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E44992E-7330-4345-B318-C622F5379974}"/>
              </a:ext>
            </a:extLst>
          </p:cNvPr>
          <p:cNvSpPr txBox="1"/>
          <p:nvPr/>
        </p:nvSpPr>
        <p:spPr>
          <a:xfrm>
            <a:off x="49695" y="2695227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40 putative</a:t>
            </a:r>
          </a:p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ligands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7306A5F-C78E-46D3-BA7C-2978E8C1CF8F}"/>
              </a:ext>
            </a:extLst>
          </p:cNvPr>
          <p:cNvSpPr txBox="1"/>
          <p:nvPr/>
        </p:nvSpPr>
        <p:spPr>
          <a:xfrm>
            <a:off x="49695" y="2061262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 1</a:t>
            </a:r>
            <a:r>
              <a:rPr lang="en-US" sz="16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681CB61-9648-4734-81D2-C67968E044F1}"/>
              </a:ext>
            </a:extLst>
          </p:cNvPr>
          <p:cNvSpPr txBox="1"/>
          <p:nvPr/>
        </p:nvSpPr>
        <p:spPr>
          <a:xfrm>
            <a:off x="49695" y="1427863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1954 predictions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2D7A5CD2-A843-4A6F-B6EC-9B203C120DE1}"/>
              </a:ext>
            </a:extLst>
          </p:cNvPr>
          <p:cNvSpPr txBox="1"/>
          <p:nvPr/>
        </p:nvSpPr>
        <p:spPr>
          <a:xfrm>
            <a:off x="49695" y="4062228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124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putative hits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A70C6C10-432D-4506-8C3D-F39282B8A199}"/>
              </a:ext>
            </a:extLst>
          </p:cNvPr>
          <p:cNvSpPr txBox="1"/>
          <p:nvPr/>
        </p:nvSpPr>
        <p:spPr>
          <a:xfrm>
            <a:off x="49695" y="3495682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 1</a:t>
            </a:r>
            <a:r>
              <a:rPr lang="en-US" sz="16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2</a:t>
            </a:r>
          </a:p>
        </p:txBody>
      </p:sp>
      <p:sp>
        <p:nvSpPr>
          <p:cNvPr id="29" name="Arrow: Chevron 28">
            <a:extLst>
              <a:ext uri="{FF2B5EF4-FFF2-40B4-BE49-F238E27FC236}">
                <a16:creationId xmlns:a16="http://schemas.microsoft.com/office/drawing/2014/main" id="{42029BFE-D48E-4A00-A208-179AE838E020}"/>
              </a:ext>
            </a:extLst>
          </p:cNvPr>
          <p:cNvSpPr/>
          <p:nvPr/>
        </p:nvSpPr>
        <p:spPr>
          <a:xfrm rot="5400000">
            <a:off x="781215" y="1719235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F08CAC4-1B29-49BD-AB7F-7EB84031578F}"/>
              </a:ext>
            </a:extLst>
          </p:cNvPr>
          <p:cNvSpPr txBox="1"/>
          <p:nvPr/>
        </p:nvSpPr>
        <p:spPr>
          <a:xfrm>
            <a:off x="49695" y="4720243"/>
            <a:ext cx="1737360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sym typeface="Wingdings" panose="05000000000000000000" pitchFamily="2" charset="2"/>
              </a:rPr>
              <a:t>Solubility &amp;</a:t>
            </a:r>
          </a:p>
          <a:p>
            <a:pPr algn="ctr"/>
            <a:r>
              <a:rPr lang="en-US" b="1" dirty="0">
                <a:solidFill>
                  <a:schemeClr val="bg1"/>
                </a:solidFill>
                <a:sym typeface="Wingdings" panose="05000000000000000000" pitchFamily="2" charset="2"/>
              </a:rPr>
              <a:t>aggregation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31" name="Arrow: Chevron 30">
            <a:extLst>
              <a:ext uri="{FF2B5EF4-FFF2-40B4-BE49-F238E27FC236}">
                <a16:creationId xmlns:a16="http://schemas.microsoft.com/office/drawing/2014/main" id="{2E3ABB9F-E0D5-492C-8FD3-C5E1B7984E2F}"/>
              </a:ext>
            </a:extLst>
          </p:cNvPr>
          <p:cNvSpPr/>
          <p:nvPr/>
        </p:nvSpPr>
        <p:spPr>
          <a:xfrm rot="5400000">
            <a:off x="781215" y="3234229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32" name="Arrow: Chevron 31">
            <a:extLst>
              <a:ext uri="{FF2B5EF4-FFF2-40B4-BE49-F238E27FC236}">
                <a16:creationId xmlns:a16="http://schemas.microsoft.com/office/drawing/2014/main" id="{2AD8B149-137E-469C-860A-5348E7AA9864}"/>
              </a:ext>
            </a:extLst>
          </p:cNvPr>
          <p:cNvSpPr/>
          <p:nvPr/>
        </p:nvSpPr>
        <p:spPr>
          <a:xfrm rot="5400000">
            <a:off x="781215" y="4409008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33" name="Arrow: Chevron 32">
            <a:extLst>
              <a:ext uri="{FF2B5EF4-FFF2-40B4-BE49-F238E27FC236}">
                <a16:creationId xmlns:a16="http://schemas.microsoft.com/office/drawing/2014/main" id="{E9B37CFF-4B29-48FD-BF6D-59C160F49F33}"/>
              </a:ext>
            </a:extLst>
          </p:cNvPr>
          <p:cNvSpPr/>
          <p:nvPr/>
        </p:nvSpPr>
        <p:spPr>
          <a:xfrm rot="5400000">
            <a:off x="781215" y="5318201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34" name="Arrow: Chevron 33">
            <a:extLst>
              <a:ext uri="{FF2B5EF4-FFF2-40B4-BE49-F238E27FC236}">
                <a16:creationId xmlns:a16="http://schemas.microsoft.com/office/drawing/2014/main" id="{032D39E8-2937-47A6-A438-EBD53BDF9FA5}"/>
              </a:ext>
            </a:extLst>
          </p:cNvPr>
          <p:cNvSpPr/>
          <p:nvPr/>
        </p:nvSpPr>
        <p:spPr>
          <a:xfrm rot="5400000">
            <a:off x="781215" y="5921141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9688392-546D-4DB1-AE38-440C0EA1E941}"/>
              </a:ext>
            </a:extLst>
          </p:cNvPr>
          <p:cNvSpPr txBox="1"/>
          <p:nvPr/>
        </p:nvSpPr>
        <p:spPr>
          <a:xfrm>
            <a:off x="49695" y="1010021"/>
            <a:ext cx="17373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cap="sm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Round</a:t>
            </a:r>
            <a:r>
              <a:rPr lang="en-US" sz="1600" cap="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1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9AA75625-8A9D-44C4-8B19-4C826587439F}"/>
              </a:ext>
            </a:extLst>
          </p:cNvPr>
          <p:cNvSpPr txBox="1"/>
          <p:nvPr/>
        </p:nvSpPr>
        <p:spPr>
          <a:xfrm>
            <a:off x="1883209" y="253092"/>
            <a:ext cx="917732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6666"/>
                </a:solidFill>
              </a:rPr>
              <a:t>Dynamic Light Scattering (DLS) used to gauge limits of compound solubility and aggregation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8B3014BC-0A8D-47D0-955E-08A959C72CF5}"/>
              </a:ext>
            </a:extLst>
          </p:cNvPr>
          <p:cNvSpPr/>
          <p:nvPr/>
        </p:nvSpPr>
        <p:spPr>
          <a:xfrm>
            <a:off x="7864808" y="2966456"/>
            <a:ext cx="3824976" cy="1667232"/>
          </a:xfrm>
          <a:prstGeom prst="rect">
            <a:avLst/>
          </a:prstGeom>
          <a:noFill/>
          <a:ln w="2857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DBC0AC0-29D2-41C9-ABFD-E343FDAEB1E5}"/>
              </a:ext>
            </a:extLst>
          </p:cNvPr>
          <p:cNvSpPr txBox="1"/>
          <p:nvPr/>
        </p:nvSpPr>
        <p:spPr>
          <a:xfrm>
            <a:off x="4499920" y="5753582"/>
            <a:ext cx="252254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10 mM HEPES pH 7.5</a:t>
            </a:r>
          </a:p>
          <a:p>
            <a:r>
              <a:rPr lang="en-US" dirty="0"/>
              <a:t>150 mM NaCl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5890CDF5-CFA4-4BA2-8B99-0374CAFAC3BC}"/>
              </a:ext>
            </a:extLst>
          </p:cNvPr>
          <p:cNvSpPr txBox="1"/>
          <p:nvPr/>
        </p:nvSpPr>
        <p:spPr>
          <a:xfrm>
            <a:off x="7295784" y="5745944"/>
            <a:ext cx="24351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trike="sngStrike" dirty="0"/>
              <a:t>0.01% Tween 20</a:t>
            </a:r>
          </a:p>
          <a:p>
            <a:r>
              <a:rPr lang="en-US" dirty="0"/>
              <a:t>2% DMSO</a:t>
            </a:r>
          </a:p>
        </p:txBody>
      </p:sp>
    </p:spTree>
    <p:extLst>
      <p:ext uri="{BB962C8B-B14F-4D97-AF65-F5344CB8AC3E}">
        <p14:creationId xmlns:p14="http://schemas.microsoft.com/office/powerpoint/2010/main" val="968368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20" grpId="0"/>
      <p:bldP spid="4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itle 1">
            <a:extLst>
              <a:ext uri="{FF2B5EF4-FFF2-40B4-BE49-F238E27FC236}">
                <a16:creationId xmlns:a16="http://schemas.microsoft.com/office/drawing/2014/main" id="{406E7D08-F662-453C-8014-4BA566A0B781}"/>
              </a:ext>
            </a:extLst>
          </p:cNvPr>
          <p:cNvSpPr txBox="1">
            <a:spLocks/>
          </p:cNvSpPr>
          <p:nvPr/>
        </p:nvSpPr>
        <p:spPr>
          <a:xfrm>
            <a:off x="140092" y="1451"/>
            <a:ext cx="1578909" cy="6856549"/>
          </a:xfrm>
          <a:prstGeom prst="rect">
            <a:avLst/>
          </a:prstGeom>
          <a:solidFill>
            <a:srgbClr val="006666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endParaRPr lang="en-US" sz="160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34BB97-1CDD-4CAD-A111-6AD3AFF69654}"/>
              </a:ext>
            </a:extLst>
          </p:cNvPr>
          <p:cNvSpPr txBox="1"/>
          <p:nvPr/>
        </p:nvSpPr>
        <p:spPr>
          <a:xfrm>
            <a:off x="1888207" y="247074"/>
            <a:ext cx="996057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6666"/>
                </a:solidFill>
              </a:rPr>
              <a:t>Ligand-observed </a:t>
            </a:r>
            <a:r>
              <a:rPr lang="en-US" sz="2800" baseline="30000" dirty="0">
                <a:solidFill>
                  <a:srgbClr val="006666"/>
                </a:solidFill>
              </a:rPr>
              <a:t>19</a:t>
            </a:r>
            <a:r>
              <a:rPr lang="en-US" sz="2800" dirty="0">
                <a:solidFill>
                  <a:srgbClr val="006666"/>
                </a:solidFill>
              </a:rPr>
              <a:t>F-NMR, Differential Scanning Fluorimetry (DSF) were used to confirm hits discovered by the SPR 1</a:t>
            </a:r>
            <a:r>
              <a:rPr lang="en-US" sz="2800" baseline="30000" dirty="0">
                <a:solidFill>
                  <a:srgbClr val="006666"/>
                </a:solidFill>
              </a:rPr>
              <a:t>o</a:t>
            </a:r>
            <a:r>
              <a:rPr lang="en-US" sz="2800" dirty="0">
                <a:solidFill>
                  <a:srgbClr val="006666"/>
                </a:solidFill>
              </a:rPr>
              <a:t> screen</a:t>
            </a:r>
          </a:p>
        </p:txBody>
      </p:sp>
      <p:pic>
        <p:nvPicPr>
          <p:cNvPr id="94" name="Picture 93">
            <a:hlinkClick r:id="rId3"/>
            <a:extLst>
              <a:ext uri="{FF2B5EF4-FFF2-40B4-BE49-F238E27FC236}">
                <a16:creationId xmlns:a16="http://schemas.microsoft.com/office/drawing/2014/main" id="{B08B1A56-6983-4B37-B931-0BF2541A1FC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222" y="213234"/>
            <a:ext cx="1178603" cy="558545"/>
          </a:xfrm>
          <a:prstGeom prst="rect">
            <a:avLst/>
          </a:prstGeom>
        </p:spPr>
      </p:pic>
      <p:sp>
        <p:nvSpPr>
          <p:cNvPr id="95" name="TextBox 94">
            <a:extLst>
              <a:ext uri="{FF2B5EF4-FFF2-40B4-BE49-F238E27FC236}">
                <a16:creationId xmlns:a16="http://schemas.microsoft.com/office/drawing/2014/main" id="{5B3A5243-1906-49BE-BDC8-C3545B8C07B3}"/>
              </a:ext>
            </a:extLst>
          </p:cNvPr>
          <p:cNvSpPr txBox="1"/>
          <p:nvPr/>
        </p:nvSpPr>
        <p:spPr>
          <a:xfrm>
            <a:off x="-3470" y="5630472"/>
            <a:ext cx="1737360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</a:rPr>
              <a:t>Orthogonal</a:t>
            </a:r>
            <a:r>
              <a:rPr lang="en-US" b="1" dirty="0">
                <a:solidFill>
                  <a:schemeClr val="bg1"/>
                </a:solidFill>
                <a:sym typeface="Wingdings" panose="05000000000000000000" pitchFamily="2" charset="2"/>
              </a:rPr>
              <a:t> screen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BE31004-ABAC-4A6A-9E1F-28F984679197}"/>
              </a:ext>
            </a:extLst>
          </p:cNvPr>
          <p:cNvSpPr txBox="1"/>
          <p:nvPr/>
        </p:nvSpPr>
        <p:spPr>
          <a:xfrm>
            <a:off x="49695" y="2695227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40 putative</a:t>
            </a:r>
          </a:p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ligands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6A767EF1-79EE-47B2-B2C9-67D00CBC99A2}"/>
              </a:ext>
            </a:extLst>
          </p:cNvPr>
          <p:cNvSpPr txBox="1"/>
          <p:nvPr/>
        </p:nvSpPr>
        <p:spPr>
          <a:xfrm>
            <a:off x="49695" y="2061262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 1</a:t>
            </a:r>
            <a:r>
              <a:rPr lang="en-US" sz="16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1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34842D0E-CEBA-4819-B2FF-BC424D6C7E4B}"/>
              </a:ext>
            </a:extLst>
          </p:cNvPr>
          <p:cNvSpPr txBox="1"/>
          <p:nvPr/>
        </p:nvSpPr>
        <p:spPr>
          <a:xfrm>
            <a:off x="49695" y="1427863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1954 predictions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6CF3901-0229-4060-9662-EDDAC6964A2B}"/>
              </a:ext>
            </a:extLst>
          </p:cNvPr>
          <p:cNvSpPr txBox="1"/>
          <p:nvPr/>
        </p:nvSpPr>
        <p:spPr>
          <a:xfrm>
            <a:off x="49695" y="4062228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124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putative hits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C9C2A53-5835-4178-848C-7754703CA9FE}"/>
              </a:ext>
            </a:extLst>
          </p:cNvPr>
          <p:cNvSpPr txBox="1"/>
          <p:nvPr/>
        </p:nvSpPr>
        <p:spPr>
          <a:xfrm>
            <a:off x="49695" y="3495682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 1</a:t>
            </a:r>
            <a:r>
              <a:rPr lang="en-US" sz="16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2</a:t>
            </a:r>
          </a:p>
        </p:txBody>
      </p:sp>
      <p:sp>
        <p:nvSpPr>
          <p:cNvPr id="104" name="Arrow: Chevron 103">
            <a:extLst>
              <a:ext uri="{FF2B5EF4-FFF2-40B4-BE49-F238E27FC236}">
                <a16:creationId xmlns:a16="http://schemas.microsoft.com/office/drawing/2014/main" id="{7BED2865-624E-4466-95AE-442D44E4225E}"/>
              </a:ext>
            </a:extLst>
          </p:cNvPr>
          <p:cNvSpPr/>
          <p:nvPr/>
        </p:nvSpPr>
        <p:spPr>
          <a:xfrm rot="5400000">
            <a:off x="781215" y="1719235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DAC973E1-E87A-460D-8CE5-1B5E420C7F31}"/>
              </a:ext>
            </a:extLst>
          </p:cNvPr>
          <p:cNvSpPr txBox="1"/>
          <p:nvPr/>
        </p:nvSpPr>
        <p:spPr>
          <a:xfrm>
            <a:off x="49695" y="4720243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Solubility &amp;</a:t>
            </a:r>
          </a:p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aggregation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6" name="Arrow: Chevron 105">
            <a:extLst>
              <a:ext uri="{FF2B5EF4-FFF2-40B4-BE49-F238E27FC236}">
                <a16:creationId xmlns:a16="http://schemas.microsoft.com/office/drawing/2014/main" id="{2CAE87A2-D3D5-4B6A-8646-ABF0B6887DA9}"/>
              </a:ext>
            </a:extLst>
          </p:cNvPr>
          <p:cNvSpPr/>
          <p:nvPr/>
        </p:nvSpPr>
        <p:spPr>
          <a:xfrm rot="5400000">
            <a:off x="781215" y="3234229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07" name="Arrow: Chevron 106">
            <a:extLst>
              <a:ext uri="{FF2B5EF4-FFF2-40B4-BE49-F238E27FC236}">
                <a16:creationId xmlns:a16="http://schemas.microsoft.com/office/drawing/2014/main" id="{82EF4351-D6F9-403E-B1ED-EE8F2B0416EF}"/>
              </a:ext>
            </a:extLst>
          </p:cNvPr>
          <p:cNvSpPr/>
          <p:nvPr/>
        </p:nvSpPr>
        <p:spPr>
          <a:xfrm rot="5400000">
            <a:off x="781215" y="4409008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08" name="Arrow: Chevron 107">
            <a:extLst>
              <a:ext uri="{FF2B5EF4-FFF2-40B4-BE49-F238E27FC236}">
                <a16:creationId xmlns:a16="http://schemas.microsoft.com/office/drawing/2014/main" id="{5768C907-36D3-4C42-895D-09C32386734D}"/>
              </a:ext>
            </a:extLst>
          </p:cNvPr>
          <p:cNvSpPr/>
          <p:nvPr/>
        </p:nvSpPr>
        <p:spPr>
          <a:xfrm rot="5400000">
            <a:off x="781215" y="5318201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10" name="Arrow: Chevron 109">
            <a:extLst>
              <a:ext uri="{FF2B5EF4-FFF2-40B4-BE49-F238E27FC236}">
                <a16:creationId xmlns:a16="http://schemas.microsoft.com/office/drawing/2014/main" id="{AB8ACC4C-DD9B-4E36-952D-085B4D55BF2D}"/>
              </a:ext>
            </a:extLst>
          </p:cNvPr>
          <p:cNvSpPr/>
          <p:nvPr/>
        </p:nvSpPr>
        <p:spPr>
          <a:xfrm rot="5400000">
            <a:off x="781215" y="6197587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3B6C8E46-ADBC-434D-86ED-AFE3E960F2D5}"/>
              </a:ext>
            </a:extLst>
          </p:cNvPr>
          <p:cNvSpPr txBox="1"/>
          <p:nvPr/>
        </p:nvSpPr>
        <p:spPr>
          <a:xfrm>
            <a:off x="49695" y="1010021"/>
            <a:ext cx="17373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cap="sm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Round</a:t>
            </a:r>
            <a:r>
              <a:rPr lang="en-US" sz="1600" cap="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1</a:t>
            </a: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AE90F12F-C04D-44E3-A9F6-4090AFBA634C}"/>
              </a:ext>
            </a:extLst>
          </p:cNvPr>
          <p:cNvSpPr/>
          <p:nvPr/>
        </p:nvSpPr>
        <p:spPr>
          <a:xfrm>
            <a:off x="3440853" y="2897587"/>
            <a:ext cx="6635515" cy="2754488"/>
          </a:xfrm>
          <a:prstGeom prst="roundRect">
            <a:avLst/>
          </a:prstGeom>
          <a:solidFill>
            <a:schemeClr val="bg1">
              <a:lumMod val="9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cap="all" dirty="0"/>
          </a:p>
        </p:txBody>
      </p:sp>
      <p:grpSp>
        <p:nvGrpSpPr>
          <p:cNvPr id="49" name="Group 48">
            <a:extLst>
              <a:ext uri="{FF2B5EF4-FFF2-40B4-BE49-F238E27FC236}">
                <a16:creationId xmlns:a16="http://schemas.microsoft.com/office/drawing/2014/main" id="{D27D9132-BAE8-4715-B8E0-EA7FE38F0870}"/>
              </a:ext>
            </a:extLst>
          </p:cNvPr>
          <p:cNvGrpSpPr/>
          <p:nvPr/>
        </p:nvGrpSpPr>
        <p:grpSpPr>
          <a:xfrm>
            <a:off x="4681314" y="3539233"/>
            <a:ext cx="4870508" cy="338554"/>
            <a:chOff x="4995616" y="4488088"/>
            <a:chExt cx="4870508" cy="338554"/>
          </a:xfrm>
        </p:grpSpPr>
        <p:sp>
          <p:nvSpPr>
            <p:cNvPr id="58" name="Rectangle: Rounded Corners 57">
              <a:extLst>
                <a:ext uri="{FF2B5EF4-FFF2-40B4-BE49-F238E27FC236}">
                  <a16:creationId xmlns:a16="http://schemas.microsoft.com/office/drawing/2014/main" id="{C7C7ADC7-6BC5-4CA1-8168-5FB7127484E0}"/>
                </a:ext>
              </a:extLst>
            </p:cNvPr>
            <p:cNvSpPr/>
            <p:nvPr/>
          </p:nvSpPr>
          <p:spPr>
            <a:xfrm>
              <a:off x="4995616" y="4514263"/>
              <a:ext cx="4870508" cy="309712"/>
            </a:xfrm>
            <a:prstGeom prst="roundRect">
              <a:avLst>
                <a:gd name="adj" fmla="val 48242"/>
              </a:avLst>
            </a:prstGeom>
            <a:solidFill>
              <a:schemeClr val="bg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1" name="TextBox 60">
              <a:extLst>
                <a:ext uri="{FF2B5EF4-FFF2-40B4-BE49-F238E27FC236}">
                  <a16:creationId xmlns:a16="http://schemas.microsoft.com/office/drawing/2014/main" id="{1A1E4F9A-7237-44E9-9CDB-8DC4BF7E6C36}"/>
                </a:ext>
              </a:extLst>
            </p:cNvPr>
            <p:cNvSpPr txBox="1"/>
            <p:nvPr/>
          </p:nvSpPr>
          <p:spPr>
            <a:xfrm>
              <a:off x="5915234" y="4488088"/>
              <a:ext cx="295593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Surface plasmon resonance (SPR)</a:t>
              </a:r>
            </a:p>
          </p:txBody>
        </p:sp>
      </p:grpSp>
      <p:grpSp>
        <p:nvGrpSpPr>
          <p:cNvPr id="63" name="Group 62">
            <a:extLst>
              <a:ext uri="{FF2B5EF4-FFF2-40B4-BE49-F238E27FC236}">
                <a16:creationId xmlns:a16="http://schemas.microsoft.com/office/drawing/2014/main" id="{0D00B628-E051-4469-92E6-78A588CD3F2F}"/>
              </a:ext>
            </a:extLst>
          </p:cNvPr>
          <p:cNvGrpSpPr/>
          <p:nvPr/>
        </p:nvGrpSpPr>
        <p:grpSpPr>
          <a:xfrm>
            <a:off x="3708684" y="4080385"/>
            <a:ext cx="4524226" cy="338554"/>
            <a:chOff x="3735584" y="2231317"/>
            <a:chExt cx="4774951" cy="338554"/>
          </a:xfrm>
        </p:grpSpPr>
        <p:sp>
          <p:nvSpPr>
            <p:cNvPr id="65" name="Rectangle: Rounded Corners 64">
              <a:extLst>
                <a:ext uri="{FF2B5EF4-FFF2-40B4-BE49-F238E27FC236}">
                  <a16:creationId xmlns:a16="http://schemas.microsoft.com/office/drawing/2014/main" id="{4C60C6BE-4DE5-43C6-B339-491A9AD1BC2A}"/>
                </a:ext>
              </a:extLst>
            </p:cNvPr>
            <p:cNvSpPr/>
            <p:nvPr/>
          </p:nvSpPr>
          <p:spPr>
            <a:xfrm>
              <a:off x="3735584" y="2247182"/>
              <a:ext cx="4774951" cy="312413"/>
            </a:xfrm>
            <a:prstGeom prst="roundRect">
              <a:avLst>
                <a:gd name="adj" fmla="val 48242"/>
              </a:avLst>
            </a:prstGeom>
            <a:solidFill>
              <a:schemeClr val="bg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319115A-7059-46F9-94B8-AEAD678A7897}"/>
                </a:ext>
              </a:extLst>
            </p:cNvPr>
            <p:cNvSpPr txBox="1"/>
            <p:nvPr/>
          </p:nvSpPr>
          <p:spPr>
            <a:xfrm>
              <a:off x="4762116" y="2231317"/>
              <a:ext cx="24483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Ligand-observed </a:t>
              </a:r>
              <a:r>
                <a:rPr lang="en-US" sz="1600" baseline="30000" dirty="0"/>
                <a:t>19</a:t>
              </a:r>
              <a:r>
                <a:rPr lang="en-US" sz="1600" dirty="0"/>
                <a:t>F-NMR</a:t>
              </a:r>
              <a:endParaRPr lang="en-US" dirty="0"/>
            </a:p>
          </p:txBody>
        </p:sp>
      </p:grpSp>
      <p:grpSp>
        <p:nvGrpSpPr>
          <p:cNvPr id="68" name="Group 67">
            <a:extLst>
              <a:ext uri="{FF2B5EF4-FFF2-40B4-BE49-F238E27FC236}">
                <a16:creationId xmlns:a16="http://schemas.microsoft.com/office/drawing/2014/main" id="{2222D24C-4468-4049-89D8-941E7ED66471}"/>
              </a:ext>
            </a:extLst>
          </p:cNvPr>
          <p:cNvGrpSpPr/>
          <p:nvPr/>
        </p:nvGrpSpPr>
        <p:grpSpPr>
          <a:xfrm>
            <a:off x="5535955" y="3001059"/>
            <a:ext cx="3413078" cy="338554"/>
            <a:chOff x="5527883" y="2947541"/>
            <a:chExt cx="3049039" cy="338554"/>
          </a:xfrm>
        </p:grpSpPr>
        <p:sp>
          <p:nvSpPr>
            <p:cNvPr id="71" name="Rectangle: Rounded Corners 70">
              <a:extLst>
                <a:ext uri="{FF2B5EF4-FFF2-40B4-BE49-F238E27FC236}">
                  <a16:creationId xmlns:a16="http://schemas.microsoft.com/office/drawing/2014/main" id="{DDCB261A-269F-4FA4-B50D-02374CA24318}"/>
                </a:ext>
              </a:extLst>
            </p:cNvPr>
            <p:cNvSpPr/>
            <p:nvPr/>
          </p:nvSpPr>
          <p:spPr>
            <a:xfrm>
              <a:off x="5565669" y="2961487"/>
              <a:ext cx="2855496" cy="310896"/>
            </a:xfrm>
            <a:prstGeom prst="roundRect">
              <a:avLst>
                <a:gd name="adj" fmla="val 48242"/>
              </a:avLst>
            </a:prstGeom>
            <a:solidFill>
              <a:schemeClr val="bg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2" name="TextBox 71">
              <a:extLst>
                <a:ext uri="{FF2B5EF4-FFF2-40B4-BE49-F238E27FC236}">
                  <a16:creationId xmlns:a16="http://schemas.microsoft.com/office/drawing/2014/main" id="{12C11625-B94C-40BC-A9CD-71781BD1BE01}"/>
                </a:ext>
              </a:extLst>
            </p:cNvPr>
            <p:cNvSpPr txBox="1"/>
            <p:nvPr/>
          </p:nvSpPr>
          <p:spPr>
            <a:xfrm>
              <a:off x="5527883" y="2947541"/>
              <a:ext cx="30490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Differential scanning fluorimetry (DSF)</a:t>
              </a:r>
            </a:p>
          </p:txBody>
        </p:sp>
      </p:grpSp>
      <p:grpSp>
        <p:nvGrpSpPr>
          <p:cNvPr id="74" name="Group 73">
            <a:extLst>
              <a:ext uri="{FF2B5EF4-FFF2-40B4-BE49-F238E27FC236}">
                <a16:creationId xmlns:a16="http://schemas.microsoft.com/office/drawing/2014/main" id="{E39B6B05-1B46-4E7D-8D3A-5D3A08862A44}"/>
              </a:ext>
            </a:extLst>
          </p:cNvPr>
          <p:cNvGrpSpPr/>
          <p:nvPr/>
        </p:nvGrpSpPr>
        <p:grpSpPr>
          <a:xfrm>
            <a:off x="5686658" y="4608348"/>
            <a:ext cx="3736782" cy="338554"/>
            <a:chOff x="6162437" y="5286127"/>
            <a:chExt cx="3736782" cy="338554"/>
          </a:xfrm>
        </p:grpSpPr>
        <p:sp>
          <p:nvSpPr>
            <p:cNvPr id="76" name="Rectangle: Rounded Corners 75">
              <a:extLst>
                <a:ext uri="{FF2B5EF4-FFF2-40B4-BE49-F238E27FC236}">
                  <a16:creationId xmlns:a16="http://schemas.microsoft.com/office/drawing/2014/main" id="{F161DBEC-029E-4C65-9A7E-3C73332E1F13}"/>
                </a:ext>
              </a:extLst>
            </p:cNvPr>
            <p:cNvSpPr/>
            <p:nvPr/>
          </p:nvSpPr>
          <p:spPr>
            <a:xfrm>
              <a:off x="6162437" y="5301591"/>
              <a:ext cx="3736782" cy="312413"/>
            </a:xfrm>
            <a:prstGeom prst="roundRect">
              <a:avLst>
                <a:gd name="adj" fmla="val 48242"/>
              </a:avLst>
            </a:prstGeom>
            <a:solidFill>
              <a:schemeClr val="bg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7" name="TextBox 76">
              <a:extLst>
                <a:ext uri="{FF2B5EF4-FFF2-40B4-BE49-F238E27FC236}">
                  <a16:creationId xmlns:a16="http://schemas.microsoft.com/office/drawing/2014/main" id="{F051F9A2-66E6-420F-B41D-81EC871AE6F4}"/>
                </a:ext>
              </a:extLst>
            </p:cNvPr>
            <p:cNvSpPr txBox="1"/>
            <p:nvPr/>
          </p:nvSpPr>
          <p:spPr>
            <a:xfrm>
              <a:off x="6375256" y="5286127"/>
              <a:ext cx="324063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Isothermal titration calorimetry (ITC)</a:t>
              </a:r>
            </a:p>
          </p:txBody>
        </p:sp>
      </p:grpSp>
      <p:grpSp>
        <p:nvGrpSpPr>
          <p:cNvPr id="79" name="Group 78">
            <a:extLst>
              <a:ext uri="{FF2B5EF4-FFF2-40B4-BE49-F238E27FC236}">
                <a16:creationId xmlns:a16="http://schemas.microsoft.com/office/drawing/2014/main" id="{C66F4213-8CE2-48CC-86A2-F8FD6D1EDCD1}"/>
              </a:ext>
            </a:extLst>
          </p:cNvPr>
          <p:cNvGrpSpPr/>
          <p:nvPr/>
        </p:nvGrpSpPr>
        <p:grpSpPr>
          <a:xfrm>
            <a:off x="4861813" y="5120102"/>
            <a:ext cx="4680928" cy="338554"/>
            <a:chOff x="5218290" y="5658062"/>
            <a:chExt cx="4680928" cy="338554"/>
          </a:xfrm>
        </p:grpSpPr>
        <p:sp>
          <p:nvSpPr>
            <p:cNvPr id="81" name="Rectangle: Rounded Corners 80">
              <a:extLst>
                <a:ext uri="{FF2B5EF4-FFF2-40B4-BE49-F238E27FC236}">
                  <a16:creationId xmlns:a16="http://schemas.microsoft.com/office/drawing/2014/main" id="{9FE58125-5E89-453F-A01F-E170ECD048D0}"/>
                </a:ext>
              </a:extLst>
            </p:cNvPr>
            <p:cNvSpPr/>
            <p:nvPr/>
          </p:nvSpPr>
          <p:spPr>
            <a:xfrm>
              <a:off x="5218290" y="5677185"/>
              <a:ext cx="4680928" cy="310896"/>
            </a:xfrm>
            <a:prstGeom prst="roundRect">
              <a:avLst>
                <a:gd name="adj" fmla="val 48242"/>
              </a:avLst>
            </a:prstGeom>
            <a:solidFill>
              <a:schemeClr val="bg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E71A3AD6-E9EE-413F-9708-F5D29080A643}"/>
                </a:ext>
              </a:extLst>
            </p:cNvPr>
            <p:cNvSpPr txBox="1"/>
            <p:nvPr/>
          </p:nvSpPr>
          <p:spPr>
            <a:xfrm>
              <a:off x="6043135" y="5658062"/>
              <a:ext cx="300639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X-ray crystallography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F37B232B-058A-4B45-B02C-EE2CA149A48B}"/>
              </a:ext>
            </a:extLst>
          </p:cNvPr>
          <p:cNvGrpSpPr/>
          <p:nvPr/>
        </p:nvGrpSpPr>
        <p:grpSpPr>
          <a:xfrm>
            <a:off x="3244846" y="2022782"/>
            <a:ext cx="6938723" cy="860460"/>
            <a:chOff x="3568229" y="3220726"/>
            <a:chExt cx="6938723" cy="860460"/>
          </a:xfrm>
        </p:grpSpPr>
        <p:sp>
          <p:nvSpPr>
            <p:cNvPr id="85" name="Arrow: Left-Right 84">
              <a:extLst>
                <a:ext uri="{FF2B5EF4-FFF2-40B4-BE49-F238E27FC236}">
                  <a16:creationId xmlns:a16="http://schemas.microsoft.com/office/drawing/2014/main" id="{879A6422-9EAE-4C71-8385-50356091C416}"/>
                </a:ext>
              </a:extLst>
            </p:cNvPr>
            <p:cNvSpPr/>
            <p:nvPr/>
          </p:nvSpPr>
          <p:spPr>
            <a:xfrm>
              <a:off x="3568229" y="3220726"/>
              <a:ext cx="6938723" cy="613325"/>
            </a:xfrm>
            <a:prstGeom prst="leftRightArrow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Ligand affinity</a:t>
              </a:r>
            </a:p>
          </p:txBody>
        </p:sp>
        <p:grpSp>
          <p:nvGrpSpPr>
            <p:cNvPr id="86" name="Group 85">
              <a:extLst>
                <a:ext uri="{FF2B5EF4-FFF2-40B4-BE49-F238E27FC236}">
                  <a16:creationId xmlns:a16="http://schemas.microsoft.com/office/drawing/2014/main" id="{3B127380-1F85-44FA-986D-9142BE5E6D3A}"/>
                </a:ext>
              </a:extLst>
            </p:cNvPr>
            <p:cNvGrpSpPr/>
            <p:nvPr/>
          </p:nvGrpSpPr>
          <p:grpSpPr>
            <a:xfrm>
              <a:off x="3918409" y="3774457"/>
              <a:ext cx="6451822" cy="301807"/>
              <a:chOff x="4790318" y="3028399"/>
              <a:chExt cx="7553524" cy="353343"/>
            </a:xfrm>
          </p:grpSpPr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982CF05B-BF1D-45E5-91B1-2ACDC2C118A3}"/>
                  </a:ext>
                </a:extLst>
              </p:cNvPr>
              <p:cNvSpPr txBox="1"/>
              <p:nvPr/>
            </p:nvSpPr>
            <p:spPr>
              <a:xfrm>
                <a:off x="4790318" y="3028399"/>
                <a:ext cx="1525449" cy="3242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dirty="0"/>
                  <a:t>10</a:t>
                </a:r>
                <a:r>
                  <a:rPr lang="en-US" baseline="30000" dirty="0"/>
                  <a:t>-3</a:t>
                </a:r>
                <a:r>
                  <a:rPr lang="en-US" dirty="0"/>
                  <a:t> M</a:t>
                </a:r>
              </a:p>
            </p:txBody>
          </p:sp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8247DE41-471E-4372-8BBA-C12436D0D902}"/>
                  </a:ext>
                </a:extLst>
              </p:cNvPr>
              <p:cNvSpPr txBox="1"/>
              <p:nvPr/>
            </p:nvSpPr>
            <p:spPr>
              <a:xfrm>
                <a:off x="11327787" y="3057443"/>
                <a:ext cx="1016055" cy="32429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dirty="0"/>
                  <a:t>10</a:t>
                </a:r>
                <a:r>
                  <a:rPr lang="en-US" baseline="30000" dirty="0"/>
                  <a:t>-9</a:t>
                </a:r>
                <a:r>
                  <a:rPr lang="en-US" dirty="0"/>
                  <a:t> M</a:t>
                </a:r>
              </a:p>
            </p:txBody>
          </p:sp>
        </p:grpSp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BE481555-204E-43AB-A67D-5C80A848EE61}"/>
                </a:ext>
              </a:extLst>
            </p:cNvPr>
            <p:cNvSpPr txBox="1"/>
            <p:nvPr/>
          </p:nvSpPr>
          <p:spPr>
            <a:xfrm>
              <a:off x="6662193" y="3804187"/>
              <a:ext cx="1232957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n-US" dirty="0"/>
                <a:t>10</a:t>
              </a:r>
              <a:r>
                <a:rPr lang="en-US" baseline="30000" dirty="0"/>
                <a:t>-6</a:t>
              </a:r>
              <a:r>
                <a:rPr lang="en-US" dirty="0"/>
                <a:t> M</a:t>
              </a:r>
            </a:p>
          </p:txBody>
        </p:sp>
      </p:grpSp>
      <p:sp>
        <p:nvSpPr>
          <p:cNvPr id="90" name="Oval 89">
            <a:extLst>
              <a:ext uri="{FF2B5EF4-FFF2-40B4-BE49-F238E27FC236}">
                <a16:creationId xmlns:a16="http://schemas.microsoft.com/office/drawing/2014/main" id="{7F87F730-7CC7-45F3-964B-2F5094CDE444}"/>
              </a:ext>
            </a:extLst>
          </p:cNvPr>
          <p:cNvSpPr/>
          <p:nvPr/>
        </p:nvSpPr>
        <p:spPr>
          <a:xfrm>
            <a:off x="4227871" y="3856743"/>
            <a:ext cx="3455297" cy="670174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7D317087-9BB2-48E3-86C3-24E5BD6238A3}"/>
              </a:ext>
            </a:extLst>
          </p:cNvPr>
          <p:cNvGrpSpPr/>
          <p:nvPr/>
        </p:nvGrpSpPr>
        <p:grpSpPr>
          <a:xfrm>
            <a:off x="10052633" y="2958434"/>
            <a:ext cx="1500081" cy="2637830"/>
            <a:chOff x="10144422" y="3767177"/>
            <a:chExt cx="1500081" cy="1883223"/>
          </a:xfrm>
        </p:grpSpPr>
        <p:grpSp>
          <p:nvGrpSpPr>
            <p:cNvPr id="102" name="Group 101">
              <a:extLst>
                <a:ext uri="{FF2B5EF4-FFF2-40B4-BE49-F238E27FC236}">
                  <a16:creationId xmlns:a16="http://schemas.microsoft.com/office/drawing/2014/main" id="{9642F80E-790B-42C5-93A9-2C0EB012515A}"/>
                </a:ext>
              </a:extLst>
            </p:cNvPr>
            <p:cNvGrpSpPr/>
            <p:nvPr/>
          </p:nvGrpSpPr>
          <p:grpSpPr>
            <a:xfrm>
              <a:off x="10144422" y="3767177"/>
              <a:ext cx="1480507" cy="1883223"/>
              <a:chOff x="10432343" y="3981876"/>
              <a:chExt cx="1480507" cy="1883223"/>
            </a:xfrm>
          </p:grpSpPr>
          <p:sp>
            <p:nvSpPr>
              <p:cNvPr id="112" name="TextBox 111">
                <a:extLst>
                  <a:ext uri="{FF2B5EF4-FFF2-40B4-BE49-F238E27FC236}">
                    <a16:creationId xmlns:a16="http://schemas.microsoft.com/office/drawing/2014/main" id="{A5336D84-C678-470C-A11A-F4C23A398B61}"/>
                  </a:ext>
                </a:extLst>
              </p:cNvPr>
              <p:cNvSpPr txBox="1"/>
              <p:nvPr/>
            </p:nvSpPr>
            <p:spPr>
              <a:xfrm>
                <a:off x="10432343" y="5526545"/>
                <a:ext cx="1480507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600" dirty="0">
                    <a:sym typeface="Wingdings" panose="05000000000000000000" pitchFamily="2" charset="2"/>
                  </a:rPr>
                  <a:t>High</a:t>
                </a:r>
                <a:endParaRPr lang="en-US" sz="1600" dirty="0"/>
              </a:p>
            </p:txBody>
          </p:sp>
          <p:sp>
            <p:nvSpPr>
              <p:cNvPr id="113" name="TextBox 112">
                <a:extLst>
                  <a:ext uri="{FF2B5EF4-FFF2-40B4-BE49-F238E27FC236}">
                    <a16:creationId xmlns:a16="http://schemas.microsoft.com/office/drawing/2014/main" id="{CD9D638C-284C-45EE-8E02-BCA3126FA79C}"/>
                  </a:ext>
                </a:extLst>
              </p:cNvPr>
              <p:cNvSpPr txBox="1"/>
              <p:nvPr/>
            </p:nvSpPr>
            <p:spPr>
              <a:xfrm>
                <a:off x="10432343" y="3981876"/>
                <a:ext cx="1401565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600" dirty="0">
                    <a:sym typeface="Wingdings" panose="05000000000000000000" pitchFamily="2" charset="2"/>
                  </a:rPr>
                  <a:t>Low</a:t>
                </a:r>
                <a:endParaRPr lang="en-US" sz="1600" dirty="0"/>
              </a:p>
            </p:txBody>
          </p:sp>
        </p:grpSp>
        <p:sp>
          <p:nvSpPr>
            <p:cNvPr id="109" name="TextBox 108">
              <a:extLst>
                <a:ext uri="{FF2B5EF4-FFF2-40B4-BE49-F238E27FC236}">
                  <a16:creationId xmlns:a16="http://schemas.microsoft.com/office/drawing/2014/main" id="{42603A53-0770-45F8-80F7-F751153F5ADC}"/>
                </a:ext>
              </a:extLst>
            </p:cNvPr>
            <p:cNvSpPr txBox="1"/>
            <p:nvPr/>
          </p:nvSpPr>
          <p:spPr>
            <a:xfrm>
              <a:off x="10163996" y="4478017"/>
              <a:ext cx="1480507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>
                  <a:sym typeface="Wingdings" panose="05000000000000000000" pitchFamily="2" charset="2"/>
                </a:rPr>
                <a:t>Protein consumption</a:t>
              </a:r>
              <a:endParaRPr lang="en-US" sz="1600" b="1" dirty="0"/>
            </a:p>
          </p:txBody>
        </p:sp>
      </p:grpSp>
      <p:grpSp>
        <p:nvGrpSpPr>
          <p:cNvPr id="114" name="Group 113">
            <a:extLst>
              <a:ext uri="{FF2B5EF4-FFF2-40B4-BE49-F238E27FC236}">
                <a16:creationId xmlns:a16="http://schemas.microsoft.com/office/drawing/2014/main" id="{DE1AEBF3-538F-4C8E-8672-DA34B357534A}"/>
              </a:ext>
            </a:extLst>
          </p:cNvPr>
          <p:cNvGrpSpPr/>
          <p:nvPr/>
        </p:nvGrpSpPr>
        <p:grpSpPr>
          <a:xfrm>
            <a:off x="2154901" y="2951714"/>
            <a:ext cx="1340150" cy="2638123"/>
            <a:chOff x="2005433" y="3766884"/>
            <a:chExt cx="1340150" cy="1982075"/>
          </a:xfrm>
        </p:grpSpPr>
        <p:grpSp>
          <p:nvGrpSpPr>
            <p:cNvPr id="115" name="Group 114">
              <a:extLst>
                <a:ext uri="{FF2B5EF4-FFF2-40B4-BE49-F238E27FC236}">
                  <a16:creationId xmlns:a16="http://schemas.microsoft.com/office/drawing/2014/main" id="{8C7F31D9-7252-4A21-A7F5-96968EB890C4}"/>
                </a:ext>
              </a:extLst>
            </p:cNvPr>
            <p:cNvGrpSpPr/>
            <p:nvPr/>
          </p:nvGrpSpPr>
          <p:grpSpPr>
            <a:xfrm>
              <a:off x="2005433" y="3766884"/>
              <a:ext cx="1340150" cy="1982075"/>
              <a:chOff x="2381036" y="3981583"/>
              <a:chExt cx="1340150" cy="1982075"/>
            </a:xfrm>
          </p:grpSpPr>
          <p:sp>
            <p:nvSpPr>
              <p:cNvPr id="117" name="TextBox 116">
                <a:extLst>
                  <a:ext uri="{FF2B5EF4-FFF2-40B4-BE49-F238E27FC236}">
                    <a16:creationId xmlns:a16="http://schemas.microsoft.com/office/drawing/2014/main" id="{892E6889-F017-40CC-A10B-CFDB868EB065}"/>
                  </a:ext>
                </a:extLst>
              </p:cNvPr>
              <p:cNvSpPr txBox="1"/>
              <p:nvPr/>
            </p:nvSpPr>
            <p:spPr>
              <a:xfrm>
                <a:off x="2381036" y="5625104"/>
                <a:ext cx="1340150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1600" dirty="0">
                    <a:sym typeface="Wingdings" panose="05000000000000000000" pitchFamily="2" charset="2"/>
                  </a:rPr>
                  <a:t>Low</a:t>
                </a:r>
                <a:endParaRPr lang="en-US" sz="1600" dirty="0"/>
              </a:p>
            </p:txBody>
          </p:sp>
          <p:sp>
            <p:nvSpPr>
              <p:cNvPr id="118" name="TextBox 117">
                <a:extLst>
                  <a:ext uri="{FF2B5EF4-FFF2-40B4-BE49-F238E27FC236}">
                    <a16:creationId xmlns:a16="http://schemas.microsoft.com/office/drawing/2014/main" id="{BAF8D304-0631-4B4F-B9B4-2476972FAF3F}"/>
                  </a:ext>
                </a:extLst>
              </p:cNvPr>
              <p:cNvSpPr txBox="1"/>
              <p:nvPr/>
            </p:nvSpPr>
            <p:spPr>
              <a:xfrm>
                <a:off x="2476365" y="3981583"/>
                <a:ext cx="1244821" cy="338554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sz="1600" dirty="0">
                    <a:sym typeface="Wingdings" panose="05000000000000000000" pitchFamily="2" charset="2"/>
                  </a:rPr>
                  <a:t>High</a:t>
                </a:r>
                <a:endParaRPr lang="en-US" sz="1600" dirty="0"/>
              </a:p>
            </p:txBody>
          </p:sp>
        </p:grpSp>
        <p:sp>
          <p:nvSpPr>
            <p:cNvPr id="116" name="TextBox 115">
              <a:extLst>
                <a:ext uri="{FF2B5EF4-FFF2-40B4-BE49-F238E27FC236}">
                  <a16:creationId xmlns:a16="http://schemas.microsoft.com/office/drawing/2014/main" id="{C0733249-06A9-4352-876B-C4EE01987B9D}"/>
                </a:ext>
              </a:extLst>
            </p:cNvPr>
            <p:cNvSpPr txBox="1"/>
            <p:nvPr/>
          </p:nvSpPr>
          <p:spPr>
            <a:xfrm>
              <a:off x="2091432" y="4608953"/>
              <a:ext cx="124482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>
                  <a:sym typeface="Wingdings" panose="05000000000000000000" pitchFamily="2" charset="2"/>
                </a:rPr>
                <a:t>Throughput</a:t>
              </a:r>
              <a:endParaRPr lang="en-US" sz="1600" b="1" dirty="0"/>
            </a:p>
          </p:txBody>
        </p:sp>
      </p:grpSp>
      <p:sp>
        <p:nvSpPr>
          <p:cNvPr id="119" name="Oval 118">
            <a:extLst>
              <a:ext uri="{FF2B5EF4-FFF2-40B4-BE49-F238E27FC236}">
                <a16:creationId xmlns:a16="http://schemas.microsoft.com/office/drawing/2014/main" id="{8B358E9F-1902-47EC-9F6D-296EEAE96D2E}"/>
              </a:ext>
            </a:extLst>
          </p:cNvPr>
          <p:cNvSpPr/>
          <p:nvPr/>
        </p:nvSpPr>
        <p:spPr>
          <a:xfrm>
            <a:off x="5378398" y="2853511"/>
            <a:ext cx="3551009" cy="661291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961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90" grpId="0" animBg="1"/>
      <p:bldP spid="1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itle 1">
            <a:extLst>
              <a:ext uri="{FF2B5EF4-FFF2-40B4-BE49-F238E27FC236}">
                <a16:creationId xmlns:a16="http://schemas.microsoft.com/office/drawing/2014/main" id="{B4226D29-BDE0-4A1F-A5F1-50A18D29E5AE}"/>
              </a:ext>
            </a:extLst>
          </p:cNvPr>
          <p:cNvSpPr txBox="1">
            <a:spLocks/>
          </p:cNvSpPr>
          <p:nvPr/>
        </p:nvSpPr>
        <p:spPr>
          <a:xfrm>
            <a:off x="140092" y="1451"/>
            <a:ext cx="1578909" cy="6856549"/>
          </a:xfrm>
          <a:prstGeom prst="rect">
            <a:avLst/>
          </a:prstGeom>
          <a:solidFill>
            <a:srgbClr val="006666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endParaRPr lang="en-US" sz="160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9EB3FEF-4885-45E4-9489-1F9F51811F21}"/>
              </a:ext>
            </a:extLst>
          </p:cNvPr>
          <p:cNvSpPr txBox="1"/>
          <p:nvPr/>
        </p:nvSpPr>
        <p:spPr>
          <a:xfrm>
            <a:off x="1926223" y="248559"/>
            <a:ext cx="899577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6666"/>
                </a:solidFill>
              </a:rPr>
              <a:t>Four hits confirmed by ligand-observed </a:t>
            </a:r>
            <a:r>
              <a:rPr lang="en-US" sz="2800" baseline="30000" dirty="0">
                <a:solidFill>
                  <a:srgbClr val="006666"/>
                </a:solidFill>
              </a:rPr>
              <a:t>19</a:t>
            </a:r>
            <a:r>
              <a:rPr lang="en-US" sz="2800" dirty="0">
                <a:solidFill>
                  <a:srgbClr val="006666"/>
                </a:solidFill>
              </a:rPr>
              <a:t>F-NMR</a:t>
            </a:r>
          </a:p>
        </p:txBody>
      </p:sp>
      <p:pic>
        <p:nvPicPr>
          <p:cNvPr id="94" name="Picture 93">
            <a:hlinkClick r:id="rId4"/>
            <a:extLst>
              <a:ext uri="{FF2B5EF4-FFF2-40B4-BE49-F238E27FC236}">
                <a16:creationId xmlns:a16="http://schemas.microsoft.com/office/drawing/2014/main" id="{2B7DC14F-4CC7-49D1-BD7E-71E964612E6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222" y="213234"/>
            <a:ext cx="1178603" cy="558545"/>
          </a:xfrm>
          <a:prstGeom prst="rect">
            <a:avLst/>
          </a:prstGeom>
        </p:spPr>
      </p:pic>
      <p:sp>
        <p:nvSpPr>
          <p:cNvPr id="95" name="TextBox 94">
            <a:extLst>
              <a:ext uri="{FF2B5EF4-FFF2-40B4-BE49-F238E27FC236}">
                <a16:creationId xmlns:a16="http://schemas.microsoft.com/office/drawing/2014/main" id="{6C1D285D-3BE2-447E-8C7C-DF2038623591}"/>
              </a:ext>
            </a:extLst>
          </p:cNvPr>
          <p:cNvSpPr txBox="1"/>
          <p:nvPr/>
        </p:nvSpPr>
        <p:spPr>
          <a:xfrm>
            <a:off x="49695" y="5630472"/>
            <a:ext cx="1737360" cy="73866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Orthogonal screen</a:t>
            </a:r>
          </a:p>
          <a:p>
            <a:pPr algn="ctr"/>
            <a:r>
              <a:rPr lang="en-US" sz="1600" b="1" baseline="30000" dirty="0">
                <a:solidFill>
                  <a:schemeClr val="bg1"/>
                </a:solidFill>
              </a:rPr>
              <a:t>19</a:t>
            </a:r>
            <a:r>
              <a:rPr lang="en-US" sz="1600" b="1" dirty="0">
                <a:solidFill>
                  <a:schemeClr val="bg1"/>
                </a:solidFill>
              </a:rPr>
              <a:t>F-NMR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</a:rPr>
              <a:t>4 hits confirmed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57784AFF-ED0F-4841-BE08-A8FDBF7CDCDB}"/>
              </a:ext>
            </a:extLst>
          </p:cNvPr>
          <p:cNvSpPr txBox="1"/>
          <p:nvPr/>
        </p:nvSpPr>
        <p:spPr>
          <a:xfrm>
            <a:off x="49695" y="2695227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40 putative</a:t>
            </a:r>
          </a:p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ligands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ADE47830-5352-4D06-B5C0-54ED2EF4FA6E}"/>
              </a:ext>
            </a:extLst>
          </p:cNvPr>
          <p:cNvSpPr txBox="1"/>
          <p:nvPr/>
        </p:nvSpPr>
        <p:spPr>
          <a:xfrm>
            <a:off x="49695" y="2061262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 1</a:t>
            </a:r>
            <a:r>
              <a:rPr lang="en-US" sz="16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1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F9005335-B3CF-404F-A225-D5116EE3CCAE}"/>
              </a:ext>
            </a:extLst>
          </p:cNvPr>
          <p:cNvSpPr txBox="1"/>
          <p:nvPr/>
        </p:nvSpPr>
        <p:spPr>
          <a:xfrm>
            <a:off x="49695" y="1427863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1954 predictions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41BE82EE-DF06-4545-B02F-72E2A486371F}"/>
              </a:ext>
            </a:extLst>
          </p:cNvPr>
          <p:cNvSpPr txBox="1"/>
          <p:nvPr/>
        </p:nvSpPr>
        <p:spPr>
          <a:xfrm>
            <a:off x="49695" y="4062228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124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putative hits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31626250-23D2-4B98-83C0-5CE17E5EAD68}"/>
              </a:ext>
            </a:extLst>
          </p:cNvPr>
          <p:cNvSpPr txBox="1"/>
          <p:nvPr/>
        </p:nvSpPr>
        <p:spPr>
          <a:xfrm>
            <a:off x="49695" y="3495682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 1</a:t>
            </a:r>
            <a:r>
              <a:rPr lang="en-US" sz="16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2</a:t>
            </a:r>
          </a:p>
        </p:txBody>
      </p:sp>
      <p:sp>
        <p:nvSpPr>
          <p:cNvPr id="101" name="Arrow: Chevron 100">
            <a:extLst>
              <a:ext uri="{FF2B5EF4-FFF2-40B4-BE49-F238E27FC236}">
                <a16:creationId xmlns:a16="http://schemas.microsoft.com/office/drawing/2014/main" id="{2751159B-B2F2-4D06-B2C0-98963A793DA6}"/>
              </a:ext>
            </a:extLst>
          </p:cNvPr>
          <p:cNvSpPr/>
          <p:nvPr/>
        </p:nvSpPr>
        <p:spPr>
          <a:xfrm rot="5400000">
            <a:off x="781215" y="1719235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4A4D27EA-6AA4-4170-9C9C-860488AE6524}"/>
              </a:ext>
            </a:extLst>
          </p:cNvPr>
          <p:cNvSpPr txBox="1"/>
          <p:nvPr/>
        </p:nvSpPr>
        <p:spPr>
          <a:xfrm>
            <a:off x="49695" y="4720243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Solubility &amp;</a:t>
            </a:r>
          </a:p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aggregation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3" name="Arrow: Chevron 102">
            <a:extLst>
              <a:ext uri="{FF2B5EF4-FFF2-40B4-BE49-F238E27FC236}">
                <a16:creationId xmlns:a16="http://schemas.microsoft.com/office/drawing/2014/main" id="{B4B2ADBA-B6D7-4ACA-81BA-C8441D2F4918}"/>
              </a:ext>
            </a:extLst>
          </p:cNvPr>
          <p:cNvSpPr/>
          <p:nvPr/>
        </p:nvSpPr>
        <p:spPr>
          <a:xfrm rot="5400000">
            <a:off x="781215" y="3234229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04" name="Arrow: Chevron 103">
            <a:extLst>
              <a:ext uri="{FF2B5EF4-FFF2-40B4-BE49-F238E27FC236}">
                <a16:creationId xmlns:a16="http://schemas.microsoft.com/office/drawing/2014/main" id="{4B08F1DE-0AC4-462F-977B-E46FC47DE79A}"/>
              </a:ext>
            </a:extLst>
          </p:cNvPr>
          <p:cNvSpPr/>
          <p:nvPr/>
        </p:nvSpPr>
        <p:spPr>
          <a:xfrm rot="5400000">
            <a:off x="781215" y="4409008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05" name="Arrow: Chevron 104">
            <a:extLst>
              <a:ext uri="{FF2B5EF4-FFF2-40B4-BE49-F238E27FC236}">
                <a16:creationId xmlns:a16="http://schemas.microsoft.com/office/drawing/2014/main" id="{814C31FD-0B4F-404F-B934-E8F96ED8DFDE}"/>
              </a:ext>
            </a:extLst>
          </p:cNvPr>
          <p:cNvSpPr/>
          <p:nvPr/>
        </p:nvSpPr>
        <p:spPr>
          <a:xfrm rot="5400000">
            <a:off x="781215" y="5318201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07" name="Arrow: Chevron 106">
            <a:extLst>
              <a:ext uri="{FF2B5EF4-FFF2-40B4-BE49-F238E27FC236}">
                <a16:creationId xmlns:a16="http://schemas.microsoft.com/office/drawing/2014/main" id="{E0690649-06BE-452B-9116-FBE2D14866B8}"/>
              </a:ext>
            </a:extLst>
          </p:cNvPr>
          <p:cNvSpPr/>
          <p:nvPr/>
        </p:nvSpPr>
        <p:spPr>
          <a:xfrm rot="5400000">
            <a:off x="781215" y="6377417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91C87455-4736-4BA6-A1E6-7982E0D1AEBC}"/>
              </a:ext>
            </a:extLst>
          </p:cNvPr>
          <p:cNvSpPr txBox="1"/>
          <p:nvPr/>
        </p:nvSpPr>
        <p:spPr>
          <a:xfrm>
            <a:off x="49695" y="1010021"/>
            <a:ext cx="17373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cap="sm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Round</a:t>
            </a:r>
            <a:r>
              <a:rPr lang="en-US" sz="1600" cap="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1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96B522E-E4AA-4E28-A679-C58CCADCEA63}"/>
              </a:ext>
            </a:extLst>
          </p:cNvPr>
          <p:cNvGrpSpPr/>
          <p:nvPr/>
        </p:nvGrpSpPr>
        <p:grpSpPr>
          <a:xfrm>
            <a:off x="6678371" y="4218646"/>
            <a:ext cx="5128464" cy="2519822"/>
            <a:chOff x="4696941" y="5066893"/>
            <a:chExt cx="5128464" cy="2519822"/>
          </a:xfrm>
        </p:grpSpPr>
        <p:graphicFrame>
          <p:nvGraphicFramePr>
            <p:cNvPr id="41" name="Object 40">
              <a:extLst>
                <a:ext uri="{FF2B5EF4-FFF2-40B4-BE49-F238E27FC236}">
                  <a16:creationId xmlns:a16="http://schemas.microsoft.com/office/drawing/2014/main" id="{6137966A-6F02-4AF9-893E-EF724F628B27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629490034"/>
                </p:ext>
              </p:extLst>
            </p:nvPr>
          </p:nvGraphicFramePr>
          <p:xfrm>
            <a:off x="4696941" y="5455012"/>
            <a:ext cx="2643188" cy="1247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699" name="CS ChemDraw Drawing" r:id="rId6" imgW="2091974" imgH="987316" progId="ChemDraw.Document.6.0">
                    <p:embed/>
                  </p:oleObj>
                </mc:Choice>
                <mc:Fallback>
                  <p:oleObj name="CS ChemDraw Drawing" r:id="rId6" imgW="2091974" imgH="987316" progId="ChemDraw.Document.6.0">
                    <p:embed/>
                    <p:pic>
                      <p:nvPicPr>
                        <p:cNvPr id="5" name="Object 4">
                          <a:extLst>
                            <a:ext uri="{FF2B5EF4-FFF2-40B4-BE49-F238E27FC236}">
                              <a16:creationId xmlns:a16="http://schemas.microsoft.com/office/drawing/2014/main" id="{0434E116-8404-40F9-8BD5-4F757DA6C653}"/>
                            </a:ext>
                          </a:extLst>
                        </p:cNvPr>
                        <p:cNvPicPr/>
                        <p:nvPr/>
                      </p:nvPicPr>
                      <p:blipFill>
                        <a:blip r:embed="rId7"/>
                        <a:stretch>
                          <a:fillRect/>
                        </a:stretch>
                      </p:blipFill>
                      <p:spPr>
                        <a:xfrm>
                          <a:off x="4696941" y="5455012"/>
                          <a:ext cx="2643188" cy="1247775"/>
                        </a:xfrm>
                        <a:prstGeom prst="rect">
                          <a:avLst/>
                        </a:prstGeom>
                        <a:solidFill>
                          <a:schemeClr val="bg1"/>
                        </a:solidFill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74D0AA0E-7EAE-4945-81C3-12F6E44ED43F}"/>
                </a:ext>
              </a:extLst>
            </p:cNvPr>
            <p:cNvSpPr txBox="1"/>
            <p:nvPr/>
          </p:nvSpPr>
          <p:spPr>
            <a:xfrm>
              <a:off x="4841637" y="6753280"/>
              <a:ext cx="235349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/>
                <a:t>1195_6 </a:t>
              </a:r>
            </a:p>
            <a:p>
              <a:pPr algn="ctr"/>
              <a:r>
                <a:rPr lang="en-US" sz="1600" dirty="0"/>
                <a:t>(SPR K</a:t>
              </a:r>
              <a:r>
                <a:rPr lang="en-US" sz="1600" baseline="-25000" dirty="0"/>
                <a:t>D</a:t>
              </a:r>
              <a:r>
                <a:rPr lang="en-US" sz="1600" dirty="0"/>
                <a:t> = 120 µM)</a:t>
              </a:r>
            </a:p>
          </p:txBody>
        </p:sp>
        <p:pic>
          <p:nvPicPr>
            <p:cNvPr id="33" name="Graphic 32">
              <a:extLst>
                <a:ext uri="{FF2B5EF4-FFF2-40B4-BE49-F238E27FC236}">
                  <a16:creationId xmlns:a16="http://schemas.microsoft.com/office/drawing/2014/main" id="{03D7F76B-427B-4DBD-8BF0-5EE8A80451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rcRect l="7819" t="8277" r="39941" b="9095"/>
            <a:stretch/>
          </p:blipFill>
          <p:spPr>
            <a:xfrm>
              <a:off x="7512049" y="5066893"/>
              <a:ext cx="2313356" cy="2519822"/>
            </a:xfrm>
            <a:prstGeom prst="rect">
              <a:avLst/>
            </a:prstGeom>
          </p:spPr>
        </p:pic>
      </p:grpSp>
      <p:grpSp>
        <p:nvGrpSpPr>
          <p:cNvPr id="61" name="Group 60">
            <a:extLst>
              <a:ext uri="{FF2B5EF4-FFF2-40B4-BE49-F238E27FC236}">
                <a16:creationId xmlns:a16="http://schemas.microsoft.com/office/drawing/2014/main" id="{ADDE552C-8136-40F6-BDAA-C0D3D1C732BA}"/>
              </a:ext>
            </a:extLst>
          </p:cNvPr>
          <p:cNvGrpSpPr/>
          <p:nvPr/>
        </p:nvGrpSpPr>
        <p:grpSpPr>
          <a:xfrm>
            <a:off x="1662019" y="1124253"/>
            <a:ext cx="4362313" cy="4689065"/>
            <a:chOff x="1489488" y="1230098"/>
            <a:chExt cx="4362313" cy="4689065"/>
          </a:xfrm>
        </p:grpSpPr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3A10B2B6-FA5A-4853-AEB9-B91368BF76E1}"/>
                </a:ext>
              </a:extLst>
            </p:cNvPr>
            <p:cNvSpPr txBox="1"/>
            <p:nvPr/>
          </p:nvSpPr>
          <p:spPr>
            <a:xfrm>
              <a:off x="1765754" y="2553570"/>
              <a:ext cx="1635126" cy="24622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1600" dirty="0"/>
                <a:t>Compound (10 </a:t>
              </a:r>
              <a:r>
                <a:rPr lang="en-US" sz="1600" dirty="0">
                  <a:latin typeface="Symbol" panose="05050102010706020507" pitchFamily="18" charset="2"/>
                </a:rPr>
                <a:t>m</a:t>
              </a:r>
              <a:r>
                <a:rPr lang="en-US" sz="1600" dirty="0"/>
                <a:t>M) </a:t>
              </a:r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4CCD235C-874A-4363-B892-11735C981A77}"/>
                </a:ext>
              </a:extLst>
            </p:cNvPr>
            <p:cNvSpPr txBox="1"/>
            <p:nvPr/>
          </p:nvSpPr>
          <p:spPr>
            <a:xfrm>
              <a:off x="1636933" y="3437469"/>
              <a:ext cx="1889098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dirty="0"/>
                <a:t>1 : 1 </a:t>
              </a:r>
            </a:p>
            <a:p>
              <a:pPr algn="ctr"/>
              <a:r>
                <a:rPr lang="en-US" sz="1600" dirty="0"/>
                <a:t>Compound : Protein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16CB6EA5-E3F6-4C2C-9D8E-FCFCFADF80D6}"/>
                </a:ext>
              </a:extLst>
            </p:cNvPr>
            <p:cNvSpPr txBox="1"/>
            <p:nvPr/>
          </p:nvSpPr>
          <p:spPr>
            <a:xfrm>
              <a:off x="1489488" y="4567590"/>
              <a:ext cx="2183988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en-US" sz="1600" dirty="0"/>
                <a:t>1 : 2</a:t>
              </a:r>
            </a:p>
            <a:p>
              <a:pPr algn="ctr"/>
              <a:r>
                <a:rPr lang="en-US" sz="1600" dirty="0"/>
                <a:t>Compound : Protein</a:t>
              </a:r>
            </a:p>
          </p:txBody>
        </p:sp>
        <p:grpSp>
          <p:nvGrpSpPr>
            <p:cNvPr id="58" name="Group 57">
              <a:extLst>
                <a:ext uri="{FF2B5EF4-FFF2-40B4-BE49-F238E27FC236}">
                  <a16:creationId xmlns:a16="http://schemas.microsoft.com/office/drawing/2014/main" id="{FDCE51A6-CDCF-4BA3-8E3F-89EA118FEC0F}"/>
                </a:ext>
              </a:extLst>
            </p:cNvPr>
            <p:cNvGrpSpPr/>
            <p:nvPr/>
          </p:nvGrpSpPr>
          <p:grpSpPr>
            <a:xfrm>
              <a:off x="3215011" y="1230098"/>
              <a:ext cx="2636790" cy="4689065"/>
              <a:chOff x="3613001" y="1230098"/>
              <a:chExt cx="2636790" cy="4689065"/>
            </a:xfrm>
          </p:grpSpPr>
          <p:pic>
            <p:nvPicPr>
              <p:cNvPr id="50" name="Graphic 49">
                <a:extLst>
                  <a:ext uri="{FF2B5EF4-FFF2-40B4-BE49-F238E27FC236}">
                    <a16:creationId xmlns:a16="http://schemas.microsoft.com/office/drawing/2014/main" id="{436F7EED-6E3E-4BD4-A959-11D78B1DB4D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rcRect l="44033" t="35781" r="25914" b="6694"/>
              <a:stretch/>
            </p:blipFill>
            <p:spPr>
              <a:xfrm>
                <a:off x="3613001" y="1230098"/>
                <a:ext cx="2486106" cy="4477929"/>
              </a:xfrm>
              <a:prstGeom prst="rect">
                <a:avLst/>
              </a:prstGeom>
            </p:spPr>
          </p:pic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33206FE0-4ECA-4098-9C2F-7441FCCD32DA}"/>
                  </a:ext>
                </a:extLst>
              </p:cNvPr>
              <p:cNvSpPr txBox="1"/>
              <p:nvPr/>
            </p:nvSpPr>
            <p:spPr>
              <a:xfrm>
                <a:off x="4086947" y="5572020"/>
                <a:ext cx="1506366" cy="34714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sz="1600" dirty="0">
                    <a:latin typeface="Symbol" panose="05050102010706020507" pitchFamily="18" charset="2"/>
                  </a:rPr>
                  <a:t>d</a:t>
                </a:r>
                <a:r>
                  <a:rPr lang="en-US" sz="1600" dirty="0"/>
                  <a:t> </a:t>
                </a:r>
                <a:r>
                  <a:rPr lang="en-US" sz="1600" baseline="30000" dirty="0"/>
                  <a:t>19</a:t>
                </a:r>
                <a:r>
                  <a:rPr lang="en-US" sz="1600" dirty="0"/>
                  <a:t>F (ppm)</a:t>
                </a:r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52A36FCD-376B-4676-9205-16EC79DF9A2B}"/>
                  </a:ext>
                </a:extLst>
              </p:cNvPr>
              <p:cNvSpPr/>
              <p:nvPr/>
            </p:nvSpPr>
            <p:spPr>
              <a:xfrm>
                <a:off x="5025358" y="1335450"/>
                <a:ext cx="1224433" cy="438419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106" name="TextBox 105">
            <a:extLst>
              <a:ext uri="{FF2B5EF4-FFF2-40B4-BE49-F238E27FC236}">
                <a16:creationId xmlns:a16="http://schemas.microsoft.com/office/drawing/2014/main" id="{8E4B2566-9CBC-4E52-AD47-1C42085FCEE2}"/>
              </a:ext>
            </a:extLst>
          </p:cNvPr>
          <p:cNvSpPr txBox="1"/>
          <p:nvPr/>
        </p:nvSpPr>
        <p:spPr>
          <a:xfrm>
            <a:off x="7552519" y="784796"/>
            <a:ext cx="4387997" cy="307777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lang="en-US" sz="2000" dirty="0"/>
              <a:t>Trace in black = compound only (10 </a:t>
            </a:r>
            <a:r>
              <a:rPr lang="en-US" sz="2000" dirty="0">
                <a:latin typeface="Symbol" panose="05050102010706020507" pitchFamily="18" charset="2"/>
              </a:rPr>
              <a:t>m</a:t>
            </a:r>
            <a:r>
              <a:rPr lang="en-US" sz="2000" dirty="0"/>
              <a:t>M)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BDAA10E7-8430-41D4-844C-5DE7E56B649A}"/>
              </a:ext>
            </a:extLst>
          </p:cNvPr>
          <p:cNvGrpSpPr/>
          <p:nvPr/>
        </p:nvGrpSpPr>
        <p:grpSpPr>
          <a:xfrm>
            <a:off x="6540063" y="1485097"/>
            <a:ext cx="5562991" cy="2272699"/>
            <a:chOff x="6481871" y="1650094"/>
            <a:chExt cx="5562991" cy="2272699"/>
          </a:xfrm>
        </p:grpSpPr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37FCD937-8841-4745-95D3-4C8B71D1D5C0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2424026494"/>
                </p:ext>
              </p:extLst>
            </p:nvPr>
          </p:nvGraphicFramePr>
          <p:xfrm>
            <a:off x="6481871" y="1664875"/>
            <a:ext cx="2732055" cy="103059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00" name="CS ChemDraw Drawing" r:id="rId12" imgW="2008326" imgH="757533" progId="ChemDraw.Document.6.0">
                    <p:embed/>
                  </p:oleObj>
                </mc:Choice>
                <mc:Fallback>
                  <p:oleObj name="CS ChemDraw Drawing" r:id="rId12" imgW="2008326" imgH="757533" progId="ChemDraw.Document.6.0">
                    <p:embed/>
                    <p:pic>
                      <p:nvPicPr>
                        <p:cNvPr id="0" name=""/>
                        <p:cNvPicPr/>
                        <p:nvPr/>
                      </p:nvPicPr>
                      <p:blipFill>
                        <a:blip r:embed="rId13"/>
                        <a:stretch>
                          <a:fillRect/>
                        </a:stretch>
                      </p:blipFill>
                      <p:spPr>
                        <a:xfrm>
                          <a:off x="6481871" y="1664875"/>
                          <a:ext cx="2732055" cy="103059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B12A7D6E-14BA-4A02-89E6-3B9410E65CE5}"/>
                </a:ext>
              </a:extLst>
            </p:cNvPr>
            <p:cNvSpPr txBox="1"/>
            <p:nvPr/>
          </p:nvSpPr>
          <p:spPr>
            <a:xfrm>
              <a:off x="6643621" y="2746506"/>
              <a:ext cx="2641635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/>
                <a:t>1202_13 </a:t>
              </a:r>
            </a:p>
            <a:p>
              <a:pPr algn="ctr"/>
              <a:r>
                <a:rPr lang="en-US" sz="1600" dirty="0"/>
                <a:t>(SPR K</a:t>
              </a:r>
              <a:r>
                <a:rPr lang="en-US" sz="1600" baseline="-25000" dirty="0"/>
                <a:t>D</a:t>
              </a:r>
              <a:r>
                <a:rPr lang="en-US" sz="1600" dirty="0"/>
                <a:t> = 110 µM)</a:t>
              </a:r>
            </a:p>
          </p:txBody>
        </p:sp>
        <p:pic>
          <p:nvPicPr>
            <p:cNvPr id="4" name="Graphic 3">
              <a:extLst>
                <a:ext uri="{FF2B5EF4-FFF2-40B4-BE49-F238E27FC236}">
                  <a16:creationId xmlns:a16="http://schemas.microsoft.com/office/drawing/2014/main" id="{63241213-C601-43B9-ACA9-5AA2D313EF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rcRect l="8686" t="18051" r="21958" b="25380"/>
            <a:stretch/>
          </p:blipFill>
          <p:spPr>
            <a:xfrm>
              <a:off x="7998583" y="1650094"/>
              <a:ext cx="4046279" cy="2272699"/>
            </a:xfrm>
            <a:prstGeom prst="rect">
              <a:avLst/>
            </a:prstGeom>
          </p:spPr>
        </p:pic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49342D92-DEF0-43D6-9F4D-3965D2EDCB9A}"/>
              </a:ext>
            </a:extLst>
          </p:cNvPr>
          <p:cNvSpPr txBox="1"/>
          <p:nvPr/>
        </p:nvSpPr>
        <p:spPr>
          <a:xfrm>
            <a:off x="1934720" y="6296759"/>
            <a:ext cx="270951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Fengling Li, Scott Houliston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E3C1A8BB-741B-475F-BE2F-99BA769865A8}"/>
              </a:ext>
            </a:extLst>
          </p:cNvPr>
          <p:cNvCxnSpPr>
            <a:cxnSpLocks/>
          </p:cNvCxnSpPr>
          <p:nvPr/>
        </p:nvCxnSpPr>
        <p:spPr>
          <a:xfrm flipH="1">
            <a:off x="4634682" y="1069845"/>
            <a:ext cx="2616" cy="4480560"/>
          </a:xfrm>
          <a:prstGeom prst="line">
            <a:avLst/>
          </a:prstGeom>
          <a:ln w="38100">
            <a:solidFill>
              <a:srgbClr val="FA40FE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9889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le 1">
            <a:extLst>
              <a:ext uri="{FF2B5EF4-FFF2-40B4-BE49-F238E27FC236}">
                <a16:creationId xmlns:a16="http://schemas.microsoft.com/office/drawing/2014/main" id="{22374DEE-E2C8-46B6-981F-CEC425C22050}"/>
              </a:ext>
            </a:extLst>
          </p:cNvPr>
          <p:cNvSpPr txBox="1">
            <a:spLocks/>
          </p:cNvSpPr>
          <p:nvPr/>
        </p:nvSpPr>
        <p:spPr>
          <a:xfrm>
            <a:off x="140092" y="1451"/>
            <a:ext cx="1578909" cy="6856549"/>
          </a:xfrm>
          <a:prstGeom prst="rect">
            <a:avLst/>
          </a:prstGeom>
          <a:solidFill>
            <a:srgbClr val="006666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endParaRPr lang="en-US" sz="160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graphicFrame>
        <p:nvGraphicFramePr>
          <p:cNvPr id="47" name="Object 46">
            <a:extLst>
              <a:ext uri="{FF2B5EF4-FFF2-40B4-BE49-F238E27FC236}">
                <a16:creationId xmlns:a16="http://schemas.microsoft.com/office/drawing/2014/main" id="{4C94F3FA-C938-491A-A1B3-3549F0C360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2852614"/>
              </p:ext>
            </p:extLst>
          </p:nvPr>
        </p:nvGraphicFramePr>
        <p:xfrm>
          <a:off x="6345238" y="2114550"/>
          <a:ext cx="5213350" cy="3684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71" name="Prism 10" r:id="rId4" imgW="3817439" imgH="2696393" progId="Prism10.Document">
                  <p:embed/>
                </p:oleObj>
              </mc:Choice>
              <mc:Fallback>
                <p:oleObj name="Prism 10" r:id="rId4" imgW="3817439" imgH="2696393" progId="Prism10.Document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45238" y="2114550"/>
                        <a:ext cx="5213350" cy="3684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" name="Table 5">
            <a:extLst>
              <a:ext uri="{FF2B5EF4-FFF2-40B4-BE49-F238E27FC236}">
                <a16:creationId xmlns:a16="http://schemas.microsoft.com/office/drawing/2014/main" id="{C122E1A6-6D66-4E92-8253-69D2BB5571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8289283"/>
              </p:ext>
            </p:extLst>
          </p:nvPr>
        </p:nvGraphicFramePr>
        <p:xfrm>
          <a:off x="9187411" y="4062228"/>
          <a:ext cx="1728298" cy="792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8555">
                  <a:extLst>
                    <a:ext uri="{9D8B030D-6E8A-4147-A177-3AD203B41FA5}">
                      <a16:colId xmlns:a16="http://schemas.microsoft.com/office/drawing/2014/main" val="1753040811"/>
                    </a:ext>
                  </a:extLst>
                </a:gridCol>
                <a:gridCol w="589743">
                  <a:extLst>
                    <a:ext uri="{9D8B030D-6E8A-4147-A177-3AD203B41FA5}">
                      <a16:colId xmlns:a16="http://schemas.microsoft.com/office/drawing/2014/main" val="1425016139"/>
                    </a:ext>
                  </a:extLst>
                </a:gridCol>
              </a:tblGrid>
              <a:tr h="214163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1183_19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>
                          <a:solidFill>
                            <a:schemeClr val="tx1"/>
                          </a:solidFill>
                          <a:latin typeface="Symbol" panose="05050102010706020507" pitchFamily="18" charset="2"/>
                        </a:rPr>
                        <a:t>D</a:t>
                      </a:r>
                      <a:r>
                        <a:rPr lang="en-US" sz="2000" dirty="0" err="1">
                          <a:solidFill>
                            <a:schemeClr val="tx1"/>
                          </a:solidFill>
                        </a:rPr>
                        <a:t>T</a:t>
                      </a:r>
                      <a:r>
                        <a:rPr lang="en-US" sz="2000" baseline="-25000" dirty="0" err="1">
                          <a:solidFill>
                            <a:schemeClr val="tx1"/>
                          </a:solidFill>
                        </a:rPr>
                        <a:t>m</a:t>
                      </a:r>
                      <a:endParaRPr lang="en-US" sz="2000" baseline="-25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9917894"/>
                  </a:ext>
                </a:extLst>
              </a:tr>
              <a:tr h="214163">
                <a:tc>
                  <a:txBody>
                    <a:bodyPr/>
                    <a:lstStyle/>
                    <a:p>
                      <a:r>
                        <a:rPr lang="en-US" sz="2000" dirty="0">
                          <a:solidFill>
                            <a:schemeClr val="tx1"/>
                          </a:solidFill>
                        </a:rPr>
                        <a:t>100 µM</a:t>
                      </a:r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 </a:t>
                      </a:r>
                      <a:r>
                        <a:rPr lang="en-CA" sz="20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°C</a:t>
                      </a:r>
                      <a:endParaRPr lang="en-US" sz="2000" dirty="0"/>
                    </a:p>
                  </a:txBody>
                  <a:tcPr>
                    <a:lnL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00648471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0337D12C-71E9-44AD-9099-733F7FDB9AEC}"/>
              </a:ext>
            </a:extLst>
          </p:cNvPr>
          <p:cNvSpPr txBox="1"/>
          <p:nvPr/>
        </p:nvSpPr>
        <p:spPr>
          <a:xfrm>
            <a:off x="1820369" y="256559"/>
            <a:ext cx="95181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6666"/>
                </a:solidFill>
              </a:rPr>
              <a:t>Three hits confirmed by differential scanning fluorimetry (DSF)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6035783-B8B7-44B1-9106-34F6A674E38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9112426"/>
              </p:ext>
            </p:extLst>
          </p:nvPr>
        </p:nvGraphicFramePr>
        <p:xfrm>
          <a:off x="9682849" y="1771441"/>
          <a:ext cx="2447234" cy="18388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172" name="CS ChemDraw Drawing" r:id="rId6" imgW="1942829" imgH="1459887" progId="ChemDraw.Document.6.0">
                  <p:embed/>
                </p:oleObj>
              </mc:Choice>
              <mc:Fallback>
                <p:oleObj name="CS ChemDraw Drawing" r:id="rId6" imgW="1942829" imgH="1459887" progId="ChemDraw.Document.6.0">
                  <p:embed/>
                  <p:pic>
                    <p:nvPicPr>
                      <p:cNvPr id="36" name="Object 35">
                        <a:extLst>
                          <a:ext uri="{FF2B5EF4-FFF2-40B4-BE49-F238E27FC236}">
                            <a16:creationId xmlns:a16="http://schemas.microsoft.com/office/drawing/2014/main" id="{F2793405-07E6-436D-88D0-6D5FB8F05C1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682849" y="1771441"/>
                        <a:ext cx="2447234" cy="183889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7">
            <a:hlinkClick r:id="rId8"/>
            <a:extLst>
              <a:ext uri="{FF2B5EF4-FFF2-40B4-BE49-F238E27FC236}">
                <a16:creationId xmlns:a16="http://schemas.microsoft.com/office/drawing/2014/main" id="{FD2AAA44-0B2C-4489-862B-D5A8BA261D58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222" y="213234"/>
            <a:ext cx="1178603" cy="5585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7529E60-C857-4401-89A5-5442F6448E89}"/>
              </a:ext>
            </a:extLst>
          </p:cNvPr>
          <p:cNvSpPr txBox="1"/>
          <p:nvPr/>
        </p:nvSpPr>
        <p:spPr>
          <a:xfrm>
            <a:off x="-22214" y="5619844"/>
            <a:ext cx="1909473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Orthogonal</a:t>
            </a:r>
            <a:r>
              <a:rPr lang="en-US" sz="1600" b="1" dirty="0">
                <a:solidFill>
                  <a:schemeClr val="bg1"/>
                </a:solidFill>
                <a:sym typeface="Wingdings" panose="05000000000000000000" pitchFamily="2" charset="2"/>
              </a:rPr>
              <a:t> screen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AA0B539-37E3-470B-A567-C7BDBDFA7BFB}"/>
              </a:ext>
            </a:extLst>
          </p:cNvPr>
          <p:cNvSpPr txBox="1"/>
          <p:nvPr/>
        </p:nvSpPr>
        <p:spPr>
          <a:xfrm>
            <a:off x="49695" y="2695227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40 putative</a:t>
            </a:r>
          </a:p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ligands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18270C4-66A1-46E4-B3E8-ECCB7F0A0DA2}"/>
              </a:ext>
            </a:extLst>
          </p:cNvPr>
          <p:cNvSpPr txBox="1"/>
          <p:nvPr/>
        </p:nvSpPr>
        <p:spPr>
          <a:xfrm>
            <a:off x="49695" y="2061262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 1</a:t>
            </a:r>
            <a:r>
              <a:rPr lang="en-US" sz="16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1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105FA8-198A-4354-B209-2C3D315B535A}"/>
              </a:ext>
            </a:extLst>
          </p:cNvPr>
          <p:cNvSpPr txBox="1"/>
          <p:nvPr/>
        </p:nvSpPr>
        <p:spPr>
          <a:xfrm>
            <a:off x="49695" y="1427863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1954 predictions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C5B3555-C1A3-473F-BAFD-B47559A92006}"/>
              </a:ext>
            </a:extLst>
          </p:cNvPr>
          <p:cNvSpPr txBox="1"/>
          <p:nvPr/>
        </p:nvSpPr>
        <p:spPr>
          <a:xfrm>
            <a:off x="49695" y="4062228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124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putative hits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A56E3E7-17FC-4BC3-8E44-8C9B97F89703}"/>
              </a:ext>
            </a:extLst>
          </p:cNvPr>
          <p:cNvSpPr txBox="1"/>
          <p:nvPr/>
        </p:nvSpPr>
        <p:spPr>
          <a:xfrm>
            <a:off x="49695" y="3495682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 1</a:t>
            </a:r>
            <a:r>
              <a:rPr lang="en-US" sz="16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2</a:t>
            </a:r>
          </a:p>
        </p:txBody>
      </p:sp>
      <p:sp>
        <p:nvSpPr>
          <p:cNvPr id="15" name="Arrow: Chevron 14">
            <a:extLst>
              <a:ext uri="{FF2B5EF4-FFF2-40B4-BE49-F238E27FC236}">
                <a16:creationId xmlns:a16="http://schemas.microsoft.com/office/drawing/2014/main" id="{0C18898E-6373-4B67-B49C-0DA03E2089F4}"/>
              </a:ext>
            </a:extLst>
          </p:cNvPr>
          <p:cNvSpPr/>
          <p:nvPr/>
        </p:nvSpPr>
        <p:spPr>
          <a:xfrm rot="5400000">
            <a:off x="781215" y="1719235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0F023E9-E17C-4E8F-939A-D4016226A41D}"/>
              </a:ext>
            </a:extLst>
          </p:cNvPr>
          <p:cNvSpPr txBox="1"/>
          <p:nvPr/>
        </p:nvSpPr>
        <p:spPr>
          <a:xfrm>
            <a:off x="49695" y="4720243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Solubility &amp;</a:t>
            </a:r>
          </a:p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aggregation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Arrow: Chevron 16">
            <a:extLst>
              <a:ext uri="{FF2B5EF4-FFF2-40B4-BE49-F238E27FC236}">
                <a16:creationId xmlns:a16="http://schemas.microsoft.com/office/drawing/2014/main" id="{721CB40C-E351-408D-9FAA-776EFA9033D6}"/>
              </a:ext>
            </a:extLst>
          </p:cNvPr>
          <p:cNvSpPr/>
          <p:nvPr/>
        </p:nvSpPr>
        <p:spPr>
          <a:xfrm rot="5400000">
            <a:off x="781215" y="3234229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8" name="Arrow: Chevron 17">
            <a:extLst>
              <a:ext uri="{FF2B5EF4-FFF2-40B4-BE49-F238E27FC236}">
                <a16:creationId xmlns:a16="http://schemas.microsoft.com/office/drawing/2014/main" id="{D02699F8-67D1-474D-9144-617B650A6060}"/>
              </a:ext>
            </a:extLst>
          </p:cNvPr>
          <p:cNvSpPr/>
          <p:nvPr/>
        </p:nvSpPr>
        <p:spPr>
          <a:xfrm rot="5400000">
            <a:off x="781215" y="4409008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9" name="Arrow: Chevron 18">
            <a:extLst>
              <a:ext uri="{FF2B5EF4-FFF2-40B4-BE49-F238E27FC236}">
                <a16:creationId xmlns:a16="http://schemas.microsoft.com/office/drawing/2014/main" id="{A9F55673-A9FE-44EF-958A-1170825798E6}"/>
              </a:ext>
            </a:extLst>
          </p:cNvPr>
          <p:cNvSpPr/>
          <p:nvPr/>
        </p:nvSpPr>
        <p:spPr>
          <a:xfrm rot="5400000">
            <a:off x="781215" y="5318201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Arrow: Chevron 19">
            <a:extLst>
              <a:ext uri="{FF2B5EF4-FFF2-40B4-BE49-F238E27FC236}">
                <a16:creationId xmlns:a16="http://schemas.microsoft.com/office/drawing/2014/main" id="{2728E900-8AF7-4C7E-BD77-7B34E32CEF99}"/>
              </a:ext>
            </a:extLst>
          </p:cNvPr>
          <p:cNvSpPr/>
          <p:nvPr/>
        </p:nvSpPr>
        <p:spPr>
          <a:xfrm rot="5400000">
            <a:off x="770862" y="6470427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4E9901D-C07F-4DF3-84A8-E02561474717}"/>
              </a:ext>
            </a:extLst>
          </p:cNvPr>
          <p:cNvSpPr txBox="1"/>
          <p:nvPr/>
        </p:nvSpPr>
        <p:spPr>
          <a:xfrm>
            <a:off x="49695" y="1010021"/>
            <a:ext cx="17373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cap="sm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Round</a:t>
            </a:r>
            <a:r>
              <a:rPr lang="en-US" sz="1600" cap="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1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DEE39F04-8578-4CDF-9D65-487B45A8E04E}"/>
              </a:ext>
            </a:extLst>
          </p:cNvPr>
          <p:cNvGrpSpPr>
            <a:grpSpLocks noChangeAspect="1"/>
          </p:cNvGrpSpPr>
          <p:nvPr/>
        </p:nvGrpSpPr>
        <p:grpSpPr>
          <a:xfrm>
            <a:off x="1823022" y="2528032"/>
            <a:ext cx="4727044" cy="3338033"/>
            <a:chOff x="1928477" y="2164914"/>
            <a:chExt cx="4351388" cy="3072762"/>
          </a:xfrm>
        </p:grpSpPr>
        <p:grpSp>
          <p:nvGrpSpPr>
            <p:cNvPr id="26" name="Group 25">
              <a:extLst>
                <a:ext uri="{FF2B5EF4-FFF2-40B4-BE49-F238E27FC236}">
                  <a16:creationId xmlns:a16="http://schemas.microsoft.com/office/drawing/2014/main" id="{5BD6233A-890E-4359-858A-029C7C895D29}"/>
                </a:ext>
              </a:extLst>
            </p:cNvPr>
            <p:cNvGrpSpPr/>
            <p:nvPr/>
          </p:nvGrpSpPr>
          <p:grpSpPr>
            <a:xfrm>
              <a:off x="1928477" y="2164914"/>
              <a:ext cx="4174149" cy="2485398"/>
              <a:chOff x="1875868" y="1036937"/>
              <a:chExt cx="4174149" cy="2485398"/>
            </a:xfrm>
          </p:grpSpPr>
          <p:pic>
            <p:nvPicPr>
              <p:cNvPr id="33" name="Graphic 32">
                <a:extLst>
                  <a:ext uri="{FF2B5EF4-FFF2-40B4-BE49-F238E27FC236}">
                    <a16:creationId xmlns:a16="http://schemas.microsoft.com/office/drawing/2014/main" id="{C4FE5997-E6F8-4BC7-BA9C-72FC510A4E4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tretch>
                <a:fillRect/>
              </a:stretch>
            </p:blipFill>
            <p:spPr>
              <a:xfrm>
                <a:off x="2047327" y="1104177"/>
                <a:ext cx="3813683" cy="2194560"/>
              </a:xfrm>
              <a:prstGeom prst="rect">
                <a:avLst/>
              </a:prstGeom>
            </p:spPr>
          </p:pic>
          <p:sp>
            <p:nvSpPr>
              <p:cNvPr id="34" name="Arrow: Right 33">
                <a:extLst>
                  <a:ext uri="{FF2B5EF4-FFF2-40B4-BE49-F238E27FC236}">
                    <a16:creationId xmlns:a16="http://schemas.microsoft.com/office/drawing/2014/main" id="{977AD4E8-2237-4051-B61A-68B69953CC30}"/>
                  </a:ext>
                </a:extLst>
              </p:cNvPr>
              <p:cNvSpPr/>
              <p:nvPr/>
            </p:nvSpPr>
            <p:spPr>
              <a:xfrm>
                <a:off x="2272913" y="2974431"/>
                <a:ext cx="3777104" cy="547904"/>
              </a:xfrm>
              <a:prstGeom prst="rightArrow">
                <a:avLst>
                  <a:gd name="adj1" fmla="val 50000"/>
                  <a:gd name="adj2" fmla="val 75748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>
                    <a:solidFill>
                      <a:schemeClr val="tx1"/>
                    </a:solidFill>
                  </a:rPr>
                  <a:t>Temperature</a:t>
                </a:r>
              </a:p>
            </p:txBody>
          </p:sp>
          <p:sp>
            <p:nvSpPr>
              <p:cNvPr id="35" name="Arrow: Right 34">
                <a:extLst>
                  <a:ext uri="{FF2B5EF4-FFF2-40B4-BE49-F238E27FC236}">
                    <a16:creationId xmlns:a16="http://schemas.microsoft.com/office/drawing/2014/main" id="{BF03B9D2-9383-4EDC-8AF5-FEF08CB1BFC5}"/>
                  </a:ext>
                </a:extLst>
              </p:cNvPr>
              <p:cNvSpPr/>
              <p:nvPr/>
            </p:nvSpPr>
            <p:spPr>
              <a:xfrm rot="16200000">
                <a:off x="1121286" y="1791519"/>
                <a:ext cx="1984890" cy="475726"/>
              </a:xfrm>
              <a:prstGeom prst="rightArrow">
                <a:avLst>
                  <a:gd name="adj1" fmla="val 45076"/>
                  <a:gd name="adj2" fmla="val 72629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6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600" dirty="0">
                    <a:solidFill>
                      <a:schemeClr val="tx1"/>
                    </a:solidFill>
                  </a:rPr>
                  <a:t>Intensity (% RFU)</a:t>
                </a:r>
              </a:p>
            </p:txBody>
          </p:sp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F8EFA581-7A37-468F-AF40-9920AC48FAA5}"/>
                  </a:ext>
                </a:extLst>
              </p:cNvPr>
              <p:cNvSpPr txBox="1"/>
              <p:nvPr/>
            </p:nvSpPr>
            <p:spPr>
              <a:xfrm>
                <a:off x="3896547" y="1390115"/>
                <a:ext cx="451438" cy="307777"/>
              </a:xfrm>
              <a:custGeom>
                <a:avLst/>
                <a:gdLst>
                  <a:gd name="connsiteX0" fmla="*/ 0 w 407487"/>
                  <a:gd name="connsiteY0" fmla="*/ 0 h 246221"/>
                  <a:gd name="connsiteX1" fmla="*/ 407487 w 407487"/>
                  <a:gd name="connsiteY1" fmla="*/ 0 h 246221"/>
                  <a:gd name="connsiteX2" fmla="*/ 407487 w 407487"/>
                  <a:gd name="connsiteY2" fmla="*/ 246221 h 246221"/>
                  <a:gd name="connsiteX3" fmla="*/ 0 w 407487"/>
                  <a:gd name="connsiteY3" fmla="*/ 246221 h 246221"/>
                  <a:gd name="connsiteX4" fmla="*/ 0 w 407487"/>
                  <a:gd name="connsiteY4" fmla="*/ 0 h 246221"/>
                  <a:gd name="connsiteX0" fmla="*/ 0 w 407487"/>
                  <a:gd name="connsiteY0" fmla="*/ 0 h 246221"/>
                  <a:gd name="connsiteX1" fmla="*/ 343987 w 407487"/>
                  <a:gd name="connsiteY1" fmla="*/ 25400 h 246221"/>
                  <a:gd name="connsiteX2" fmla="*/ 407487 w 407487"/>
                  <a:gd name="connsiteY2" fmla="*/ 246221 h 246221"/>
                  <a:gd name="connsiteX3" fmla="*/ 0 w 407487"/>
                  <a:gd name="connsiteY3" fmla="*/ 246221 h 246221"/>
                  <a:gd name="connsiteX4" fmla="*/ 0 w 407487"/>
                  <a:gd name="connsiteY4" fmla="*/ 0 h 246221"/>
                  <a:gd name="connsiteX0" fmla="*/ 0 w 346103"/>
                  <a:gd name="connsiteY0" fmla="*/ 0 h 246221"/>
                  <a:gd name="connsiteX1" fmla="*/ 343987 w 346103"/>
                  <a:gd name="connsiteY1" fmla="*/ 25400 h 246221"/>
                  <a:gd name="connsiteX2" fmla="*/ 346103 w 346103"/>
                  <a:gd name="connsiteY2" fmla="*/ 246221 h 246221"/>
                  <a:gd name="connsiteX3" fmla="*/ 0 w 346103"/>
                  <a:gd name="connsiteY3" fmla="*/ 246221 h 246221"/>
                  <a:gd name="connsiteX4" fmla="*/ 0 w 346103"/>
                  <a:gd name="connsiteY4" fmla="*/ 0 h 246221"/>
                  <a:gd name="connsiteX0" fmla="*/ 0 w 346103"/>
                  <a:gd name="connsiteY0" fmla="*/ 0 h 246221"/>
                  <a:gd name="connsiteX1" fmla="*/ 297420 w 346103"/>
                  <a:gd name="connsiteY1" fmla="*/ 35983 h 246221"/>
                  <a:gd name="connsiteX2" fmla="*/ 346103 w 346103"/>
                  <a:gd name="connsiteY2" fmla="*/ 246221 h 246221"/>
                  <a:gd name="connsiteX3" fmla="*/ 0 w 346103"/>
                  <a:gd name="connsiteY3" fmla="*/ 246221 h 246221"/>
                  <a:gd name="connsiteX4" fmla="*/ 0 w 346103"/>
                  <a:gd name="connsiteY4" fmla="*/ 0 h 246221"/>
                  <a:gd name="connsiteX0" fmla="*/ 4233 w 346103"/>
                  <a:gd name="connsiteY0" fmla="*/ 1 h 210238"/>
                  <a:gd name="connsiteX1" fmla="*/ 297420 w 346103"/>
                  <a:gd name="connsiteY1" fmla="*/ 0 h 210238"/>
                  <a:gd name="connsiteX2" fmla="*/ 346103 w 346103"/>
                  <a:gd name="connsiteY2" fmla="*/ 210238 h 210238"/>
                  <a:gd name="connsiteX3" fmla="*/ 0 w 346103"/>
                  <a:gd name="connsiteY3" fmla="*/ 210238 h 210238"/>
                  <a:gd name="connsiteX4" fmla="*/ 4233 w 346103"/>
                  <a:gd name="connsiteY4" fmla="*/ 1 h 210238"/>
                  <a:gd name="connsiteX0" fmla="*/ 27516 w 346103"/>
                  <a:gd name="connsiteY0" fmla="*/ 23284 h 210238"/>
                  <a:gd name="connsiteX1" fmla="*/ 297420 w 346103"/>
                  <a:gd name="connsiteY1" fmla="*/ 0 h 210238"/>
                  <a:gd name="connsiteX2" fmla="*/ 346103 w 346103"/>
                  <a:gd name="connsiteY2" fmla="*/ 210238 h 210238"/>
                  <a:gd name="connsiteX3" fmla="*/ 0 w 346103"/>
                  <a:gd name="connsiteY3" fmla="*/ 210238 h 210238"/>
                  <a:gd name="connsiteX4" fmla="*/ 27516 w 346103"/>
                  <a:gd name="connsiteY4" fmla="*/ 23284 h 2102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6103" h="210238">
                    <a:moveTo>
                      <a:pt x="27516" y="23284"/>
                    </a:moveTo>
                    <a:lnTo>
                      <a:pt x="297420" y="0"/>
                    </a:lnTo>
                    <a:cubicBezTo>
                      <a:pt x="298125" y="73607"/>
                      <a:pt x="345398" y="136631"/>
                      <a:pt x="346103" y="210238"/>
                    </a:cubicBezTo>
                    <a:lnTo>
                      <a:pt x="0" y="210238"/>
                    </a:lnTo>
                    <a:lnTo>
                      <a:pt x="27516" y="23284"/>
                    </a:ln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sz="2000" dirty="0" err="1">
                    <a:solidFill>
                      <a:schemeClr val="tx1"/>
                    </a:solidFill>
                    <a:latin typeface="Symbol" panose="05050102010706020507" pitchFamily="18" charset="2"/>
                  </a:rPr>
                  <a:t>D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T</a:t>
                </a:r>
                <a:r>
                  <a:rPr lang="en-US" sz="2000" baseline="-25000" dirty="0" err="1">
                    <a:solidFill>
                      <a:schemeClr val="tx1"/>
                    </a:solidFill>
                  </a:rPr>
                  <a:t>m</a:t>
                </a:r>
                <a:endParaRPr lang="en-US" sz="2000" baseline="-25000" dirty="0"/>
              </a:p>
            </p:txBody>
          </p:sp>
          <p:pic>
            <p:nvPicPr>
              <p:cNvPr id="37" name="Picture 36" descr="A close-up of a structure&#10;&#10;Description automatically generated">
                <a:extLst>
                  <a:ext uri="{FF2B5EF4-FFF2-40B4-BE49-F238E27FC236}">
                    <a16:creationId xmlns:a16="http://schemas.microsoft.com/office/drawing/2014/main" id="{D1ACA9B1-5064-4603-8AD6-2F15B5AF4E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l="22939" r="23412"/>
              <a:stretch/>
            </p:blipFill>
            <p:spPr>
              <a:xfrm>
                <a:off x="2989059" y="1124905"/>
                <a:ext cx="712441" cy="914400"/>
              </a:xfrm>
              <a:prstGeom prst="rect">
                <a:avLst/>
              </a:prstGeom>
              <a:effectLst/>
            </p:spPr>
          </p:pic>
          <p:graphicFrame>
            <p:nvGraphicFramePr>
              <p:cNvPr id="38" name="Object 37">
                <a:extLst>
                  <a:ext uri="{FF2B5EF4-FFF2-40B4-BE49-F238E27FC236}">
                    <a16:creationId xmlns:a16="http://schemas.microsoft.com/office/drawing/2014/main" id="{C0A4A525-D6F5-48B5-B01E-304C189CA4B4}"/>
                  </a:ext>
                </a:extLst>
              </p:cNvPr>
              <p:cNvGraphicFramePr>
                <a:graphicFrameLocks noChangeAspect="1"/>
              </p:cNvGraphicFramePr>
              <p:nvPr>
                <p:extLst>
                  <p:ext uri="{D42A27DB-BD31-4B8C-83A1-F6EECF244321}">
                    <p14:modId xmlns:p14="http://schemas.microsoft.com/office/powerpoint/2010/main" val="3763576155"/>
                  </p:ext>
                </p:extLst>
              </p:nvPr>
            </p:nvGraphicFramePr>
            <p:xfrm>
              <a:off x="5114954" y="1380142"/>
              <a:ext cx="673100" cy="500062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36173" name="CS ChemDraw Drawing" r:id="rId13" imgW="1900216" imgH="1408255" progId="ChemDraw.Document.6.0">
                      <p:embed/>
                    </p:oleObj>
                  </mc:Choice>
                  <mc:Fallback>
                    <p:oleObj name="CS ChemDraw Drawing" r:id="rId13" imgW="1900216" imgH="1408255" progId="ChemDraw.Document.6.0">
                      <p:embed/>
                      <p:pic>
                        <p:nvPicPr>
                          <p:cNvPr id="84" name="Object 83">
                            <a:extLst>
                              <a:ext uri="{FF2B5EF4-FFF2-40B4-BE49-F238E27FC236}">
                                <a16:creationId xmlns:a16="http://schemas.microsoft.com/office/drawing/2014/main" id="{A58B69EB-06E4-44BF-90E6-C3FB2DF97360}"/>
                              </a:ext>
                            </a:extLst>
                          </p:cNvPr>
                          <p:cNvPicPr/>
                          <p:nvPr/>
                        </p:nvPicPr>
                        <p:blipFill>
                          <a:blip r:embed="rId14"/>
                          <a:stretch>
                            <a:fillRect/>
                          </a:stretch>
                        </p:blipFill>
                        <p:spPr>
                          <a:xfrm>
                            <a:off x="5114954" y="1380142"/>
                            <a:ext cx="673100" cy="500062"/>
                          </a:xfrm>
                          <a:prstGeom prst="rect">
                            <a:avLst/>
                          </a:prstGeom>
                        </p:spPr>
                      </p:pic>
                    </p:oleObj>
                  </mc:Fallback>
                </mc:AlternateContent>
              </a:graphicData>
            </a:graphic>
          </p:graphicFrame>
          <p:pic>
            <p:nvPicPr>
              <p:cNvPr id="39" name="Picture 38" descr="A close-up of a structure&#10;&#10;Description automatically generated">
                <a:extLst>
                  <a:ext uri="{FF2B5EF4-FFF2-40B4-BE49-F238E27FC236}">
                    <a16:creationId xmlns:a16="http://schemas.microsoft.com/office/drawing/2014/main" id="{3D53CFD5-F906-4AB2-8509-23A43D72275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/>
              <a:srcRect l="22939" r="23412"/>
              <a:stretch/>
            </p:blipFill>
            <p:spPr>
              <a:xfrm>
                <a:off x="4695801" y="1114819"/>
                <a:ext cx="712441" cy="914400"/>
              </a:xfrm>
              <a:prstGeom prst="rect">
                <a:avLst/>
              </a:prstGeom>
              <a:effectLst/>
            </p:spPr>
          </p:pic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064E72B8-BE95-4D6F-8151-877A463E004D}"/>
                </a:ext>
              </a:extLst>
            </p:cNvPr>
            <p:cNvSpPr txBox="1"/>
            <p:nvPr/>
          </p:nvSpPr>
          <p:spPr>
            <a:xfrm>
              <a:off x="3041668" y="4899122"/>
              <a:ext cx="3238197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dirty="0"/>
                <a:t>T</a:t>
              </a:r>
              <a:r>
                <a:rPr lang="en-US" sz="1600" baseline="-25000" dirty="0"/>
                <a:t>m</a:t>
              </a:r>
              <a:r>
                <a:rPr lang="en-US" sz="1600" dirty="0"/>
                <a:t> = melting temperature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18F64FE9-8C43-44C1-9A87-CA8539BB85DF}"/>
                </a:ext>
              </a:extLst>
            </p:cNvPr>
            <p:cNvSpPr txBox="1"/>
            <p:nvPr/>
          </p:nvSpPr>
          <p:spPr>
            <a:xfrm>
              <a:off x="3084461" y="3348531"/>
              <a:ext cx="1055926" cy="39865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chemeClr val="accent1"/>
                  </a:solidFill>
                </a:rPr>
                <a:t>T</a:t>
              </a:r>
              <a:r>
                <a:rPr lang="en-US" baseline="-25000" dirty="0">
                  <a:solidFill>
                    <a:schemeClr val="accent1"/>
                  </a:solidFill>
                </a:rPr>
                <a:t>m (LRRK2)</a:t>
              </a:r>
              <a:endParaRPr 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75BF2B5C-61DD-4A59-AD1A-1D60A0833734}"/>
                </a:ext>
              </a:extLst>
            </p:cNvPr>
            <p:cNvSpPr txBox="1"/>
            <p:nvPr/>
          </p:nvSpPr>
          <p:spPr>
            <a:xfrm>
              <a:off x="4331780" y="3370629"/>
              <a:ext cx="1673180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rgbClr val="C00000"/>
                  </a:solidFill>
                </a:rPr>
                <a:t>T</a:t>
              </a:r>
              <a:r>
                <a:rPr lang="en-US" baseline="-25000" dirty="0">
                  <a:solidFill>
                    <a:srgbClr val="C00000"/>
                  </a:solidFill>
                </a:rPr>
                <a:t>m (LRRK2 + hit)</a:t>
              </a:r>
            </a:p>
          </p:txBody>
        </p:sp>
        <p:sp>
          <p:nvSpPr>
            <p:cNvPr id="30" name="Rectangle: Rounded Corners 29">
              <a:extLst>
                <a:ext uri="{FF2B5EF4-FFF2-40B4-BE49-F238E27FC236}">
                  <a16:creationId xmlns:a16="http://schemas.microsoft.com/office/drawing/2014/main" id="{E954AF24-8EEE-4D4D-AD44-8209FAE08659}"/>
                </a:ext>
              </a:extLst>
            </p:cNvPr>
            <p:cNvSpPr/>
            <p:nvPr/>
          </p:nvSpPr>
          <p:spPr>
            <a:xfrm>
              <a:off x="4009739" y="3395585"/>
              <a:ext cx="229633" cy="159896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1" name="Straight Arrow Connector 30">
              <a:extLst>
                <a:ext uri="{FF2B5EF4-FFF2-40B4-BE49-F238E27FC236}">
                  <a16:creationId xmlns:a16="http://schemas.microsoft.com/office/drawing/2014/main" id="{58DEFC05-0421-408C-99F3-E38AE90E58B9}"/>
                </a:ext>
              </a:extLst>
            </p:cNvPr>
            <p:cNvCxnSpPr>
              <a:cxnSpLocks/>
            </p:cNvCxnSpPr>
            <p:nvPr/>
          </p:nvCxnSpPr>
          <p:spPr>
            <a:xfrm>
              <a:off x="3924763" y="3578195"/>
              <a:ext cx="405190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32" name="Straight Arrow Connector 31">
              <a:extLst>
                <a:ext uri="{FF2B5EF4-FFF2-40B4-BE49-F238E27FC236}">
                  <a16:creationId xmlns:a16="http://schemas.microsoft.com/office/drawing/2014/main" id="{BBC49749-B756-4B1A-B9DC-D5F0C02D94DA}"/>
                </a:ext>
              </a:extLst>
            </p:cNvPr>
            <p:cNvCxnSpPr>
              <a:cxnSpLocks/>
            </p:cNvCxnSpPr>
            <p:nvPr/>
          </p:nvCxnSpPr>
          <p:spPr>
            <a:xfrm>
              <a:off x="4136079" y="2848583"/>
              <a:ext cx="0" cy="687572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60" name="TextBox 59">
            <a:extLst>
              <a:ext uri="{FF2B5EF4-FFF2-40B4-BE49-F238E27FC236}">
                <a16:creationId xmlns:a16="http://schemas.microsoft.com/office/drawing/2014/main" id="{1AEE2968-59A9-4D24-9224-70A1AAF0DD4A}"/>
              </a:ext>
            </a:extLst>
          </p:cNvPr>
          <p:cNvSpPr txBox="1"/>
          <p:nvPr/>
        </p:nvSpPr>
        <p:spPr>
          <a:xfrm>
            <a:off x="10094311" y="1188566"/>
            <a:ext cx="177834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>
                <a:solidFill>
                  <a:schemeClr val="tx1"/>
                </a:solidFill>
              </a:rPr>
              <a:t>1183_19 </a:t>
            </a:r>
          </a:p>
          <a:p>
            <a:pPr algn="ctr"/>
            <a:r>
              <a:rPr lang="en-US" sz="1800" dirty="0">
                <a:solidFill>
                  <a:schemeClr val="tx1"/>
                </a:solidFill>
              </a:rPr>
              <a:t>(</a:t>
            </a:r>
            <a:r>
              <a:rPr lang="en-US" sz="1800" dirty="0"/>
              <a:t>SPR K</a:t>
            </a:r>
            <a:r>
              <a:rPr lang="en-US" sz="1800" baseline="-25000" dirty="0"/>
              <a:t>D</a:t>
            </a:r>
            <a:r>
              <a:rPr lang="en-US" sz="1800" dirty="0"/>
              <a:t> = 20 µM)</a:t>
            </a: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29EEAD6C-4020-4E6B-82F0-5AC94C9A3B64}"/>
              </a:ext>
            </a:extLst>
          </p:cNvPr>
          <p:cNvSpPr txBox="1"/>
          <p:nvPr/>
        </p:nvSpPr>
        <p:spPr>
          <a:xfrm>
            <a:off x="49695" y="5871253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DSF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</a:rPr>
              <a:t>3 hits confirmed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9E6F463-D8E9-400A-8C1E-568110ABC1F4}"/>
              </a:ext>
            </a:extLst>
          </p:cNvPr>
          <p:cNvSpPr txBox="1"/>
          <p:nvPr/>
        </p:nvSpPr>
        <p:spPr>
          <a:xfrm>
            <a:off x="9323551" y="6434187"/>
            <a:ext cx="2614384" cy="383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Fengling Li, Irene Chau</a:t>
            </a:r>
          </a:p>
        </p:txBody>
      </p:sp>
    </p:spTree>
    <p:extLst>
      <p:ext uri="{BB962C8B-B14F-4D97-AF65-F5344CB8AC3E}">
        <p14:creationId xmlns:p14="http://schemas.microsoft.com/office/powerpoint/2010/main" val="3921287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/>
      <p:bldP spid="4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2" name="Table 32">
            <a:extLst>
              <a:ext uri="{FF2B5EF4-FFF2-40B4-BE49-F238E27FC236}">
                <a16:creationId xmlns:a16="http://schemas.microsoft.com/office/drawing/2014/main" id="{942BC693-B8A5-4D94-8297-9352526671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151393"/>
              </p:ext>
            </p:extLst>
          </p:nvPr>
        </p:nvGraphicFramePr>
        <p:xfrm>
          <a:off x="1949361" y="898094"/>
          <a:ext cx="9686538" cy="5992114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306156">
                  <a:extLst>
                    <a:ext uri="{9D8B030D-6E8A-4147-A177-3AD203B41FA5}">
                      <a16:colId xmlns:a16="http://schemas.microsoft.com/office/drawing/2014/main" val="1875056528"/>
                    </a:ext>
                  </a:extLst>
                </a:gridCol>
                <a:gridCol w="5380382">
                  <a:extLst>
                    <a:ext uri="{9D8B030D-6E8A-4147-A177-3AD203B41FA5}">
                      <a16:colId xmlns:a16="http://schemas.microsoft.com/office/drawing/2014/main" val="6213339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dirty="0"/>
                        <a:t>Method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dirty="0"/>
                        <a:t>Compounds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14809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Surface plasmon resonance (SPR)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2669 (2 concentrations) ; 624 (5 concentrations)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3140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Differential scanning fluorimetry (DSF)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193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605631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Isothermal titration calorimetry (ITC)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6306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baseline="30000" dirty="0">
                          <a:solidFill>
                            <a:schemeClr val="tx1"/>
                          </a:solidFill>
                        </a:rPr>
                        <a:t>19</a:t>
                      </a: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F-NMR (ligand observed)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~35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52038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X-ray crystallography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~40**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0789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Dynamic light scattering (DLS) (no protein)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317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03913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Bilayer interferometry (BLI)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178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80298077"/>
                  </a:ext>
                </a:extLst>
              </a:tr>
              <a:tr h="370840"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*does not include testing against off-target proteins or against LRRK2_G2385R point mutant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**both soaking and co-crystallization attempted; only one structure contained density for the compound (https://cache-challenge.org/results-cache-challenge-1)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 dirty="0">
                        <a:solidFill>
                          <a:srgbClr val="C000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1008739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66EE31AF-C4A0-4096-8399-C1709AD62C3B}"/>
              </a:ext>
            </a:extLst>
          </p:cNvPr>
          <p:cNvSpPr txBox="1">
            <a:spLocks/>
          </p:cNvSpPr>
          <p:nvPr/>
        </p:nvSpPr>
        <p:spPr>
          <a:xfrm>
            <a:off x="140092" y="1451"/>
            <a:ext cx="1578909" cy="6856549"/>
          </a:xfrm>
          <a:prstGeom prst="rect">
            <a:avLst/>
          </a:prstGeom>
          <a:solidFill>
            <a:srgbClr val="006666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endParaRPr lang="en-US" sz="160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pic>
        <p:nvPicPr>
          <p:cNvPr id="4" name="Picture 3">
            <a:hlinkClick r:id="rId2"/>
            <a:extLst>
              <a:ext uri="{FF2B5EF4-FFF2-40B4-BE49-F238E27FC236}">
                <a16:creationId xmlns:a16="http://schemas.microsoft.com/office/drawing/2014/main" id="{BF52A061-1674-476B-9C0B-27EF241CAA0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222" y="213234"/>
            <a:ext cx="1178603" cy="5585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8F698D3D-2E16-47D3-BD1E-D2EF20085FF8}"/>
              </a:ext>
            </a:extLst>
          </p:cNvPr>
          <p:cNvSpPr txBox="1"/>
          <p:nvPr/>
        </p:nvSpPr>
        <p:spPr>
          <a:xfrm>
            <a:off x="-22214" y="5619844"/>
            <a:ext cx="1909473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Orthogonal</a:t>
            </a:r>
            <a:r>
              <a:rPr lang="en-US" sz="1600" b="1" dirty="0">
                <a:solidFill>
                  <a:schemeClr val="bg1"/>
                </a:solidFill>
                <a:sym typeface="Wingdings" panose="05000000000000000000" pitchFamily="2" charset="2"/>
              </a:rPr>
              <a:t> screen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776DD09-EECD-49A4-BC33-B841A39BA1A2}"/>
              </a:ext>
            </a:extLst>
          </p:cNvPr>
          <p:cNvSpPr txBox="1"/>
          <p:nvPr/>
        </p:nvSpPr>
        <p:spPr>
          <a:xfrm>
            <a:off x="49695" y="2695227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40 putative</a:t>
            </a:r>
          </a:p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ligands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015783-2E34-484A-9B3F-8B37AFE9A8B0}"/>
              </a:ext>
            </a:extLst>
          </p:cNvPr>
          <p:cNvSpPr txBox="1"/>
          <p:nvPr/>
        </p:nvSpPr>
        <p:spPr>
          <a:xfrm>
            <a:off x="49695" y="2061262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 1</a:t>
            </a:r>
            <a:r>
              <a:rPr lang="en-US" sz="16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AE654E1-3803-41E4-8927-DB40A4C799C0}"/>
              </a:ext>
            </a:extLst>
          </p:cNvPr>
          <p:cNvSpPr txBox="1"/>
          <p:nvPr/>
        </p:nvSpPr>
        <p:spPr>
          <a:xfrm>
            <a:off x="49695" y="1427863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1954 predictions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79BA52D-6839-4F3E-927C-9527DAB53C82}"/>
              </a:ext>
            </a:extLst>
          </p:cNvPr>
          <p:cNvSpPr txBox="1"/>
          <p:nvPr/>
        </p:nvSpPr>
        <p:spPr>
          <a:xfrm>
            <a:off x="49695" y="4062228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124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putative hits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7514F79-8DB6-4996-91BC-F1BBEC0789F6}"/>
              </a:ext>
            </a:extLst>
          </p:cNvPr>
          <p:cNvSpPr txBox="1"/>
          <p:nvPr/>
        </p:nvSpPr>
        <p:spPr>
          <a:xfrm>
            <a:off x="49695" y="3495682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 1</a:t>
            </a:r>
            <a:r>
              <a:rPr lang="en-US" sz="16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2</a:t>
            </a:r>
          </a:p>
        </p:txBody>
      </p:sp>
      <p:sp>
        <p:nvSpPr>
          <p:cNvPr id="11" name="Arrow: Chevron 10">
            <a:extLst>
              <a:ext uri="{FF2B5EF4-FFF2-40B4-BE49-F238E27FC236}">
                <a16:creationId xmlns:a16="http://schemas.microsoft.com/office/drawing/2014/main" id="{F9347952-8845-4E1F-9533-84119D6CB577}"/>
              </a:ext>
            </a:extLst>
          </p:cNvPr>
          <p:cNvSpPr/>
          <p:nvPr/>
        </p:nvSpPr>
        <p:spPr>
          <a:xfrm rot="5400000">
            <a:off x="781215" y="1719235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B4C3DE-72EE-4B27-BDE2-0DE2E9B73368}"/>
              </a:ext>
            </a:extLst>
          </p:cNvPr>
          <p:cNvSpPr txBox="1"/>
          <p:nvPr/>
        </p:nvSpPr>
        <p:spPr>
          <a:xfrm>
            <a:off x="49695" y="4720243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Solubility &amp;</a:t>
            </a:r>
          </a:p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aggregation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Arrow: Chevron 12">
            <a:extLst>
              <a:ext uri="{FF2B5EF4-FFF2-40B4-BE49-F238E27FC236}">
                <a16:creationId xmlns:a16="http://schemas.microsoft.com/office/drawing/2014/main" id="{CAE3D044-52A3-4E23-B127-06361C789ABB}"/>
              </a:ext>
            </a:extLst>
          </p:cNvPr>
          <p:cNvSpPr/>
          <p:nvPr/>
        </p:nvSpPr>
        <p:spPr>
          <a:xfrm rot="5400000">
            <a:off x="781215" y="3234229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4" name="Arrow: Chevron 13">
            <a:extLst>
              <a:ext uri="{FF2B5EF4-FFF2-40B4-BE49-F238E27FC236}">
                <a16:creationId xmlns:a16="http://schemas.microsoft.com/office/drawing/2014/main" id="{6B813AAC-502D-4A26-92E2-C3B8B97420E8}"/>
              </a:ext>
            </a:extLst>
          </p:cNvPr>
          <p:cNvSpPr/>
          <p:nvPr/>
        </p:nvSpPr>
        <p:spPr>
          <a:xfrm rot="5400000">
            <a:off x="781215" y="4409008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Arrow: Chevron 14">
            <a:extLst>
              <a:ext uri="{FF2B5EF4-FFF2-40B4-BE49-F238E27FC236}">
                <a16:creationId xmlns:a16="http://schemas.microsoft.com/office/drawing/2014/main" id="{D8A71A41-2590-4015-8988-F208F1FC0520}"/>
              </a:ext>
            </a:extLst>
          </p:cNvPr>
          <p:cNvSpPr/>
          <p:nvPr/>
        </p:nvSpPr>
        <p:spPr>
          <a:xfrm rot="5400000">
            <a:off x="781215" y="5318201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6" name="Arrow: Chevron 15">
            <a:extLst>
              <a:ext uri="{FF2B5EF4-FFF2-40B4-BE49-F238E27FC236}">
                <a16:creationId xmlns:a16="http://schemas.microsoft.com/office/drawing/2014/main" id="{33A84942-3C51-460B-8BE8-1972F0B88C95}"/>
              </a:ext>
            </a:extLst>
          </p:cNvPr>
          <p:cNvSpPr/>
          <p:nvPr/>
        </p:nvSpPr>
        <p:spPr>
          <a:xfrm rot="5400000">
            <a:off x="770862" y="6470427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66C35D8-032D-4B74-B46F-6224B95FF3FA}"/>
              </a:ext>
            </a:extLst>
          </p:cNvPr>
          <p:cNvSpPr txBox="1"/>
          <p:nvPr/>
        </p:nvSpPr>
        <p:spPr>
          <a:xfrm>
            <a:off x="49695" y="1010021"/>
            <a:ext cx="17373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cap="sm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Round</a:t>
            </a:r>
            <a:r>
              <a:rPr lang="en-US" sz="1600" cap="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5E151E-6327-40C9-BED0-33C0D4B84AEA}"/>
              </a:ext>
            </a:extLst>
          </p:cNvPr>
          <p:cNvSpPr txBox="1"/>
          <p:nvPr/>
        </p:nvSpPr>
        <p:spPr>
          <a:xfrm>
            <a:off x="49695" y="5871253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b="1" dirty="0">
                <a:solidFill>
                  <a:schemeClr val="bg1"/>
                </a:solidFill>
              </a:rPr>
              <a:t>7 series</a:t>
            </a:r>
          </a:p>
          <a:p>
            <a:pPr algn="ctr"/>
            <a:r>
              <a:rPr lang="en-US" sz="1600" b="1" dirty="0">
                <a:solidFill>
                  <a:schemeClr val="bg1"/>
                </a:solidFill>
              </a:rPr>
              <a:t> confirmed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0259F3B-CE4A-4032-9E6C-CFA94584EB05}"/>
              </a:ext>
            </a:extLst>
          </p:cNvPr>
          <p:cNvSpPr txBox="1"/>
          <p:nvPr/>
        </p:nvSpPr>
        <p:spPr>
          <a:xfrm>
            <a:off x="1820369" y="256559"/>
            <a:ext cx="951819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6666"/>
                </a:solidFill>
              </a:rPr>
              <a:t>CACHE Challenge 1 generates about 10,000 data points</a:t>
            </a:r>
          </a:p>
        </p:txBody>
      </p:sp>
    </p:spTree>
    <p:extLst>
      <p:ext uri="{BB962C8B-B14F-4D97-AF65-F5344CB8AC3E}">
        <p14:creationId xmlns:p14="http://schemas.microsoft.com/office/powerpoint/2010/main" val="31484235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EDEB93D-E36D-43A5-AA59-71B6ABDA15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/>
          </a:blip>
          <a:srcRect t="5964"/>
          <a:stretch/>
        </p:blipFill>
        <p:spPr>
          <a:xfrm rot="16200000">
            <a:off x="3504176" y="2643672"/>
            <a:ext cx="2017164" cy="23583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A1F7BFD-3B24-4880-A850-8DDE6C87D3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577" y="3822868"/>
            <a:ext cx="1439211" cy="1420945"/>
          </a:xfrm>
          <a:prstGeom prst="rect">
            <a:avLst/>
          </a:prstGeom>
        </p:spPr>
      </p:pic>
      <p:sp>
        <p:nvSpPr>
          <p:cNvPr id="50" name="Title 1">
            <a:extLst>
              <a:ext uri="{FF2B5EF4-FFF2-40B4-BE49-F238E27FC236}">
                <a16:creationId xmlns:a16="http://schemas.microsoft.com/office/drawing/2014/main" id="{D560A6AD-E718-4F96-AEF4-A21E4E4D277F}"/>
              </a:ext>
            </a:extLst>
          </p:cNvPr>
          <p:cNvSpPr txBox="1">
            <a:spLocks/>
          </p:cNvSpPr>
          <p:nvPr/>
        </p:nvSpPr>
        <p:spPr>
          <a:xfrm>
            <a:off x="0" y="1451"/>
            <a:ext cx="12191999" cy="1274455"/>
          </a:xfrm>
          <a:prstGeom prst="rect">
            <a:avLst/>
          </a:prstGeom>
          <a:solidFill>
            <a:srgbClr val="006666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endParaRPr lang="en-US" sz="3200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pic>
        <p:nvPicPr>
          <p:cNvPr id="47" name="Picture 4" descr="Enamine logo">
            <a:extLst>
              <a:ext uri="{FF2B5EF4-FFF2-40B4-BE49-F238E27FC236}">
                <a16:creationId xmlns:a16="http://schemas.microsoft.com/office/drawing/2014/main" id="{33FEEA6C-0BB7-4C44-A4B7-77C34A2473F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0" t="6983" r="3714" b="6530"/>
          <a:stretch/>
        </p:blipFill>
        <p:spPr bwMode="auto">
          <a:xfrm>
            <a:off x="2275387" y="4318060"/>
            <a:ext cx="1235502" cy="624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E78B82C8-F9AA-416E-813D-8C8FDC833CD3}"/>
              </a:ext>
            </a:extLst>
          </p:cNvPr>
          <p:cNvSpPr txBox="1"/>
          <p:nvPr/>
        </p:nvSpPr>
        <p:spPr>
          <a:xfrm>
            <a:off x="151352" y="331239"/>
            <a:ext cx="114525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Global collaboration discovers &amp; confirms first weak hits for LRRK2 WDR</a:t>
            </a:r>
          </a:p>
        </p:txBody>
      </p:sp>
      <p:pic>
        <p:nvPicPr>
          <p:cNvPr id="51" name="Picture 50">
            <a:hlinkClick r:id="rId6"/>
            <a:extLst>
              <a:ext uri="{FF2B5EF4-FFF2-40B4-BE49-F238E27FC236}">
                <a16:creationId xmlns:a16="http://schemas.microsoft.com/office/drawing/2014/main" id="{17EA7897-04BC-44A3-A106-0888E0E12C2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55842" y="256567"/>
            <a:ext cx="1261630" cy="597892"/>
          </a:xfrm>
          <a:prstGeom prst="rect">
            <a:avLst/>
          </a:prstGeom>
        </p:spPr>
      </p:pic>
      <p:sp>
        <p:nvSpPr>
          <p:cNvPr id="91" name="TextBox 90">
            <a:extLst>
              <a:ext uri="{FF2B5EF4-FFF2-40B4-BE49-F238E27FC236}">
                <a16:creationId xmlns:a16="http://schemas.microsoft.com/office/drawing/2014/main" id="{1BA83997-C81B-46A1-BB21-532018703B35}"/>
              </a:ext>
            </a:extLst>
          </p:cNvPr>
          <p:cNvSpPr txBox="1"/>
          <p:nvPr/>
        </p:nvSpPr>
        <p:spPr>
          <a:xfrm>
            <a:off x="345353" y="2190507"/>
            <a:ext cx="316553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CACHE Challenge 1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5F074DB7-972C-4390-AEBC-66114D408485}"/>
              </a:ext>
            </a:extLst>
          </p:cNvPr>
          <p:cNvSpPr txBox="1"/>
          <p:nvPr/>
        </p:nvSpPr>
        <p:spPr>
          <a:xfrm>
            <a:off x="410167" y="3138812"/>
            <a:ext cx="3035907" cy="43088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2800" dirty="0"/>
              <a:t>2669 predictions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F78AA3C6-FB9B-4A27-904C-3E66A340A67D}"/>
              </a:ext>
            </a:extLst>
          </p:cNvPr>
          <p:cNvSpPr txBox="1"/>
          <p:nvPr/>
        </p:nvSpPr>
        <p:spPr>
          <a:xfrm>
            <a:off x="5907177" y="2953527"/>
            <a:ext cx="6115884" cy="1300036"/>
          </a:xfrm>
          <a:prstGeom prst="rect">
            <a:avLst/>
          </a:prstGeom>
          <a:noFill/>
        </p:spPr>
        <p:txBody>
          <a:bodyPr wrap="square" lIns="18288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400" dirty="0"/>
              <a:t>At least 1 compound from each series:</a:t>
            </a:r>
          </a:p>
          <a:p>
            <a:pPr marL="342900" indent="-34290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2400" dirty="0"/>
              <a:t>Orthogonally confirmed by </a:t>
            </a:r>
            <a:r>
              <a:rPr lang="en-US" sz="2400" baseline="30000" dirty="0">
                <a:sym typeface="Wingdings" panose="05000000000000000000" pitchFamily="2" charset="2"/>
              </a:rPr>
              <a:t>19</a:t>
            </a:r>
            <a:r>
              <a:rPr lang="en-US" sz="2400" dirty="0">
                <a:sym typeface="Wingdings" panose="05000000000000000000" pitchFamily="2" charset="2"/>
              </a:rPr>
              <a:t>F-NMR or DSF</a:t>
            </a:r>
          </a:p>
          <a:p>
            <a:pPr marL="285750" indent="-2857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2400" dirty="0"/>
              <a:t>With K</a:t>
            </a:r>
            <a:r>
              <a:rPr lang="en-US" sz="2400" baseline="-25000" dirty="0"/>
              <a:t>D</a:t>
            </a:r>
            <a:r>
              <a:rPr lang="en-US" sz="2400" dirty="0"/>
              <a:t> value between 20 µM &amp; 65 µM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845940B1-B17A-4BC0-8CEC-E10C2F52376C}"/>
              </a:ext>
            </a:extLst>
          </p:cNvPr>
          <p:cNvSpPr txBox="1"/>
          <p:nvPr/>
        </p:nvSpPr>
        <p:spPr>
          <a:xfrm>
            <a:off x="6001588" y="2548347"/>
            <a:ext cx="405155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/>
              <a:t>7 chemical series</a:t>
            </a:r>
          </a:p>
        </p:txBody>
      </p:sp>
    </p:spTree>
    <p:extLst>
      <p:ext uri="{BB962C8B-B14F-4D97-AF65-F5344CB8AC3E}">
        <p14:creationId xmlns:p14="http://schemas.microsoft.com/office/powerpoint/2010/main" val="40497326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Isosceles Triangle 117">
            <a:extLst>
              <a:ext uri="{FF2B5EF4-FFF2-40B4-BE49-F238E27FC236}">
                <a16:creationId xmlns:a16="http://schemas.microsoft.com/office/drawing/2014/main" id="{0A63A795-8AA2-2751-89E4-E4B4AFFEC12D}"/>
              </a:ext>
            </a:extLst>
          </p:cNvPr>
          <p:cNvSpPr/>
          <p:nvPr/>
        </p:nvSpPr>
        <p:spPr>
          <a:xfrm rot="10800000">
            <a:off x="2180" y="19218"/>
            <a:ext cx="12183628" cy="4241983"/>
          </a:xfrm>
          <a:prstGeom prst="triangle">
            <a:avLst>
              <a:gd name="adj" fmla="val 49754"/>
            </a:avLst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67">
            <a:extLst>
              <a:ext uri="{FF2B5EF4-FFF2-40B4-BE49-F238E27FC236}">
                <a16:creationId xmlns:a16="http://schemas.microsoft.com/office/drawing/2014/main" id="{7F94133C-9753-4C27-8BF8-9B3C232F0336}"/>
              </a:ext>
            </a:extLst>
          </p:cNvPr>
          <p:cNvGrpSpPr>
            <a:grpSpLocks noChangeAspect="1"/>
          </p:cNvGrpSpPr>
          <p:nvPr/>
        </p:nvGrpSpPr>
        <p:grpSpPr>
          <a:xfrm>
            <a:off x="1371654" y="71310"/>
            <a:ext cx="9952238" cy="5376299"/>
            <a:chOff x="1380505" y="1356738"/>
            <a:chExt cx="10638606" cy="5747078"/>
          </a:xfrm>
        </p:grpSpPr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443F3822-9EDC-4241-9665-0356CC43031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380505" y="1434536"/>
              <a:ext cx="10638606" cy="5669280"/>
              <a:chOff x="250018" y="666795"/>
              <a:chExt cx="11668146" cy="6217920"/>
            </a:xfrm>
            <a:solidFill>
              <a:schemeClr val="bg2"/>
            </a:solidFill>
          </p:grpSpPr>
          <p:grpSp>
            <p:nvGrpSpPr>
              <p:cNvPr id="77" name="Group 76">
                <a:extLst>
                  <a:ext uri="{FF2B5EF4-FFF2-40B4-BE49-F238E27FC236}">
                    <a16:creationId xmlns:a16="http://schemas.microsoft.com/office/drawing/2014/main" id="{5544ADB1-2144-45D9-B162-77BFE1F00E62}"/>
                  </a:ext>
                </a:extLst>
              </p:cNvPr>
              <p:cNvGrpSpPr/>
              <p:nvPr/>
            </p:nvGrpSpPr>
            <p:grpSpPr>
              <a:xfrm>
                <a:off x="250018" y="666795"/>
                <a:ext cx="11668146" cy="6217920"/>
                <a:chOff x="250018" y="666795"/>
                <a:chExt cx="11668146" cy="6217920"/>
              </a:xfrm>
              <a:grpFill/>
            </p:grpSpPr>
            <p:sp>
              <p:nvSpPr>
                <p:cNvPr id="85" name="Shape 4464">
                  <a:extLst>
                    <a:ext uri="{FF2B5EF4-FFF2-40B4-BE49-F238E27FC236}">
                      <a16:creationId xmlns:a16="http://schemas.microsoft.com/office/drawing/2014/main" id="{CEB332C8-1202-43A0-89A1-607FE6432674}"/>
                    </a:ext>
                  </a:extLst>
                </p:cNvPr>
                <p:cNvSpPr/>
                <p:nvPr/>
              </p:nvSpPr>
              <p:spPr>
                <a:xfrm>
                  <a:off x="250018" y="666795"/>
                  <a:ext cx="5476941" cy="32572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46" h="21465" extrusionOk="0">
                      <a:moveTo>
                        <a:pt x="13469" y="3580"/>
                      </a:moveTo>
                      <a:cubicBezTo>
                        <a:pt x="13690" y="3383"/>
                        <a:pt x="13241" y="3198"/>
                        <a:pt x="13219" y="3654"/>
                      </a:cubicBezTo>
                      <a:cubicBezTo>
                        <a:pt x="13301" y="3647"/>
                        <a:pt x="13395" y="3646"/>
                        <a:pt x="13469" y="3580"/>
                      </a:cubicBezTo>
                      <a:cubicBezTo>
                        <a:pt x="13488" y="3563"/>
                        <a:pt x="13429" y="3616"/>
                        <a:pt x="13469" y="3580"/>
                      </a:cubicBezTo>
                      <a:close/>
                      <a:moveTo>
                        <a:pt x="11812" y="960"/>
                      </a:moveTo>
                      <a:cubicBezTo>
                        <a:pt x="11873" y="975"/>
                        <a:pt x="12398" y="1247"/>
                        <a:pt x="12369" y="928"/>
                      </a:cubicBezTo>
                      <a:cubicBezTo>
                        <a:pt x="12352" y="748"/>
                        <a:pt x="11916" y="805"/>
                        <a:pt x="11875" y="809"/>
                      </a:cubicBezTo>
                      <a:cubicBezTo>
                        <a:pt x="11884" y="836"/>
                        <a:pt x="11971" y="855"/>
                        <a:pt x="11950" y="900"/>
                      </a:cubicBezTo>
                      <a:cubicBezTo>
                        <a:pt x="11906" y="934"/>
                        <a:pt x="11860" y="954"/>
                        <a:pt x="11812" y="960"/>
                      </a:cubicBezTo>
                      <a:cubicBezTo>
                        <a:pt x="11855" y="970"/>
                        <a:pt x="11846" y="935"/>
                        <a:pt x="11812" y="960"/>
                      </a:cubicBezTo>
                      <a:close/>
                      <a:moveTo>
                        <a:pt x="11540" y="1517"/>
                      </a:moveTo>
                      <a:cubicBezTo>
                        <a:pt x="11523" y="1533"/>
                        <a:pt x="11515" y="1556"/>
                        <a:pt x="11513" y="1586"/>
                      </a:cubicBezTo>
                      <a:cubicBezTo>
                        <a:pt x="11538" y="1636"/>
                        <a:pt x="11761" y="1589"/>
                        <a:pt x="11799" y="1596"/>
                      </a:cubicBezTo>
                      <a:cubicBezTo>
                        <a:pt x="11765" y="1635"/>
                        <a:pt x="11679" y="1642"/>
                        <a:pt x="11690" y="1736"/>
                      </a:cubicBezTo>
                      <a:cubicBezTo>
                        <a:pt x="11831" y="1761"/>
                        <a:pt x="11923" y="1736"/>
                        <a:pt x="12042" y="1625"/>
                      </a:cubicBezTo>
                      <a:cubicBezTo>
                        <a:pt x="12061" y="1607"/>
                        <a:pt x="12223" y="1391"/>
                        <a:pt x="12222" y="1391"/>
                      </a:cubicBezTo>
                      <a:cubicBezTo>
                        <a:pt x="12126" y="1354"/>
                        <a:pt x="11952" y="1272"/>
                        <a:pt x="11858" y="1369"/>
                      </a:cubicBezTo>
                      <a:cubicBezTo>
                        <a:pt x="11884" y="1388"/>
                        <a:pt x="11887" y="1414"/>
                        <a:pt x="11867" y="1446"/>
                      </a:cubicBezTo>
                      <a:cubicBezTo>
                        <a:pt x="11799" y="1500"/>
                        <a:pt x="11752" y="1289"/>
                        <a:pt x="11704" y="1540"/>
                      </a:cubicBezTo>
                      <a:cubicBezTo>
                        <a:pt x="11678" y="1531"/>
                        <a:pt x="11511" y="1089"/>
                        <a:pt x="11476" y="1479"/>
                      </a:cubicBezTo>
                      <a:cubicBezTo>
                        <a:pt x="11501" y="1477"/>
                        <a:pt x="11546" y="1464"/>
                        <a:pt x="11540" y="1517"/>
                      </a:cubicBezTo>
                      <a:cubicBezTo>
                        <a:pt x="11536" y="1546"/>
                        <a:pt x="11546" y="1464"/>
                        <a:pt x="11540" y="1517"/>
                      </a:cubicBezTo>
                      <a:close/>
                      <a:moveTo>
                        <a:pt x="12343" y="1561"/>
                      </a:moveTo>
                      <a:cubicBezTo>
                        <a:pt x="12265" y="1570"/>
                        <a:pt x="12133" y="1594"/>
                        <a:pt x="12080" y="1710"/>
                      </a:cubicBezTo>
                      <a:cubicBezTo>
                        <a:pt x="12161" y="1774"/>
                        <a:pt x="12265" y="1833"/>
                        <a:pt x="12355" y="1780"/>
                      </a:cubicBezTo>
                      <a:cubicBezTo>
                        <a:pt x="12461" y="1718"/>
                        <a:pt x="12469" y="1547"/>
                        <a:pt x="12343" y="1561"/>
                      </a:cubicBezTo>
                      <a:cubicBezTo>
                        <a:pt x="12307" y="1565"/>
                        <a:pt x="12374" y="1558"/>
                        <a:pt x="12343" y="1561"/>
                      </a:cubicBezTo>
                      <a:close/>
                      <a:moveTo>
                        <a:pt x="12410" y="1343"/>
                      </a:moveTo>
                      <a:cubicBezTo>
                        <a:pt x="12467" y="1514"/>
                        <a:pt x="12652" y="1308"/>
                        <a:pt x="12689" y="1408"/>
                      </a:cubicBezTo>
                      <a:cubicBezTo>
                        <a:pt x="12756" y="1588"/>
                        <a:pt x="12564" y="1588"/>
                        <a:pt x="12560" y="1740"/>
                      </a:cubicBezTo>
                      <a:cubicBezTo>
                        <a:pt x="12559" y="1806"/>
                        <a:pt x="12970" y="1815"/>
                        <a:pt x="12882" y="1823"/>
                      </a:cubicBezTo>
                      <a:cubicBezTo>
                        <a:pt x="13030" y="1809"/>
                        <a:pt x="13368" y="1722"/>
                        <a:pt x="13506" y="1791"/>
                      </a:cubicBezTo>
                      <a:cubicBezTo>
                        <a:pt x="13589" y="1831"/>
                        <a:pt x="13984" y="1801"/>
                        <a:pt x="13919" y="1685"/>
                      </a:cubicBezTo>
                      <a:cubicBezTo>
                        <a:pt x="13920" y="1684"/>
                        <a:pt x="14003" y="1641"/>
                        <a:pt x="13980" y="1596"/>
                      </a:cubicBezTo>
                      <a:cubicBezTo>
                        <a:pt x="13771" y="1178"/>
                        <a:pt x="13157" y="1950"/>
                        <a:pt x="12958" y="1442"/>
                      </a:cubicBezTo>
                      <a:cubicBezTo>
                        <a:pt x="12992" y="1431"/>
                        <a:pt x="13058" y="1449"/>
                        <a:pt x="13081" y="1404"/>
                      </a:cubicBezTo>
                      <a:cubicBezTo>
                        <a:pt x="12885" y="1396"/>
                        <a:pt x="12527" y="1042"/>
                        <a:pt x="12348" y="1306"/>
                      </a:cubicBezTo>
                      <a:cubicBezTo>
                        <a:pt x="12378" y="1305"/>
                        <a:pt x="12395" y="1296"/>
                        <a:pt x="12410" y="1343"/>
                      </a:cubicBezTo>
                      <a:cubicBezTo>
                        <a:pt x="12442" y="1437"/>
                        <a:pt x="12395" y="1296"/>
                        <a:pt x="12410" y="1343"/>
                      </a:cubicBezTo>
                      <a:close/>
                      <a:moveTo>
                        <a:pt x="12979" y="817"/>
                      </a:moveTo>
                      <a:cubicBezTo>
                        <a:pt x="13039" y="880"/>
                        <a:pt x="13140" y="853"/>
                        <a:pt x="13207" y="852"/>
                      </a:cubicBezTo>
                      <a:cubicBezTo>
                        <a:pt x="13084" y="883"/>
                        <a:pt x="12938" y="1062"/>
                        <a:pt x="13163" y="1076"/>
                      </a:cubicBezTo>
                      <a:cubicBezTo>
                        <a:pt x="13377" y="1089"/>
                        <a:pt x="13572" y="1002"/>
                        <a:pt x="13782" y="958"/>
                      </a:cubicBezTo>
                      <a:cubicBezTo>
                        <a:pt x="13737" y="967"/>
                        <a:pt x="13584" y="986"/>
                        <a:pt x="13559" y="1099"/>
                      </a:cubicBezTo>
                      <a:cubicBezTo>
                        <a:pt x="13580" y="1003"/>
                        <a:pt x="13857" y="1306"/>
                        <a:pt x="13649" y="1256"/>
                      </a:cubicBezTo>
                      <a:cubicBezTo>
                        <a:pt x="13603" y="1244"/>
                        <a:pt x="13628" y="1137"/>
                        <a:pt x="13533" y="1140"/>
                      </a:cubicBezTo>
                      <a:cubicBezTo>
                        <a:pt x="13468" y="1141"/>
                        <a:pt x="13398" y="1300"/>
                        <a:pt x="13427" y="1300"/>
                      </a:cubicBezTo>
                      <a:cubicBezTo>
                        <a:pt x="13372" y="1300"/>
                        <a:pt x="13151" y="1319"/>
                        <a:pt x="13130" y="1438"/>
                      </a:cubicBezTo>
                      <a:cubicBezTo>
                        <a:pt x="13122" y="1478"/>
                        <a:pt x="13969" y="1488"/>
                        <a:pt x="13968" y="1499"/>
                      </a:cubicBezTo>
                      <a:cubicBezTo>
                        <a:pt x="13938" y="1648"/>
                        <a:pt x="14311" y="1463"/>
                        <a:pt x="14398" y="1368"/>
                      </a:cubicBezTo>
                      <a:cubicBezTo>
                        <a:pt x="14357" y="1353"/>
                        <a:pt x="14292" y="1384"/>
                        <a:pt x="14260" y="1341"/>
                      </a:cubicBezTo>
                      <a:cubicBezTo>
                        <a:pt x="14328" y="1202"/>
                        <a:pt x="14429" y="1318"/>
                        <a:pt x="14487" y="1150"/>
                      </a:cubicBezTo>
                      <a:cubicBezTo>
                        <a:pt x="14506" y="1095"/>
                        <a:pt x="14889" y="1042"/>
                        <a:pt x="14959" y="976"/>
                      </a:cubicBezTo>
                      <a:cubicBezTo>
                        <a:pt x="14946" y="967"/>
                        <a:pt x="14932" y="942"/>
                        <a:pt x="14913" y="938"/>
                      </a:cubicBezTo>
                      <a:cubicBezTo>
                        <a:pt x="15062" y="776"/>
                        <a:pt x="15306" y="784"/>
                        <a:pt x="15473" y="712"/>
                      </a:cubicBezTo>
                      <a:cubicBezTo>
                        <a:pt x="15689" y="619"/>
                        <a:pt x="15909" y="518"/>
                        <a:pt x="16130" y="463"/>
                      </a:cubicBezTo>
                      <a:cubicBezTo>
                        <a:pt x="16193" y="447"/>
                        <a:pt x="16764" y="265"/>
                        <a:pt x="16765" y="236"/>
                      </a:cubicBezTo>
                      <a:cubicBezTo>
                        <a:pt x="16780" y="-66"/>
                        <a:pt x="13963" y="274"/>
                        <a:pt x="13714" y="383"/>
                      </a:cubicBezTo>
                      <a:cubicBezTo>
                        <a:pt x="13768" y="359"/>
                        <a:pt x="13968" y="567"/>
                        <a:pt x="14046" y="575"/>
                      </a:cubicBezTo>
                      <a:cubicBezTo>
                        <a:pt x="14043" y="577"/>
                        <a:pt x="14036" y="582"/>
                        <a:pt x="14032" y="585"/>
                      </a:cubicBezTo>
                      <a:cubicBezTo>
                        <a:pt x="14084" y="583"/>
                        <a:pt x="14144" y="588"/>
                        <a:pt x="14191" y="615"/>
                      </a:cubicBezTo>
                      <a:cubicBezTo>
                        <a:pt x="14055" y="618"/>
                        <a:pt x="13967" y="761"/>
                        <a:pt x="13851" y="771"/>
                      </a:cubicBezTo>
                      <a:cubicBezTo>
                        <a:pt x="13991" y="759"/>
                        <a:pt x="13756" y="604"/>
                        <a:pt x="13742" y="599"/>
                      </a:cubicBezTo>
                      <a:cubicBezTo>
                        <a:pt x="13560" y="535"/>
                        <a:pt x="13514" y="377"/>
                        <a:pt x="13306" y="485"/>
                      </a:cubicBezTo>
                      <a:cubicBezTo>
                        <a:pt x="13258" y="510"/>
                        <a:pt x="12851" y="682"/>
                        <a:pt x="12979" y="817"/>
                      </a:cubicBezTo>
                      <a:cubicBezTo>
                        <a:pt x="13039" y="880"/>
                        <a:pt x="12960" y="797"/>
                        <a:pt x="12979" y="817"/>
                      </a:cubicBezTo>
                      <a:close/>
                      <a:moveTo>
                        <a:pt x="9956" y="1618"/>
                      </a:moveTo>
                      <a:cubicBezTo>
                        <a:pt x="9927" y="1633"/>
                        <a:pt x="9879" y="1633"/>
                        <a:pt x="9868" y="1692"/>
                      </a:cubicBezTo>
                      <a:cubicBezTo>
                        <a:pt x="10060" y="1776"/>
                        <a:pt x="10254" y="1701"/>
                        <a:pt x="10449" y="1719"/>
                      </a:cubicBezTo>
                      <a:cubicBezTo>
                        <a:pt x="10414" y="1846"/>
                        <a:pt x="10163" y="1702"/>
                        <a:pt x="10102" y="1839"/>
                      </a:cubicBezTo>
                      <a:cubicBezTo>
                        <a:pt x="10212" y="2004"/>
                        <a:pt x="11297" y="1629"/>
                        <a:pt x="11264" y="1523"/>
                      </a:cubicBezTo>
                      <a:cubicBezTo>
                        <a:pt x="11241" y="1448"/>
                        <a:pt x="11154" y="1519"/>
                        <a:pt x="11121" y="1520"/>
                      </a:cubicBezTo>
                      <a:cubicBezTo>
                        <a:pt x="11011" y="1524"/>
                        <a:pt x="11109" y="1406"/>
                        <a:pt x="11112" y="1336"/>
                      </a:cubicBezTo>
                      <a:cubicBezTo>
                        <a:pt x="11026" y="1349"/>
                        <a:pt x="10944" y="1421"/>
                        <a:pt x="10859" y="1426"/>
                      </a:cubicBezTo>
                      <a:cubicBezTo>
                        <a:pt x="10881" y="1445"/>
                        <a:pt x="10896" y="1473"/>
                        <a:pt x="10905" y="1509"/>
                      </a:cubicBezTo>
                      <a:cubicBezTo>
                        <a:pt x="10875" y="1530"/>
                        <a:pt x="10842" y="1541"/>
                        <a:pt x="10809" y="1541"/>
                      </a:cubicBezTo>
                      <a:cubicBezTo>
                        <a:pt x="10841" y="1552"/>
                        <a:pt x="10868" y="1578"/>
                        <a:pt x="10889" y="1621"/>
                      </a:cubicBezTo>
                      <a:cubicBezTo>
                        <a:pt x="10849" y="1635"/>
                        <a:pt x="10644" y="1653"/>
                        <a:pt x="10590" y="1617"/>
                      </a:cubicBezTo>
                      <a:cubicBezTo>
                        <a:pt x="10607" y="1602"/>
                        <a:pt x="10622" y="1580"/>
                        <a:pt x="10634" y="1552"/>
                      </a:cubicBezTo>
                      <a:cubicBezTo>
                        <a:pt x="10580" y="1475"/>
                        <a:pt x="10519" y="1438"/>
                        <a:pt x="10450" y="1441"/>
                      </a:cubicBezTo>
                      <a:cubicBezTo>
                        <a:pt x="10531" y="1424"/>
                        <a:pt x="10345" y="1416"/>
                        <a:pt x="10317" y="1424"/>
                      </a:cubicBezTo>
                      <a:cubicBezTo>
                        <a:pt x="10190" y="1463"/>
                        <a:pt x="10078" y="1555"/>
                        <a:pt x="9956" y="1618"/>
                      </a:cubicBezTo>
                      <a:cubicBezTo>
                        <a:pt x="9927" y="1633"/>
                        <a:pt x="9966" y="1613"/>
                        <a:pt x="9956" y="1618"/>
                      </a:cubicBezTo>
                      <a:close/>
                      <a:moveTo>
                        <a:pt x="9929" y="1543"/>
                      </a:moveTo>
                      <a:cubicBezTo>
                        <a:pt x="9974" y="1525"/>
                        <a:pt x="10014" y="1494"/>
                        <a:pt x="10050" y="1451"/>
                      </a:cubicBezTo>
                      <a:cubicBezTo>
                        <a:pt x="10045" y="1424"/>
                        <a:pt x="9794" y="1559"/>
                        <a:pt x="9801" y="1595"/>
                      </a:cubicBezTo>
                      <a:cubicBezTo>
                        <a:pt x="9845" y="1591"/>
                        <a:pt x="9888" y="1574"/>
                        <a:pt x="9929" y="1543"/>
                      </a:cubicBezTo>
                      <a:cubicBezTo>
                        <a:pt x="9998" y="1504"/>
                        <a:pt x="9860" y="1583"/>
                        <a:pt x="9929" y="1543"/>
                      </a:cubicBezTo>
                      <a:close/>
                      <a:moveTo>
                        <a:pt x="8458" y="2722"/>
                      </a:moveTo>
                      <a:cubicBezTo>
                        <a:pt x="8713" y="2649"/>
                        <a:pt x="8960" y="2539"/>
                        <a:pt x="9190" y="2343"/>
                      </a:cubicBezTo>
                      <a:cubicBezTo>
                        <a:pt x="9189" y="2344"/>
                        <a:pt x="9188" y="2345"/>
                        <a:pt x="9187" y="2346"/>
                      </a:cubicBezTo>
                      <a:cubicBezTo>
                        <a:pt x="9193" y="2361"/>
                        <a:pt x="9203" y="2377"/>
                        <a:pt x="9208" y="2394"/>
                      </a:cubicBezTo>
                      <a:cubicBezTo>
                        <a:pt x="9114" y="2398"/>
                        <a:pt x="9036" y="2443"/>
                        <a:pt x="8963" y="2542"/>
                      </a:cubicBezTo>
                      <a:cubicBezTo>
                        <a:pt x="9074" y="2554"/>
                        <a:pt x="9184" y="2585"/>
                        <a:pt x="9297" y="2599"/>
                      </a:cubicBezTo>
                      <a:cubicBezTo>
                        <a:pt x="9255" y="2594"/>
                        <a:pt x="8938" y="2715"/>
                        <a:pt x="8936" y="2706"/>
                      </a:cubicBezTo>
                      <a:cubicBezTo>
                        <a:pt x="8936" y="2741"/>
                        <a:pt x="8942" y="2774"/>
                        <a:pt x="8956" y="2805"/>
                      </a:cubicBezTo>
                      <a:cubicBezTo>
                        <a:pt x="9103" y="2745"/>
                        <a:pt x="9448" y="2691"/>
                        <a:pt x="9582" y="2849"/>
                      </a:cubicBezTo>
                      <a:cubicBezTo>
                        <a:pt x="9551" y="2913"/>
                        <a:pt x="8856" y="2882"/>
                        <a:pt x="8862" y="2949"/>
                      </a:cubicBezTo>
                      <a:cubicBezTo>
                        <a:pt x="8874" y="3177"/>
                        <a:pt x="9180" y="3102"/>
                        <a:pt x="9149" y="3199"/>
                      </a:cubicBezTo>
                      <a:cubicBezTo>
                        <a:pt x="9065" y="3472"/>
                        <a:pt x="9738" y="3231"/>
                        <a:pt x="9834" y="3203"/>
                      </a:cubicBezTo>
                      <a:cubicBezTo>
                        <a:pt x="9865" y="3194"/>
                        <a:pt x="10026" y="3043"/>
                        <a:pt x="10058" y="3095"/>
                      </a:cubicBezTo>
                      <a:cubicBezTo>
                        <a:pt x="10131" y="3210"/>
                        <a:pt x="10234" y="3208"/>
                        <a:pt x="10328" y="3224"/>
                      </a:cubicBezTo>
                      <a:cubicBezTo>
                        <a:pt x="10400" y="3254"/>
                        <a:pt x="10469" y="3241"/>
                        <a:pt x="10535" y="3183"/>
                      </a:cubicBezTo>
                      <a:cubicBezTo>
                        <a:pt x="10533" y="3091"/>
                        <a:pt x="10553" y="3026"/>
                        <a:pt x="10596" y="2990"/>
                      </a:cubicBezTo>
                      <a:cubicBezTo>
                        <a:pt x="10666" y="2990"/>
                        <a:pt x="10750" y="3100"/>
                        <a:pt x="10786" y="2926"/>
                      </a:cubicBezTo>
                      <a:cubicBezTo>
                        <a:pt x="10764" y="2916"/>
                        <a:pt x="10516" y="2683"/>
                        <a:pt x="10523" y="2679"/>
                      </a:cubicBezTo>
                      <a:cubicBezTo>
                        <a:pt x="10641" y="2630"/>
                        <a:pt x="10784" y="2190"/>
                        <a:pt x="10609" y="2151"/>
                      </a:cubicBezTo>
                      <a:cubicBezTo>
                        <a:pt x="10498" y="2126"/>
                        <a:pt x="10454" y="2148"/>
                        <a:pt x="10396" y="2332"/>
                      </a:cubicBezTo>
                      <a:cubicBezTo>
                        <a:pt x="10338" y="2519"/>
                        <a:pt x="10278" y="2435"/>
                        <a:pt x="10222" y="2522"/>
                      </a:cubicBezTo>
                      <a:cubicBezTo>
                        <a:pt x="10476" y="2095"/>
                        <a:pt x="10069" y="2345"/>
                        <a:pt x="10009" y="2333"/>
                      </a:cubicBezTo>
                      <a:cubicBezTo>
                        <a:pt x="10021" y="2307"/>
                        <a:pt x="10032" y="2281"/>
                        <a:pt x="10044" y="2255"/>
                      </a:cubicBezTo>
                      <a:cubicBezTo>
                        <a:pt x="10057" y="2163"/>
                        <a:pt x="9691" y="2285"/>
                        <a:pt x="9691" y="2285"/>
                      </a:cubicBezTo>
                      <a:cubicBezTo>
                        <a:pt x="9712" y="2219"/>
                        <a:pt x="9831" y="2217"/>
                        <a:pt x="9823" y="2128"/>
                      </a:cubicBezTo>
                      <a:cubicBezTo>
                        <a:pt x="9715" y="2115"/>
                        <a:pt x="9720" y="1894"/>
                        <a:pt x="9581" y="1939"/>
                      </a:cubicBezTo>
                      <a:cubicBezTo>
                        <a:pt x="9442" y="1983"/>
                        <a:pt x="9346" y="1886"/>
                        <a:pt x="9211" y="1897"/>
                      </a:cubicBezTo>
                      <a:cubicBezTo>
                        <a:pt x="9072" y="1909"/>
                        <a:pt x="8936" y="1863"/>
                        <a:pt x="8874" y="2049"/>
                      </a:cubicBezTo>
                      <a:cubicBezTo>
                        <a:pt x="8829" y="2186"/>
                        <a:pt x="8709" y="2205"/>
                        <a:pt x="8630" y="2247"/>
                      </a:cubicBezTo>
                      <a:cubicBezTo>
                        <a:pt x="8639" y="2268"/>
                        <a:pt x="8634" y="2283"/>
                        <a:pt x="8637" y="2305"/>
                      </a:cubicBezTo>
                      <a:cubicBezTo>
                        <a:pt x="8541" y="2315"/>
                        <a:pt x="8399" y="2404"/>
                        <a:pt x="8326" y="2501"/>
                      </a:cubicBezTo>
                      <a:cubicBezTo>
                        <a:pt x="8414" y="2519"/>
                        <a:pt x="8476" y="2553"/>
                        <a:pt x="8458" y="2722"/>
                      </a:cubicBezTo>
                      <a:cubicBezTo>
                        <a:pt x="8561" y="2693"/>
                        <a:pt x="8476" y="2553"/>
                        <a:pt x="8458" y="2722"/>
                      </a:cubicBezTo>
                      <a:close/>
                      <a:moveTo>
                        <a:pt x="10788" y="2920"/>
                      </a:moveTo>
                      <a:cubicBezTo>
                        <a:pt x="10788" y="2922"/>
                        <a:pt x="10787" y="2924"/>
                        <a:pt x="10786" y="2926"/>
                      </a:cubicBezTo>
                      <a:cubicBezTo>
                        <a:pt x="10787" y="2926"/>
                        <a:pt x="10788" y="2927"/>
                        <a:pt x="10788" y="2927"/>
                      </a:cubicBezTo>
                      <a:lnTo>
                        <a:pt x="10788" y="2920"/>
                      </a:lnTo>
                      <a:cubicBezTo>
                        <a:pt x="10788" y="2922"/>
                        <a:pt x="10788" y="2920"/>
                        <a:pt x="10788" y="2920"/>
                      </a:cubicBezTo>
                      <a:close/>
                      <a:moveTo>
                        <a:pt x="14845" y="3703"/>
                      </a:moveTo>
                      <a:cubicBezTo>
                        <a:pt x="14830" y="3644"/>
                        <a:pt x="14818" y="3583"/>
                        <a:pt x="14809" y="3521"/>
                      </a:cubicBezTo>
                      <a:cubicBezTo>
                        <a:pt x="14759" y="3396"/>
                        <a:pt x="14636" y="3491"/>
                        <a:pt x="14569" y="3423"/>
                      </a:cubicBezTo>
                      <a:cubicBezTo>
                        <a:pt x="14417" y="3268"/>
                        <a:pt x="14634" y="3177"/>
                        <a:pt x="14687" y="3172"/>
                      </a:cubicBezTo>
                      <a:cubicBezTo>
                        <a:pt x="14685" y="3065"/>
                        <a:pt x="14562" y="3082"/>
                        <a:pt x="14562" y="3077"/>
                      </a:cubicBezTo>
                      <a:cubicBezTo>
                        <a:pt x="14566" y="2987"/>
                        <a:pt x="14661" y="3020"/>
                        <a:pt x="14691" y="3017"/>
                      </a:cubicBezTo>
                      <a:cubicBezTo>
                        <a:pt x="14715" y="2752"/>
                        <a:pt x="14458" y="2797"/>
                        <a:pt x="14398" y="2674"/>
                      </a:cubicBezTo>
                      <a:cubicBezTo>
                        <a:pt x="14297" y="2466"/>
                        <a:pt x="14274" y="2638"/>
                        <a:pt x="14138" y="2603"/>
                      </a:cubicBezTo>
                      <a:cubicBezTo>
                        <a:pt x="14105" y="2594"/>
                        <a:pt x="14091" y="2278"/>
                        <a:pt x="13930" y="2278"/>
                      </a:cubicBezTo>
                      <a:cubicBezTo>
                        <a:pt x="14160" y="2286"/>
                        <a:pt x="13539" y="1693"/>
                        <a:pt x="13605" y="2213"/>
                      </a:cubicBezTo>
                      <a:cubicBezTo>
                        <a:pt x="13613" y="2280"/>
                        <a:pt x="13730" y="2294"/>
                        <a:pt x="13757" y="2284"/>
                      </a:cubicBezTo>
                      <a:cubicBezTo>
                        <a:pt x="13706" y="2303"/>
                        <a:pt x="13443" y="2317"/>
                        <a:pt x="13420" y="2417"/>
                      </a:cubicBezTo>
                      <a:cubicBezTo>
                        <a:pt x="13454" y="2272"/>
                        <a:pt x="13709" y="1960"/>
                        <a:pt x="13401" y="2025"/>
                      </a:cubicBezTo>
                      <a:cubicBezTo>
                        <a:pt x="13347" y="2036"/>
                        <a:pt x="12807" y="2150"/>
                        <a:pt x="12973" y="2372"/>
                      </a:cubicBezTo>
                      <a:cubicBezTo>
                        <a:pt x="12938" y="2360"/>
                        <a:pt x="12807" y="2406"/>
                        <a:pt x="12832" y="2524"/>
                      </a:cubicBezTo>
                      <a:cubicBezTo>
                        <a:pt x="12710" y="2551"/>
                        <a:pt x="12996" y="2011"/>
                        <a:pt x="13152" y="2009"/>
                      </a:cubicBezTo>
                      <a:cubicBezTo>
                        <a:pt x="12916" y="2012"/>
                        <a:pt x="12718" y="2051"/>
                        <a:pt x="12507" y="2247"/>
                      </a:cubicBezTo>
                      <a:cubicBezTo>
                        <a:pt x="12356" y="2388"/>
                        <a:pt x="12233" y="2628"/>
                        <a:pt x="12496" y="2640"/>
                      </a:cubicBezTo>
                      <a:cubicBezTo>
                        <a:pt x="12501" y="2651"/>
                        <a:pt x="12507" y="2672"/>
                        <a:pt x="12508" y="2684"/>
                      </a:cubicBezTo>
                      <a:cubicBezTo>
                        <a:pt x="12039" y="2720"/>
                        <a:pt x="12531" y="2917"/>
                        <a:pt x="12735" y="2949"/>
                      </a:cubicBezTo>
                      <a:cubicBezTo>
                        <a:pt x="12874" y="2971"/>
                        <a:pt x="13393" y="3167"/>
                        <a:pt x="13399" y="2806"/>
                      </a:cubicBezTo>
                      <a:cubicBezTo>
                        <a:pt x="13466" y="2814"/>
                        <a:pt x="13468" y="2945"/>
                        <a:pt x="13483" y="3002"/>
                      </a:cubicBezTo>
                      <a:cubicBezTo>
                        <a:pt x="13510" y="2983"/>
                        <a:pt x="13523" y="2978"/>
                        <a:pt x="13552" y="3004"/>
                      </a:cubicBezTo>
                      <a:cubicBezTo>
                        <a:pt x="13544" y="3015"/>
                        <a:pt x="13540" y="3024"/>
                        <a:pt x="13526" y="3022"/>
                      </a:cubicBezTo>
                      <a:cubicBezTo>
                        <a:pt x="13583" y="3103"/>
                        <a:pt x="13975" y="3558"/>
                        <a:pt x="13787" y="3676"/>
                      </a:cubicBezTo>
                      <a:cubicBezTo>
                        <a:pt x="13689" y="3737"/>
                        <a:pt x="13620" y="3857"/>
                        <a:pt x="13513" y="3899"/>
                      </a:cubicBezTo>
                      <a:cubicBezTo>
                        <a:pt x="13386" y="3949"/>
                        <a:pt x="13559" y="4129"/>
                        <a:pt x="13451" y="4130"/>
                      </a:cubicBezTo>
                      <a:cubicBezTo>
                        <a:pt x="13251" y="4132"/>
                        <a:pt x="13070" y="4129"/>
                        <a:pt x="12906" y="4244"/>
                      </a:cubicBezTo>
                      <a:cubicBezTo>
                        <a:pt x="12617" y="4449"/>
                        <a:pt x="13323" y="4431"/>
                        <a:pt x="13292" y="4325"/>
                      </a:cubicBezTo>
                      <a:cubicBezTo>
                        <a:pt x="13296" y="4354"/>
                        <a:pt x="13301" y="4384"/>
                        <a:pt x="13305" y="4414"/>
                      </a:cubicBezTo>
                      <a:cubicBezTo>
                        <a:pt x="13334" y="4386"/>
                        <a:pt x="13513" y="4535"/>
                        <a:pt x="13543" y="4612"/>
                      </a:cubicBezTo>
                      <a:cubicBezTo>
                        <a:pt x="13561" y="4658"/>
                        <a:pt x="13446" y="4615"/>
                        <a:pt x="13484" y="4762"/>
                      </a:cubicBezTo>
                      <a:cubicBezTo>
                        <a:pt x="13504" y="4844"/>
                        <a:pt x="13682" y="4932"/>
                        <a:pt x="13705" y="4822"/>
                      </a:cubicBezTo>
                      <a:cubicBezTo>
                        <a:pt x="13671" y="4983"/>
                        <a:pt x="13904" y="5050"/>
                        <a:pt x="13968" y="5073"/>
                      </a:cubicBezTo>
                      <a:cubicBezTo>
                        <a:pt x="14189" y="5151"/>
                        <a:pt x="13892" y="4680"/>
                        <a:pt x="13879" y="4622"/>
                      </a:cubicBezTo>
                      <a:cubicBezTo>
                        <a:pt x="14050" y="4744"/>
                        <a:pt x="14339" y="5017"/>
                        <a:pt x="14391" y="4535"/>
                      </a:cubicBezTo>
                      <a:cubicBezTo>
                        <a:pt x="14398" y="4469"/>
                        <a:pt x="14359" y="4290"/>
                        <a:pt x="14325" y="4275"/>
                      </a:cubicBezTo>
                      <a:cubicBezTo>
                        <a:pt x="14117" y="4185"/>
                        <a:pt x="14320" y="4031"/>
                        <a:pt x="14265" y="3892"/>
                      </a:cubicBezTo>
                      <a:cubicBezTo>
                        <a:pt x="14331" y="3906"/>
                        <a:pt x="14429" y="3807"/>
                        <a:pt x="14451" y="3995"/>
                      </a:cubicBezTo>
                      <a:cubicBezTo>
                        <a:pt x="14473" y="3993"/>
                        <a:pt x="14497" y="3999"/>
                        <a:pt x="14519" y="4006"/>
                      </a:cubicBezTo>
                      <a:cubicBezTo>
                        <a:pt x="14394" y="4217"/>
                        <a:pt x="14802" y="4398"/>
                        <a:pt x="14726" y="4048"/>
                      </a:cubicBezTo>
                      <a:cubicBezTo>
                        <a:pt x="14755" y="4180"/>
                        <a:pt x="14950" y="3962"/>
                        <a:pt x="14989" y="3922"/>
                      </a:cubicBezTo>
                      <a:cubicBezTo>
                        <a:pt x="15173" y="3728"/>
                        <a:pt x="14884" y="3767"/>
                        <a:pt x="14845" y="3703"/>
                      </a:cubicBezTo>
                      <a:cubicBezTo>
                        <a:pt x="14822" y="3666"/>
                        <a:pt x="14895" y="3785"/>
                        <a:pt x="14845" y="3703"/>
                      </a:cubicBezTo>
                      <a:close/>
                      <a:moveTo>
                        <a:pt x="14709" y="9160"/>
                      </a:moveTo>
                      <a:cubicBezTo>
                        <a:pt x="14617" y="9033"/>
                        <a:pt x="14757" y="8993"/>
                        <a:pt x="14735" y="8951"/>
                      </a:cubicBezTo>
                      <a:cubicBezTo>
                        <a:pt x="14705" y="8936"/>
                        <a:pt x="14678" y="8912"/>
                        <a:pt x="14654" y="8877"/>
                      </a:cubicBezTo>
                      <a:cubicBezTo>
                        <a:pt x="14645" y="8834"/>
                        <a:pt x="14712" y="8712"/>
                        <a:pt x="14720" y="8737"/>
                      </a:cubicBezTo>
                      <a:cubicBezTo>
                        <a:pt x="14673" y="8602"/>
                        <a:pt x="14427" y="8759"/>
                        <a:pt x="14423" y="8631"/>
                      </a:cubicBezTo>
                      <a:cubicBezTo>
                        <a:pt x="14420" y="8551"/>
                        <a:pt x="14494" y="8592"/>
                        <a:pt x="14491" y="8520"/>
                      </a:cubicBezTo>
                      <a:cubicBezTo>
                        <a:pt x="14489" y="8427"/>
                        <a:pt x="14265" y="8564"/>
                        <a:pt x="14263" y="8596"/>
                      </a:cubicBezTo>
                      <a:cubicBezTo>
                        <a:pt x="14276" y="8366"/>
                        <a:pt x="14607" y="8284"/>
                        <a:pt x="14588" y="8067"/>
                      </a:cubicBezTo>
                      <a:cubicBezTo>
                        <a:pt x="14565" y="8063"/>
                        <a:pt x="14543" y="8064"/>
                        <a:pt x="14521" y="8070"/>
                      </a:cubicBezTo>
                      <a:cubicBezTo>
                        <a:pt x="14776" y="7847"/>
                        <a:pt x="14659" y="7551"/>
                        <a:pt x="14538" y="7316"/>
                      </a:cubicBezTo>
                      <a:cubicBezTo>
                        <a:pt x="14743" y="7252"/>
                        <a:pt x="14251" y="6972"/>
                        <a:pt x="14256" y="6975"/>
                      </a:cubicBezTo>
                      <a:cubicBezTo>
                        <a:pt x="14276" y="6839"/>
                        <a:pt x="14185" y="6792"/>
                        <a:pt x="14146" y="6708"/>
                      </a:cubicBezTo>
                      <a:cubicBezTo>
                        <a:pt x="14293" y="6548"/>
                        <a:pt x="14221" y="6508"/>
                        <a:pt x="14189" y="6241"/>
                      </a:cubicBezTo>
                      <a:cubicBezTo>
                        <a:pt x="14155" y="6035"/>
                        <a:pt x="14161" y="5747"/>
                        <a:pt x="14078" y="5572"/>
                      </a:cubicBezTo>
                      <a:cubicBezTo>
                        <a:pt x="14009" y="5430"/>
                        <a:pt x="13720" y="5958"/>
                        <a:pt x="13655" y="6014"/>
                      </a:cubicBezTo>
                      <a:cubicBezTo>
                        <a:pt x="13467" y="6177"/>
                        <a:pt x="13538" y="5901"/>
                        <a:pt x="13365" y="5914"/>
                      </a:cubicBezTo>
                      <a:cubicBezTo>
                        <a:pt x="13393" y="5777"/>
                        <a:pt x="13582" y="5311"/>
                        <a:pt x="13382" y="5311"/>
                      </a:cubicBezTo>
                      <a:cubicBezTo>
                        <a:pt x="13337" y="5205"/>
                        <a:pt x="13181" y="4950"/>
                        <a:pt x="13074" y="4950"/>
                      </a:cubicBezTo>
                      <a:cubicBezTo>
                        <a:pt x="12932" y="4950"/>
                        <a:pt x="12559" y="4824"/>
                        <a:pt x="12498" y="5066"/>
                      </a:cubicBezTo>
                      <a:cubicBezTo>
                        <a:pt x="12436" y="5312"/>
                        <a:pt x="12366" y="5348"/>
                        <a:pt x="12232" y="5505"/>
                      </a:cubicBezTo>
                      <a:cubicBezTo>
                        <a:pt x="12278" y="5508"/>
                        <a:pt x="12342" y="5589"/>
                        <a:pt x="12376" y="5589"/>
                      </a:cubicBezTo>
                      <a:cubicBezTo>
                        <a:pt x="12386" y="5589"/>
                        <a:pt x="12082" y="5973"/>
                        <a:pt x="12079" y="5992"/>
                      </a:cubicBezTo>
                      <a:cubicBezTo>
                        <a:pt x="12065" y="6088"/>
                        <a:pt x="12148" y="6179"/>
                        <a:pt x="12170" y="6244"/>
                      </a:cubicBezTo>
                      <a:cubicBezTo>
                        <a:pt x="12230" y="6420"/>
                        <a:pt x="12126" y="6638"/>
                        <a:pt x="12052" y="6744"/>
                      </a:cubicBezTo>
                      <a:cubicBezTo>
                        <a:pt x="11913" y="6941"/>
                        <a:pt x="11636" y="6905"/>
                        <a:pt x="11529" y="7118"/>
                      </a:cubicBezTo>
                      <a:cubicBezTo>
                        <a:pt x="11488" y="7201"/>
                        <a:pt x="11474" y="7527"/>
                        <a:pt x="11462" y="7635"/>
                      </a:cubicBezTo>
                      <a:cubicBezTo>
                        <a:pt x="11441" y="7818"/>
                        <a:pt x="11395" y="7837"/>
                        <a:pt x="11343" y="7990"/>
                      </a:cubicBezTo>
                      <a:cubicBezTo>
                        <a:pt x="11289" y="7895"/>
                        <a:pt x="11238" y="8061"/>
                        <a:pt x="11184" y="8067"/>
                      </a:cubicBezTo>
                      <a:cubicBezTo>
                        <a:pt x="11057" y="8067"/>
                        <a:pt x="11066" y="7164"/>
                        <a:pt x="11251" y="7164"/>
                      </a:cubicBezTo>
                      <a:lnTo>
                        <a:pt x="11266" y="7164"/>
                      </a:lnTo>
                      <a:lnTo>
                        <a:pt x="11283" y="7016"/>
                      </a:lnTo>
                      <a:cubicBezTo>
                        <a:pt x="11094" y="6863"/>
                        <a:pt x="10853" y="6979"/>
                        <a:pt x="10681" y="6719"/>
                      </a:cubicBezTo>
                      <a:cubicBezTo>
                        <a:pt x="10511" y="6465"/>
                        <a:pt x="10435" y="6343"/>
                        <a:pt x="10189" y="6421"/>
                      </a:cubicBezTo>
                      <a:lnTo>
                        <a:pt x="10260" y="5959"/>
                      </a:lnTo>
                      <a:lnTo>
                        <a:pt x="10095" y="5959"/>
                      </a:lnTo>
                      <a:cubicBezTo>
                        <a:pt x="10151" y="5660"/>
                        <a:pt x="10333" y="5500"/>
                        <a:pt x="10477" y="5337"/>
                      </a:cubicBezTo>
                      <a:cubicBezTo>
                        <a:pt x="10523" y="5292"/>
                        <a:pt x="10894" y="4998"/>
                        <a:pt x="10896" y="4941"/>
                      </a:cubicBezTo>
                      <a:cubicBezTo>
                        <a:pt x="10959" y="4928"/>
                        <a:pt x="11163" y="4901"/>
                        <a:pt x="11122" y="4713"/>
                      </a:cubicBezTo>
                      <a:cubicBezTo>
                        <a:pt x="11227" y="4726"/>
                        <a:pt x="11873" y="4466"/>
                        <a:pt x="11831" y="4221"/>
                      </a:cubicBezTo>
                      <a:cubicBezTo>
                        <a:pt x="11864" y="4202"/>
                        <a:pt x="11899" y="4192"/>
                        <a:pt x="11931" y="4166"/>
                      </a:cubicBezTo>
                      <a:cubicBezTo>
                        <a:pt x="11885" y="4242"/>
                        <a:pt x="11632" y="4531"/>
                        <a:pt x="11610" y="4604"/>
                      </a:cubicBezTo>
                      <a:cubicBezTo>
                        <a:pt x="11666" y="4619"/>
                        <a:pt x="11731" y="4582"/>
                        <a:pt x="11790" y="4586"/>
                      </a:cubicBezTo>
                      <a:cubicBezTo>
                        <a:pt x="11799" y="4643"/>
                        <a:pt x="11765" y="4669"/>
                        <a:pt x="11764" y="4719"/>
                      </a:cubicBezTo>
                      <a:cubicBezTo>
                        <a:pt x="11882" y="4755"/>
                        <a:pt x="12100" y="4427"/>
                        <a:pt x="12194" y="4524"/>
                      </a:cubicBezTo>
                      <a:cubicBezTo>
                        <a:pt x="12189" y="4519"/>
                        <a:pt x="12517" y="4797"/>
                        <a:pt x="12468" y="4545"/>
                      </a:cubicBezTo>
                      <a:cubicBezTo>
                        <a:pt x="12458" y="4494"/>
                        <a:pt x="12362" y="4471"/>
                        <a:pt x="12346" y="4511"/>
                      </a:cubicBezTo>
                      <a:cubicBezTo>
                        <a:pt x="12443" y="4268"/>
                        <a:pt x="12176" y="4299"/>
                        <a:pt x="12160" y="4129"/>
                      </a:cubicBezTo>
                      <a:cubicBezTo>
                        <a:pt x="12135" y="4142"/>
                        <a:pt x="12110" y="4155"/>
                        <a:pt x="12086" y="4168"/>
                      </a:cubicBezTo>
                      <a:cubicBezTo>
                        <a:pt x="12088" y="4122"/>
                        <a:pt x="12095" y="4077"/>
                        <a:pt x="12108" y="4035"/>
                      </a:cubicBezTo>
                      <a:cubicBezTo>
                        <a:pt x="12091" y="4025"/>
                        <a:pt x="12073" y="4026"/>
                        <a:pt x="12055" y="4033"/>
                      </a:cubicBezTo>
                      <a:cubicBezTo>
                        <a:pt x="12064" y="4008"/>
                        <a:pt x="12065" y="3982"/>
                        <a:pt x="12058" y="3954"/>
                      </a:cubicBezTo>
                      <a:cubicBezTo>
                        <a:pt x="12123" y="3937"/>
                        <a:pt x="12112" y="4012"/>
                        <a:pt x="12172" y="4034"/>
                      </a:cubicBezTo>
                      <a:cubicBezTo>
                        <a:pt x="12209" y="4153"/>
                        <a:pt x="12359" y="4254"/>
                        <a:pt x="12315" y="4049"/>
                      </a:cubicBezTo>
                      <a:cubicBezTo>
                        <a:pt x="12331" y="4043"/>
                        <a:pt x="12343" y="4028"/>
                        <a:pt x="12350" y="4004"/>
                      </a:cubicBezTo>
                      <a:cubicBezTo>
                        <a:pt x="12448" y="4054"/>
                        <a:pt x="12868" y="3767"/>
                        <a:pt x="12772" y="3542"/>
                      </a:cubicBezTo>
                      <a:lnTo>
                        <a:pt x="12798" y="3528"/>
                      </a:lnTo>
                      <a:cubicBezTo>
                        <a:pt x="12795" y="3501"/>
                        <a:pt x="12790" y="3469"/>
                        <a:pt x="12782" y="3445"/>
                      </a:cubicBezTo>
                      <a:cubicBezTo>
                        <a:pt x="12837" y="3455"/>
                        <a:pt x="12967" y="3438"/>
                        <a:pt x="12958" y="3307"/>
                      </a:cubicBezTo>
                      <a:cubicBezTo>
                        <a:pt x="12957" y="3286"/>
                        <a:pt x="12912" y="3085"/>
                        <a:pt x="12912" y="3127"/>
                      </a:cubicBezTo>
                      <a:cubicBezTo>
                        <a:pt x="12847" y="2986"/>
                        <a:pt x="12622" y="2945"/>
                        <a:pt x="12525" y="3031"/>
                      </a:cubicBezTo>
                      <a:cubicBezTo>
                        <a:pt x="12489" y="3062"/>
                        <a:pt x="12429" y="3255"/>
                        <a:pt x="12447" y="3255"/>
                      </a:cubicBezTo>
                      <a:cubicBezTo>
                        <a:pt x="12403" y="3310"/>
                        <a:pt x="12326" y="3392"/>
                        <a:pt x="12276" y="3456"/>
                      </a:cubicBezTo>
                      <a:cubicBezTo>
                        <a:pt x="12218" y="3448"/>
                        <a:pt x="12089" y="3491"/>
                        <a:pt x="12104" y="3620"/>
                      </a:cubicBezTo>
                      <a:cubicBezTo>
                        <a:pt x="11972" y="3754"/>
                        <a:pt x="12055" y="3511"/>
                        <a:pt x="12053" y="3550"/>
                      </a:cubicBezTo>
                      <a:cubicBezTo>
                        <a:pt x="12194" y="3550"/>
                        <a:pt x="12175" y="2901"/>
                        <a:pt x="11880" y="3290"/>
                      </a:cubicBezTo>
                      <a:cubicBezTo>
                        <a:pt x="11885" y="3266"/>
                        <a:pt x="11886" y="3242"/>
                        <a:pt x="11883" y="3218"/>
                      </a:cubicBezTo>
                      <a:cubicBezTo>
                        <a:pt x="11937" y="3192"/>
                        <a:pt x="11962" y="3160"/>
                        <a:pt x="11962" y="3116"/>
                      </a:cubicBezTo>
                      <a:cubicBezTo>
                        <a:pt x="11960" y="3072"/>
                        <a:pt x="11940" y="3025"/>
                        <a:pt x="11890" y="3023"/>
                      </a:cubicBezTo>
                      <a:cubicBezTo>
                        <a:pt x="11973" y="2946"/>
                        <a:pt x="11928" y="2887"/>
                        <a:pt x="11897" y="2792"/>
                      </a:cubicBezTo>
                      <a:cubicBezTo>
                        <a:pt x="11923" y="2686"/>
                        <a:pt x="11966" y="2648"/>
                        <a:pt x="11896" y="2538"/>
                      </a:cubicBezTo>
                      <a:cubicBezTo>
                        <a:pt x="12155" y="2423"/>
                        <a:pt x="12414" y="2194"/>
                        <a:pt x="12683" y="2064"/>
                      </a:cubicBezTo>
                      <a:cubicBezTo>
                        <a:pt x="12497" y="1923"/>
                        <a:pt x="12275" y="1832"/>
                        <a:pt x="12074" y="1942"/>
                      </a:cubicBezTo>
                      <a:cubicBezTo>
                        <a:pt x="11870" y="2053"/>
                        <a:pt x="11809" y="2410"/>
                        <a:pt x="11617" y="2516"/>
                      </a:cubicBezTo>
                      <a:cubicBezTo>
                        <a:pt x="11637" y="2485"/>
                        <a:pt x="11711" y="2388"/>
                        <a:pt x="11713" y="2336"/>
                      </a:cubicBezTo>
                      <a:cubicBezTo>
                        <a:pt x="11702" y="2340"/>
                        <a:pt x="11686" y="2329"/>
                        <a:pt x="11677" y="2329"/>
                      </a:cubicBezTo>
                      <a:cubicBezTo>
                        <a:pt x="11686" y="2307"/>
                        <a:pt x="11682" y="2293"/>
                        <a:pt x="11685" y="2269"/>
                      </a:cubicBezTo>
                      <a:cubicBezTo>
                        <a:pt x="11662" y="2273"/>
                        <a:pt x="11644" y="2265"/>
                        <a:pt x="11630" y="2243"/>
                      </a:cubicBezTo>
                      <a:cubicBezTo>
                        <a:pt x="11658" y="2212"/>
                        <a:pt x="11851" y="2141"/>
                        <a:pt x="11835" y="2053"/>
                      </a:cubicBezTo>
                      <a:cubicBezTo>
                        <a:pt x="11814" y="1936"/>
                        <a:pt x="11510" y="2066"/>
                        <a:pt x="11468" y="2073"/>
                      </a:cubicBezTo>
                      <a:cubicBezTo>
                        <a:pt x="11212" y="2115"/>
                        <a:pt x="11441" y="2211"/>
                        <a:pt x="11298" y="2321"/>
                      </a:cubicBezTo>
                      <a:cubicBezTo>
                        <a:pt x="11252" y="2357"/>
                        <a:pt x="11067" y="2097"/>
                        <a:pt x="11074" y="2352"/>
                      </a:cubicBezTo>
                      <a:cubicBezTo>
                        <a:pt x="11077" y="2447"/>
                        <a:pt x="11215" y="2513"/>
                        <a:pt x="11244" y="2664"/>
                      </a:cubicBezTo>
                      <a:cubicBezTo>
                        <a:pt x="11346" y="2689"/>
                        <a:pt x="11433" y="2586"/>
                        <a:pt x="11533" y="2565"/>
                      </a:cubicBezTo>
                      <a:cubicBezTo>
                        <a:pt x="11355" y="2678"/>
                        <a:pt x="11253" y="2955"/>
                        <a:pt x="11404" y="3165"/>
                      </a:cubicBezTo>
                      <a:cubicBezTo>
                        <a:pt x="11351" y="3210"/>
                        <a:pt x="11314" y="3245"/>
                        <a:pt x="11310" y="3351"/>
                      </a:cubicBezTo>
                      <a:lnTo>
                        <a:pt x="11336" y="3364"/>
                      </a:lnTo>
                      <a:cubicBezTo>
                        <a:pt x="11179" y="3430"/>
                        <a:pt x="11147" y="3493"/>
                        <a:pt x="11033" y="3630"/>
                      </a:cubicBezTo>
                      <a:cubicBezTo>
                        <a:pt x="11033" y="3630"/>
                        <a:pt x="11033" y="3630"/>
                        <a:pt x="11033" y="3630"/>
                      </a:cubicBezTo>
                      <a:cubicBezTo>
                        <a:pt x="11061" y="3545"/>
                        <a:pt x="11117" y="3452"/>
                        <a:pt x="11050" y="3363"/>
                      </a:cubicBezTo>
                      <a:cubicBezTo>
                        <a:pt x="11125" y="3368"/>
                        <a:pt x="11195" y="3337"/>
                        <a:pt x="11259" y="3272"/>
                      </a:cubicBezTo>
                      <a:cubicBezTo>
                        <a:pt x="11272" y="3258"/>
                        <a:pt x="11117" y="3018"/>
                        <a:pt x="11091" y="3018"/>
                      </a:cubicBezTo>
                      <a:cubicBezTo>
                        <a:pt x="11053" y="3018"/>
                        <a:pt x="10830" y="3190"/>
                        <a:pt x="10806" y="3256"/>
                      </a:cubicBezTo>
                      <a:cubicBezTo>
                        <a:pt x="10845" y="3272"/>
                        <a:pt x="10884" y="3290"/>
                        <a:pt x="10923" y="3309"/>
                      </a:cubicBezTo>
                      <a:cubicBezTo>
                        <a:pt x="10787" y="3310"/>
                        <a:pt x="10724" y="3477"/>
                        <a:pt x="10581" y="3471"/>
                      </a:cubicBezTo>
                      <a:cubicBezTo>
                        <a:pt x="10453" y="3498"/>
                        <a:pt x="10173" y="3554"/>
                        <a:pt x="10078" y="3374"/>
                      </a:cubicBezTo>
                      <a:cubicBezTo>
                        <a:pt x="10185" y="3130"/>
                        <a:pt x="9473" y="3169"/>
                        <a:pt x="9617" y="3516"/>
                      </a:cubicBezTo>
                      <a:cubicBezTo>
                        <a:pt x="9529" y="3631"/>
                        <a:pt x="9460" y="3480"/>
                        <a:pt x="9368" y="3462"/>
                      </a:cubicBezTo>
                      <a:cubicBezTo>
                        <a:pt x="9213" y="3481"/>
                        <a:pt x="9060" y="3554"/>
                        <a:pt x="8904" y="3532"/>
                      </a:cubicBezTo>
                      <a:cubicBezTo>
                        <a:pt x="9137" y="3401"/>
                        <a:pt x="9054" y="3181"/>
                        <a:pt x="8833" y="3214"/>
                      </a:cubicBezTo>
                      <a:cubicBezTo>
                        <a:pt x="8716" y="3230"/>
                        <a:pt x="8605" y="3153"/>
                        <a:pt x="8498" y="3083"/>
                      </a:cubicBezTo>
                      <a:cubicBezTo>
                        <a:pt x="8301" y="2955"/>
                        <a:pt x="8276" y="3049"/>
                        <a:pt x="8098" y="3063"/>
                      </a:cubicBezTo>
                      <a:cubicBezTo>
                        <a:pt x="8243" y="2744"/>
                        <a:pt x="7844" y="3070"/>
                        <a:pt x="7824" y="3072"/>
                      </a:cubicBezTo>
                      <a:cubicBezTo>
                        <a:pt x="7802" y="3026"/>
                        <a:pt x="7857" y="2925"/>
                        <a:pt x="7822" y="2862"/>
                      </a:cubicBezTo>
                      <a:cubicBezTo>
                        <a:pt x="7765" y="2758"/>
                        <a:pt x="7615" y="2889"/>
                        <a:pt x="7553" y="2920"/>
                      </a:cubicBezTo>
                      <a:cubicBezTo>
                        <a:pt x="7482" y="2703"/>
                        <a:pt x="7200" y="3025"/>
                        <a:pt x="7120" y="3025"/>
                      </a:cubicBezTo>
                      <a:cubicBezTo>
                        <a:pt x="7038" y="3025"/>
                        <a:pt x="6962" y="3004"/>
                        <a:pt x="6879" y="3011"/>
                      </a:cubicBezTo>
                      <a:cubicBezTo>
                        <a:pt x="6761" y="3020"/>
                        <a:pt x="6643" y="3147"/>
                        <a:pt x="6540" y="3158"/>
                      </a:cubicBezTo>
                      <a:cubicBezTo>
                        <a:pt x="6435" y="3288"/>
                        <a:pt x="6241" y="2969"/>
                        <a:pt x="6102" y="3002"/>
                      </a:cubicBezTo>
                      <a:cubicBezTo>
                        <a:pt x="5987" y="2699"/>
                        <a:pt x="5301" y="2658"/>
                        <a:pt x="5108" y="2660"/>
                      </a:cubicBezTo>
                      <a:lnTo>
                        <a:pt x="5166" y="2595"/>
                      </a:lnTo>
                      <a:cubicBezTo>
                        <a:pt x="4385" y="2334"/>
                        <a:pt x="3526" y="2801"/>
                        <a:pt x="2781" y="3187"/>
                      </a:cubicBezTo>
                      <a:cubicBezTo>
                        <a:pt x="2790" y="3245"/>
                        <a:pt x="2794" y="3305"/>
                        <a:pt x="2794" y="3364"/>
                      </a:cubicBezTo>
                      <a:cubicBezTo>
                        <a:pt x="2821" y="3360"/>
                        <a:pt x="2846" y="3381"/>
                        <a:pt x="2861" y="3411"/>
                      </a:cubicBezTo>
                      <a:cubicBezTo>
                        <a:pt x="2895" y="3481"/>
                        <a:pt x="2847" y="3560"/>
                        <a:pt x="2808" y="3586"/>
                      </a:cubicBezTo>
                      <a:cubicBezTo>
                        <a:pt x="2807" y="3616"/>
                        <a:pt x="2818" y="3636"/>
                        <a:pt x="2843" y="3646"/>
                      </a:cubicBezTo>
                      <a:cubicBezTo>
                        <a:pt x="2669" y="3610"/>
                        <a:pt x="2511" y="3697"/>
                        <a:pt x="2346" y="3775"/>
                      </a:cubicBezTo>
                      <a:cubicBezTo>
                        <a:pt x="2313" y="3790"/>
                        <a:pt x="1788" y="3962"/>
                        <a:pt x="2020" y="4078"/>
                      </a:cubicBezTo>
                      <a:cubicBezTo>
                        <a:pt x="1791" y="4457"/>
                        <a:pt x="2405" y="4349"/>
                        <a:pt x="2510" y="4285"/>
                      </a:cubicBezTo>
                      <a:cubicBezTo>
                        <a:pt x="2433" y="4611"/>
                        <a:pt x="1900" y="4586"/>
                        <a:pt x="1737" y="4688"/>
                      </a:cubicBezTo>
                      <a:cubicBezTo>
                        <a:pt x="1610" y="4807"/>
                        <a:pt x="1325" y="4847"/>
                        <a:pt x="1294" y="5135"/>
                      </a:cubicBezTo>
                      <a:cubicBezTo>
                        <a:pt x="1271" y="5347"/>
                        <a:pt x="1078" y="5786"/>
                        <a:pt x="1423" y="5569"/>
                      </a:cubicBezTo>
                      <a:cubicBezTo>
                        <a:pt x="1382" y="5665"/>
                        <a:pt x="1288" y="5766"/>
                        <a:pt x="1232" y="5830"/>
                      </a:cubicBezTo>
                      <a:lnTo>
                        <a:pt x="1247" y="5941"/>
                      </a:lnTo>
                      <a:cubicBezTo>
                        <a:pt x="1305" y="5949"/>
                        <a:pt x="1373" y="5942"/>
                        <a:pt x="1427" y="5909"/>
                      </a:cubicBezTo>
                      <a:cubicBezTo>
                        <a:pt x="1582" y="5813"/>
                        <a:pt x="1505" y="5986"/>
                        <a:pt x="1616" y="6015"/>
                      </a:cubicBezTo>
                      <a:cubicBezTo>
                        <a:pt x="1625" y="6015"/>
                        <a:pt x="1632" y="6012"/>
                        <a:pt x="1639" y="6008"/>
                      </a:cubicBezTo>
                      <a:cubicBezTo>
                        <a:pt x="1268" y="6350"/>
                        <a:pt x="877" y="6521"/>
                        <a:pt x="478" y="6743"/>
                      </a:cubicBezTo>
                      <a:cubicBezTo>
                        <a:pt x="343" y="6818"/>
                        <a:pt x="175" y="6809"/>
                        <a:pt x="54" y="6949"/>
                      </a:cubicBezTo>
                      <a:cubicBezTo>
                        <a:pt x="-154" y="7190"/>
                        <a:pt x="297" y="7025"/>
                        <a:pt x="344" y="7001"/>
                      </a:cubicBezTo>
                      <a:cubicBezTo>
                        <a:pt x="703" y="6820"/>
                        <a:pt x="1068" y="6689"/>
                        <a:pt x="1424" y="6508"/>
                      </a:cubicBezTo>
                      <a:cubicBezTo>
                        <a:pt x="1621" y="6408"/>
                        <a:pt x="2420" y="6068"/>
                        <a:pt x="2420" y="5738"/>
                      </a:cubicBezTo>
                      <a:cubicBezTo>
                        <a:pt x="2564" y="5669"/>
                        <a:pt x="2545" y="5757"/>
                        <a:pt x="2664" y="5770"/>
                      </a:cubicBezTo>
                      <a:cubicBezTo>
                        <a:pt x="2775" y="5884"/>
                        <a:pt x="2982" y="5669"/>
                        <a:pt x="3099" y="5636"/>
                      </a:cubicBezTo>
                      <a:cubicBezTo>
                        <a:pt x="3270" y="5586"/>
                        <a:pt x="3354" y="5471"/>
                        <a:pt x="3497" y="5332"/>
                      </a:cubicBezTo>
                      <a:cubicBezTo>
                        <a:pt x="3592" y="5239"/>
                        <a:pt x="3675" y="5420"/>
                        <a:pt x="3762" y="5453"/>
                      </a:cubicBezTo>
                      <a:cubicBezTo>
                        <a:pt x="3787" y="5623"/>
                        <a:pt x="4109" y="5610"/>
                        <a:pt x="4206" y="5651"/>
                      </a:cubicBezTo>
                      <a:cubicBezTo>
                        <a:pt x="4425" y="5745"/>
                        <a:pt x="4511" y="6181"/>
                        <a:pt x="4283" y="6388"/>
                      </a:cubicBezTo>
                      <a:cubicBezTo>
                        <a:pt x="4312" y="6399"/>
                        <a:pt x="4341" y="6409"/>
                        <a:pt x="4370" y="6418"/>
                      </a:cubicBezTo>
                      <a:cubicBezTo>
                        <a:pt x="4406" y="6521"/>
                        <a:pt x="4318" y="6634"/>
                        <a:pt x="4422" y="6661"/>
                      </a:cubicBezTo>
                      <a:cubicBezTo>
                        <a:pt x="4430" y="6629"/>
                        <a:pt x="4441" y="6599"/>
                        <a:pt x="4455" y="6573"/>
                      </a:cubicBezTo>
                      <a:cubicBezTo>
                        <a:pt x="4440" y="6630"/>
                        <a:pt x="4444" y="6678"/>
                        <a:pt x="4466" y="6718"/>
                      </a:cubicBezTo>
                      <a:cubicBezTo>
                        <a:pt x="4402" y="6900"/>
                        <a:pt x="4481" y="7268"/>
                        <a:pt x="4600" y="6983"/>
                      </a:cubicBezTo>
                      <a:cubicBezTo>
                        <a:pt x="4616" y="7025"/>
                        <a:pt x="4647" y="7029"/>
                        <a:pt x="4668" y="7000"/>
                      </a:cubicBezTo>
                      <a:cubicBezTo>
                        <a:pt x="4695" y="7165"/>
                        <a:pt x="4383" y="7512"/>
                        <a:pt x="4572" y="7612"/>
                      </a:cubicBezTo>
                      <a:cubicBezTo>
                        <a:pt x="4561" y="7639"/>
                        <a:pt x="4537" y="8189"/>
                        <a:pt x="4549" y="8218"/>
                      </a:cubicBezTo>
                      <a:cubicBezTo>
                        <a:pt x="4218" y="8052"/>
                        <a:pt x="4499" y="8766"/>
                        <a:pt x="4612" y="8908"/>
                      </a:cubicBezTo>
                      <a:cubicBezTo>
                        <a:pt x="4469" y="9248"/>
                        <a:pt x="4405" y="9703"/>
                        <a:pt x="4249" y="10060"/>
                      </a:cubicBezTo>
                      <a:cubicBezTo>
                        <a:pt x="4231" y="10103"/>
                        <a:pt x="3863" y="10724"/>
                        <a:pt x="3931" y="10838"/>
                      </a:cubicBezTo>
                      <a:cubicBezTo>
                        <a:pt x="3904" y="10875"/>
                        <a:pt x="3884" y="11006"/>
                        <a:pt x="3866" y="11057"/>
                      </a:cubicBezTo>
                      <a:lnTo>
                        <a:pt x="3907" y="11057"/>
                      </a:lnTo>
                      <a:cubicBezTo>
                        <a:pt x="3683" y="11057"/>
                        <a:pt x="3673" y="12226"/>
                        <a:pt x="3784" y="12411"/>
                      </a:cubicBezTo>
                      <a:cubicBezTo>
                        <a:pt x="3713" y="12506"/>
                        <a:pt x="3776" y="12866"/>
                        <a:pt x="3821" y="12952"/>
                      </a:cubicBezTo>
                      <a:cubicBezTo>
                        <a:pt x="3779" y="13102"/>
                        <a:pt x="3952" y="13349"/>
                        <a:pt x="4063" y="13322"/>
                      </a:cubicBezTo>
                      <a:cubicBezTo>
                        <a:pt x="4060" y="13338"/>
                        <a:pt x="4058" y="13354"/>
                        <a:pt x="4057" y="13370"/>
                      </a:cubicBezTo>
                      <a:lnTo>
                        <a:pt x="4087" y="13380"/>
                      </a:lnTo>
                      <a:lnTo>
                        <a:pt x="4093" y="13414"/>
                      </a:lnTo>
                      <a:cubicBezTo>
                        <a:pt x="4290" y="13490"/>
                        <a:pt x="4102" y="14174"/>
                        <a:pt x="4227" y="14378"/>
                      </a:cubicBezTo>
                      <a:cubicBezTo>
                        <a:pt x="4190" y="14488"/>
                        <a:pt x="4544" y="15231"/>
                        <a:pt x="4228" y="15052"/>
                      </a:cubicBezTo>
                      <a:cubicBezTo>
                        <a:pt x="4228" y="15090"/>
                        <a:pt x="4220" y="15124"/>
                        <a:pt x="4204" y="15151"/>
                      </a:cubicBezTo>
                      <a:cubicBezTo>
                        <a:pt x="4266" y="15264"/>
                        <a:pt x="4305" y="15363"/>
                        <a:pt x="4335" y="15505"/>
                      </a:cubicBezTo>
                      <a:lnTo>
                        <a:pt x="4346" y="15505"/>
                      </a:lnTo>
                      <a:cubicBezTo>
                        <a:pt x="4387" y="15457"/>
                        <a:pt x="4394" y="15543"/>
                        <a:pt x="4468" y="15503"/>
                      </a:cubicBezTo>
                      <a:cubicBezTo>
                        <a:pt x="4571" y="15800"/>
                        <a:pt x="4536" y="15834"/>
                        <a:pt x="4468" y="16154"/>
                      </a:cubicBezTo>
                      <a:cubicBezTo>
                        <a:pt x="4643" y="16085"/>
                        <a:pt x="4765" y="16495"/>
                        <a:pt x="4806" y="16709"/>
                      </a:cubicBezTo>
                      <a:cubicBezTo>
                        <a:pt x="5029" y="16623"/>
                        <a:pt x="4935" y="16305"/>
                        <a:pt x="4856" y="16081"/>
                      </a:cubicBezTo>
                      <a:lnTo>
                        <a:pt x="4819" y="16090"/>
                      </a:lnTo>
                      <a:cubicBezTo>
                        <a:pt x="4853" y="16027"/>
                        <a:pt x="4845" y="15950"/>
                        <a:pt x="4813" y="15895"/>
                      </a:cubicBezTo>
                      <a:lnTo>
                        <a:pt x="4799" y="15901"/>
                      </a:lnTo>
                      <a:cubicBezTo>
                        <a:pt x="4773" y="15687"/>
                        <a:pt x="4711" y="15463"/>
                        <a:pt x="4695" y="15267"/>
                      </a:cubicBezTo>
                      <a:cubicBezTo>
                        <a:pt x="4682" y="15104"/>
                        <a:pt x="4607" y="15059"/>
                        <a:pt x="4654" y="14857"/>
                      </a:cubicBezTo>
                      <a:cubicBezTo>
                        <a:pt x="4643" y="14858"/>
                        <a:pt x="4632" y="14860"/>
                        <a:pt x="4621" y="14862"/>
                      </a:cubicBezTo>
                      <a:cubicBezTo>
                        <a:pt x="4621" y="14691"/>
                        <a:pt x="4335" y="14165"/>
                        <a:pt x="4542" y="14004"/>
                      </a:cubicBezTo>
                      <a:cubicBezTo>
                        <a:pt x="4568" y="14048"/>
                        <a:pt x="4597" y="14053"/>
                        <a:pt x="4633" y="14051"/>
                      </a:cubicBezTo>
                      <a:cubicBezTo>
                        <a:pt x="4649" y="14091"/>
                        <a:pt x="4668" y="14112"/>
                        <a:pt x="4694" y="14132"/>
                      </a:cubicBezTo>
                      <a:cubicBezTo>
                        <a:pt x="4606" y="14386"/>
                        <a:pt x="4732" y="15046"/>
                        <a:pt x="4888" y="15146"/>
                      </a:cubicBezTo>
                      <a:cubicBezTo>
                        <a:pt x="4868" y="15243"/>
                        <a:pt x="4898" y="15358"/>
                        <a:pt x="4958" y="15388"/>
                      </a:cubicBezTo>
                      <a:cubicBezTo>
                        <a:pt x="4954" y="15472"/>
                        <a:pt x="4978" y="15520"/>
                        <a:pt x="5030" y="15518"/>
                      </a:cubicBezTo>
                      <a:cubicBezTo>
                        <a:pt x="5042" y="15595"/>
                        <a:pt x="4993" y="15742"/>
                        <a:pt x="4986" y="15835"/>
                      </a:cubicBezTo>
                      <a:cubicBezTo>
                        <a:pt x="5221" y="15896"/>
                        <a:pt x="5644" y="17047"/>
                        <a:pt x="5374" y="17327"/>
                      </a:cubicBezTo>
                      <a:lnTo>
                        <a:pt x="5386" y="17327"/>
                      </a:lnTo>
                      <a:cubicBezTo>
                        <a:pt x="5363" y="17683"/>
                        <a:pt x="5700" y="18230"/>
                        <a:pt x="5921" y="18189"/>
                      </a:cubicBezTo>
                      <a:cubicBezTo>
                        <a:pt x="6093" y="18316"/>
                        <a:pt x="6360" y="18812"/>
                        <a:pt x="6568" y="18812"/>
                      </a:cubicBezTo>
                      <a:cubicBezTo>
                        <a:pt x="6707" y="18812"/>
                        <a:pt x="6794" y="18936"/>
                        <a:pt x="6933" y="18803"/>
                      </a:cubicBezTo>
                      <a:cubicBezTo>
                        <a:pt x="7112" y="18634"/>
                        <a:pt x="7225" y="18901"/>
                        <a:pt x="7338" y="19138"/>
                      </a:cubicBezTo>
                      <a:lnTo>
                        <a:pt x="7320" y="19233"/>
                      </a:lnTo>
                      <a:cubicBezTo>
                        <a:pt x="7452" y="19457"/>
                        <a:pt x="7609" y="19414"/>
                        <a:pt x="7752" y="19578"/>
                      </a:cubicBezTo>
                      <a:lnTo>
                        <a:pt x="7747" y="19554"/>
                      </a:lnTo>
                      <a:cubicBezTo>
                        <a:pt x="7831" y="19616"/>
                        <a:pt x="7966" y="19734"/>
                        <a:pt x="8058" y="19655"/>
                      </a:cubicBezTo>
                      <a:cubicBezTo>
                        <a:pt x="8068" y="19696"/>
                        <a:pt x="8082" y="19732"/>
                        <a:pt x="8102" y="19765"/>
                      </a:cubicBezTo>
                      <a:cubicBezTo>
                        <a:pt x="8201" y="19848"/>
                        <a:pt x="8249" y="20070"/>
                        <a:pt x="8332" y="20197"/>
                      </a:cubicBezTo>
                      <a:cubicBezTo>
                        <a:pt x="8328" y="20204"/>
                        <a:pt x="8318" y="20232"/>
                        <a:pt x="8307" y="20232"/>
                      </a:cubicBezTo>
                      <a:cubicBezTo>
                        <a:pt x="8248" y="20232"/>
                        <a:pt x="8242" y="20374"/>
                        <a:pt x="8290" y="20404"/>
                      </a:cubicBezTo>
                      <a:cubicBezTo>
                        <a:pt x="8224" y="20558"/>
                        <a:pt x="8335" y="20723"/>
                        <a:pt x="8404" y="20797"/>
                      </a:cubicBezTo>
                      <a:lnTo>
                        <a:pt x="8421" y="20768"/>
                      </a:lnTo>
                      <a:lnTo>
                        <a:pt x="8440" y="20786"/>
                      </a:lnTo>
                      <a:cubicBezTo>
                        <a:pt x="8440" y="20786"/>
                        <a:pt x="8460" y="20734"/>
                        <a:pt x="8463" y="20726"/>
                      </a:cubicBezTo>
                      <a:cubicBezTo>
                        <a:pt x="8481" y="20791"/>
                        <a:pt x="8506" y="20812"/>
                        <a:pt x="8544" y="20833"/>
                      </a:cubicBezTo>
                      <a:cubicBezTo>
                        <a:pt x="8631" y="20882"/>
                        <a:pt x="8572" y="21016"/>
                        <a:pt x="8625" y="21113"/>
                      </a:cubicBezTo>
                      <a:cubicBezTo>
                        <a:pt x="8670" y="21195"/>
                        <a:pt x="8728" y="21169"/>
                        <a:pt x="8774" y="21125"/>
                      </a:cubicBezTo>
                      <a:cubicBezTo>
                        <a:pt x="8819" y="21180"/>
                        <a:pt x="8955" y="21104"/>
                        <a:pt x="8977" y="21190"/>
                      </a:cubicBezTo>
                      <a:cubicBezTo>
                        <a:pt x="8994" y="21268"/>
                        <a:pt x="9007" y="21360"/>
                        <a:pt x="9074" y="21327"/>
                      </a:cubicBezTo>
                      <a:cubicBezTo>
                        <a:pt x="9087" y="21499"/>
                        <a:pt x="9387" y="21534"/>
                        <a:pt x="9242" y="21147"/>
                      </a:cubicBezTo>
                      <a:cubicBezTo>
                        <a:pt x="9322" y="21112"/>
                        <a:pt x="9334" y="20930"/>
                        <a:pt x="9399" y="20930"/>
                      </a:cubicBezTo>
                      <a:cubicBezTo>
                        <a:pt x="9476" y="20930"/>
                        <a:pt x="9464" y="21056"/>
                        <a:pt x="9512" y="21099"/>
                      </a:cubicBezTo>
                      <a:cubicBezTo>
                        <a:pt x="9489" y="21140"/>
                        <a:pt x="9481" y="21184"/>
                        <a:pt x="9489" y="21232"/>
                      </a:cubicBezTo>
                      <a:cubicBezTo>
                        <a:pt x="9530" y="21294"/>
                        <a:pt x="9567" y="21378"/>
                        <a:pt x="9594" y="21465"/>
                      </a:cubicBezTo>
                      <a:cubicBezTo>
                        <a:pt x="9613" y="21444"/>
                        <a:pt x="9635" y="21429"/>
                        <a:pt x="9658" y="21420"/>
                      </a:cubicBezTo>
                      <a:cubicBezTo>
                        <a:pt x="9651" y="21406"/>
                        <a:pt x="9651" y="21393"/>
                        <a:pt x="9656" y="21381"/>
                      </a:cubicBezTo>
                      <a:lnTo>
                        <a:pt x="9663" y="21393"/>
                      </a:lnTo>
                      <a:cubicBezTo>
                        <a:pt x="9703" y="21371"/>
                        <a:pt x="9728" y="21327"/>
                        <a:pt x="9733" y="21262"/>
                      </a:cubicBezTo>
                      <a:lnTo>
                        <a:pt x="9788" y="21239"/>
                      </a:lnTo>
                      <a:lnTo>
                        <a:pt x="9727" y="21036"/>
                      </a:lnTo>
                      <a:lnTo>
                        <a:pt x="9751" y="20983"/>
                      </a:lnTo>
                      <a:cubicBezTo>
                        <a:pt x="9690" y="20841"/>
                        <a:pt x="9591" y="20668"/>
                        <a:pt x="9478" y="20685"/>
                      </a:cubicBezTo>
                      <a:cubicBezTo>
                        <a:pt x="9386" y="20387"/>
                        <a:pt x="9023" y="21216"/>
                        <a:pt x="8905" y="20641"/>
                      </a:cubicBezTo>
                      <a:lnTo>
                        <a:pt x="8820" y="20643"/>
                      </a:lnTo>
                      <a:cubicBezTo>
                        <a:pt x="8820" y="20643"/>
                        <a:pt x="8682" y="20417"/>
                        <a:pt x="8717" y="20417"/>
                      </a:cubicBezTo>
                      <a:cubicBezTo>
                        <a:pt x="8717" y="20417"/>
                        <a:pt x="8717" y="20417"/>
                        <a:pt x="8717" y="20417"/>
                      </a:cubicBezTo>
                      <a:cubicBezTo>
                        <a:pt x="8719" y="20417"/>
                        <a:pt x="8885" y="19093"/>
                        <a:pt x="8901" y="18934"/>
                      </a:cubicBezTo>
                      <a:cubicBezTo>
                        <a:pt x="8865" y="18931"/>
                        <a:pt x="8824" y="18936"/>
                        <a:pt x="8790" y="18958"/>
                      </a:cubicBezTo>
                      <a:cubicBezTo>
                        <a:pt x="8665" y="18803"/>
                        <a:pt x="8556" y="18836"/>
                        <a:pt x="8451" y="18742"/>
                      </a:cubicBezTo>
                      <a:cubicBezTo>
                        <a:pt x="8417" y="18712"/>
                        <a:pt x="8071" y="18740"/>
                        <a:pt x="8035" y="18773"/>
                      </a:cubicBezTo>
                      <a:cubicBezTo>
                        <a:pt x="8032" y="18768"/>
                        <a:pt x="8029" y="18763"/>
                        <a:pt x="8025" y="18757"/>
                      </a:cubicBezTo>
                      <a:cubicBezTo>
                        <a:pt x="8109" y="18574"/>
                        <a:pt x="8142" y="18312"/>
                        <a:pt x="8200" y="18110"/>
                      </a:cubicBezTo>
                      <a:cubicBezTo>
                        <a:pt x="8274" y="17968"/>
                        <a:pt x="8508" y="16969"/>
                        <a:pt x="8384" y="16969"/>
                      </a:cubicBezTo>
                      <a:cubicBezTo>
                        <a:pt x="8284" y="16969"/>
                        <a:pt x="8160" y="16997"/>
                        <a:pt x="8055" y="17030"/>
                      </a:cubicBezTo>
                      <a:cubicBezTo>
                        <a:pt x="7708" y="17115"/>
                        <a:pt x="7858" y="17667"/>
                        <a:pt x="7599" y="17812"/>
                      </a:cubicBezTo>
                      <a:cubicBezTo>
                        <a:pt x="7601" y="17840"/>
                        <a:pt x="7595" y="17864"/>
                        <a:pt x="7583" y="17884"/>
                      </a:cubicBezTo>
                      <a:lnTo>
                        <a:pt x="7589" y="17850"/>
                      </a:lnTo>
                      <a:cubicBezTo>
                        <a:pt x="7313" y="17803"/>
                        <a:pt x="7206" y="18092"/>
                        <a:pt x="6955" y="17842"/>
                      </a:cubicBezTo>
                      <a:cubicBezTo>
                        <a:pt x="6928" y="17797"/>
                        <a:pt x="6940" y="17716"/>
                        <a:pt x="6902" y="17678"/>
                      </a:cubicBezTo>
                      <a:cubicBezTo>
                        <a:pt x="6909" y="17285"/>
                        <a:pt x="6745" y="17009"/>
                        <a:pt x="6787" y="16567"/>
                      </a:cubicBezTo>
                      <a:cubicBezTo>
                        <a:pt x="6799" y="16444"/>
                        <a:pt x="6795" y="15988"/>
                        <a:pt x="6892" y="15936"/>
                      </a:cubicBezTo>
                      <a:cubicBezTo>
                        <a:pt x="6964" y="15896"/>
                        <a:pt x="6970" y="15802"/>
                        <a:pt x="6989" y="15695"/>
                      </a:cubicBezTo>
                      <a:cubicBezTo>
                        <a:pt x="6960" y="15291"/>
                        <a:pt x="7099" y="15132"/>
                        <a:pt x="7297" y="14954"/>
                      </a:cubicBezTo>
                      <a:cubicBezTo>
                        <a:pt x="7407" y="14847"/>
                        <a:pt x="7530" y="14681"/>
                        <a:pt x="7658" y="14647"/>
                      </a:cubicBezTo>
                      <a:cubicBezTo>
                        <a:pt x="7726" y="14629"/>
                        <a:pt x="7890" y="14823"/>
                        <a:pt x="7918" y="14651"/>
                      </a:cubicBezTo>
                      <a:cubicBezTo>
                        <a:pt x="7929" y="14662"/>
                        <a:pt x="7940" y="14672"/>
                        <a:pt x="7951" y="14683"/>
                      </a:cubicBezTo>
                      <a:cubicBezTo>
                        <a:pt x="7964" y="14784"/>
                        <a:pt x="8062" y="14913"/>
                        <a:pt x="8119" y="14804"/>
                      </a:cubicBezTo>
                      <a:cubicBezTo>
                        <a:pt x="8158" y="14847"/>
                        <a:pt x="8205" y="14840"/>
                        <a:pt x="8218" y="14755"/>
                      </a:cubicBezTo>
                      <a:cubicBezTo>
                        <a:pt x="8226" y="14760"/>
                        <a:pt x="8233" y="14769"/>
                        <a:pt x="8237" y="14776"/>
                      </a:cubicBezTo>
                      <a:cubicBezTo>
                        <a:pt x="8243" y="14815"/>
                        <a:pt x="8236" y="14869"/>
                        <a:pt x="8238" y="14910"/>
                      </a:cubicBezTo>
                      <a:cubicBezTo>
                        <a:pt x="8321" y="14897"/>
                        <a:pt x="8431" y="14728"/>
                        <a:pt x="8309" y="14652"/>
                      </a:cubicBezTo>
                      <a:cubicBezTo>
                        <a:pt x="8336" y="14621"/>
                        <a:pt x="8354" y="14568"/>
                        <a:pt x="8341" y="14512"/>
                      </a:cubicBezTo>
                      <a:cubicBezTo>
                        <a:pt x="8478" y="14435"/>
                        <a:pt x="8881" y="14341"/>
                        <a:pt x="8891" y="14660"/>
                      </a:cubicBezTo>
                      <a:cubicBezTo>
                        <a:pt x="8953" y="14668"/>
                        <a:pt x="9017" y="14668"/>
                        <a:pt x="9071" y="14607"/>
                      </a:cubicBezTo>
                      <a:cubicBezTo>
                        <a:pt x="9213" y="14442"/>
                        <a:pt x="9157" y="14782"/>
                        <a:pt x="9269" y="14825"/>
                      </a:cubicBezTo>
                      <a:cubicBezTo>
                        <a:pt x="9274" y="14919"/>
                        <a:pt x="9158" y="15202"/>
                        <a:pt x="9231" y="15255"/>
                      </a:cubicBezTo>
                      <a:cubicBezTo>
                        <a:pt x="9194" y="15363"/>
                        <a:pt x="9245" y="15521"/>
                        <a:pt x="9291" y="15598"/>
                      </a:cubicBezTo>
                      <a:cubicBezTo>
                        <a:pt x="9303" y="15683"/>
                        <a:pt x="9312" y="15745"/>
                        <a:pt x="9294" y="15822"/>
                      </a:cubicBezTo>
                      <a:cubicBezTo>
                        <a:pt x="9320" y="15840"/>
                        <a:pt x="9347" y="15858"/>
                        <a:pt x="9373" y="15876"/>
                      </a:cubicBezTo>
                      <a:cubicBezTo>
                        <a:pt x="9376" y="15876"/>
                        <a:pt x="9389" y="16042"/>
                        <a:pt x="9392" y="16062"/>
                      </a:cubicBezTo>
                      <a:cubicBezTo>
                        <a:pt x="9891" y="16160"/>
                        <a:pt x="9504" y="14453"/>
                        <a:pt x="9669" y="14135"/>
                      </a:cubicBezTo>
                      <a:cubicBezTo>
                        <a:pt x="9801" y="13882"/>
                        <a:pt x="9965" y="13656"/>
                        <a:pt x="10125" y="13464"/>
                      </a:cubicBezTo>
                      <a:cubicBezTo>
                        <a:pt x="10212" y="13386"/>
                        <a:pt x="10656" y="13027"/>
                        <a:pt x="10592" y="12952"/>
                      </a:cubicBezTo>
                      <a:cubicBezTo>
                        <a:pt x="10811" y="12978"/>
                        <a:pt x="10712" y="12540"/>
                        <a:pt x="10767" y="12391"/>
                      </a:cubicBezTo>
                      <a:cubicBezTo>
                        <a:pt x="10824" y="12240"/>
                        <a:pt x="11053" y="12010"/>
                        <a:pt x="10986" y="11786"/>
                      </a:cubicBezTo>
                      <a:cubicBezTo>
                        <a:pt x="11080" y="11837"/>
                        <a:pt x="11274" y="11508"/>
                        <a:pt x="11267" y="11344"/>
                      </a:cubicBezTo>
                      <a:cubicBezTo>
                        <a:pt x="11357" y="11366"/>
                        <a:pt x="11513" y="11281"/>
                        <a:pt x="11556" y="11158"/>
                      </a:cubicBezTo>
                      <a:lnTo>
                        <a:pt x="11547" y="11137"/>
                      </a:lnTo>
                      <a:cubicBezTo>
                        <a:pt x="11604" y="11130"/>
                        <a:pt x="11673" y="11149"/>
                        <a:pt x="11708" y="11051"/>
                      </a:cubicBezTo>
                      <a:cubicBezTo>
                        <a:pt x="11862" y="11256"/>
                        <a:pt x="12051" y="10796"/>
                        <a:pt x="11864" y="10786"/>
                      </a:cubicBezTo>
                      <a:cubicBezTo>
                        <a:pt x="11862" y="10777"/>
                        <a:pt x="11858" y="10768"/>
                        <a:pt x="11853" y="10760"/>
                      </a:cubicBezTo>
                      <a:cubicBezTo>
                        <a:pt x="11890" y="10730"/>
                        <a:pt x="11924" y="10692"/>
                        <a:pt x="11955" y="10645"/>
                      </a:cubicBezTo>
                      <a:lnTo>
                        <a:pt x="11897" y="10613"/>
                      </a:lnTo>
                      <a:cubicBezTo>
                        <a:pt x="11984" y="10395"/>
                        <a:pt x="12164" y="10420"/>
                        <a:pt x="12245" y="10219"/>
                      </a:cubicBezTo>
                      <a:cubicBezTo>
                        <a:pt x="12330" y="10329"/>
                        <a:pt x="12661" y="10004"/>
                        <a:pt x="12737" y="9969"/>
                      </a:cubicBezTo>
                      <a:cubicBezTo>
                        <a:pt x="12664" y="10028"/>
                        <a:pt x="12408" y="10465"/>
                        <a:pt x="12631" y="10503"/>
                      </a:cubicBezTo>
                      <a:cubicBezTo>
                        <a:pt x="12789" y="10529"/>
                        <a:pt x="13042" y="10150"/>
                        <a:pt x="13212" y="10091"/>
                      </a:cubicBezTo>
                      <a:cubicBezTo>
                        <a:pt x="13387" y="9998"/>
                        <a:pt x="13656" y="9885"/>
                        <a:pt x="13625" y="9596"/>
                      </a:cubicBezTo>
                      <a:cubicBezTo>
                        <a:pt x="13619" y="9547"/>
                        <a:pt x="13631" y="9416"/>
                        <a:pt x="13642" y="9372"/>
                      </a:cubicBezTo>
                      <a:cubicBezTo>
                        <a:pt x="13542" y="9340"/>
                        <a:pt x="13492" y="9469"/>
                        <a:pt x="13428" y="9577"/>
                      </a:cubicBezTo>
                      <a:cubicBezTo>
                        <a:pt x="13210" y="9948"/>
                        <a:pt x="13126" y="9598"/>
                        <a:pt x="13005" y="9382"/>
                      </a:cubicBezTo>
                      <a:cubicBezTo>
                        <a:pt x="13043" y="9332"/>
                        <a:pt x="13094" y="9211"/>
                        <a:pt x="13035" y="9143"/>
                      </a:cubicBezTo>
                      <a:cubicBezTo>
                        <a:pt x="13114" y="9113"/>
                        <a:pt x="13246" y="8984"/>
                        <a:pt x="13198" y="8817"/>
                      </a:cubicBezTo>
                      <a:cubicBezTo>
                        <a:pt x="13133" y="8591"/>
                        <a:pt x="12921" y="8699"/>
                        <a:pt x="12820" y="8748"/>
                      </a:cubicBezTo>
                      <a:cubicBezTo>
                        <a:pt x="13042" y="8483"/>
                        <a:pt x="13227" y="8473"/>
                        <a:pt x="13514" y="8498"/>
                      </a:cubicBezTo>
                      <a:cubicBezTo>
                        <a:pt x="13879" y="8530"/>
                        <a:pt x="14067" y="8267"/>
                        <a:pt x="14414" y="8134"/>
                      </a:cubicBezTo>
                      <a:cubicBezTo>
                        <a:pt x="14179" y="8347"/>
                        <a:pt x="14080" y="8871"/>
                        <a:pt x="13864" y="9071"/>
                      </a:cubicBezTo>
                      <a:cubicBezTo>
                        <a:pt x="13717" y="9206"/>
                        <a:pt x="14405" y="9317"/>
                        <a:pt x="14423" y="9210"/>
                      </a:cubicBezTo>
                      <a:cubicBezTo>
                        <a:pt x="14405" y="9314"/>
                        <a:pt x="14297" y="9379"/>
                        <a:pt x="14243" y="9402"/>
                      </a:cubicBezTo>
                      <a:cubicBezTo>
                        <a:pt x="14313" y="9418"/>
                        <a:pt x="14553" y="9162"/>
                        <a:pt x="14568" y="9200"/>
                      </a:cubicBezTo>
                      <a:cubicBezTo>
                        <a:pt x="14597" y="9273"/>
                        <a:pt x="14503" y="9384"/>
                        <a:pt x="14488" y="9436"/>
                      </a:cubicBezTo>
                      <a:cubicBezTo>
                        <a:pt x="14575" y="9436"/>
                        <a:pt x="14865" y="9376"/>
                        <a:pt x="14709" y="9160"/>
                      </a:cubicBezTo>
                      <a:cubicBezTo>
                        <a:pt x="14686" y="9129"/>
                        <a:pt x="14726" y="9185"/>
                        <a:pt x="14709" y="9160"/>
                      </a:cubicBezTo>
                      <a:close/>
                      <a:moveTo>
                        <a:pt x="9292" y="15807"/>
                      </a:moveTo>
                      <a:cubicBezTo>
                        <a:pt x="9294" y="15804"/>
                        <a:pt x="9294" y="15801"/>
                        <a:pt x="9294" y="15797"/>
                      </a:cubicBezTo>
                      <a:lnTo>
                        <a:pt x="9292" y="15807"/>
                      </a:lnTo>
                      <a:cubicBezTo>
                        <a:pt x="9292" y="15807"/>
                        <a:pt x="9292" y="15807"/>
                        <a:pt x="9292" y="15807"/>
                      </a:cubicBezTo>
                      <a:close/>
                      <a:moveTo>
                        <a:pt x="10369" y="17468"/>
                      </a:moveTo>
                      <a:cubicBezTo>
                        <a:pt x="10335" y="17379"/>
                        <a:pt x="10167" y="17362"/>
                        <a:pt x="10156" y="17309"/>
                      </a:cubicBezTo>
                      <a:cubicBezTo>
                        <a:pt x="10131" y="17189"/>
                        <a:pt x="9829" y="16896"/>
                        <a:pt x="9715" y="16827"/>
                      </a:cubicBezTo>
                      <a:cubicBezTo>
                        <a:pt x="9533" y="16717"/>
                        <a:pt x="9375" y="16548"/>
                        <a:pt x="9156" y="16596"/>
                      </a:cubicBezTo>
                      <a:cubicBezTo>
                        <a:pt x="9072" y="16614"/>
                        <a:pt x="8717" y="16808"/>
                        <a:pt x="8728" y="16994"/>
                      </a:cubicBezTo>
                      <a:cubicBezTo>
                        <a:pt x="8730" y="17027"/>
                        <a:pt x="9190" y="16568"/>
                        <a:pt x="9247" y="16760"/>
                      </a:cubicBezTo>
                      <a:cubicBezTo>
                        <a:pt x="9236" y="16814"/>
                        <a:pt x="9210" y="16831"/>
                        <a:pt x="9167" y="16810"/>
                      </a:cubicBezTo>
                      <a:cubicBezTo>
                        <a:pt x="9239" y="16755"/>
                        <a:pt x="9536" y="17035"/>
                        <a:pt x="9629" y="17047"/>
                      </a:cubicBezTo>
                      <a:cubicBezTo>
                        <a:pt x="9753" y="17062"/>
                        <a:pt x="9684" y="17348"/>
                        <a:pt x="9814" y="17335"/>
                      </a:cubicBezTo>
                      <a:cubicBezTo>
                        <a:pt x="9981" y="17317"/>
                        <a:pt x="9882" y="17476"/>
                        <a:pt x="9811" y="17585"/>
                      </a:cubicBezTo>
                      <a:cubicBezTo>
                        <a:pt x="9811" y="17585"/>
                        <a:pt x="9811" y="17585"/>
                        <a:pt x="9811" y="17585"/>
                      </a:cubicBezTo>
                      <a:cubicBezTo>
                        <a:pt x="9811" y="17585"/>
                        <a:pt x="9811" y="17585"/>
                        <a:pt x="9811" y="17586"/>
                      </a:cubicBezTo>
                      <a:cubicBezTo>
                        <a:pt x="9831" y="17583"/>
                        <a:pt x="10404" y="17558"/>
                        <a:pt x="10369" y="17468"/>
                      </a:cubicBezTo>
                      <a:cubicBezTo>
                        <a:pt x="10361" y="17446"/>
                        <a:pt x="10394" y="17532"/>
                        <a:pt x="10369" y="17468"/>
                      </a:cubicBezTo>
                      <a:close/>
                      <a:moveTo>
                        <a:pt x="20788" y="376"/>
                      </a:moveTo>
                      <a:cubicBezTo>
                        <a:pt x="20661" y="393"/>
                        <a:pt x="20521" y="488"/>
                        <a:pt x="20397" y="482"/>
                      </a:cubicBezTo>
                      <a:cubicBezTo>
                        <a:pt x="20438" y="401"/>
                        <a:pt x="20552" y="165"/>
                        <a:pt x="20633" y="174"/>
                      </a:cubicBezTo>
                      <a:cubicBezTo>
                        <a:pt x="20175" y="121"/>
                        <a:pt x="19751" y="-20"/>
                        <a:pt x="19284" y="2"/>
                      </a:cubicBezTo>
                      <a:cubicBezTo>
                        <a:pt x="19105" y="10"/>
                        <a:pt x="18902" y="130"/>
                        <a:pt x="18728" y="59"/>
                      </a:cubicBezTo>
                      <a:cubicBezTo>
                        <a:pt x="18578" y="-2"/>
                        <a:pt x="18252" y="-5"/>
                        <a:pt x="18116" y="136"/>
                      </a:cubicBezTo>
                      <a:cubicBezTo>
                        <a:pt x="18175" y="75"/>
                        <a:pt x="18298" y="279"/>
                        <a:pt x="18361" y="285"/>
                      </a:cubicBezTo>
                      <a:cubicBezTo>
                        <a:pt x="18166" y="285"/>
                        <a:pt x="17974" y="110"/>
                        <a:pt x="17776" y="149"/>
                      </a:cubicBezTo>
                      <a:cubicBezTo>
                        <a:pt x="17789" y="245"/>
                        <a:pt x="17791" y="210"/>
                        <a:pt x="17833" y="259"/>
                      </a:cubicBezTo>
                      <a:cubicBezTo>
                        <a:pt x="17695" y="308"/>
                        <a:pt x="17442" y="191"/>
                        <a:pt x="17296" y="183"/>
                      </a:cubicBezTo>
                      <a:cubicBezTo>
                        <a:pt x="17097" y="171"/>
                        <a:pt x="16902" y="273"/>
                        <a:pt x="16703" y="270"/>
                      </a:cubicBezTo>
                      <a:cubicBezTo>
                        <a:pt x="16707" y="477"/>
                        <a:pt x="16045" y="464"/>
                        <a:pt x="15922" y="611"/>
                      </a:cubicBezTo>
                      <a:cubicBezTo>
                        <a:pt x="15984" y="642"/>
                        <a:pt x="16050" y="632"/>
                        <a:pt x="16114" y="633"/>
                      </a:cubicBezTo>
                      <a:cubicBezTo>
                        <a:pt x="16093" y="927"/>
                        <a:pt x="15244" y="969"/>
                        <a:pt x="15099" y="1007"/>
                      </a:cubicBezTo>
                      <a:cubicBezTo>
                        <a:pt x="15125" y="1148"/>
                        <a:pt x="15349" y="1197"/>
                        <a:pt x="15414" y="1212"/>
                      </a:cubicBezTo>
                      <a:cubicBezTo>
                        <a:pt x="15335" y="1285"/>
                        <a:pt x="15187" y="1268"/>
                        <a:pt x="15096" y="1309"/>
                      </a:cubicBezTo>
                      <a:cubicBezTo>
                        <a:pt x="15139" y="1389"/>
                        <a:pt x="15278" y="1390"/>
                        <a:pt x="15337" y="1395"/>
                      </a:cubicBezTo>
                      <a:cubicBezTo>
                        <a:pt x="15292" y="1423"/>
                        <a:pt x="15237" y="1423"/>
                        <a:pt x="15198" y="1474"/>
                      </a:cubicBezTo>
                      <a:cubicBezTo>
                        <a:pt x="15433" y="1544"/>
                        <a:pt x="15645" y="1461"/>
                        <a:pt x="15880" y="1474"/>
                      </a:cubicBezTo>
                      <a:cubicBezTo>
                        <a:pt x="15992" y="1480"/>
                        <a:pt x="16131" y="1500"/>
                        <a:pt x="16237" y="1562"/>
                      </a:cubicBezTo>
                      <a:cubicBezTo>
                        <a:pt x="16344" y="1623"/>
                        <a:pt x="16226" y="1664"/>
                        <a:pt x="16247" y="1717"/>
                      </a:cubicBezTo>
                      <a:cubicBezTo>
                        <a:pt x="16266" y="1765"/>
                        <a:pt x="16487" y="1880"/>
                        <a:pt x="16313" y="1959"/>
                      </a:cubicBezTo>
                      <a:cubicBezTo>
                        <a:pt x="16559" y="1847"/>
                        <a:pt x="16204" y="2758"/>
                        <a:pt x="16179" y="2583"/>
                      </a:cubicBezTo>
                      <a:cubicBezTo>
                        <a:pt x="16203" y="2748"/>
                        <a:pt x="16427" y="2568"/>
                        <a:pt x="16494" y="2630"/>
                      </a:cubicBezTo>
                      <a:cubicBezTo>
                        <a:pt x="16482" y="2669"/>
                        <a:pt x="16425" y="2638"/>
                        <a:pt x="16428" y="2695"/>
                      </a:cubicBezTo>
                      <a:cubicBezTo>
                        <a:pt x="16522" y="2661"/>
                        <a:pt x="16598" y="2870"/>
                        <a:pt x="16593" y="2871"/>
                      </a:cubicBezTo>
                      <a:cubicBezTo>
                        <a:pt x="16581" y="2874"/>
                        <a:pt x="16213" y="2799"/>
                        <a:pt x="16214" y="2802"/>
                      </a:cubicBezTo>
                      <a:cubicBezTo>
                        <a:pt x="16229" y="2835"/>
                        <a:pt x="16243" y="2868"/>
                        <a:pt x="16257" y="2900"/>
                      </a:cubicBezTo>
                      <a:cubicBezTo>
                        <a:pt x="16172" y="2904"/>
                        <a:pt x="16137" y="2977"/>
                        <a:pt x="16095" y="3092"/>
                      </a:cubicBezTo>
                      <a:cubicBezTo>
                        <a:pt x="16186" y="3140"/>
                        <a:pt x="16346" y="3277"/>
                        <a:pt x="16419" y="3092"/>
                      </a:cubicBezTo>
                      <a:cubicBezTo>
                        <a:pt x="16494" y="2902"/>
                        <a:pt x="16546" y="3028"/>
                        <a:pt x="16502" y="3209"/>
                      </a:cubicBezTo>
                      <a:cubicBezTo>
                        <a:pt x="16498" y="3224"/>
                        <a:pt x="15861" y="3720"/>
                        <a:pt x="16084" y="3791"/>
                      </a:cubicBezTo>
                      <a:cubicBezTo>
                        <a:pt x="16081" y="3912"/>
                        <a:pt x="15909" y="3871"/>
                        <a:pt x="15990" y="4074"/>
                      </a:cubicBezTo>
                      <a:cubicBezTo>
                        <a:pt x="16072" y="4282"/>
                        <a:pt x="15977" y="4328"/>
                        <a:pt x="16012" y="4522"/>
                      </a:cubicBezTo>
                      <a:cubicBezTo>
                        <a:pt x="16059" y="4791"/>
                        <a:pt x="16218" y="5190"/>
                        <a:pt x="16217" y="5459"/>
                      </a:cubicBezTo>
                      <a:cubicBezTo>
                        <a:pt x="16477" y="5346"/>
                        <a:pt x="16693" y="5934"/>
                        <a:pt x="16874" y="5492"/>
                      </a:cubicBezTo>
                      <a:cubicBezTo>
                        <a:pt x="16944" y="5323"/>
                        <a:pt x="17078" y="4978"/>
                        <a:pt x="17178" y="4863"/>
                      </a:cubicBezTo>
                      <a:cubicBezTo>
                        <a:pt x="17207" y="4830"/>
                        <a:pt x="17468" y="4537"/>
                        <a:pt x="17336" y="4506"/>
                      </a:cubicBezTo>
                      <a:cubicBezTo>
                        <a:pt x="17352" y="4429"/>
                        <a:pt x="17466" y="4461"/>
                        <a:pt x="17462" y="4414"/>
                      </a:cubicBezTo>
                      <a:cubicBezTo>
                        <a:pt x="17446" y="4185"/>
                        <a:pt x="17478" y="4318"/>
                        <a:pt x="17603" y="4179"/>
                      </a:cubicBezTo>
                      <a:cubicBezTo>
                        <a:pt x="17832" y="3924"/>
                        <a:pt x="18176" y="4100"/>
                        <a:pt x="18404" y="3748"/>
                      </a:cubicBezTo>
                      <a:cubicBezTo>
                        <a:pt x="18623" y="3408"/>
                        <a:pt x="18719" y="3579"/>
                        <a:pt x="18976" y="3474"/>
                      </a:cubicBezTo>
                      <a:cubicBezTo>
                        <a:pt x="19132" y="3410"/>
                        <a:pt x="19315" y="3416"/>
                        <a:pt x="19459" y="3294"/>
                      </a:cubicBezTo>
                      <a:cubicBezTo>
                        <a:pt x="19583" y="3189"/>
                        <a:pt x="19779" y="3004"/>
                        <a:pt x="19921" y="2998"/>
                      </a:cubicBezTo>
                      <a:cubicBezTo>
                        <a:pt x="19863" y="3000"/>
                        <a:pt x="19502" y="2839"/>
                        <a:pt x="19465" y="2948"/>
                      </a:cubicBezTo>
                      <a:cubicBezTo>
                        <a:pt x="19535" y="2744"/>
                        <a:pt x="19616" y="2666"/>
                        <a:pt x="19736" y="2808"/>
                      </a:cubicBezTo>
                      <a:cubicBezTo>
                        <a:pt x="19799" y="2882"/>
                        <a:pt x="20006" y="3044"/>
                        <a:pt x="20008" y="2762"/>
                      </a:cubicBezTo>
                      <a:cubicBezTo>
                        <a:pt x="20009" y="2563"/>
                        <a:pt x="19750" y="2306"/>
                        <a:pt x="19652" y="2240"/>
                      </a:cubicBezTo>
                      <a:cubicBezTo>
                        <a:pt x="19743" y="2177"/>
                        <a:pt x="20272" y="2315"/>
                        <a:pt x="20290" y="2066"/>
                      </a:cubicBezTo>
                      <a:cubicBezTo>
                        <a:pt x="20246" y="2069"/>
                        <a:pt x="20204" y="2042"/>
                        <a:pt x="20162" y="2024"/>
                      </a:cubicBezTo>
                      <a:cubicBezTo>
                        <a:pt x="20196" y="2013"/>
                        <a:pt x="20461" y="2053"/>
                        <a:pt x="20445" y="1920"/>
                      </a:cubicBezTo>
                      <a:cubicBezTo>
                        <a:pt x="20434" y="1826"/>
                        <a:pt x="20316" y="1823"/>
                        <a:pt x="20426" y="1726"/>
                      </a:cubicBezTo>
                      <a:cubicBezTo>
                        <a:pt x="20595" y="1578"/>
                        <a:pt x="20285" y="1472"/>
                        <a:pt x="20249" y="1409"/>
                      </a:cubicBezTo>
                      <a:cubicBezTo>
                        <a:pt x="20284" y="1409"/>
                        <a:pt x="20770" y="1373"/>
                        <a:pt x="20655" y="1204"/>
                      </a:cubicBezTo>
                      <a:cubicBezTo>
                        <a:pt x="20592" y="1111"/>
                        <a:pt x="20396" y="1087"/>
                        <a:pt x="20327" y="1171"/>
                      </a:cubicBezTo>
                      <a:cubicBezTo>
                        <a:pt x="20607" y="695"/>
                        <a:pt x="21060" y="526"/>
                        <a:pt x="21446" y="368"/>
                      </a:cubicBezTo>
                      <a:cubicBezTo>
                        <a:pt x="21259" y="170"/>
                        <a:pt x="20985" y="351"/>
                        <a:pt x="20788" y="376"/>
                      </a:cubicBezTo>
                      <a:cubicBezTo>
                        <a:pt x="20727" y="384"/>
                        <a:pt x="20985" y="351"/>
                        <a:pt x="20788" y="376"/>
                      </a:cubicBezTo>
                      <a:close/>
                      <a:moveTo>
                        <a:pt x="11250" y="17854"/>
                      </a:moveTo>
                      <a:cubicBezTo>
                        <a:pt x="11353" y="18121"/>
                        <a:pt x="10932" y="18149"/>
                        <a:pt x="10851" y="18066"/>
                      </a:cubicBezTo>
                      <a:cubicBezTo>
                        <a:pt x="10834" y="18070"/>
                        <a:pt x="10772" y="18267"/>
                        <a:pt x="10762" y="18295"/>
                      </a:cubicBezTo>
                      <a:lnTo>
                        <a:pt x="10744" y="18285"/>
                      </a:lnTo>
                      <a:lnTo>
                        <a:pt x="10730" y="18323"/>
                      </a:lnTo>
                      <a:cubicBezTo>
                        <a:pt x="10688" y="18281"/>
                        <a:pt x="10661" y="18211"/>
                        <a:pt x="10659" y="18127"/>
                      </a:cubicBezTo>
                      <a:cubicBezTo>
                        <a:pt x="10636" y="18121"/>
                        <a:pt x="10482" y="18109"/>
                        <a:pt x="10449" y="18132"/>
                      </a:cubicBezTo>
                      <a:cubicBezTo>
                        <a:pt x="10400" y="18160"/>
                        <a:pt x="10250" y="18170"/>
                        <a:pt x="10272" y="17972"/>
                      </a:cubicBezTo>
                      <a:cubicBezTo>
                        <a:pt x="10299" y="17723"/>
                        <a:pt x="10501" y="18031"/>
                        <a:pt x="10576" y="17927"/>
                      </a:cubicBezTo>
                      <a:cubicBezTo>
                        <a:pt x="10576" y="17927"/>
                        <a:pt x="10576" y="17927"/>
                        <a:pt x="10576" y="17927"/>
                      </a:cubicBezTo>
                      <a:cubicBezTo>
                        <a:pt x="10555" y="17927"/>
                        <a:pt x="10562" y="17743"/>
                        <a:pt x="10562" y="17738"/>
                      </a:cubicBezTo>
                      <a:lnTo>
                        <a:pt x="10412" y="17627"/>
                      </a:lnTo>
                      <a:cubicBezTo>
                        <a:pt x="10499" y="17485"/>
                        <a:pt x="10669" y="17484"/>
                        <a:pt x="10776" y="17484"/>
                      </a:cubicBezTo>
                      <a:cubicBezTo>
                        <a:pt x="10837" y="17484"/>
                        <a:pt x="10950" y="17493"/>
                        <a:pt x="11001" y="17546"/>
                      </a:cubicBezTo>
                      <a:cubicBezTo>
                        <a:pt x="11036" y="17584"/>
                        <a:pt x="11222" y="17784"/>
                        <a:pt x="11250" y="17854"/>
                      </a:cubicBezTo>
                      <a:cubicBezTo>
                        <a:pt x="11273" y="17915"/>
                        <a:pt x="11228" y="17798"/>
                        <a:pt x="11250" y="17854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  <a:alpha val="2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410780">
                    <a:lnSpc>
                      <a:spcPct val="110000"/>
                    </a:lnSpc>
                    <a:spcBef>
                      <a:spcPts val="2110"/>
                    </a:spcBef>
                    <a:defRPr sz="2000">
                      <a:solidFill>
                        <a:srgbClr val="4C4C4C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pPr>
                  <a:endParaRPr sz="1407">
                    <a:latin typeface="Abadi MT Condensed Light" panose="020B0306030101010103" pitchFamily="34" charset="77"/>
                    <a:ea typeface="Lato Light" panose="020F0502020204030203" pitchFamily="34" charset="0"/>
                    <a:cs typeface="Lato Light" panose="020F0502020204030203" pitchFamily="34" charset="0"/>
                  </a:endParaRPr>
                </a:p>
              </p:txBody>
            </p:sp>
            <p:sp>
              <p:nvSpPr>
                <p:cNvPr id="86" name="Shape 4463">
                  <a:extLst>
                    <a:ext uri="{FF2B5EF4-FFF2-40B4-BE49-F238E27FC236}">
                      <a16:creationId xmlns:a16="http://schemas.microsoft.com/office/drawing/2014/main" id="{474DD9CE-95FD-4949-A916-A5AAF0658DF3}"/>
                    </a:ext>
                  </a:extLst>
                </p:cNvPr>
                <p:cNvSpPr/>
                <p:nvPr/>
              </p:nvSpPr>
              <p:spPr>
                <a:xfrm>
                  <a:off x="5219210" y="737113"/>
                  <a:ext cx="2143352" cy="19251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19" h="21364" extrusionOk="0">
                      <a:moveTo>
                        <a:pt x="3010" y="6585"/>
                      </a:moveTo>
                      <a:cubicBezTo>
                        <a:pt x="2435" y="7097"/>
                        <a:pt x="992" y="7348"/>
                        <a:pt x="363" y="6890"/>
                      </a:cubicBezTo>
                      <a:cubicBezTo>
                        <a:pt x="444" y="6750"/>
                        <a:pt x="713" y="6786"/>
                        <a:pt x="499" y="6579"/>
                      </a:cubicBezTo>
                      <a:cubicBezTo>
                        <a:pt x="464" y="6545"/>
                        <a:pt x="118" y="6445"/>
                        <a:pt x="106" y="6460"/>
                      </a:cubicBezTo>
                      <a:cubicBezTo>
                        <a:pt x="240" y="6289"/>
                        <a:pt x="512" y="6444"/>
                        <a:pt x="654" y="6279"/>
                      </a:cubicBezTo>
                      <a:cubicBezTo>
                        <a:pt x="796" y="6113"/>
                        <a:pt x="-14" y="6151"/>
                        <a:pt x="0" y="6157"/>
                      </a:cubicBezTo>
                      <a:cubicBezTo>
                        <a:pt x="226" y="5657"/>
                        <a:pt x="953" y="5687"/>
                        <a:pt x="954" y="6266"/>
                      </a:cubicBezTo>
                      <a:cubicBezTo>
                        <a:pt x="1102" y="6190"/>
                        <a:pt x="1215" y="6074"/>
                        <a:pt x="1294" y="5918"/>
                      </a:cubicBezTo>
                      <a:cubicBezTo>
                        <a:pt x="1537" y="5893"/>
                        <a:pt x="2370" y="6107"/>
                        <a:pt x="2491" y="5816"/>
                      </a:cubicBezTo>
                      <a:cubicBezTo>
                        <a:pt x="2514" y="5759"/>
                        <a:pt x="3682" y="5987"/>
                        <a:pt x="3010" y="6585"/>
                      </a:cubicBezTo>
                      <a:cubicBezTo>
                        <a:pt x="2843" y="6734"/>
                        <a:pt x="3142" y="6468"/>
                        <a:pt x="3010" y="6585"/>
                      </a:cubicBezTo>
                      <a:close/>
                      <a:moveTo>
                        <a:pt x="11005" y="300"/>
                      </a:moveTo>
                      <a:cubicBezTo>
                        <a:pt x="11317" y="195"/>
                        <a:pt x="11825" y="280"/>
                        <a:pt x="12088" y="495"/>
                      </a:cubicBezTo>
                      <a:cubicBezTo>
                        <a:pt x="12051" y="428"/>
                        <a:pt x="12017" y="355"/>
                        <a:pt x="12030" y="274"/>
                      </a:cubicBezTo>
                      <a:cubicBezTo>
                        <a:pt x="12514" y="182"/>
                        <a:pt x="14125" y="719"/>
                        <a:pt x="14503" y="1064"/>
                      </a:cubicBezTo>
                      <a:cubicBezTo>
                        <a:pt x="14355" y="1090"/>
                        <a:pt x="13593" y="1487"/>
                        <a:pt x="13494" y="1113"/>
                      </a:cubicBezTo>
                      <a:cubicBezTo>
                        <a:pt x="13514" y="1074"/>
                        <a:pt x="13535" y="1036"/>
                        <a:pt x="13555" y="997"/>
                      </a:cubicBezTo>
                      <a:cubicBezTo>
                        <a:pt x="13092" y="666"/>
                        <a:pt x="12573" y="887"/>
                        <a:pt x="12439" y="1482"/>
                      </a:cubicBezTo>
                      <a:cubicBezTo>
                        <a:pt x="12305" y="1656"/>
                        <a:pt x="11018" y="988"/>
                        <a:pt x="11664" y="897"/>
                      </a:cubicBezTo>
                      <a:cubicBezTo>
                        <a:pt x="11583" y="891"/>
                        <a:pt x="10294" y="541"/>
                        <a:pt x="11005" y="300"/>
                      </a:cubicBezTo>
                      <a:cubicBezTo>
                        <a:pt x="11317" y="195"/>
                        <a:pt x="10790" y="373"/>
                        <a:pt x="11005" y="300"/>
                      </a:cubicBezTo>
                      <a:close/>
                      <a:moveTo>
                        <a:pt x="13416" y="415"/>
                      </a:moveTo>
                      <a:cubicBezTo>
                        <a:pt x="13177" y="380"/>
                        <a:pt x="12943" y="324"/>
                        <a:pt x="12720" y="200"/>
                      </a:cubicBezTo>
                      <a:cubicBezTo>
                        <a:pt x="13106" y="-111"/>
                        <a:pt x="14518" y="-25"/>
                        <a:pt x="14908" y="222"/>
                      </a:cubicBezTo>
                      <a:cubicBezTo>
                        <a:pt x="14603" y="635"/>
                        <a:pt x="13826" y="474"/>
                        <a:pt x="13416" y="415"/>
                      </a:cubicBezTo>
                      <a:cubicBezTo>
                        <a:pt x="13177" y="380"/>
                        <a:pt x="13560" y="435"/>
                        <a:pt x="13416" y="415"/>
                      </a:cubicBezTo>
                      <a:close/>
                      <a:moveTo>
                        <a:pt x="17057" y="21008"/>
                      </a:moveTo>
                      <a:cubicBezTo>
                        <a:pt x="17044" y="21058"/>
                        <a:pt x="17025" y="21102"/>
                        <a:pt x="16998" y="21143"/>
                      </a:cubicBezTo>
                      <a:cubicBezTo>
                        <a:pt x="16638" y="21123"/>
                        <a:pt x="16355" y="21046"/>
                        <a:pt x="15994" y="21031"/>
                      </a:cubicBezTo>
                      <a:cubicBezTo>
                        <a:pt x="15992" y="20975"/>
                        <a:pt x="15985" y="20922"/>
                        <a:pt x="15986" y="20864"/>
                      </a:cubicBezTo>
                      <a:cubicBezTo>
                        <a:pt x="16167" y="20818"/>
                        <a:pt x="16655" y="20912"/>
                        <a:pt x="16834" y="20976"/>
                      </a:cubicBezTo>
                      <a:cubicBezTo>
                        <a:pt x="16831" y="20995"/>
                        <a:pt x="16840" y="21021"/>
                        <a:pt x="16837" y="21040"/>
                      </a:cubicBezTo>
                      <a:cubicBezTo>
                        <a:pt x="16925" y="21067"/>
                        <a:pt x="16976" y="21002"/>
                        <a:pt x="17057" y="21008"/>
                      </a:cubicBezTo>
                      <a:cubicBezTo>
                        <a:pt x="17069" y="21052"/>
                        <a:pt x="16976" y="21002"/>
                        <a:pt x="17057" y="21008"/>
                      </a:cubicBezTo>
                      <a:close/>
                      <a:moveTo>
                        <a:pt x="15035" y="9329"/>
                      </a:moveTo>
                      <a:cubicBezTo>
                        <a:pt x="15040" y="9332"/>
                        <a:pt x="15043" y="9336"/>
                        <a:pt x="15046" y="9340"/>
                      </a:cubicBezTo>
                      <a:cubicBezTo>
                        <a:pt x="15083" y="9411"/>
                        <a:pt x="14747" y="9586"/>
                        <a:pt x="14719" y="9588"/>
                      </a:cubicBezTo>
                      <a:cubicBezTo>
                        <a:pt x="14509" y="9606"/>
                        <a:pt x="14814" y="9185"/>
                        <a:pt x="15035" y="9329"/>
                      </a:cubicBezTo>
                      <a:cubicBezTo>
                        <a:pt x="15040" y="9332"/>
                        <a:pt x="15025" y="9323"/>
                        <a:pt x="15035" y="9329"/>
                      </a:cubicBezTo>
                      <a:close/>
                      <a:moveTo>
                        <a:pt x="10464" y="17106"/>
                      </a:moveTo>
                      <a:lnTo>
                        <a:pt x="10453" y="17083"/>
                      </a:lnTo>
                      <a:cubicBezTo>
                        <a:pt x="10426" y="17405"/>
                        <a:pt x="10539" y="17595"/>
                        <a:pt x="10345" y="17882"/>
                      </a:cubicBezTo>
                      <a:cubicBezTo>
                        <a:pt x="9796" y="17382"/>
                        <a:pt x="10473" y="17289"/>
                        <a:pt x="10464" y="17106"/>
                      </a:cubicBezTo>
                      <a:cubicBezTo>
                        <a:pt x="10464" y="17106"/>
                        <a:pt x="10457" y="16967"/>
                        <a:pt x="10464" y="17106"/>
                      </a:cubicBezTo>
                      <a:close/>
                      <a:moveTo>
                        <a:pt x="10564" y="18237"/>
                      </a:moveTo>
                      <a:cubicBezTo>
                        <a:pt x="10602" y="18346"/>
                        <a:pt x="10551" y="18790"/>
                        <a:pt x="10530" y="18920"/>
                      </a:cubicBezTo>
                      <a:cubicBezTo>
                        <a:pt x="10485" y="19203"/>
                        <a:pt x="10300" y="18856"/>
                        <a:pt x="10290" y="19078"/>
                      </a:cubicBezTo>
                      <a:cubicBezTo>
                        <a:pt x="10271" y="19507"/>
                        <a:pt x="9961" y="18146"/>
                        <a:pt x="9970" y="18150"/>
                      </a:cubicBezTo>
                      <a:cubicBezTo>
                        <a:pt x="10234" y="18257"/>
                        <a:pt x="10411" y="17796"/>
                        <a:pt x="10564" y="18237"/>
                      </a:cubicBezTo>
                      <a:cubicBezTo>
                        <a:pt x="10578" y="18276"/>
                        <a:pt x="10539" y="18164"/>
                        <a:pt x="10564" y="18237"/>
                      </a:cubicBezTo>
                      <a:close/>
                      <a:moveTo>
                        <a:pt x="5029" y="10651"/>
                      </a:moveTo>
                      <a:cubicBezTo>
                        <a:pt x="5077" y="10532"/>
                        <a:pt x="5345" y="10601"/>
                        <a:pt x="5317" y="10393"/>
                      </a:cubicBezTo>
                      <a:cubicBezTo>
                        <a:pt x="5309" y="10405"/>
                        <a:pt x="5301" y="10411"/>
                        <a:pt x="5295" y="10424"/>
                      </a:cubicBezTo>
                      <a:cubicBezTo>
                        <a:pt x="5232" y="10439"/>
                        <a:pt x="5176" y="10423"/>
                        <a:pt x="5111" y="10424"/>
                      </a:cubicBezTo>
                      <a:cubicBezTo>
                        <a:pt x="5102" y="10395"/>
                        <a:pt x="5323" y="9733"/>
                        <a:pt x="5376" y="9698"/>
                      </a:cubicBezTo>
                      <a:cubicBezTo>
                        <a:pt x="5467" y="9638"/>
                        <a:pt x="5548" y="9315"/>
                        <a:pt x="5670" y="9337"/>
                      </a:cubicBezTo>
                      <a:cubicBezTo>
                        <a:pt x="5754" y="9352"/>
                        <a:pt x="6274" y="9294"/>
                        <a:pt x="6258" y="9415"/>
                      </a:cubicBezTo>
                      <a:cubicBezTo>
                        <a:pt x="6253" y="9452"/>
                        <a:pt x="5825" y="9767"/>
                        <a:pt x="5928" y="9811"/>
                      </a:cubicBezTo>
                      <a:cubicBezTo>
                        <a:pt x="5995" y="9839"/>
                        <a:pt x="6642" y="9635"/>
                        <a:pt x="6636" y="9850"/>
                      </a:cubicBezTo>
                      <a:cubicBezTo>
                        <a:pt x="6630" y="10107"/>
                        <a:pt x="6142" y="10320"/>
                        <a:pt x="6302" y="10517"/>
                      </a:cubicBezTo>
                      <a:cubicBezTo>
                        <a:pt x="6401" y="10638"/>
                        <a:pt x="6622" y="10658"/>
                        <a:pt x="6653" y="10846"/>
                      </a:cubicBezTo>
                      <a:cubicBezTo>
                        <a:pt x="6671" y="10958"/>
                        <a:pt x="6675" y="11181"/>
                        <a:pt x="6785" y="11246"/>
                      </a:cubicBezTo>
                      <a:cubicBezTo>
                        <a:pt x="7128" y="11447"/>
                        <a:pt x="7055" y="11926"/>
                        <a:pt x="7226" y="12079"/>
                      </a:cubicBezTo>
                      <a:cubicBezTo>
                        <a:pt x="7345" y="12186"/>
                        <a:pt x="7646" y="11861"/>
                        <a:pt x="7721" y="12232"/>
                      </a:cubicBezTo>
                      <a:cubicBezTo>
                        <a:pt x="7759" y="12416"/>
                        <a:pt x="7449" y="12755"/>
                        <a:pt x="7292" y="12788"/>
                      </a:cubicBezTo>
                      <a:cubicBezTo>
                        <a:pt x="7264" y="12782"/>
                        <a:pt x="7615" y="12821"/>
                        <a:pt x="7617" y="12880"/>
                      </a:cubicBezTo>
                      <a:cubicBezTo>
                        <a:pt x="7622" y="13056"/>
                        <a:pt x="6316" y="13296"/>
                        <a:pt x="6190" y="13215"/>
                      </a:cubicBezTo>
                      <a:cubicBezTo>
                        <a:pt x="5876" y="13016"/>
                        <a:pt x="5422" y="13624"/>
                        <a:pt x="4985" y="13472"/>
                      </a:cubicBezTo>
                      <a:cubicBezTo>
                        <a:pt x="5239" y="13140"/>
                        <a:pt x="5940" y="13044"/>
                        <a:pt x="6110" y="12742"/>
                      </a:cubicBezTo>
                      <a:cubicBezTo>
                        <a:pt x="5925" y="12832"/>
                        <a:pt x="5802" y="12692"/>
                        <a:pt x="5782" y="12693"/>
                      </a:cubicBezTo>
                      <a:cubicBezTo>
                        <a:pt x="5654" y="12701"/>
                        <a:pt x="5527" y="12674"/>
                        <a:pt x="5405" y="12714"/>
                      </a:cubicBezTo>
                      <a:cubicBezTo>
                        <a:pt x="5071" y="12824"/>
                        <a:pt x="5664" y="12288"/>
                        <a:pt x="5650" y="12311"/>
                      </a:cubicBezTo>
                      <a:cubicBezTo>
                        <a:pt x="5754" y="12141"/>
                        <a:pt x="5455" y="11802"/>
                        <a:pt x="5686" y="11851"/>
                      </a:cubicBezTo>
                      <a:cubicBezTo>
                        <a:pt x="5913" y="11898"/>
                        <a:pt x="6249" y="11772"/>
                        <a:pt x="6176" y="11451"/>
                      </a:cubicBezTo>
                      <a:cubicBezTo>
                        <a:pt x="5978" y="11400"/>
                        <a:pt x="5859" y="11364"/>
                        <a:pt x="6069" y="11081"/>
                      </a:cubicBezTo>
                      <a:cubicBezTo>
                        <a:pt x="5935" y="11261"/>
                        <a:pt x="5499" y="11034"/>
                        <a:pt x="5491" y="11228"/>
                      </a:cubicBezTo>
                      <a:cubicBezTo>
                        <a:pt x="5230" y="11183"/>
                        <a:pt x="5585" y="10919"/>
                        <a:pt x="5602" y="10890"/>
                      </a:cubicBezTo>
                      <a:cubicBezTo>
                        <a:pt x="5707" y="10710"/>
                        <a:pt x="5363" y="10523"/>
                        <a:pt x="5390" y="10718"/>
                      </a:cubicBezTo>
                      <a:cubicBezTo>
                        <a:pt x="5581" y="10787"/>
                        <a:pt x="5302" y="10864"/>
                        <a:pt x="5290" y="10905"/>
                      </a:cubicBezTo>
                      <a:cubicBezTo>
                        <a:pt x="5166" y="10939"/>
                        <a:pt x="5297" y="10688"/>
                        <a:pt x="5272" y="10646"/>
                      </a:cubicBezTo>
                      <a:cubicBezTo>
                        <a:pt x="5255" y="10619"/>
                        <a:pt x="4940" y="10871"/>
                        <a:pt x="5029" y="10651"/>
                      </a:cubicBezTo>
                      <a:cubicBezTo>
                        <a:pt x="5047" y="10606"/>
                        <a:pt x="5016" y="10683"/>
                        <a:pt x="5029" y="10651"/>
                      </a:cubicBezTo>
                      <a:close/>
                      <a:moveTo>
                        <a:pt x="19919" y="20951"/>
                      </a:moveTo>
                      <a:cubicBezTo>
                        <a:pt x="19993" y="20920"/>
                        <a:pt x="20069" y="20888"/>
                        <a:pt x="20137" y="20844"/>
                      </a:cubicBezTo>
                      <a:cubicBezTo>
                        <a:pt x="20138" y="20843"/>
                        <a:pt x="19724" y="21347"/>
                        <a:pt x="19988" y="21347"/>
                      </a:cubicBezTo>
                      <a:cubicBezTo>
                        <a:pt x="19707" y="21325"/>
                        <a:pt x="19367" y="21489"/>
                        <a:pt x="19252" y="21103"/>
                      </a:cubicBezTo>
                      <a:cubicBezTo>
                        <a:pt x="19317" y="21150"/>
                        <a:pt x="19414" y="21101"/>
                        <a:pt x="19487" y="21094"/>
                      </a:cubicBezTo>
                      <a:cubicBezTo>
                        <a:pt x="19505" y="21064"/>
                        <a:pt x="19515" y="21012"/>
                        <a:pt x="19515" y="20976"/>
                      </a:cubicBezTo>
                      <a:cubicBezTo>
                        <a:pt x="19659" y="20996"/>
                        <a:pt x="19780" y="21008"/>
                        <a:pt x="19919" y="20951"/>
                      </a:cubicBezTo>
                      <a:cubicBezTo>
                        <a:pt x="19993" y="20920"/>
                        <a:pt x="19780" y="21008"/>
                        <a:pt x="19919" y="20951"/>
                      </a:cubicBezTo>
                      <a:close/>
                      <a:moveTo>
                        <a:pt x="3448" y="12512"/>
                      </a:moveTo>
                      <a:lnTo>
                        <a:pt x="3439" y="12467"/>
                      </a:lnTo>
                      <a:cubicBezTo>
                        <a:pt x="3441" y="12484"/>
                        <a:pt x="3910" y="11973"/>
                        <a:pt x="3927" y="11961"/>
                      </a:cubicBezTo>
                      <a:cubicBezTo>
                        <a:pt x="3801" y="11949"/>
                        <a:pt x="3649" y="11911"/>
                        <a:pt x="3652" y="11769"/>
                      </a:cubicBezTo>
                      <a:lnTo>
                        <a:pt x="3653" y="11732"/>
                      </a:lnTo>
                      <a:cubicBezTo>
                        <a:pt x="3638" y="11187"/>
                        <a:pt x="4036" y="11537"/>
                        <a:pt x="4296" y="11292"/>
                      </a:cubicBezTo>
                      <a:cubicBezTo>
                        <a:pt x="4019" y="11229"/>
                        <a:pt x="4821" y="10776"/>
                        <a:pt x="5082" y="10841"/>
                      </a:cubicBezTo>
                      <a:cubicBezTo>
                        <a:pt x="5103" y="10873"/>
                        <a:pt x="5214" y="11022"/>
                        <a:pt x="5230" y="11072"/>
                      </a:cubicBezTo>
                      <a:cubicBezTo>
                        <a:pt x="5337" y="11212"/>
                        <a:pt x="5329" y="11337"/>
                        <a:pt x="5207" y="11445"/>
                      </a:cubicBezTo>
                      <a:cubicBezTo>
                        <a:pt x="4948" y="11696"/>
                        <a:pt x="5225" y="11803"/>
                        <a:pt x="5096" y="12165"/>
                      </a:cubicBezTo>
                      <a:cubicBezTo>
                        <a:pt x="4944" y="12594"/>
                        <a:pt x="3961" y="12830"/>
                        <a:pt x="3623" y="12797"/>
                      </a:cubicBezTo>
                      <a:lnTo>
                        <a:pt x="3629" y="12759"/>
                      </a:lnTo>
                      <a:cubicBezTo>
                        <a:pt x="3593" y="12765"/>
                        <a:pt x="3565" y="12764"/>
                        <a:pt x="3528" y="12766"/>
                      </a:cubicBezTo>
                      <a:cubicBezTo>
                        <a:pt x="3509" y="12734"/>
                        <a:pt x="3505" y="12702"/>
                        <a:pt x="3523" y="12678"/>
                      </a:cubicBezTo>
                      <a:cubicBezTo>
                        <a:pt x="3435" y="12635"/>
                        <a:pt x="3431" y="12581"/>
                        <a:pt x="3510" y="12516"/>
                      </a:cubicBezTo>
                      <a:cubicBezTo>
                        <a:pt x="3502" y="12515"/>
                        <a:pt x="3448" y="12512"/>
                        <a:pt x="3448" y="12512"/>
                      </a:cubicBezTo>
                      <a:cubicBezTo>
                        <a:pt x="3448" y="12512"/>
                        <a:pt x="3448" y="12512"/>
                        <a:pt x="3448" y="12512"/>
                      </a:cubicBezTo>
                      <a:close/>
                      <a:moveTo>
                        <a:pt x="11104" y="9151"/>
                      </a:moveTo>
                      <a:cubicBezTo>
                        <a:pt x="11102" y="9148"/>
                        <a:pt x="11098" y="9146"/>
                        <a:pt x="11094" y="9143"/>
                      </a:cubicBezTo>
                      <a:cubicBezTo>
                        <a:pt x="11097" y="9141"/>
                        <a:pt x="11101" y="9138"/>
                        <a:pt x="11105" y="9135"/>
                      </a:cubicBezTo>
                      <a:cubicBezTo>
                        <a:pt x="11105" y="9140"/>
                        <a:pt x="11105" y="9147"/>
                        <a:pt x="11104" y="9151"/>
                      </a:cubicBezTo>
                      <a:cubicBezTo>
                        <a:pt x="11102" y="9148"/>
                        <a:pt x="11105" y="9147"/>
                        <a:pt x="11104" y="9151"/>
                      </a:cubicBezTo>
                      <a:close/>
                      <a:moveTo>
                        <a:pt x="21399" y="14198"/>
                      </a:moveTo>
                      <a:cubicBezTo>
                        <a:pt x="21409" y="14173"/>
                        <a:pt x="21499" y="14149"/>
                        <a:pt x="21520" y="14142"/>
                      </a:cubicBezTo>
                      <a:lnTo>
                        <a:pt x="21423" y="14087"/>
                      </a:lnTo>
                      <a:cubicBezTo>
                        <a:pt x="21320" y="14027"/>
                        <a:pt x="21586" y="13723"/>
                        <a:pt x="21296" y="13692"/>
                      </a:cubicBezTo>
                      <a:cubicBezTo>
                        <a:pt x="21112" y="13672"/>
                        <a:pt x="20805" y="13386"/>
                        <a:pt x="20627" y="13557"/>
                      </a:cubicBezTo>
                      <a:cubicBezTo>
                        <a:pt x="20375" y="13291"/>
                        <a:pt x="20136" y="13280"/>
                        <a:pt x="19764" y="13317"/>
                      </a:cubicBezTo>
                      <a:cubicBezTo>
                        <a:pt x="19859" y="13317"/>
                        <a:pt x="19308" y="12896"/>
                        <a:pt x="19323" y="12913"/>
                      </a:cubicBezTo>
                      <a:cubicBezTo>
                        <a:pt x="19229" y="12913"/>
                        <a:pt x="19162" y="12594"/>
                        <a:pt x="19105" y="12495"/>
                      </a:cubicBezTo>
                      <a:cubicBezTo>
                        <a:pt x="18878" y="12097"/>
                        <a:pt x="18551" y="12640"/>
                        <a:pt x="18342" y="12454"/>
                      </a:cubicBezTo>
                      <a:cubicBezTo>
                        <a:pt x="18213" y="12393"/>
                        <a:pt x="18189" y="12168"/>
                        <a:pt x="18086" y="12043"/>
                      </a:cubicBezTo>
                      <a:cubicBezTo>
                        <a:pt x="18386" y="11994"/>
                        <a:pt x="18733" y="11639"/>
                        <a:pt x="18199" y="11620"/>
                      </a:cubicBezTo>
                      <a:cubicBezTo>
                        <a:pt x="18172" y="11530"/>
                        <a:pt x="17896" y="11200"/>
                        <a:pt x="17799" y="11143"/>
                      </a:cubicBezTo>
                      <a:cubicBezTo>
                        <a:pt x="17967" y="10775"/>
                        <a:pt x="17329" y="10571"/>
                        <a:pt x="17149" y="10533"/>
                      </a:cubicBezTo>
                      <a:cubicBezTo>
                        <a:pt x="16689" y="10533"/>
                        <a:pt x="16796" y="10101"/>
                        <a:pt x="16546" y="9833"/>
                      </a:cubicBezTo>
                      <a:cubicBezTo>
                        <a:pt x="16590" y="9843"/>
                        <a:pt x="16633" y="9860"/>
                        <a:pt x="16674" y="9878"/>
                      </a:cubicBezTo>
                      <a:lnTo>
                        <a:pt x="16626" y="9776"/>
                      </a:lnTo>
                      <a:cubicBezTo>
                        <a:pt x="16769" y="9537"/>
                        <a:pt x="16634" y="9167"/>
                        <a:pt x="16725" y="8824"/>
                      </a:cubicBezTo>
                      <a:cubicBezTo>
                        <a:pt x="16306" y="8876"/>
                        <a:pt x="15803" y="8638"/>
                        <a:pt x="15397" y="8843"/>
                      </a:cubicBezTo>
                      <a:cubicBezTo>
                        <a:pt x="14990" y="9046"/>
                        <a:pt x="15218" y="9655"/>
                        <a:pt x="15490" y="9475"/>
                      </a:cubicBezTo>
                      <a:cubicBezTo>
                        <a:pt x="15446" y="9559"/>
                        <a:pt x="15400" y="9612"/>
                        <a:pt x="15302" y="9624"/>
                      </a:cubicBezTo>
                      <a:cubicBezTo>
                        <a:pt x="15527" y="10138"/>
                        <a:pt x="15043" y="10023"/>
                        <a:pt x="14840" y="9709"/>
                      </a:cubicBezTo>
                      <a:lnTo>
                        <a:pt x="14842" y="9700"/>
                      </a:lnTo>
                      <a:cubicBezTo>
                        <a:pt x="14833" y="9734"/>
                        <a:pt x="14822" y="9767"/>
                        <a:pt x="14810" y="9799"/>
                      </a:cubicBezTo>
                      <a:cubicBezTo>
                        <a:pt x="14723" y="9791"/>
                        <a:pt x="14635" y="9776"/>
                        <a:pt x="14548" y="9751"/>
                      </a:cubicBezTo>
                      <a:cubicBezTo>
                        <a:pt x="14418" y="9770"/>
                        <a:pt x="14357" y="9921"/>
                        <a:pt x="14366" y="10048"/>
                      </a:cubicBezTo>
                      <a:lnTo>
                        <a:pt x="14272" y="10101"/>
                      </a:lnTo>
                      <a:cubicBezTo>
                        <a:pt x="14229" y="10390"/>
                        <a:pt x="14291" y="10708"/>
                        <a:pt x="14374" y="10979"/>
                      </a:cubicBezTo>
                      <a:cubicBezTo>
                        <a:pt x="14374" y="10980"/>
                        <a:pt x="14706" y="11039"/>
                        <a:pt x="14271" y="10982"/>
                      </a:cubicBezTo>
                      <a:cubicBezTo>
                        <a:pt x="14155" y="10964"/>
                        <a:pt x="14030" y="11072"/>
                        <a:pt x="14169" y="11177"/>
                      </a:cubicBezTo>
                      <a:cubicBezTo>
                        <a:pt x="14151" y="11181"/>
                        <a:pt x="14133" y="11186"/>
                        <a:pt x="14115" y="11190"/>
                      </a:cubicBezTo>
                      <a:cubicBezTo>
                        <a:pt x="14118" y="11235"/>
                        <a:pt x="14112" y="11279"/>
                        <a:pt x="14095" y="11321"/>
                      </a:cubicBezTo>
                      <a:cubicBezTo>
                        <a:pt x="14319" y="11407"/>
                        <a:pt x="14597" y="11381"/>
                        <a:pt x="14839" y="11383"/>
                      </a:cubicBezTo>
                      <a:lnTo>
                        <a:pt x="14792" y="11431"/>
                      </a:lnTo>
                      <a:cubicBezTo>
                        <a:pt x="14873" y="11397"/>
                        <a:pt x="15020" y="11368"/>
                        <a:pt x="15097" y="11423"/>
                      </a:cubicBezTo>
                      <a:cubicBezTo>
                        <a:pt x="14771" y="11469"/>
                        <a:pt x="14345" y="11485"/>
                        <a:pt x="14023" y="11419"/>
                      </a:cubicBezTo>
                      <a:cubicBezTo>
                        <a:pt x="13755" y="11424"/>
                        <a:pt x="13655" y="11208"/>
                        <a:pt x="13442" y="11208"/>
                      </a:cubicBezTo>
                      <a:cubicBezTo>
                        <a:pt x="13013" y="11208"/>
                        <a:pt x="12497" y="11570"/>
                        <a:pt x="12077" y="11683"/>
                      </a:cubicBezTo>
                      <a:cubicBezTo>
                        <a:pt x="12021" y="11598"/>
                        <a:pt x="11938" y="11539"/>
                        <a:pt x="11850" y="11498"/>
                      </a:cubicBezTo>
                      <a:cubicBezTo>
                        <a:pt x="11906" y="11380"/>
                        <a:pt x="11866" y="11334"/>
                        <a:pt x="11769" y="11310"/>
                      </a:cubicBezTo>
                      <a:lnTo>
                        <a:pt x="11748" y="11359"/>
                      </a:lnTo>
                      <a:cubicBezTo>
                        <a:pt x="11689" y="11359"/>
                        <a:pt x="11635" y="11383"/>
                        <a:pt x="11585" y="11434"/>
                      </a:cubicBezTo>
                      <a:cubicBezTo>
                        <a:pt x="11468" y="11434"/>
                        <a:pt x="11068" y="11450"/>
                        <a:pt x="10966" y="11574"/>
                      </a:cubicBezTo>
                      <a:cubicBezTo>
                        <a:pt x="11003" y="11493"/>
                        <a:pt x="11068" y="11431"/>
                        <a:pt x="11053" y="11329"/>
                      </a:cubicBezTo>
                      <a:cubicBezTo>
                        <a:pt x="11360" y="11511"/>
                        <a:pt x="11588" y="10834"/>
                        <a:pt x="11473" y="10674"/>
                      </a:cubicBezTo>
                      <a:cubicBezTo>
                        <a:pt x="11548" y="11455"/>
                        <a:pt x="12215" y="10595"/>
                        <a:pt x="12459" y="10590"/>
                      </a:cubicBezTo>
                      <a:cubicBezTo>
                        <a:pt x="12794" y="10584"/>
                        <a:pt x="12838" y="10062"/>
                        <a:pt x="12863" y="9783"/>
                      </a:cubicBezTo>
                      <a:cubicBezTo>
                        <a:pt x="12881" y="9580"/>
                        <a:pt x="13458" y="9031"/>
                        <a:pt x="13427" y="8990"/>
                      </a:cubicBezTo>
                      <a:cubicBezTo>
                        <a:pt x="13815" y="8727"/>
                        <a:pt x="12477" y="8225"/>
                        <a:pt x="13133" y="7551"/>
                      </a:cubicBezTo>
                      <a:cubicBezTo>
                        <a:pt x="13342" y="7340"/>
                        <a:pt x="13527" y="7230"/>
                        <a:pt x="13796" y="7110"/>
                      </a:cubicBezTo>
                      <a:cubicBezTo>
                        <a:pt x="13875" y="7074"/>
                        <a:pt x="14210" y="6821"/>
                        <a:pt x="14230" y="6703"/>
                      </a:cubicBezTo>
                      <a:cubicBezTo>
                        <a:pt x="14239" y="6653"/>
                        <a:pt x="14134" y="6487"/>
                        <a:pt x="14081" y="6528"/>
                      </a:cubicBezTo>
                      <a:cubicBezTo>
                        <a:pt x="14339" y="5989"/>
                        <a:pt x="15221" y="5978"/>
                        <a:pt x="15459" y="6484"/>
                      </a:cubicBezTo>
                      <a:cubicBezTo>
                        <a:pt x="15284" y="6479"/>
                        <a:pt x="14555" y="7035"/>
                        <a:pt x="14534" y="7238"/>
                      </a:cubicBezTo>
                      <a:cubicBezTo>
                        <a:pt x="14055" y="7196"/>
                        <a:pt x="14378" y="8563"/>
                        <a:pt x="14576" y="8615"/>
                      </a:cubicBezTo>
                      <a:cubicBezTo>
                        <a:pt x="14918" y="8705"/>
                        <a:pt x="14912" y="8954"/>
                        <a:pt x="15299" y="8832"/>
                      </a:cubicBezTo>
                      <a:cubicBezTo>
                        <a:pt x="16051" y="8597"/>
                        <a:pt x="16518" y="8623"/>
                        <a:pt x="17126" y="8089"/>
                      </a:cubicBezTo>
                      <a:cubicBezTo>
                        <a:pt x="17989" y="7332"/>
                        <a:pt x="17131" y="7189"/>
                        <a:pt x="16960" y="6564"/>
                      </a:cubicBezTo>
                      <a:cubicBezTo>
                        <a:pt x="16891" y="6310"/>
                        <a:pt x="16962" y="6056"/>
                        <a:pt x="16770" y="5802"/>
                      </a:cubicBezTo>
                      <a:cubicBezTo>
                        <a:pt x="16593" y="5570"/>
                        <a:pt x="16691" y="5715"/>
                        <a:pt x="16751" y="5394"/>
                      </a:cubicBezTo>
                      <a:cubicBezTo>
                        <a:pt x="16807" y="5092"/>
                        <a:pt x="16443" y="5099"/>
                        <a:pt x="16319" y="4939"/>
                      </a:cubicBezTo>
                      <a:cubicBezTo>
                        <a:pt x="16366" y="4885"/>
                        <a:pt x="16402" y="4805"/>
                        <a:pt x="16433" y="4739"/>
                      </a:cubicBezTo>
                      <a:cubicBezTo>
                        <a:pt x="16397" y="4728"/>
                        <a:pt x="16370" y="4705"/>
                        <a:pt x="16352" y="4670"/>
                      </a:cubicBezTo>
                      <a:cubicBezTo>
                        <a:pt x="16486" y="4552"/>
                        <a:pt x="16818" y="4457"/>
                        <a:pt x="16818" y="4297"/>
                      </a:cubicBezTo>
                      <a:lnTo>
                        <a:pt x="16777" y="4292"/>
                      </a:lnTo>
                      <a:lnTo>
                        <a:pt x="16781" y="4239"/>
                      </a:lnTo>
                      <a:cubicBezTo>
                        <a:pt x="16681" y="4213"/>
                        <a:pt x="16582" y="4186"/>
                        <a:pt x="16483" y="4156"/>
                      </a:cubicBezTo>
                      <a:cubicBezTo>
                        <a:pt x="16600" y="4125"/>
                        <a:pt x="16712" y="4098"/>
                        <a:pt x="16819" y="4044"/>
                      </a:cubicBezTo>
                      <a:lnTo>
                        <a:pt x="16812" y="4008"/>
                      </a:lnTo>
                      <a:cubicBezTo>
                        <a:pt x="16788" y="3879"/>
                        <a:pt x="16102" y="3767"/>
                        <a:pt x="16024" y="3831"/>
                      </a:cubicBezTo>
                      <a:cubicBezTo>
                        <a:pt x="16035" y="3485"/>
                        <a:pt x="15559" y="3828"/>
                        <a:pt x="15481" y="3933"/>
                      </a:cubicBezTo>
                      <a:cubicBezTo>
                        <a:pt x="15481" y="3810"/>
                        <a:pt x="15465" y="3728"/>
                        <a:pt x="15353" y="3712"/>
                      </a:cubicBezTo>
                      <a:cubicBezTo>
                        <a:pt x="15350" y="3712"/>
                        <a:pt x="15455" y="3766"/>
                        <a:pt x="15313" y="3766"/>
                      </a:cubicBezTo>
                      <a:lnTo>
                        <a:pt x="15313" y="3708"/>
                      </a:lnTo>
                      <a:cubicBezTo>
                        <a:pt x="14920" y="3686"/>
                        <a:pt x="14462" y="3793"/>
                        <a:pt x="14080" y="3879"/>
                      </a:cubicBezTo>
                      <a:lnTo>
                        <a:pt x="14055" y="3979"/>
                      </a:lnTo>
                      <a:cubicBezTo>
                        <a:pt x="14083" y="3996"/>
                        <a:pt x="14112" y="4012"/>
                        <a:pt x="14141" y="4027"/>
                      </a:cubicBezTo>
                      <a:cubicBezTo>
                        <a:pt x="14126" y="4044"/>
                        <a:pt x="13707" y="4059"/>
                        <a:pt x="13848" y="4178"/>
                      </a:cubicBezTo>
                      <a:cubicBezTo>
                        <a:pt x="13839" y="4188"/>
                        <a:pt x="13730" y="4250"/>
                        <a:pt x="13705" y="4250"/>
                      </a:cubicBezTo>
                      <a:cubicBezTo>
                        <a:pt x="13546" y="4221"/>
                        <a:pt x="13373" y="4049"/>
                        <a:pt x="13215" y="4159"/>
                      </a:cubicBezTo>
                      <a:cubicBezTo>
                        <a:pt x="13149" y="4204"/>
                        <a:pt x="12175" y="4604"/>
                        <a:pt x="12746" y="4666"/>
                      </a:cubicBezTo>
                      <a:cubicBezTo>
                        <a:pt x="12622" y="4865"/>
                        <a:pt x="12457" y="4653"/>
                        <a:pt x="12460" y="4524"/>
                      </a:cubicBezTo>
                      <a:cubicBezTo>
                        <a:pt x="12221" y="4504"/>
                        <a:pt x="11580" y="4848"/>
                        <a:pt x="11551" y="5086"/>
                      </a:cubicBezTo>
                      <a:cubicBezTo>
                        <a:pt x="11780" y="5070"/>
                        <a:pt x="12010" y="5019"/>
                        <a:pt x="12238" y="4987"/>
                      </a:cubicBezTo>
                      <a:cubicBezTo>
                        <a:pt x="11896" y="5054"/>
                        <a:pt x="11014" y="6216"/>
                        <a:pt x="10964" y="6583"/>
                      </a:cubicBezTo>
                      <a:cubicBezTo>
                        <a:pt x="10736" y="6624"/>
                        <a:pt x="10558" y="6970"/>
                        <a:pt x="10381" y="6977"/>
                      </a:cubicBezTo>
                      <a:cubicBezTo>
                        <a:pt x="10180" y="6977"/>
                        <a:pt x="10128" y="6767"/>
                        <a:pt x="10029" y="7058"/>
                      </a:cubicBezTo>
                      <a:cubicBezTo>
                        <a:pt x="9982" y="7191"/>
                        <a:pt x="9499" y="7414"/>
                        <a:pt x="9402" y="7408"/>
                      </a:cubicBezTo>
                      <a:cubicBezTo>
                        <a:pt x="9414" y="7463"/>
                        <a:pt x="9398" y="7484"/>
                        <a:pt x="9354" y="7470"/>
                      </a:cubicBezTo>
                      <a:cubicBezTo>
                        <a:pt x="9353" y="7486"/>
                        <a:pt x="9333" y="7546"/>
                        <a:pt x="9329" y="7554"/>
                      </a:cubicBezTo>
                      <a:cubicBezTo>
                        <a:pt x="9181" y="7675"/>
                        <a:pt x="8893" y="7604"/>
                        <a:pt x="8949" y="7955"/>
                      </a:cubicBezTo>
                      <a:cubicBezTo>
                        <a:pt x="8986" y="8192"/>
                        <a:pt x="8876" y="8784"/>
                        <a:pt x="8991" y="8987"/>
                      </a:cubicBezTo>
                      <a:cubicBezTo>
                        <a:pt x="9205" y="9365"/>
                        <a:pt x="9340" y="9782"/>
                        <a:pt x="9892" y="9648"/>
                      </a:cubicBezTo>
                      <a:cubicBezTo>
                        <a:pt x="10114" y="9595"/>
                        <a:pt x="10749" y="9192"/>
                        <a:pt x="10777" y="8955"/>
                      </a:cubicBezTo>
                      <a:cubicBezTo>
                        <a:pt x="10817" y="9053"/>
                        <a:pt x="10800" y="9070"/>
                        <a:pt x="10918" y="9140"/>
                      </a:cubicBezTo>
                      <a:cubicBezTo>
                        <a:pt x="10889" y="9162"/>
                        <a:pt x="10862" y="9182"/>
                        <a:pt x="10829" y="9197"/>
                      </a:cubicBezTo>
                      <a:cubicBezTo>
                        <a:pt x="11004" y="9640"/>
                        <a:pt x="11181" y="10022"/>
                        <a:pt x="11497" y="10369"/>
                      </a:cubicBezTo>
                      <a:cubicBezTo>
                        <a:pt x="11390" y="10425"/>
                        <a:pt x="11363" y="10548"/>
                        <a:pt x="11450" y="10649"/>
                      </a:cubicBezTo>
                      <a:cubicBezTo>
                        <a:pt x="11391" y="10614"/>
                        <a:pt x="11149" y="10769"/>
                        <a:pt x="11098" y="10800"/>
                      </a:cubicBezTo>
                      <a:cubicBezTo>
                        <a:pt x="10812" y="10969"/>
                        <a:pt x="11257" y="11023"/>
                        <a:pt x="11209" y="11174"/>
                      </a:cubicBezTo>
                      <a:cubicBezTo>
                        <a:pt x="11154" y="11353"/>
                        <a:pt x="10994" y="11044"/>
                        <a:pt x="11012" y="11359"/>
                      </a:cubicBezTo>
                      <a:cubicBezTo>
                        <a:pt x="10937" y="11384"/>
                        <a:pt x="10752" y="11439"/>
                        <a:pt x="10683" y="11373"/>
                      </a:cubicBezTo>
                      <a:cubicBezTo>
                        <a:pt x="10699" y="11309"/>
                        <a:pt x="10743" y="11117"/>
                        <a:pt x="10714" y="11059"/>
                      </a:cubicBezTo>
                      <a:cubicBezTo>
                        <a:pt x="10772" y="11086"/>
                        <a:pt x="10965" y="11220"/>
                        <a:pt x="10955" y="11230"/>
                      </a:cubicBezTo>
                      <a:cubicBezTo>
                        <a:pt x="11264" y="10919"/>
                        <a:pt x="10514" y="10683"/>
                        <a:pt x="10674" y="11018"/>
                      </a:cubicBezTo>
                      <a:cubicBezTo>
                        <a:pt x="10644" y="11008"/>
                        <a:pt x="10613" y="11003"/>
                        <a:pt x="10583" y="11002"/>
                      </a:cubicBezTo>
                      <a:cubicBezTo>
                        <a:pt x="10613" y="10960"/>
                        <a:pt x="10785" y="10573"/>
                        <a:pt x="10785" y="10566"/>
                      </a:cubicBezTo>
                      <a:cubicBezTo>
                        <a:pt x="10800" y="10576"/>
                        <a:pt x="10821" y="10590"/>
                        <a:pt x="10853" y="10592"/>
                      </a:cubicBezTo>
                      <a:cubicBezTo>
                        <a:pt x="10863" y="10592"/>
                        <a:pt x="10848" y="9927"/>
                        <a:pt x="10934" y="9698"/>
                      </a:cubicBezTo>
                      <a:cubicBezTo>
                        <a:pt x="10675" y="9764"/>
                        <a:pt x="10420" y="9916"/>
                        <a:pt x="10181" y="10042"/>
                      </a:cubicBezTo>
                      <a:cubicBezTo>
                        <a:pt x="9963" y="10157"/>
                        <a:pt x="9886" y="10826"/>
                        <a:pt x="10149" y="10909"/>
                      </a:cubicBezTo>
                      <a:cubicBezTo>
                        <a:pt x="10138" y="10964"/>
                        <a:pt x="10090" y="11008"/>
                        <a:pt x="10090" y="11067"/>
                      </a:cubicBezTo>
                      <a:cubicBezTo>
                        <a:pt x="10053" y="11050"/>
                        <a:pt x="10016" y="11033"/>
                        <a:pt x="9978" y="11019"/>
                      </a:cubicBezTo>
                      <a:cubicBezTo>
                        <a:pt x="10028" y="11079"/>
                        <a:pt x="10066" y="11359"/>
                        <a:pt x="10163" y="11359"/>
                      </a:cubicBezTo>
                      <a:cubicBezTo>
                        <a:pt x="10073" y="11359"/>
                        <a:pt x="10093" y="11378"/>
                        <a:pt x="10048" y="11394"/>
                      </a:cubicBezTo>
                      <a:cubicBezTo>
                        <a:pt x="10043" y="11379"/>
                        <a:pt x="10156" y="11600"/>
                        <a:pt x="10151" y="11616"/>
                      </a:cubicBezTo>
                      <a:cubicBezTo>
                        <a:pt x="10064" y="11619"/>
                        <a:pt x="9974" y="11681"/>
                        <a:pt x="10004" y="11789"/>
                      </a:cubicBezTo>
                      <a:cubicBezTo>
                        <a:pt x="9806" y="11773"/>
                        <a:pt x="8782" y="11721"/>
                        <a:pt x="9003" y="12226"/>
                      </a:cubicBezTo>
                      <a:cubicBezTo>
                        <a:pt x="8695" y="11907"/>
                        <a:pt x="8967" y="11872"/>
                        <a:pt x="8720" y="12293"/>
                      </a:cubicBezTo>
                      <a:cubicBezTo>
                        <a:pt x="8561" y="12563"/>
                        <a:pt x="8330" y="12770"/>
                        <a:pt x="8088" y="12915"/>
                      </a:cubicBezTo>
                      <a:lnTo>
                        <a:pt x="8082" y="12908"/>
                      </a:lnTo>
                      <a:cubicBezTo>
                        <a:pt x="7634" y="12869"/>
                        <a:pt x="7779" y="13179"/>
                        <a:pt x="7606" y="13396"/>
                      </a:cubicBezTo>
                      <a:cubicBezTo>
                        <a:pt x="7588" y="13419"/>
                        <a:pt x="7002" y="13803"/>
                        <a:pt x="7051" y="13801"/>
                      </a:cubicBezTo>
                      <a:cubicBezTo>
                        <a:pt x="6841" y="13801"/>
                        <a:pt x="6602" y="13612"/>
                        <a:pt x="6400" y="13559"/>
                      </a:cubicBezTo>
                      <a:cubicBezTo>
                        <a:pt x="6489" y="14164"/>
                        <a:pt x="6519" y="13881"/>
                        <a:pt x="6154" y="14145"/>
                      </a:cubicBezTo>
                      <a:cubicBezTo>
                        <a:pt x="5934" y="14026"/>
                        <a:pt x="5898" y="14077"/>
                        <a:pt x="5673" y="14077"/>
                      </a:cubicBezTo>
                      <a:cubicBezTo>
                        <a:pt x="5381" y="14162"/>
                        <a:pt x="5116" y="14590"/>
                        <a:pt x="5629" y="14617"/>
                      </a:cubicBezTo>
                      <a:cubicBezTo>
                        <a:pt x="5897" y="14801"/>
                        <a:pt x="6092" y="14655"/>
                        <a:pt x="6255" y="15020"/>
                      </a:cubicBezTo>
                      <a:cubicBezTo>
                        <a:pt x="6320" y="15168"/>
                        <a:pt x="6390" y="15262"/>
                        <a:pt x="6508" y="15350"/>
                      </a:cubicBezTo>
                      <a:cubicBezTo>
                        <a:pt x="6728" y="15390"/>
                        <a:pt x="6465" y="16646"/>
                        <a:pt x="6350" y="16730"/>
                      </a:cubicBezTo>
                      <a:cubicBezTo>
                        <a:pt x="6365" y="16739"/>
                        <a:pt x="5826" y="16663"/>
                        <a:pt x="5785" y="16667"/>
                      </a:cubicBezTo>
                      <a:cubicBezTo>
                        <a:pt x="5650" y="16689"/>
                        <a:pt x="5391" y="16822"/>
                        <a:pt x="5281" y="16822"/>
                      </a:cubicBezTo>
                      <a:cubicBezTo>
                        <a:pt x="5108" y="16822"/>
                        <a:pt x="3913" y="16170"/>
                        <a:pt x="3821" y="16687"/>
                      </a:cubicBezTo>
                      <a:cubicBezTo>
                        <a:pt x="3737" y="16815"/>
                        <a:pt x="3377" y="16828"/>
                        <a:pt x="3449" y="17021"/>
                      </a:cubicBezTo>
                      <a:cubicBezTo>
                        <a:pt x="3530" y="17238"/>
                        <a:pt x="3616" y="17337"/>
                        <a:pt x="3535" y="17599"/>
                      </a:cubicBezTo>
                      <a:cubicBezTo>
                        <a:pt x="3600" y="17542"/>
                        <a:pt x="3710" y="17444"/>
                        <a:pt x="3784" y="17425"/>
                      </a:cubicBezTo>
                      <a:cubicBezTo>
                        <a:pt x="3784" y="17438"/>
                        <a:pt x="3787" y="17450"/>
                        <a:pt x="3789" y="17462"/>
                      </a:cubicBezTo>
                      <a:cubicBezTo>
                        <a:pt x="3726" y="17490"/>
                        <a:pt x="3651" y="17551"/>
                        <a:pt x="3594" y="17601"/>
                      </a:cubicBezTo>
                      <a:cubicBezTo>
                        <a:pt x="3653" y="18066"/>
                        <a:pt x="3066" y="19278"/>
                        <a:pt x="3496" y="19389"/>
                      </a:cubicBezTo>
                      <a:cubicBezTo>
                        <a:pt x="3578" y="19503"/>
                        <a:pt x="3431" y="20005"/>
                        <a:pt x="3411" y="20118"/>
                      </a:cubicBezTo>
                      <a:cubicBezTo>
                        <a:pt x="3635" y="20121"/>
                        <a:pt x="3877" y="20136"/>
                        <a:pt x="4087" y="20055"/>
                      </a:cubicBezTo>
                      <a:cubicBezTo>
                        <a:pt x="4100" y="20019"/>
                        <a:pt x="4106" y="19981"/>
                        <a:pt x="4104" y="19942"/>
                      </a:cubicBezTo>
                      <a:cubicBezTo>
                        <a:pt x="4297" y="19997"/>
                        <a:pt x="4530" y="20799"/>
                        <a:pt x="4764" y="20513"/>
                      </a:cubicBezTo>
                      <a:cubicBezTo>
                        <a:pt x="4977" y="20254"/>
                        <a:pt x="5179" y="20132"/>
                        <a:pt x="5537" y="20162"/>
                      </a:cubicBezTo>
                      <a:cubicBezTo>
                        <a:pt x="5614" y="20159"/>
                        <a:pt x="5904" y="20198"/>
                        <a:pt x="5920" y="20206"/>
                      </a:cubicBezTo>
                      <a:cubicBezTo>
                        <a:pt x="6029" y="20263"/>
                        <a:pt x="6288" y="19747"/>
                        <a:pt x="6500" y="19720"/>
                      </a:cubicBezTo>
                      <a:cubicBezTo>
                        <a:pt x="6516" y="19542"/>
                        <a:pt x="6994" y="19064"/>
                        <a:pt x="6943" y="19014"/>
                      </a:cubicBezTo>
                      <a:cubicBezTo>
                        <a:pt x="6523" y="18603"/>
                        <a:pt x="7185" y="18457"/>
                        <a:pt x="7212" y="18069"/>
                      </a:cubicBezTo>
                      <a:cubicBezTo>
                        <a:pt x="7226" y="17872"/>
                        <a:pt x="8104" y="17676"/>
                        <a:pt x="8191" y="17252"/>
                      </a:cubicBezTo>
                      <a:cubicBezTo>
                        <a:pt x="7967" y="16762"/>
                        <a:pt x="8592" y="16828"/>
                        <a:pt x="8806" y="16828"/>
                      </a:cubicBezTo>
                      <a:cubicBezTo>
                        <a:pt x="9295" y="16828"/>
                        <a:pt x="9285" y="17028"/>
                        <a:pt x="9719" y="16681"/>
                      </a:cubicBezTo>
                      <a:cubicBezTo>
                        <a:pt x="10053" y="16798"/>
                        <a:pt x="10062" y="16395"/>
                        <a:pt x="10290" y="16395"/>
                      </a:cubicBezTo>
                      <a:cubicBezTo>
                        <a:pt x="10831" y="16420"/>
                        <a:pt x="10690" y="16988"/>
                        <a:pt x="11024" y="17234"/>
                      </a:cubicBezTo>
                      <a:cubicBezTo>
                        <a:pt x="11260" y="17408"/>
                        <a:pt x="11458" y="17785"/>
                        <a:pt x="11701" y="17900"/>
                      </a:cubicBezTo>
                      <a:cubicBezTo>
                        <a:pt x="11758" y="17927"/>
                        <a:pt x="12171" y="18115"/>
                        <a:pt x="12175" y="18125"/>
                      </a:cubicBezTo>
                      <a:cubicBezTo>
                        <a:pt x="12200" y="18189"/>
                        <a:pt x="12697" y="18605"/>
                        <a:pt x="12766" y="18619"/>
                      </a:cubicBezTo>
                      <a:cubicBezTo>
                        <a:pt x="12961" y="18658"/>
                        <a:pt x="13173" y="19418"/>
                        <a:pt x="12855" y="19436"/>
                      </a:cubicBezTo>
                      <a:cubicBezTo>
                        <a:pt x="12711" y="19427"/>
                        <a:pt x="12614" y="19631"/>
                        <a:pt x="12536" y="19631"/>
                      </a:cubicBezTo>
                      <a:cubicBezTo>
                        <a:pt x="12338" y="19631"/>
                        <a:pt x="11750" y="19355"/>
                        <a:pt x="11649" y="19598"/>
                      </a:cubicBezTo>
                      <a:cubicBezTo>
                        <a:pt x="11548" y="19838"/>
                        <a:pt x="12500" y="20365"/>
                        <a:pt x="12643" y="20365"/>
                      </a:cubicBezTo>
                      <a:cubicBezTo>
                        <a:pt x="12872" y="20365"/>
                        <a:pt x="12768" y="19773"/>
                        <a:pt x="12861" y="19652"/>
                      </a:cubicBezTo>
                      <a:cubicBezTo>
                        <a:pt x="12937" y="19784"/>
                        <a:pt x="13907" y="18987"/>
                        <a:pt x="13268" y="18723"/>
                      </a:cubicBezTo>
                      <a:cubicBezTo>
                        <a:pt x="13262" y="18582"/>
                        <a:pt x="13314" y="18477"/>
                        <a:pt x="13424" y="18409"/>
                      </a:cubicBezTo>
                      <a:cubicBezTo>
                        <a:pt x="13567" y="18409"/>
                        <a:pt x="13727" y="18623"/>
                        <a:pt x="13787" y="18743"/>
                      </a:cubicBezTo>
                      <a:cubicBezTo>
                        <a:pt x="14586" y="18482"/>
                        <a:pt x="13011" y="17868"/>
                        <a:pt x="13024" y="17811"/>
                      </a:cubicBezTo>
                      <a:cubicBezTo>
                        <a:pt x="13147" y="17540"/>
                        <a:pt x="12981" y="17586"/>
                        <a:pt x="12787" y="17586"/>
                      </a:cubicBezTo>
                      <a:cubicBezTo>
                        <a:pt x="12361" y="17586"/>
                        <a:pt x="12347" y="17113"/>
                        <a:pt x="12152" y="16852"/>
                      </a:cubicBezTo>
                      <a:cubicBezTo>
                        <a:pt x="11986" y="16631"/>
                        <a:pt x="11693" y="16567"/>
                        <a:pt x="11625" y="16266"/>
                      </a:cubicBezTo>
                      <a:cubicBezTo>
                        <a:pt x="11495" y="15947"/>
                        <a:pt x="11716" y="15939"/>
                        <a:pt x="11865" y="15798"/>
                      </a:cubicBezTo>
                      <a:cubicBezTo>
                        <a:pt x="11841" y="15934"/>
                        <a:pt x="11936" y="16125"/>
                        <a:pt x="12008" y="16225"/>
                      </a:cubicBezTo>
                      <a:cubicBezTo>
                        <a:pt x="12087" y="16161"/>
                        <a:pt x="12165" y="16158"/>
                        <a:pt x="12238" y="16230"/>
                      </a:cubicBezTo>
                      <a:cubicBezTo>
                        <a:pt x="12254" y="16203"/>
                        <a:pt x="12301" y="16084"/>
                        <a:pt x="12329" y="16084"/>
                      </a:cubicBezTo>
                      <a:cubicBezTo>
                        <a:pt x="12326" y="16084"/>
                        <a:pt x="12736" y="16816"/>
                        <a:pt x="12978" y="16874"/>
                      </a:cubicBezTo>
                      <a:cubicBezTo>
                        <a:pt x="13227" y="16935"/>
                        <a:pt x="13439" y="17177"/>
                        <a:pt x="13668" y="17310"/>
                      </a:cubicBezTo>
                      <a:lnTo>
                        <a:pt x="13669" y="17307"/>
                      </a:lnTo>
                      <a:cubicBezTo>
                        <a:pt x="13733" y="17355"/>
                        <a:pt x="13798" y="17401"/>
                        <a:pt x="13864" y="17445"/>
                      </a:cubicBezTo>
                      <a:cubicBezTo>
                        <a:pt x="13864" y="17445"/>
                        <a:pt x="13885" y="17398"/>
                        <a:pt x="13900" y="17364"/>
                      </a:cubicBezTo>
                      <a:cubicBezTo>
                        <a:pt x="13996" y="17452"/>
                        <a:pt x="14062" y="17548"/>
                        <a:pt x="14179" y="17579"/>
                      </a:cubicBezTo>
                      <a:cubicBezTo>
                        <a:pt x="14188" y="18042"/>
                        <a:pt x="14082" y="18142"/>
                        <a:pt x="14348" y="18508"/>
                      </a:cubicBezTo>
                      <a:cubicBezTo>
                        <a:pt x="14118" y="18572"/>
                        <a:pt x="14350" y="18860"/>
                        <a:pt x="14440" y="18766"/>
                      </a:cubicBezTo>
                      <a:cubicBezTo>
                        <a:pt x="14548" y="18913"/>
                        <a:pt x="14606" y="19070"/>
                        <a:pt x="14601" y="19267"/>
                      </a:cubicBezTo>
                      <a:cubicBezTo>
                        <a:pt x="14744" y="19281"/>
                        <a:pt x="14884" y="19339"/>
                        <a:pt x="15005" y="19427"/>
                      </a:cubicBezTo>
                      <a:cubicBezTo>
                        <a:pt x="14917" y="19488"/>
                        <a:pt x="14849" y="19566"/>
                        <a:pt x="14799" y="19661"/>
                      </a:cubicBezTo>
                      <a:cubicBezTo>
                        <a:pt x="15088" y="19884"/>
                        <a:pt x="14876" y="20093"/>
                        <a:pt x="15189" y="20301"/>
                      </a:cubicBezTo>
                      <a:cubicBezTo>
                        <a:pt x="15191" y="20250"/>
                        <a:pt x="15226" y="20114"/>
                        <a:pt x="15288" y="20127"/>
                      </a:cubicBezTo>
                      <a:cubicBezTo>
                        <a:pt x="15355" y="20187"/>
                        <a:pt x="15355" y="20379"/>
                        <a:pt x="15421" y="20470"/>
                      </a:cubicBezTo>
                      <a:cubicBezTo>
                        <a:pt x="15434" y="20425"/>
                        <a:pt x="15471" y="20268"/>
                        <a:pt x="15516" y="20268"/>
                      </a:cubicBezTo>
                      <a:cubicBezTo>
                        <a:pt x="15547" y="20268"/>
                        <a:pt x="15717" y="20454"/>
                        <a:pt x="15743" y="20497"/>
                      </a:cubicBezTo>
                      <a:cubicBezTo>
                        <a:pt x="15738" y="20305"/>
                        <a:pt x="15706" y="20091"/>
                        <a:pt x="15617" y="19924"/>
                      </a:cubicBezTo>
                      <a:cubicBezTo>
                        <a:pt x="15719" y="19942"/>
                        <a:pt x="15823" y="19903"/>
                        <a:pt x="15832" y="19775"/>
                      </a:cubicBezTo>
                      <a:cubicBezTo>
                        <a:pt x="15922" y="19798"/>
                        <a:pt x="16115" y="19795"/>
                        <a:pt x="16041" y="19632"/>
                      </a:cubicBezTo>
                      <a:cubicBezTo>
                        <a:pt x="16106" y="19623"/>
                        <a:pt x="16168" y="19588"/>
                        <a:pt x="16210" y="19533"/>
                      </a:cubicBezTo>
                      <a:cubicBezTo>
                        <a:pt x="16138" y="19390"/>
                        <a:pt x="15206" y="18490"/>
                        <a:pt x="15434" y="18346"/>
                      </a:cubicBezTo>
                      <a:cubicBezTo>
                        <a:pt x="15434" y="18538"/>
                        <a:pt x="16064" y="18478"/>
                        <a:pt x="15848" y="18241"/>
                      </a:cubicBezTo>
                      <a:cubicBezTo>
                        <a:pt x="16147" y="18267"/>
                        <a:pt x="16258" y="18137"/>
                        <a:pt x="16617" y="18242"/>
                      </a:cubicBezTo>
                      <a:cubicBezTo>
                        <a:pt x="16734" y="18192"/>
                        <a:pt x="16850" y="18068"/>
                        <a:pt x="16906" y="17901"/>
                      </a:cubicBezTo>
                      <a:cubicBezTo>
                        <a:pt x="16903" y="17828"/>
                        <a:pt x="16902" y="17625"/>
                        <a:pt x="16866" y="17758"/>
                      </a:cubicBezTo>
                      <a:cubicBezTo>
                        <a:pt x="16932" y="17767"/>
                        <a:pt x="16992" y="17749"/>
                        <a:pt x="17046" y="17705"/>
                      </a:cubicBezTo>
                      <a:lnTo>
                        <a:pt x="16983" y="17599"/>
                      </a:lnTo>
                      <a:cubicBezTo>
                        <a:pt x="17041" y="17536"/>
                        <a:pt x="17165" y="17507"/>
                        <a:pt x="17236" y="17493"/>
                      </a:cubicBezTo>
                      <a:cubicBezTo>
                        <a:pt x="17318" y="17587"/>
                        <a:pt x="17416" y="17601"/>
                        <a:pt x="17530" y="17550"/>
                      </a:cubicBezTo>
                      <a:cubicBezTo>
                        <a:pt x="17577" y="17423"/>
                        <a:pt x="17512" y="17280"/>
                        <a:pt x="17384" y="17221"/>
                      </a:cubicBezTo>
                      <a:cubicBezTo>
                        <a:pt x="17687" y="16967"/>
                        <a:pt x="17565" y="16430"/>
                        <a:pt x="17781" y="16125"/>
                      </a:cubicBezTo>
                      <a:cubicBezTo>
                        <a:pt x="17837" y="16046"/>
                        <a:pt x="18329" y="15957"/>
                        <a:pt x="17971" y="15701"/>
                      </a:cubicBezTo>
                      <a:cubicBezTo>
                        <a:pt x="18121" y="15585"/>
                        <a:pt x="18165" y="15400"/>
                        <a:pt x="18293" y="15287"/>
                      </a:cubicBezTo>
                      <a:cubicBezTo>
                        <a:pt x="18372" y="15279"/>
                        <a:pt x="18564" y="15290"/>
                        <a:pt x="18635" y="15243"/>
                      </a:cubicBezTo>
                      <a:cubicBezTo>
                        <a:pt x="18639" y="15249"/>
                        <a:pt x="18650" y="15264"/>
                        <a:pt x="18652" y="15266"/>
                      </a:cubicBezTo>
                      <a:cubicBezTo>
                        <a:pt x="18287" y="15517"/>
                        <a:pt x="19128" y="15507"/>
                        <a:pt x="19226" y="15549"/>
                      </a:cubicBezTo>
                      <a:cubicBezTo>
                        <a:pt x="19228" y="15542"/>
                        <a:pt x="18587" y="15928"/>
                        <a:pt x="18950" y="15928"/>
                      </a:cubicBezTo>
                      <a:cubicBezTo>
                        <a:pt x="19011" y="15928"/>
                        <a:pt x="19283" y="15953"/>
                        <a:pt x="19298" y="16033"/>
                      </a:cubicBezTo>
                      <a:cubicBezTo>
                        <a:pt x="19302" y="16103"/>
                        <a:pt x="19240" y="16207"/>
                        <a:pt x="19205" y="16258"/>
                      </a:cubicBezTo>
                      <a:cubicBezTo>
                        <a:pt x="19386" y="16473"/>
                        <a:pt x="20060" y="16208"/>
                        <a:pt x="20085" y="16168"/>
                      </a:cubicBezTo>
                      <a:cubicBezTo>
                        <a:pt x="20101" y="16142"/>
                        <a:pt x="20747" y="15587"/>
                        <a:pt x="20176" y="15813"/>
                      </a:cubicBezTo>
                      <a:cubicBezTo>
                        <a:pt x="19948" y="15902"/>
                        <a:pt x="19869" y="15644"/>
                        <a:pt x="19761" y="15477"/>
                      </a:cubicBezTo>
                      <a:cubicBezTo>
                        <a:pt x="19950" y="15446"/>
                        <a:pt x="20140" y="15270"/>
                        <a:pt x="20317" y="15219"/>
                      </a:cubicBezTo>
                      <a:cubicBezTo>
                        <a:pt x="20455" y="15239"/>
                        <a:pt x="21096" y="15033"/>
                        <a:pt x="20948" y="14830"/>
                      </a:cubicBezTo>
                      <a:cubicBezTo>
                        <a:pt x="21018" y="14787"/>
                        <a:pt x="21111" y="14689"/>
                        <a:pt x="21196" y="14689"/>
                      </a:cubicBezTo>
                      <a:cubicBezTo>
                        <a:pt x="21540" y="14453"/>
                        <a:pt x="21283" y="14523"/>
                        <a:pt x="21399" y="14198"/>
                      </a:cubicBezTo>
                      <a:cubicBezTo>
                        <a:pt x="21401" y="14194"/>
                        <a:pt x="21392" y="14218"/>
                        <a:pt x="21399" y="14198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  <a:alpha val="2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410780">
                    <a:lnSpc>
                      <a:spcPct val="110000"/>
                    </a:lnSpc>
                    <a:spcBef>
                      <a:spcPts val="2110"/>
                    </a:spcBef>
                    <a:defRPr sz="2000">
                      <a:solidFill>
                        <a:srgbClr val="4C4C4C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pPr>
                  <a:endParaRPr sz="1407">
                    <a:latin typeface="Abadi MT Condensed Light" panose="020B0306030101010103" pitchFamily="34" charset="77"/>
                    <a:ea typeface="Lato Light" panose="020F0502020204030203" pitchFamily="34" charset="0"/>
                    <a:cs typeface="Lato Light" panose="020F0502020204030203" pitchFamily="34" charset="0"/>
                  </a:endParaRPr>
                </a:p>
              </p:txBody>
            </p:sp>
            <p:sp>
              <p:nvSpPr>
                <p:cNvPr id="87" name="Shape 4465">
                  <a:extLst>
                    <a:ext uri="{FF2B5EF4-FFF2-40B4-BE49-F238E27FC236}">
                      <a16:creationId xmlns:a16="http://schemas.microsoft.com/office/drawing/2014/main" id="{840C2284-2ACD-4E61-ACB4-F072C30E328C}"/>
                    </a:ext>
                  </a:extLst>
                </p:cNvPr>
                <p:cNvSpPr/>
                <p:nvPr/>
              </p:nvSpPr>
              <p:spPr>
                <a:xfrm>
                  <a:off x="2457769" y="3744205"/>
                  <a:ext cx="1927272" cy="31405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156" h="21346" extrusionOk="0">
                      <a:moveTo>
                        <a:pt x="14907" y="13611"/>
                      </a:moveTo>
                      <a:cubicBezTo>
                        <a:pt x="14908" y="13576"/>
                        <a:pt x="14915" y="13542"/>
                        <a:pt x="14927" y="13508"/>
                      </a:cubicBezTo>
                      <a:cubicBezTo>
                        <a:pt x="14945" y="13527"/>
                        <a:pt x="14935" y="13561"/>
                        <a:pt x="14907" y="13611"/>
                      </a:cubicBezTo>
                      <a:cubicBezTo>
                        <a:pt x="14911" y="13596"/>
                        <a:pt x="14935" y="13561"/>
                        <a:pt x="14907" y="13611"/>
                      </a:cubicBezTo>
                      <a:close/>
                      <a:moveTo>
                        <a:pt x="13846" y="3906"/>
                      </a:moveTo>
                      <a:cubicBezTo>
                        <a:pt x="13745" y="4068"/>
                        <a:pt x="13727" y="4129"/>
                        <a:pt x="13495" y="4231"/>
                      </a:cubicBezTo>
                      <a:cubicBezTo>
                        <a:pt x="13568" y="4090"/>
                        <a:pt x="13714" y="3995"/>
                        <a:pt x="13864" y="3877"/>
                      </a:cubicBezTo>
                      <a:lnTo>
                        <a:pt x="13846" y="3906"/>
                      </a:lnTo>
                      <a:cubicBezTo>
                        <a:pt x="13827" y="3937"/>
                        <a:pt x="13846" y="3906"/>
                        <a:pt x="13846" y="3906"/>
                      </a:cubicBezTo>
                      <a:close/>
                      <a:moveTo>
                        <a:pt x="12475" y="14778"/>
                      </a:moveTo>
                      <a:cubicBezTo>
                        <a:pt x="12516" y="14778"/>
                        <a:pt x="12564" y="14776"/>
                        <a:pt x="12595" y="14795"/>
                      </a:cubicBezTo>
                      <a:cubicBezTo>
                        <a:pt x="12555" y="14785"/>
                        <a:pt x="12514" y="14778"/>
                        <a:pt x="12475" y="14778"/>
                      </a:cubicBezTo>
                      <a:cubicBezTo>
                        <a:pt x="12476" y="14778"/>
                        <a:pt x="12514" y="14778"/>
                        <a:pt x="12475" y="14778"/>
                      </a:cubicBezTo>
                      <a:close/>
                      <a:moveTo>
                        <a:pt x="7113" y="17141"/>
                      </a:moveTo>
                      <a:cubicBezTo>
                        <a:pt x="7109" y="17139"/>
                        <a:pt x="7101" y="17127"/>
                        <a:pt x="7096" y="17118"/>
                      </a:cubicBezTo>
                      <a:cubicBezTo>
                        <a:pt x="7113" y="17112"/>
                        <a:pt x="7129" y="17104"/>
                        <a:pt x="7143" y="17096"/>
                      </a:cubicBezTo>
                      <a:cubicBezTo>
                        <a:pt x="7135" y="17114"/>
                        <a:pt x="7137" y="17132"/>
                        <a:pt x="7149" y="17150"/>
                      </a:cubicBezTo>
                      <a:lnTo>
                        <a:pt x="7113" y="17141"/>
                      </a:lnTo>
                      <a:cubicBezTo>
                        <a:pt x="7109" y="17139"/>
                        <a:pt x="7113" y="17141"/>
                        <a:pt x="7113" y="17141"/>
                      </a:cubicBezTo>
                      <a:close/>
                      <a:moveTo>
                        <a:pt x="4271" y="153"/>
                      </a:moveTo>
                      <a:cubicBezTo>
                        <a:pt x="4271" y="153"/>
                        <a:pt x="4274" y="153"/>
                        <a:pt x="4271" y="153"/>
                      </a:cubicBezTo>
                      <a:cubicBezTo>
                        <a:pt x="4271" y="153"/>
                        <a:pt x="4271" y="153"/>
                        <a:pt x="4271" y="153"/>
                      </a:cubicBezTo>
                      <a:close/>
                      <a:moveTo>
                        <a:pt x="21083" y="5876"/>
                      </a:moveTo>
                      <a:cubicBezTo>
                        <a:pt x="20878" y="5351"/>
                        <a:pt x="20177" y="5444"/>
                        <a:pt x="19555" y="5083"/>
                      </a:cubicBezTo>
                      <a:cubicBezTo>
                        <a:pt x="19066" y="4799"/>
                        <a:pt x="18685" y="4740"/>
                        <a:pt x="18023" y="4717"/>
                      </a:cubicBezTo>
                      <a:cubicBezTo>
                        <a:pt x="17537" y="4700"/>
                        <a:pt x="17283" y="4482"/>
                        <a:pt x="16812" y="4685"/>
                      </a:cubicBezTo>
                      <a:cubicBezTo>
                        <a:pt x="16950" y="4215"/>
                        <a:pt x="15462" y="3995"/>
                        <a:pt x="14945" y="4103"/>
                      </a:cubicBezTo>
                      <a:cubicBezTo>
                        <a:pt x="14955" y="4083"/>
                        <a:pt x="15053" y="3900"/>
                        <a:pt x="15053" y="3900"/>
                      </a:cubicBezTo>
                      <a:cubicBezTo>
                        <a:pt x="14663" y="3887"/>
                        <a:pt x="14273" y="3873"/>
                        <a:pt x="13883" y="3862"/>
                      </a:cubicBezTo>
                      <a:cubicBezTo>
                        <a:pt x="14117" y="3655"/>
                        <a:pt x="14501" y="3533"/>
                        <a:pt x="14274" y="3246"/>
                      </a:cubicBezTo>
                      <a:cubicBezTo>
                        <a:pt x="13791" y="3298"/>
                        <a:pt x="13738" y="2329"/>
                        <a:pt x="13421" y="2513"/>
                      </a:cubicBezTo>
                      <a:cubicBezTo>
                        <a:pt x="13222" y="2341"/>
                        <a:pt x="12877" y="2206"/>
                        <a:pt x="12575" y="2135"/>
                      </a:cubicBezTo>
                      <a:cubicBezTo>
                        <a:pt x="12586" y="2119"/>
                        <a:pt x="12595" y="2102"/>
                        <a:pt x="12600" y="2085"/>
                      </a:cubicBezTo>
                      <a:cubicBezTo>
                        <a:pt x="12472" y="2018"/>
                        <a:pt x="11718" y="1855"/>
                        <a:pt x="11552" y="2009"/>
                      </a:cubicBezTo>
                      <a:cubicBezTo>
                        <a:pt x="11407" y="1950"/>
                        <a:pt x="11152" y="1951"/>
                        <a:pt x="10982" y="1957"/>
                      </a:cubicBezTo>
                      <a:lnTo>
                        <a:pt x="10971" y="1915"/>
                      </a:lnTo>
                      <a:lnTo>
                        <a:pt x="10942" y="1935"/>
                      </a:lnTo>
                      <a:cubicBezTo>
                        <a:pt x="10847" y="1887"/>
                        <a:pt x="10590" y="1730"/>
                        <a:pt x="10461" y="1730"/>
                      </a:cubicBezTo>
                      <a:cubicBezTo>
                        <a:pt x="10603" y="1730"/>
                        <a:pt x="10202" y="1408"/>
                        <a:pt x="10132" y="1370"/>
                      </a:cubicBezTo>
                      <a:cubicBezTo>
                        <a:pt x="10175" y="1376"/>
                        <a:pt x="10205" y="1380"/>
                        <a:pt x="10205" y="1380"/>
                      </a:cubicBezTo>
                      <a:cubicBezTo>
                        <a:pt x="9946" y="1224"/>
                        <a:pt x="9692" y="1045"/>
                        <a:pt x="9292" y="1115"/>
                      </a:cubicBezTo>
                      <a:cubicBezTo>
                        <a:pt x="9308" y="1100"/>
                        <a:pt x="9312" y="1069"/>
                        <a:pt x="9318" y="1047"/>
                      </a:cubicBezTo>
                      <a:cubicBezTo>
                        <a:pt x="9756" y="901"/>
                        <a:pt x="8958" y="655"/>
                        <a:pt x="8719" y="691"/>
                      </a:cubicBezTo>
                      <a:cubicBezTo>
                        <a:pt x="8697" y="649"/>
                        <a:pt x="8672" y="637"/>
                        <a:pt x="8622" y="605"/>
                      </a:cubicBezTo>
                      <a:cubicBezTo>
                        <a:pt x="8595" y="615"/>
                        <a:pt x="8857" y="603"/>
                        <a:pt x="8946" y="583"/>
                      </a:cubicBezTo>
                      <a:lnTo>
                        <a:pt x="8946" y="424"/>
                      </a:lnTo>
                      <a:cubicBezTo>
                        <a:pt x="8584" y="419"/>
                        <a:pt x="8041" y="370"/>
                        <a:pt x="7753" y="527"/>
                      </a:cubicBezTo>
                      <a:cubicBezTo>
                        <a:pt x="7325" y="761"/>
                        <a:pt x="7238" y="462"/>
                        <a:pt x="6865" y="462"/>
                      </a:cubicBezTo>
                      <a:cubicBezTo>
                        <a:pt x="6651" y="462"/>
                        <a:pt x="6162" y="582"/>
                        <a:pt x="6100" y="423"/>
                      </a:cubicBezTo>
                      <a:cubicBezTo>
                        <a:pt x="6035" y="257"/>
                        <a:pt x="5794" y="173"/>
                        <a:pt x="5530" y="201"/>
                      </a:cubicBezTo>
                      <a:cubicBezTo>
                        <a:pt x="5798" y="201"/>
                        <a:pt x="4516" y="-254"/>
                        <a:pt x="5126" y="246"/>
                      </a:cubicBezTo>
                      <a:cubicBezTo>
                        <a:pt x="4964" y="310"/>
                        <a:pt x="4729" y="281"/>
                        <a:pt x="4573" y="365"/>
                      </a:cubicBezTo>
                      <a:cubicBezTo>
                        <a:pt x="4569" y="357"/>
                        <a:pt x="4565" y="351"/>
                        <a:pt x="4561" y="344"/>
                      </a:cubicBezTo>
                      <a:cubicBezTo>
                        <a:pt x="4686" y="310"/>
                        <a:pt x="4802" y="265"/>
                        <a:pt x="4906" y="212"/>
                      </a:cubicBezTo>
                      <a:cubicBezTo>
                        <a:pt x="4915" y="-229"/>
                        <a:pt x="4397" y="153"/>
                        <a:pt x="4270" y="153"/>
                      </a:cubicBezTo>
                      <a:cubicBezTo>
                        <a:pt x="4167" y="164"/>
                        <a:pt x="3359" y="353"/>
                        <a:pt x="3319" y="417"/>
                      </a:cubicBezTo>
                      <a:lnTo>
                        <a:pt x="3145" y="383"/>
                      </a:lnTo>
                      <a:cubicBezTo>
                        <a:pt x="2836" y="502"/>
                        <a:pt x="2710" y="657"/>
                        <a:pt x="2597" y="861"/>
                      </a:cubicBezTo>
                      <a:lnTo>
                        <a:pt x="2632" y="881"/>
                      </a:lnTo>
                      <a:lnTo>
                        <a:pt x="2609" y="891"/>
                      </a:lnTo>
                      <a:cubicBezTo>
                        <a:pt x="2609" y="891"/>
                        <a:pt x="2630" y="919"/>
                        <a:pt x="2631" y="920"/>
                      </a:cubicBezTo>
                      <a:cubicBezTo>
                        <a:pt x="2441" y="925"/>
                        <a:pt x="2439" y="994"/>
                        <a:pt x="2367" y="1082"/>
                      </a:cubicBezTo>
                      <a:cubicBezTo>
                        <a:pt x="2327" y="1132"/>
                        <a:pt x="2134" y="1188"/>
                        <a:pt x="2046" y="1216"/>
                      </a:cubicBezTo>
                      <a:cubicBezTo>
                        <a:pt x="2006" y="1191"/>
                        <a:pt x="1971" y="1160"/>
                        <a:pt x="1938" y="1132"/>
                      </a:cubicBezTo>
                      <a:lnTo>
                        <a:pt x="1757" y="1278"/>
                      </a:lnTo>
                      <a:lnTo>
                        <a:pt x="1868" y="1415"/>
                      </a:lnTo>
                      <a:lnTo>
                        <a:pt x="1840" y="1419"/>
                      </a:lnTo>
                      <a:lnTo>
                        <a:pt x="1824" y="1473"/>
                      </a:lnTo>
                      <a:lnTo>
                        <a:pt x="1805" y="1460"/>
                      </a:lnTo>
                      <a:cubicBezTo>
                        <a:pt x="1758" y="1481"/>
                        <a:pt x="1709" y="1500"/>
                        <a:pt x="1658" y="1517"/>
                      </a:cubicBezTo>
                      <a:cubicBezTo>
                        <a:pt x="1549" y="1674"/>
                        <a:pt x="1707" y="1979"/>
                        <a:pt x="1798" y="2121"/>
                      </a:cubicBezTo>
                      <a:lnTo>
                        <a:pt x="1623" y="2198"/>
                      </a:lnTo>
                      <a:cubicBezTo>
                        <a:pt x="1623" y="2198"/>
                        <a:pt x="1757" y="2274"/>
                        <a:pt x="1768" y="2279"/>
                      </a:cubicBezTo>
                      <a:cubicBezTo>
                        <a:pt x="1773" y="2424"/>
                        <a:pt x="1650" y="2661"/>
                        <a:pt x="1803" y="2773"/>
                      </a:cubicBezTo>
                      <a:cubicBezTo>
                        <a:pt x="1723" y="2851"/>
                        <a:pt x="1540" y="2983"/>
                        <a:pt x="1532" y="3078"/>
                      </a:cubicBezTo>
                      <a:cubicBezTo>
                        <a:pt x="1139" y="3076"/>
                        <a:pt x="1182" y="3360"/>
                        <a:pt x="947" y="3451"/>
                      </a:cubicBezTo>
                      <a:cubicBezTo>
                        <a:pt x="945" y="3436"/>
                        <a:pt x="951" y="3434"/>
                        <a:pt x="966" y="3447"/>
                      </a:cubicBezTo>
                      <a:cubicBezTo>
                        <a:pt x="608" y="3513"/>
                        <a:pt x="413" y="3554"/>
                        <a:pt x="434" y="3830"/>
                      </a:cubicBezTo>
                      <a:cubicBezTo>
                        <a:pt x="410" y="3843"/>
                        <a:pt x="192" y="4024"/>
                        <a:pt x="245" y="4024"/>
                      </a:cubicBezTo>
                      <a:lnTo>
                        <a:pt x="236" y="4024"/>
                      </a:lnTo>
                      <a:cubicBezTo>
                        <a:pt x="54" y="4141"/>
                        <a:pt x="48" y="4311"/>
                        <a:pt x="120" y="4482"/>
                      </a:cubicBezTo>
                      <a:cubicBezTo>
                        <a:pt x="-250" y="4580"/>
                        <a:pt x="355" y="4716"/>
                        <a:pt x="355" y="4730"/>
                      </a:cubicBezTo>
                      <a:cubicBezTo>
                        <a:pt x="361" y="4790"/>
                        <a:pt x="347" y="4826"/>
                        <a:pt x="446" y="4867"/>
                      </a:cubicBezTo>
                      <a:cubicBezTo>
                        <a:pt x="418" y="4880"/>
                        <a:pt x="385" y="4889"/>
                        <a:pt x="354" y="4898"/>
                      </a:cubicBezTo>
                      <a:lnTo>
                        <a:pt x="401" y="5044"/>
                      </a:lnTo>
                      <a:cubicBezTo>
                        <a:pt x="360" y="5065"/>
                        <a:pt x="295" y="5073"/>
                        <a:pt x="243" y="5074"/>
                      </a:cubicBezTo>
                      <a:cubicBezTo>
                        <a:pt x="-96" y="5327"/>
                        <a:pt x="100" y="5478"/>
                        <a:pt x="253" y="5724"/>
                      </a:cubicBezTo>
                      <a:cubicBezTo>
                        <a:pt x="-131" y="5758"/>
                        <a:pt x="906" y="6336"/>
                        <a:pt x="977" y="6405"/>
                      </a:cubicBezTo>
                      <a:cubicBezTo>
                        <a:pt x="1473" y="6884"/>
                        <a:pt x="1943" y="7410"/>
                        <a:pt x="2366" y="7917"/>
                      </a:cubicBezTo>
                      <a:cubicBezTo>
                        <a:pt x="2792" y="8429"/>
                        <a:pt x="2834" y="8747"/>
                        <a:pt x="3754" y="9047"/>
                      </a:cubicBezTo>
                      <a:cubicBezTo>
                        <a:pt x="4138" y="9172"/>
                        <a:pt x="4518" y="9326"/>
                        <a:pt x="4908" y="9441"/>
                      </a:cubicBezTo>
                      <a:cubicBezTo>
                        <a:pt x="5168" y="9517"/>
                        <a:pt x="5201" y="9759"/>
                        <a:pt x="5520" y="9800"/>
                      </a:cubicBezTo>
                      <a:cubicBezTo>
                        <a:pt x="5673" y="10251"/>
                        <a:pt x="5783" y="10655"/>
                        <a:pt x="5791" y="11117"/>
                      </a:cubicBezTo>
                      <a:cubicBezTo>
                        <a:pt x="5711" y="11122"/>
                        <a:pt x="5913" y="12338"/>
                        <a:pt x="5907" y="12464"/>
                      </a:cubicBezTo>
                      <a:cubicBezTo>
                        <a:pt x="5882" y="13059"/>
                        <a:pt x="5883" y="13548"/>
                        <a:pt x="6193" y="14121"/>
                      </a:cubicBezTo>
                      <a:lnTo>
                        <a:pt x="6225" y="14132"/>
                      </a:lnTo>
                      <a:cubicBezTo>
                        <a:pt x="6430" y="14543"/>
                        <a:pt x="6291" y="15161"/>
                        <a:pt x="6165" y="15567"/>
                      </a:cubicBezTo>
                      <a:lnTo>
                        <a:pt x="5959" y="15469"/>
                      </a:lnTo>
                      <a:cubicBezTo>
                        <a:pt x="6052" y="15704"/>
                        <a:pt x="6153" y="16040"/>
                        <a:pt x="6421" y="16224"/>
                      </a:cubicBezTo>
                      <a:cubicBezTo>
                        <a:pt x="6507" y="16420"/>
                        <a:pt x="6366" y="16837"/>
                        <a:pt x="6657" y="17019"/>
                      </a:cubicBezTo>
                      <a:lnTo>
                        <a:pt x="6608" y="17029"/>
                      </a:lnTo>
                      <a:cubicBezTo>
                        <a:pt x="6637" y="17135"/>
                        <a:pt x="6673" y="17242"/>
                        <a:pt x="6698" y="17348"/>
                      </a:cubicBezTo>
                      <a:cubicBezTo>
                        <a:pt x="6724" y="17460"/>
                        <a:pt x="6961" y="17753"/>
                        <a:pt x="7204" y="17552"/>
                      </a:cubicBezTo>
                      <a:cubicBezTo>
                        <a:pt x="7368" y="17415"/>
                        <a:pt x="7130" y="17379"/>
                        <a:pt x="7104" y="17271"/>
                      </a:cubicBezTo>
                      <a:cubicBezTo>
                        <a:pt x="7153" y="17247"/>
                        <a:pt x="7205" y="17224"/>
                        <a:pt x="7258" y="17204"/>
                      </a:cubicBezTo>
                      <a:cubicBezTo>
                        <a:pt x="7266" y="17207"/>
                        <a:pt x="7274" y="17209"/>
                        <a:pt x="7283" y="17212"/>
                      </a:cubicBezTo>
                      <a:cubicBezTo>
                        <a:pt x="7428" y="17330"/>
                        <a:pt x="7359" y="17669"/>
                        <a:pt x="7457" y="17825"/>
                      </a:cubicBezTo>
                      <a:cubicBezTo>
                        <a:pt x="7064" y="17733"/>
                        <a:pt x="6781" y="17992"/>
                        <a:pt x="7244" y="18037"/>
                      </a:cubicBezTo>
                      <a:cubicBezTo>
                        <a:pt x="7249" y="18089"/>
                        <a:pt x="7372" y="18164"/>
                        <a:pt x="7414" y="18219"/>
                      </a:cubicBezTo>
                      <a:cubicBezTo>
                        <a:pt x="7100" y="18171"/>
                        <a:pt x="6990" y="18391"/>
                        <a:pt x="6948" y="18541"/>
                      </a:cubicBezTo>
                      <a:cubicBezTo>
                        <a:pt x="6858" y="18867"/>
                        <a:pt x="7590" y="18545"/>
                        <a:pt x="7695" y="18694"/>
                      </a:cubicBezTo>
                      <a:cubicBezTo>
                        <a:pt x="7722" y="18862"/>
                        <a:pt x="7638" y="18904"/>
                        <a:pt x="7476" y="18960"/>
                      </a:cubicBezTo>
                      <a:cubicBezTo>
                        <a:pt x="7193" y="19058"/>
                        <a:pt x="7547" y="19380"/>
                        <a:pt x="7676" y="19483"/>
                      </a:cubicBezTo>
                      <a:cubicBezTo>
                        <a:pt x="7806" y="19585"/>
                        <a:pt x="8719" y="19925"/>
                        <a:pt x="8709" y="20034"/>
                      </a:cubicBezTo>
                      <a:cubicBezTo>
                        <a:pt x="8675" y="20055"/>
                        <a:pt x="8539" y="20057"/>
                        <a:pt x="8495" y="20060"/>
                      </a:cubicBezTo>
                      <a:cubicBezTo>
                        <a:pt x="8668" y="20215"/>
                        <a:pt x="8970" y="20245"/>
                        <a:pt x="9155" y="20402"/>
                      </a:cubicBezTo>
                      <a:cubicBezTo>
                        <a:pt x="9472" y="20673"/>
                        <a:pt x="9686" y="20866"/>
                        <a:pt x="10256" y="20922"/>
                      </a:cubicBezTo>
                      <a:cubicBezTo>
                        <a:pt x="10224" y="21093"/>
                        <a:pt x="10989" y="21099"/>
                        <a:pt x="11173" y="21106"/>
                      </a:cubicBezTo>
                      <a:cubicBezTo>
                        <a:pt x="11320" y="21272"/>
                        <a:pt x="11860" y="21266"/>
                        <a:pt x="12121" y="21346"/>
                      </a:cubicBezTo>
                      <a:cubicBezTo>
                        <a:pt x="12171" y="21325"/>
                        <a:pt x="12226" y="21311"/>
                        <a:pt x="12286" y="21303"/>
                      </a:cubicBezTo>
                      <a:cubicBezTo>
                        <a:pt x="12279" y="21275"/>
                        <a:pt x="12265" y="21249"/>
                        <a:pt x="12243" y="21224"/>
                      </a:cubicBezTo>
                      <a:cubicBezTo>
                        <a:pt x="12367" y="21226"/>
                        <a:pt x="12609" y="21245"/>
                        <a:pt x="12688" y="21175"/>
                      </a:cubicBezTo>
                      <a:cubicBezTo>
                        <a:pt x="13408" y="21075"/>
                        <a:pt x="12856" y="20944"/>
                        <a:pt x="12432" y="20879"/>
                      </a:cubicBezTo>
                      <a:cubicBezTo>
                        <a:pt x="12038" y="20820"/>
                        <a:pt x="11669" y="20556"/>
                        <a:pt x="11367" y="20396"/>
                      </a:cubicBezTo>
                      <a:lnTo>
                        <a:pt x="11371" y="20394"/>
                      </a:lnTo>
                      <a:cubicBezTo>
                        <a:pt x="11287" y="20307"/>
                        <a:pt x="11160" y="20275"/>
                        <a:pt x="11013" y="20336"/>
                      </a:cubicBezTo>
                      <a:cubicBezTo>
                        <a:pt x="10986" y="20329"/>
                        <a:pt x="10938" y="20310"/>
                        <a:pt x="10929" y="20303"/>
                      </a:cubicBezTo>
                      <a:cubicBezTo>
                        <a:pt x="10926" y="20288"/>
                        <a:pt x="10923" y="20273"/>
                        <a:pt x="10922" y="20258"/>
                      </a:cubicBezTo>
                      <a:lnTo>
                        <a:pt x="11154" y="20296"/>
                      </a:lnTo>
                      <a:lnTo>
                        <a:pt x="11240" y="20191"/>
                      </a:lnTo>
                      <a:cubicBezTo>
                        <a:pt x="10960" y="20056"/>
                        <a:pt x="10729" y="19885"/>
                        <a:pt x="10600" y="19679"/>
                      </a:cubicBezTo>
                      <a:cubicBezTo>
                        <a:pt x="11043" y="19491"/>
                        <a:pt x="10850" y="19267"/>
                        <a:pt x="11190" y="19008"/>
                      </a:cubicBezTo>
                      <a:cubicBezTo>
                        <a:pt x="11610" y="18689"/>
                        <a:pt x="10881" y="18589"/>
                        <a:pt x="10564" y="18488"/>
                      </a:cubicBezTo>
                      <a:cubicBezTo>
                        <a:pt x="9933" y="18287"/>
                        <a:pt x="10482" y="18110"/>
                        <a:pt x="10762" y="17956"/>
                      </a:cubicBezTo>
                      <a:cubicBezTo>
                        <a:pt x="11082" y="17780"/>
                        <a:pt x="10532" y="17572"/>
                        <a:pt x="10925" y="17461"/>
                      </a:cubicBezTo>
                      <a:cubicBezTo>
                        <a:pt x="11053" y="17363"/>
                        <a:pt x="11542" y="17241"/>
                        <a:pt x="11132" y="17081"/>
                      </a:cubicBezTo>
                      <a:cubicBezTo>
                        <a:pt x="10719" y="16920"/>
                        <a:pt x="10542" y="17195"/>
                        <a:pt x="10370" y="16756"/>
                      </a:cubicBezTo>
                      <a:cubicBezTo>
                        <a:pt x="10280" y="16736"/>
                        <a:pt x="10698" y="16839"/>
                        <a:pt x="10701" y="16840"/>
                      </a:cubicBezTo>
                      <a:cubicBezTo>
                        <a:pt x="10852" y="16881"/>
                        <a:pt x="11044" y="16917"/>
                        <a:pt x="11208" y="16879"/>
                      </a:cubicBezTo>
                      <a:cubicBezTo>
                        <a:pt x="11677" y="16774"/>
                        <a:pt x="11296" y="16620"/>
                        <a:pt x="11327" y="16476"/>
                      </a:cubicBezTo>
                      <a:lnTo>
                        <a:pt x="11391" y="16465"/>
                      </a:lnTo>
                      <a:cubicBezTo>
                        <a:pt x="11399" y="16341"/>
                        <a:pt x="11312" y="16265"/>
                        <a:pt x="11208" y="16169"/>
                      </a:cubicBezTo>
                      <a:cubicBezTo>
                        <a:pt x="11664" y="16259"/>
                        <a:pt x="12455" y="16159"/>
                        <a:pt x="12835" y="15994"/>
                      </a:cubicBezTo>
                      <a:cubicBezTo>
                        <a:pt x="13028" y="15910"/>
                        <a:pt x="13154" y="15698"/>
                        <a:pt x="13228" y="15565"/>
                      </a:cubicBezTo>
                      <a:cubicBezTo>
                        <a:pt x="13402" y="15253"/>
                        <a:pt x="12911" y="15333"/>
                        <a:pt x="12834" y="15144"/>
                      </a:cubicBezTo>
                      <a:cubicBezTo>
                        <a:pt x="12802" y="15022"/>
                        <a:pt x="12963" y="14987"/>
                        <a:pt x="12778" y="14873"/>
                      </a:cubicBezTo>
                      <a:cubicBezTo>
                        <a:pt x="13254" y="14989"/>
                        <a:pt x="14069" y="14954"/>
                        <a:pt x="14075" y="14543"/>
                      </a:cubicBezTo>
                      <a:cubicBezTo>
                        <a:pt x="14715" y="14565"/>
                        <a:pt x="14622" y="13934"/>
                        <a:pt x="14861" y="13689"/>
                      </a:cubicBezTo>
                      <a:cubicBezTo>
                        <a:pt x="14826" y="13753"/>
                        <a:pt x="14779" y="13815"/>
                        <a:pt x="14699" y="13862"/>
                      </a:cubicBezTo>
                      <a:lnTo>
                        <a:pt x="14810" y="13932"/>
                      </a:lnTo>
                      <a:lnTo>
                        <a:pt x="14823" y="13925"/>
                      </a:lnTo>
                      <a:lnTo>
                        <a:pt x="14866" y="13945"/>
                      </a:lnTo>
                      <a:cubicBezTo>
                        <a:pt x="15391" y="13663"/>
                        <a:pt x="15253" y="13268"/>
                        <a:pt x="15713" y="12979"/>
                      </a:cubicBezTo>
                      <a:cubicBezTo>
                        <a:pt x="16218" y="12660"/>
                        <a:pt x="15525" y="12151"/>
                        <a:pt x="15954" y="11777"/>
                      </a:cubicBezTo>
                      <a:cubicBezTo>
                        <a:pt x="16313" y="11463"/>
                        <a:pt x="17360" y="11121"/>
                        <a:pt x="17972" y="11165"/>
                      </a:cubicBezTo>
                      <a:cubicBezTo>
                        <a:pt x="18474" y="11201"/>
                        <a:pt x="18489" y="10927"/>
                        <a:pt x="18940" y="10851"/>
                      </a:cubicBezTo>
                      <a:cubicBezTo>
                        <a:pt x="18679" y="10613"/>
                        <a:pt x="19041" y="10505"/>
                        <a:pt x="19136" y="10300"/>
                      </a:cubicBezTo>
                      <a:cubicBezTo>
                        <a:pt x="19263" y="10026"/>
                        <a:pt x="19440" y="9737"/>
                        <a:pt x="19532" y="9473"/>
                      </a:cubicBezTo>
                      <a:cubicBezTo>
                        <a:pt x="19677" y="9053"/>
                        <a:pt x="19187" y="8394"/>
                        <a:pt x="19505" y="8013"/>
                      </a:cubicBezTo>
                      <a:cubicBezTo>
                        <a:pt x="20005" y="8053"/>
                        <a:pt x="20030" y="7526"/>
                        <a:pt x="20245" y="7340"/>
                      </a:cubicBezTo>
                      <a:cubicBezTo>
                        <a:pt x="20849" y="6817"/>
                        <a:pt x="21350" y="6573"/>
                        <a:pt x="21083" y="5876"/>
                      </a:cubicBezTo>
                      <a:cubicBezTo>
                        <a:pt x="21071" y="5847"/>
                        <a:pt x="21253" y="6319"/>
                        <a:pt x="21083" y="5876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  <a:alpha val="2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410780">
                    <a:lnSpc>
                      <a:spcPct val="110000"/>
                    </a:lnSpc>
                    <a:spcBef>
                      <a:spcPts val="2110"/>
                    </a:spcBef>
                    <a:defRPr sz="2000">
                      <a:solidFill>
                        <a:srgbClr val="4C4C4C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pPr>
                  <a:endParaRPr sz="1407">
                    <a:latin typeface="Abadi MT Condensed Light" panose="020B0306030101010103" pitchFamily="34" charset="77"/>
                    <a:ea typeface="Lato Light" panose="020F0502020204030203" pitchFamily="34" charset="0"/>
                    <a:cs typeface="Lato Light" panose="020F0502020204030203" pitchFamily="34" charset="0"/>
                  </a:endParaRPr>
                </a:p>
              </p:txBody>
            </p:sp>
            <p:sp>
              <p:nvSpPr>
                <p:cNvPr id="88" name="Shape 4466">
                  <a:extLst>
                    <a:ext uri="{FF2B5EF4-FFF2-40B4-BE49-F238E27FC236}">
                      <a16:creationId xmlns:a16="http://schemas.microsoft.com/office/drawing/2014/main" id="{0E8E64DE-77EF-4360-AB43-4669EA5D3030}"/>
                    </a:ext>
                  </a:extLst>
                </p:cNvPr>
                <p:cNvSpPr/>
                <p:nvPr/>
              </p:nvSpPr>
              <p:spPr>
                <a:xfrm>
                  <a:off x="5154220" y="2537225"/>
                  <a:ext cx="2825326" cy="33331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4" h="21436" extrusionOk="0">
                      <a:moveTo>
                        <a:pt x="21150" y="15574"/>
                      </a:moveTo>
                      <a:cubicBezTo>
                        <a:pt x="21261" y="15717"/>
                        <a:pt x="21093" y="15952"/>
                        <a:pt x="20924" y="15784"/>
                      </a:cubicBezTo>
                      <a:cubicBezTo>
                        <a:pt x="20982" y="16021"/>
                        <a:pt x="20891" y="16384"/>
                        <a:pt x="20777" y="16596"/>
                      </a:cubicBezTo>
                      <a:cubicBezTo>
                        <a:pt x="20505" y="17107"/>
                        <a:pt x="20399" y="17680"/>
                        <a:pt x="20142" y="18190"/>
                      </a:cubicBezTo>
                      <a:cubicBezTo>
                        <a:pt x="20021" y="18451"/>
                        <a:pt x="19581" y="18883"/>
                        <a:pt x="19210" y="18697"/>
                      </a:cubicBezTo>
                      <a:cubicBezTo>
                        <a:pt x="19055" y="18620"/>
                        <a:pt x="18983" y="18564"/>
                        <a:pt x="18916" y="18429"/>
                      </a:cubicBezTo>
                      <a:cubicBezTo>
                        <a:pt x="18874" y="18346"/>
                        <a:pt x="18895" y="18082"/>
                        <a:pt x="18885" y="18073"/>
                      </a:cubicBezTo>
                      <a:cubicBezTo>
                        <a:pt x="18630" y="17743"/>
                        <a:pt x="18882" y="17612"/>
                        <a:pt x="18985" y="17344"/>
                      </a:cubicBezTo>
                      <a:cubicBezTo>
                        <a:pt x="19114" y="17002"/>
                        <a:pt x="19115" y="16913"/>
                        <a:pt x="19087" y="16545"/>
                      </a:cubicBezTo>
                      <a:cubicBezTo>
                        <a:pt x="19035" y="16414"/>
                        <a:pt x="19148" y="15981"/>
                        <a:pt x="19273" y="15913"/>
                      </a:cubicBezTo>
                      <a:cubicBezTo>
                        <a:pt x="19479" y="15800"/>
                        <a:pt x="19740" y="15772"/>
                        <a:pt x="19957" y="15653"/>
                      </a:cubicBezTo>
                      <a:cubicBezTo>
                        <a:pt x="20082" y="15574"/>
                        <a:pt x="20117" y="15501"/>
                        <a:pt x="20239" y="15479"/>
                      </a:cubicBezTo>
                      <a:cubicBezTo>
                        <a:pt x="20387" y="15448"/>
                        <a:pt x="20295" y="14983"/>
                        <a:pt x="20473" y="15143"/>
                      </a:cubicBezTo>
                      <a:cubicBezTo>
                        <a:pt x="20533" y="15027"/>
                        <a:pt x="20661" y="14865"/>
                        <a:pt x="20739" y="14731"/>
                      </a:cubicBezTo>
                      <a:cubicBezTo>
                        <a:pt x="20722" y="14552"/>
                        <a:pt x="20909" y="14739"/>
                        <a:pt x="20929" y="14819"/>
                      </a:cubicBezTo>
                      <a:cubicBezTo>
                        <a:pt x="20973" y="14985"/>
                        <a:pt x="21061" y="15461"/>
                        <a:pt x="21150" y="15574"/>
                      </a:cubicBezTo>
                      <a:cubicBezTo>
                        <a:pt x="21173" y="15603"/>
                        <a:pt x="21138" y="15559"/>
                        <a:pt x="21150" y="15574"/>
                      </a:cubicBezTo>
                      <a:close/>
                      <a:moveTo>
                        <a:pt x="21449" y="7942"/>
                      </a:moveTo>
                      <a:cubicBezTo>
                        <a:pt x="21344" y="7731"/>
                        <a:pt x="21600" y="7533"/>
                        <a:pt x="21152" y="7539"/>
                      </a:cubicBezTo>
                      <a:cubicBezTo>
                        <a:pt x="21008" y="7541"/>
                        <a:pt x="20754" y="7739"/>
                        <a:pt x="20526" y="7739"/>
                      </a:cubicBezTo>
                      <a:cubicBezTo>
                        <a:pt x="20244" y="7739"/>
                        <a:pt x="20016" y="7865"/>
                        <a:pt x="19729" y="7865"/>
                      </a:cubicBezTo>
                      <a:cubicBezTo>
                        <a:pt x="19565" y="7865"/>
                        <a:pt x="19469" y="8014"/>
                        <a:pt x="19302" y="7993"/>
                      </a:cubicBezTo>
                      <a:cubicBezTo>
                        <a:pt x="19093" y="7930"/>
                        <a:pt x="19070" y="7669"/>
                        <a:pt x="18908" y="7605"/>
                      </a:cubicBezTo>
                      <a:cubicBezTo>
                        <a:pt x="19001" y="7551"/>
                        <a:pt x="19025" y="7458"/>
                        <a:pt x="18981" y="7374"/>
                      </a:cubicBezTo>
                      <a:cubicBezTo>
                        <a:pt x="19062" y="7284"/>
                        <a:pt x="18938" y="7312"/>
                        <a:pt x="18896" y="7232"/>
                      </a:cubicBezTo>
                      <a:cubicBezTo>
                        <a:pt x="18780" y="7074"/>
                        <a:pt x="18298" y="6560"/>
                        <a:pt x="18034" y="6598"/>
                      </a:cubicBezTo>
                      <a:cubicBezTo>
                        <a:pt x="17984" y="6467"/>
                        <a:pt x="17855" y="6463"/>
                        <a:pt x="17803" y="6343"/>
                      </a:cubicBezTo>
                      <a:cubicBezTo>
                        <a:pt x="17753" y="6232"/>
                        <a:pt x="17703" y="5708"/>
                        <a:pt x="17456" y="5708"/>
                      </a:cubicBezTo>
                      <a:lnTo>
                        <a:pt x="17456" y="5708"/>
                      </a:lnTo>
                      <a:cubicBezTo>
                        <a:pt x="17148" y="5708"/>
                        <a:pt x="17061" y="5095"/>
                        <a:pt x="17029" y="4927"/>
                      </a:cubicBezTo>
                      <a:lnTo>
                        <a:pt x="17085" y="4930"/>
                      </a:lnTo>
                      <a:cubicBezTo>
                        <a:pt x="16985" y="4575"/>
                        <a:pt x="16629" y="4445"/>
                        <a:pt x="16480" y="4141"/>
                      </a:cubicBezTo>
                      <a:lnTo>
                        <a:pt x="16435" y="4152"/>
                      </a:lnTo>
                      <a:cubicBezTo>
                        <a:pt x="16428" y="4118"/>
                        <a:pt x="16411" y="4085"/>
                        <a:pt x="16410" y="4050"/>
                      </a:cubicBezTo>
                      <a:cubicBezTo>
                        <a:pt x="16418" y="4049"/>
                        <a:pt x="16577" y="4040"/>
                        <a:pt x="16577" y="4040"/>
                      </a:cubicBezTo>
                      <a:cubicBezTo>
                        <a:pt x="16561" y="4019"/>
                        <a:pt x="16373" y="3888"/>
                        <a:pt x="16373" y="3877"/>
                      </a:cubicBezTo>
                      <a:cubicBezTo>
                        <a:pt x="16140" y="3556"/>
                        <a:pt x="15927" y="3229"/>
                        <a:pt x="15764" y="2884"/>
                      </a:cubicBezTo>
                      <a:cubicBezTo>
                        <a:pt x="15810" y="2908"/>
                        <a:pt x="15860" y="2921"/>
                        <a:pt x="15913" y="2924"/>
                      </a:cubicBezTo>
                      <a:cubicBezTo>
                        <a:pt x="16212" y="2508"/>
                        <a:pt x="16034" y="2139"/>
                        <a:pt x="15828" y="1728"/>
                      </a:cubicBezTo>
                      <a:cubicBezTo>
                        <a:pt x="15663" y="1776"/>
                        <a:pt x="15487" y="1765"/>
                        <a:pt x="15320" y="1792"/>
                      </a:cubicBezTo>
                      <a:cubicBezTo>
                        <a:pt x="15262" y="1792"/>
                        <a:pt x="15004" y="1673"/>
                        <a:pt x="14939" y="1652"/>
                      </a:cubicBezTo>
                      <a:cubicBezTo>
                        <a:pt x="14877" y="1646"/>
                        <a:pt x="14703" y="1675"/>
                        <a:pt x="14673" y="1666"/>
                      </a:cubicBezTo>
                      <a:cubicBezTo>
                        <a:pt x="14649" y="1666"/>
                        <a:pt x="14604" y="1640"/>
                        <a:pt x="14583" y="1631"/>
                      </a:cubicBezTo>
                      <a:cubicBezTo>
                        <a:pt x="14579" y="1638"/>
                        <a:pt x="14541" y="1746"/>
                        <a:pt x="14548" y="1746"/>
                      </a:cubicBezTo>
                      <a:cubicBezTo>
                        <a:pt x="14314" y="1775"/>
                        <a:pt x="14213" y="1915"/>
                        <a:pt x="13949" y="1776"/>
                      </a:cubicBezTo>
                      <a:cubicBezTo>
                        <a:pt x="13737" y="1662"/>
                        <a:pt x="13370" y="1599"/>
                        <a:pt x="13126" y="1666"/>
                      </a:cubicBezTo>
                      <a:cubicBezTo>
                        <a:pt x="13114" y="1631"/>
                        <a:pt x="12362" y="1325"/>
                        <a:pt x="12311" y="1315"/>
                      </a:cubicBezTo>
                      <a:cubicBezTo>
                        <a:pt x="12058" y="1263"/>
                        <a:pt x="11585" y="1295"/>
                        <a:pt x="11468" y="1561"/>
                      </a:cubicBezTo>
                      <a:cubicBezTo>
                        <a:pt x="11405" y="1704"/>
                        <a:pt x="11546" y="1817"/>
                        <a:pt x="11493" y="1940"/>
                      </a:cubicBezTo>
                      <a:cubicBezTo>
                        <a:pt x="11411" y="2129"/>
                        <a:pt x="10260" y="1753"/>
                        <a:pt x="10229" y="1583"/>
                      </a:cubicBezTo>
                      <a:cubicBezTo>
                        <a:pt x="10181" y="1321"/>
                        <a:pt x="9285" y="1213"/>
                        <a:pt x="9029" y="1193"/>
                      </a:cubicBezTo>
                      <a:cubicBezTo>
                        <a:pt x="9018" y="1125"/>
                        <a:pt x="8978" y="1083"/>
                        <a:pt x="8892" y="1075"/>
                      </a:cubicBezTo>
                      <a:lnTo>
                        <a:pt x="8892" y="1071"/>
                      </a:lnTo>
                      <a:cubicBezTo>
                        <a:pt x="8848" y="1075"/>
                        <a:pt x="8690" y="1054"/>
                        <a:pt x="8710" y="986"/>
                      </a:cubicBezTo>
                      <a:cubicBezTo>
                        <a:pt x="8710" y="964"/>
                        <a:pt x="8994" y="767"/>
                        <a:pt x="9016" y="679"/>
                      </a:cubicBezTo>
                      <a:cubicBezTo>
                        <a:pt x="9056" y="517"/>
                        <a:pt x="8891" y="519"/>
                        <a:pt x="8901" y="450"/>
                      </a:cubicBezTo>
                      <a:cubicBezTo>
                        <a:pt x="8820" y="389"/>
                        <a:pt x="9205" y="-90"/>
                        <a:pt x="8780" y="124"/>
                      </a:cubicBezTo>
                      <a:cubicBezTo>
                        <a:pt x="8738" y="-14"/>
                        <a:pt x="7966" y="-25"/>
                        <a:pt x="7786" y="33"/>
                      </a:cubicBezTo>
                      <a:cubicBezTo>
                        <a:pt x="7755" y="33"/>
                        <a:pt x="7236" y="45"/>
                        <a:pt x="7284" y="112"/>
                      </a:cubicBezTo>
                      <a:cubicBezTo>
                        <a:pt x="6980" y="-39"/>
                        <a:pt x="6476" y="127"/>
                        <a:pt x="6182" y="191"/>
                      </a:cubicBezTo>
                      <a:cubicBezTo>
                        <a:pt x="5782" y="191"/>
                        <a:pt x="5357" y="466"/>
                        <a:pt x="4985" y="577"/>
                      </a:cubicBezTo>
                      <a:cubicBezTo>
                        <a:pt x="4968" y="561"/>
                        <a:pt x="4957" y="544"/>
                        <a:pt x="4950" y="523"/>
                      </a:cubicBezTo>
                      <a:lnTo>
                        <a:pt x="4918" y="529"/>
                      </a:lnTo>
                      <a:lnTo>
                        <a:pt x="4905" y="496"/>
                      </a:lnTo>
                      <a:cubicBezTo>
                        <a:pt x="4737" y="581"/>
                        <a:pt x="4445" y="574"/>
                        <a:pt x="4277" y="480"/>
                      </a:cubicBezTo>
                      <a:cubicBezTo>
                        <a:pt x="4282" y="423"/>
                        <a:pt x="4286" y="367"/>
                        <a:pt x="4279" y="311"/>
                      </a:cubicBezTo>
                      <a:cubicBezTo>
                        <a:pt x="3839" y="327"/>
                        <a:pt x="3931" y="706"/>
                        <a:pt x="3692" y="913"/>
                      </a:cubicBezTo>
                      <a:cubicBezTo>
                        <a:pt x="3463" y="1112"/>
                        <a:pt x="3139" y="1114"/>
                        <a:pt x="2935" y="1363"/>
                      </a:cubicBezTo>
                      <a:cubicBezTo>
                        <a:pt x="2899" y="1537"/>
                        <a:pt x="2704" y="1647"/>
                        <a:pt x="2717" y="1829"/>
                      </a:cubicBezTo>
                      <a:cubicBezTo>
                        <a:pt x="2734" y="2071"/>
                        <a:pt x="2718" y="2224"/>
                        <a:pt x="2488" y="2389"/>
                      </a:cubicBezTo>
                      <a:cubicBezTo>
                        <a:pt x="2217" y="2584"/>
                        <a:pt x="1913" y="2731"/>
                        <a:pt x="1546" y="2719"/>
                      </a:cubicBezTo>
                      <a:cubicBezTo>
                        <a:pt x="1507" y="2976"/>
                        <a:pt x="1199" y="3017"/>
                        <a:pt x="1132" y="3212"/>
                      </a:cubicBezTo>
                      <a:cubicBezTo>
                        <a:pt x="1025" y="3521"/>
                        <a:pt x="918" y="3677"/>
                        <a:pt x="641" y="3906"/>
                      </a:cubicBezTo>
                      <a:lnTo>
                        <a:pt x="670" y="3942"/>
                      </a:lnTo>
                      <a:cubicBezTo>
                        <a:pt x="508" y="4166"/>
                        <a:pt x="173" y="4557"/>
                        <a:pt x="339" y="4803"/>
                      </a:cubicBezTo>
                      <a:lnTo>
                        <a:pt x="391" y="4803"/>
                      </a:lnTo>
                      <a:cubicBezTo>
                        <a:pt x="467" y="4803"/>
                        <a:pt x="416" y="5040"/>
                        <a:pt x="558" y="5026"/>
                      </a:cubicBezTo>
                      <a:cubicBezTo>
                        <a:pt x="575" y="5060"/>
                        <a:pt x="612" y="5269"/>
                        <a:pt x="543" y="5269"/>
                      </a:cubicBezTo>
                      <a:lnTo>
                        <a:pt x="456" y="5299"/>
                      </a:lnTo>
                      <a:cubicBezTo>
                        <a:pt x="764" y="5604"/>
                        <a:pt x="582" y="5896"/>
                        <a:pt x="452" y="6228"/>
                      </a:cubicBezTo>
                      <a:cubicBezTo>
                        <a:pt x="401" y="6220"/>
                        <a:pt x="345" y="6229"/>
                        <a:pt x="297" y="6251"/>
                      </a:cubicBezTo>
                      <a:cubicBezTo>
                        <a:pt x="430" y="6424"/>
                        <a:pt x="154" y="6618"/>
                        <a:pt x="0" y="6730"/>
                      </a:cubicBezTo>
                      <a:cubicBezTo>
                        <a:pt x="249" y="6752"/>
                        <a:pt x="299" y="6978"/>
                        <a:pt x="276" y="7155"/>
                      </a:cubicBezTo>
                      <a:lnTo>
                        <a:pt x="307" y="7155"/>
                      </a:lnTo>
                      <a:cubicBezTo>
                        <a:pt x="294" y="7155"/>
                        <a:pt x="281" y="7155"/>
                        <a:pt x="268" y="7155"/>
                      </a:cubicBezTo>
                      <a:cubicBezTo>
                        <a:pt x="265" y="7167"/>
                        <a:pt x="258" y="7174"/>
                        <a:pt x="247" y="7177"/>
                      </a:cubicBezTo>
                      <a:cubicBezTo>
                        <a:pt x="206" y="7341"/>
                        <a:pt x="390" y="7647"/>
                        <a:pt x="654" y="7597"/>
                      </a:cubicBezTo>
                      <a:cubicBezTo>
                        <a:pt x="662" y="7714"/>
                        <a:pt x="780" y="7762"/>
                        <a:pt x="802" y="7878"/>
                      </a:cubicBezTo>
                      <a:cubicBezTo>
                        <a:pt x="873" y="7889"/>
                        <a:pt x="913" y="7864"/>
                        <a:pt x="946" y="7814"/>
                      </a:cubicBezTo>
                      <a:cubicBezTo>
                        <a:pt x="1016" y="8004"/>
                        <a:pt x="1264" y="8051"/>
                        <a:pt x="1309" y="8201"/>
                      </a:cubicBezTo>
                      <a:cubicBezTo>
                        <a:pt x="1426" y="8354"/>
                        <a:pt x="1416" y="8441"/>
                        <a:pt x="1473" y="8622"/>
                      </a:cubicBezTo>
                      <a:lnTo>
                        <a:pt x="1520" y="8622"/>
                      </a:lnTo>
                      <a:cubicBezTo>
                        <a:pt x="1569" y="8710"/>
                        <a:pt x="1975" y="9160"/>
                        <a:pt x="2133" y="9105"/>
                      </a:cubicBezTo>
                      <a:cubicBezTo>
                        <a:pt x="2414" y="9356"/>
                        <a:pt x="2674" y="9574"/>
                        <a:pt x="3086" y="9750"/>
                      </a:cubicBezTo>
                      <a:cubicBezTo>
                        <a:pt x="3082" y="9812"/>
                        <a:pt x="3079" y="9875"/>
                        <a:pt x="3077" y="9937"/>
                      </a:cubicBezTo>
                      <a:cubicBezTo>
                        <a:pt x="3152" y="9898"/>
                        <a:pt x="3229" y="9859"/>
                        <a:pt x="3307" y="9824"/>
                      </a:cubicBezTo>
                      <a:lnTo>
                        <a:pt x="3321" y="9829"/>
                      </a:lnTo>
                      <a:lnTo>
                        <a:pt x="3322" y="9817"/>
                      </a:lnTo>
                      <a:cubicBezTo>
                        <a:pt x="3580" y="9701"/>
                        <a:pt x="3830" y="9612"/>
                        <a:pt x="4125" y="9621"/>
                      </a:cubicBezTo>
                      <a:cubicBezTo>
                        <a:pt x="4261" y="9626"/>
                        <a:pt x="4581" y="9721"/>
                        <a:pt x="4686" y="9617"/>
                      </a:cubicBezTo>
                      <a:cubicBezTo>
                        <a:pt x="4748" y="9641"/>
                        <a:pt x="4808" y="9667"/>
                        <a:pt x="4866" y="9695"/>
                      </a:cubicBezTo>
                      <a:cubicBezTo>
                        <a:pt x="5080" y="9574"/>
                        <a:pt x="5871" y="9431"/>
                        <a:pt x="5918" y="9296"/>
                      </a:cubicBezTo>
                      <a:cubicBezTo>
                        <a:pt x="5972" y="9317"/>
                        <a:pt x="5995" y="9339"/>
                        <a:pt x="6016" y="9264"/>
                      </a:cubicBezTo>
                      <a:cubicBezTo>
                        <a:pt x="6022" y="9261"/>
                        <a:pt x="6045" y="9250"/>
                        <a:pt x="6080" y="9241"/>
                      </a:cubicBezTo>
                      <a:cubicBezTo>
                        <a:pt x="6162" y="9312"/>
                        <a:pt x="6375" y="9249"/>
                        <a:pt x="6476" y="9223"/>
                      </a:cubicBezTo>
                      <a:lnTo>
                        <a:pt x="6476" y="9214"/>
                      </a:lnTo>
                      <a:cubicBezTo>
                        <a:pt x="7144" y="9195"/>
                        <a:pt x="6984" y="9378"/>
                        <a:pt x="7304" y="9739"/>
                      </a:cubicBezTo>
                      <a:cubicBezTo>
                        <a:pt x="7475" y="9932"/>
                        <a:pt x="7980" y="9814"/>
                        <a:pt x="8200" y="9773"/>
                      </a:cubicBezTo>
                      <a:cubicBezTo>
                        <a:pt x="8223" y="9858"/>
                        <a:pt x="8315" y="9945"/>
                        <a:pt x="8426" y="9941"/>
                      </a:cubicBezTo>
                      <a:cubicBezTo>
                        <a:pt x="8418" y="9986"/>
                        <a:pt x="8482" y="10342"/>
                        <a:pt x="8493" y="10381"/>
                      </a:cubicBezTo>
                      <a:lnTo>
                        <a:pt x="8473" y="10381"/>
                      </a:lnTo>
                      <a:cubicBezTo>
                        <a:pt x="8451" y="10590"/>
                        <a:pt x="8231" y="10752"/>
                        <a:pt x="8455" y="10846"/>
                      </a:cubicBezTo>
                      <a:cubicBezTo>
                        <a:pt x="8424" y="11002"/>
                        <a:pt x="8415" y="11164"/>
                        <a:pt x="8205" y="11187"/>
                      </a:cubicBezTo>
                      <a:cubicBezTo>
                        <a:pt x="8322" y="11607"/>
                        <a:pt x="8608" y="11836"/>
                        <a:pt x="8916" y="12161"/>
                      </a:cubicBezTo>
                      <a:cubicBezTo>
                        <a:pt x="8896" y="12195"/>
                        <a:pt x="8883" y="12228"/>
                        <a:pt x="8856" y="12259"/>
                      </a:cubicBezTo>
                      <a:cubicBezTo>
                        <a:pt x="9007" y="12382"/>
                        <a:pt x="9103" y="12537"/>
                        <a:pt x="9233" y="12666"/>
                      </a:cubicBezTo>
                      <a:lnTo>
                        <a:pt x="9303" y="12614"/>
                      </a:lnTo>
                      <a:cubicBezTo>
                        <a:pt x="9334" y="12654"/>
                        <a:pt x="9303" y="12657"/>
                        <a:pt x="9301" y="12701"/>
                      </a:cubicBezTo>
                      <a:lnTo>
                        <a:pt x="9265" y="12704"/>
                      </a:lnTo>
                      <a:cubicBezTo>
                        <a:pt x="9269" y="12865"/>
                        <a:pt x="9736" y="13608"/>
                        <a:pt x="9628" y="13713"/>
                      </a:cubicBezTo>
                      <a:cubicBezTo>
                        <a:pt x="9399" y="13830"/>
                        <a:pt x="9559" y="14066"/>
                        <a:pt x="9672" y="14224"/>
                      </a:cubicBezTo>
                      <a:cubicBezTo>
                        <a:pt x="9958" y="14623"/>
                        <a:pt x="9535" y="14683"/>
                        <a:pt x="9477" y="14929"/>
                      </a:cubicBezTo>
                      <a:cubicBezTo>
                        <a:pt x="9422" y="15139"/>
                        <a:pt x="9270" y="15661"/>
                        <a:pt x="9117" y="15801"/>
                      </a:cubicBezTo>
                      <a:cubicBezTo>
                        <a:pt x="9132" y="15821"/>
                        <a:pt x="9142" y="15843"/>
                        <a:pt x="9148" y="15865"/>
                      </a:cubicBezTo>
                      <a:lnTo>
                        <a:pt x="9127" y="15871"/>
                      </a:lnTo>
                      <a:cubicBezTo>
                        <a:pt x="9147" y="15972"/>
                        <a:pt x="9127" y="16088"/>
                        <a:pt x="9127" y="16190"/>
                      </a:cubicBezTo>
                      <a:lnTo>
                        <a:pt x="9117" y="16197"/>
                      </a:lnTo>
                      <a:cubicBezTo>
                        <a:pt x="9045" y="16880"/>
                        <a:pt x="10051" y="17437"/>
                        <a:pt x="9956" y="18137"/>
                      </a:cubicBezTo>
                      <a:cubicBezTo>
                        <a:pt x="9907" y="18501"/>
                        <a:pt x="10103" y="19517"/>
                        <a:pt x="10608" y="19648"/>
                      </a:cubicBezTo>
                      <a:cubicBezTo>
                        <a:pt x="10711" y="19738"/>
                        <a:pt x="11215" y="20660"/>
                        <a:pt x="11120" y="20764"/>
                      </a:cubicBezTo>
                      <a:cubicBezTo>
                        <a:pt x="10785" y="20848"/>
                        <a:pt x="11116" y="20987"/>
                        <a:pt x="11144" y="21115"/>
                      </a:cubicBezTo>
                      <a:cubicBezTo>
                        <a:pt x="10968" y="21510"/>
                        <a:pt x="11967" y="21476"/>
                        <a:pt x="12221" y="21354"/>
                      </a:cubicBezTo>
                      <a:cubicBezTo>
                        <a:pt x="12519" y="21209"/>
                        <a:pt x="12813" y="21294"/>
                        <a:pt x="13150" y="21319"/>
                      </a:cubicBezTo>
                      <a:cubicBezTo>
                        <a:pt x="13150" y="21319"/>
                        <a:pt x="13164" y="21264"/>
                        <a:pt x="13165" y="21262"/>
                      </a:cubicBezTo>
                      <a:cubicBezTo>
                        <a:pt x="13768" y="21285"/>
                        <a:pt x="14233" y="20805"/>
                        <a:pt x="14641" y="20497"/>
                      </a:cubicBezTo>
                      <a:cubicBezTo>
                        <a:pt x="14854" y="20335"/>
                        <a:pt x="14941" y="20135"/>
                        <a:pt x="15093" y="19938"/>
                      </a:cubicBezTo>
                      <a:cubicBezTo>
                        <a:pt x="15177" y="19827"/>
                        <a:pt x="15387" y="19750"/>
                        <a:pt x="15454" y="19635"/>
                      </a:cubicBezTo>
                      <a:cubicBezTo>
                        <a:pt x="15552" y="19463"/>
                        <a:pt x="15640" y="19307"/>
                        <a:pt x="15688" y="19094"/>
                      </a:cubicBezTo>
                      <a:lnTo>
                        <a:pt x="15697" y="19094"/>
                      </a:lnTo>
                      <a:cubicBezTo>
                        <a:pt x="15716" y="18996"/>
                        <a:pt x="15724" y="18898"/>
                        <a:pt x="15722" y="18799"/>
                      </a:cubicBezTo>
                      <a:lnTo>
                        <a:pt x="15659" y="18795"/>
                      </a:lnTo>
                      <a:cubicBezTo>
                        <a:pt x="15712" y="18611"/>
                        <a:pt x="15867" y="18624"/>
                        <a:pt x="16053" y="18537"/>
                      </a:cubicBezTo>
                      <a:cubicBezTo>
                        <a:pt x="16371" y="18385"/>
                        <a:pt x="16454" y="18365"/>
                        <a:pt x="16521" y="18076"/>
                      </a:cubicBezTo>
                      <a:cubicBezTo>
                        <a:pt x="16544" y="17824"/>
                        <a:pt x="16568" y="17645"/>
                        <a:pt x="16480" y="17400"/>
                      </a:cubicBezTo>
                      <a:cubicBezTo>
                        <a:pt x="16325" y="16977"/>
                        <a:pt x="16456" y="16954"/>
                        <a:pt x="16829" y="16691"/>
                      </a:cubicBezTo>
                      <a:cubicBezTo>
                        <a:pt x="17122" y="16484"/>
                        <a:pt x="17222" y="16348"/>
                        <a:pt x="17594" y="16182"/>
                      </a:cubicBezTo>
                      <a:cubicBezTo>
                        <a:pt x="17872" y="16057"/>
                        <a:pt x="18450" y="15634"/>
                        <a:pt x="18274" y="15310"/>
                      </a:cubicBezTo>
                      <a:cubicBezTo>
                        <a:pt x="18221" y="15211"/>
                        <a:pt x="18282" y="14088"/>
                        <a:pt x="18165" y="14103"/>
                      </a:cubicBezTo>
                      <a:cubicBezTo>
                        <a:pt x="18141" y="14052"/>
                        <a:pt x="18023" y="13987"/>
                        <a:pt x="17958" y="13987"/>
                      </a:cubicBezTo>
                      <a:cubicBezTo>
                        <a:pt x="17817" y="13835"/>
                        <a:pt x="17931" y="13505"/>
                        <a:pt x="17832" y="13353"/>
                      </a:cubicBezTo>
                      <a:cubicBezTo>
                        <a:pt x="17796" y="13301"/>
                        <a:pt x="17878" y="13216"/>
                        <a:pt x="17887" y="13166"/>
                      </a:cubicBezTo>
                      <a:cubicBezTo>
                        <a:pt x="17915" y="13016"/>
                        <a:pt x="17749" y="13031"/>
                        <a:pt x="17690" y="12936"/>
                      </a:cubicBezTo>
                      <a:cubicBezTo>
                        <a:pt x="17639" y="12798"/>
                        <a:pt x="17991" y="12016"/>
                        <a:pt x="18132" y="11894"/>
                      </a:cubicBezTo>
                      <a:cubicBezTo>
                        <a:pt x="18256" y="11861"/>
                        <a:pt x="18334" y="11800"/>
                        <a:pt x="18421" y="11719"/>
                      </a:cubicBezTo>
                      <a:lnTo>
                        <a:pt x="18439" y="11748"/>
                      </a:lnTo>
                      <a:cubicBezTo>
                        <a:pt x="18933" y="11102"/>
                        <a:pt x="19669" y="10727"/>
                        <a:pt x="20222" y="10146"/>
                      </a:cubicBezTo>
                      <a:cubicBezTo>
                        <a:pt x="20487" y="9868"/>
                        <a:pt x="20746" y="9587"/>
                        <a:pt x="20861" y="9234"/>
                      </a:cubicBezTo>
                      <a:cubicBezTo>
                        <a:pt x="20916" y="9067"/>
                        <a:pt x="21026" y="8908"/>
                        <a:pt x="21115" y="8753"/>
                      </a:cubicBezTo>
                      <a:cubicBezTo>
                        <a:pt x="21241" y="8534"/>
                        <a:pt x="21257" y="8322"/>
                        <a:pt x="21357" y="8120"/>
                      </a:cubicBezTo>
                      <a:cubicBezTo>
                        <a:pt x="21369" y="8126"/>
                        <a:pt x="21377" y="8136"/>
                        <a:pt x="21381" y="8150"/>
                      </a:cubicBezTo>
                      <a:cubicBezTo>
                        <a:pt x="21416" y="8150"/>
                        <a:pt x="21450" y="8149"/>
                        <a:pt x="21485" y="8146"/>
                      </a:cubicBezTo>
                      <a:cubicBezTo>
                        <a:pt x="21506" y="8073"/>
                        <a:pt x="21488" y="8022"/>
                        <a:pt x="21449" y="7942"/>
                      </a:cubicBezTo>
                      <a:cubicBezTo>
                        <a:pt x="21441" y="7926"/>
                        <a:pt x="21477" y="7998"/>
                        <a:pt x="21449" y="7942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  <a:alpha val="2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410780">
                    <a:lnSpc>
                      <a:spcPct val="110000"/>
                    </a:lnSpc>
                    <a:spcBef>
                      <a:spcPts val="2110"/>
                    </a:spcBef>
                    <a:defRPr sz="2000">
                      <a:solidFill>
                        <a:srgbClr val="4C4C4C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pPr>
                  <a:endParaRPr sz="1407">
                    <a:latin typeface="Abadi MT Condensed Light" panose="020B0306030101010103" pitchFamily="34" charset="77"/>
                    <a:ea typeface="Lato Light" panose="020F0502020204030203" pitchFamily="34" charset="0"/>
                    <a:cs typeface="Lato Light" panose="020F0502020204030203" pitchFamily="34" charset="0"/>
                  </a:endParaRPr>
                </a:p>
              </p:txBody>
            </p:sp>
            <p:sp>
              <p:nvSpPr>
                <p:cNvPr id="89" name="Shape 4467">
                  <a:extLst>
                    <a:ext uri="{FF2B5EF4-FFF2-40B4-BE49-F238E27FC236}">
                      <a16:creationId xmlns:a16="http://schemas.microsoft.com/office/drawing/2014/main" id="{D0D9F88C-D83D-4B79-8000-595A3E1F0B3E}"/>
                    </a:ext>
                  </a:extLst>
                </p:cNvPr>
                <p:cNvSpPr/>
                <p:nvPr/>
              </p:nvSpPr>
              <p:spPr>
                <a:xfrm>
                  <a:off x="6818980" y="737113"/>
                  <a:ext cx="5030519" cy="39717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1" h="21535" extrusionOk="0">
                      <a:moveTo>
                        <a:pt x="16904" y="15081"/>
                      </a:moveTo>
                      <a:cubicBezTo>
                        <a:pt x="16878" y="15144"/>
                        <a:pt x="16987" y="15511"/>
                        <a:pt x="17048" y="15519"/>
                      </a:cubicBezTo>
                      <a:cubicBezTo>
                        <a:pt x="17083" y="15524"/>
                        <a:pt x="17047" y="15382"/>
                        <a:pt x="17101" y="15439"/>
                      </a:cubicBezTo>
                      <a:cubicBezTo>
                        <a:pt x="17151" y="15490"/>
                        <a:pt x="17019" y="15711"/>
                        <a:pt x="17203" y="15682"/>
                      </a:cubicBezTo>
                      <a:cubicBezTo>
                        <a:pt x="17259" y="15674"/>
                        <a:pt x="17432" y="15703"/>
                        <a:pt x="17464" y="15758"/>
                      </a:cubicBezTo>
                      <a:cubicBezTo>
                        <a:pt x="17452" y="15727"/>
                        <a:pt x="17442" y="15696"/>
                        <a:pt x="17435" y="15663"/>
                      </a:cubicBezTo>
                      <a:cubicBezTo>
                        <a:pt x="17516" y="15683"/>
                        <a:pt x="17654" y="15992"/>
                        <a:pt x="17725" y="15946"/>
                      </a:cubicBezTo>
                      <a:cubicBezTo>
                        <a:pt x="17786" y="15905"/>
                        <a:pt x="17633" y="15755"/>
                        <a:pt x="17633" y="15702"/>
                      </a:cubicBezTo>
                      <a:cubicBezTo>
                        <a:pt x="17660" y="15714"/>
                        <a:pt x="17766" y="15737"/>
                        <a:pt x="17745" y="15652"/>
                      </a:cubicBezTo>
                      <a:cubicBezTo>
                        <a:pt x="17729" y="15587"/>
                        <a:pt x="17567" y="15597"/>
                        <a:pt x="17540" y="15580"/>
                      </a:cubicBezTo>
                      <a:cubicBezTo>
                        <a:pt x="17349" y="15455"/>
                        <a:pt x="17283" y="15635"/>
                        <a:pt x="17202" y="15310"/>
                      </a:cubicBezTo>
                      <a:cubicBezTo>
                        <a:pt x="17153" y="15112"/>
                        <a:pt x="17295" y="15098"/>
                        <a:pt x="17324" y="14930"/>
                      </a:cubicBezTo>
                      <a:cubicBezTo>
                        <a:pt x="17333" y="14883"/>
                        <a:pt x="17282" y="14574"/>
                        <a:pt x="17261" y="14508"/>
                      </a:cubicBezTo>
                      <a:cubicBezTo>
                        <a:pt x="17172" y="14517"/>
                        <a:pt x="16955" y="14428"/>
                        <a:pt x="16945" y="14587"/>
                      </a:cubicBezTo>
                      <a:cubicBezTo>
                        <a:pt x="16940" y="14669"/>
                        <a:pt x="17033" y="15040"/>
                        <a:pt x="16988" y="15085"/>
                      </a:cubicBezTo>
                      <a:cubicBezTo>
                        <a:pt x="16958" y="15115"/>
                        <a:pt x="16927" y="15024"/>
                        <a:pt x="16904" y="15081"/>
                      </a:cubicBezTo>
                      <a:close/>
                      <a:moveTo>
                        <a:pt x="16904" y="15081"/>
                      </a:moveTo>
                      <a:cubicBezTo>
                        <a:pt x="16926" y="15025"/>
                        <a:pt x="16888" y="15121"/>
                        <a:pt x="16904" y="15081"/>
                      </a:cubicBezTo>
                      <a:cubicBezTo>
                        <a:pt x="16904" y="15081"/>
                        <a:pt x="16904" y="15081"/>
                        <a:pt x="16904" y="15081"/>
                      </a:cubicBezTo>
                      <a:close/>
                      <a:moveTo>
                        <a:pt x="17709" y="16709"/>
                      </a:moveTo>
                      <a:cubicBezTo>
                        <a:pt x="17708" y="16802"/>
                        <a:pt x="17805" y="16839"/>
                        <a:pt x="17834" y="16746"/>
                      </a:cubicBezTo>
                      <a:cubicBezTo>
                        <a:pt x="17843" y="16718"/>
                        <a:pt x="17726" y="16544"/>
                        <a:pt x="17722" y="16461"/>
                      </a:cubicBezTo>
                      <a:cubicBezTo>
                        <a:pt x="17724" y="16510"/>
                        <a:pt x="17344" y="16224"/>
                        <a:pt x="17341" y="16255"/>
                      </a:cubicBezTo>
                      <a:cubicBezTo>
                        <a:pt x="17337" y="16305"/>
                        <a:pt x="17337" y="16436"/>
                        <a:pt x="17350" y="16498"/>
                      </a:cubicBezTo>
                      <a:cubicBezTo>
                        <a:pt x="17373" y="16614"/>
                        <a:pt x="17515" y="16528"/>
                        <a:pt x="17520" y="16668"/>
                      </a:cubicBezTo>
                      <a:cubicBezTo>
                        <a:pt x="17522" y="16697"/>
                        <a:pt x="17426" y="16700"/>
                        <a:pt x="17444" y="16766"/>
                      </a:cubicBezTo>
                      <a:cubicBezTo>
                        <a:pt x="17455" y="16807"/>
                        <a:pt x="17578" y="16963"/>
                        <a:pt x="17612" y="16917"/>
                      </a:cubicBezTo>
                      <a:cubicBezTo>
                        <a:pt x="17662" y="16850"/>
                        <a:pt x="17544" y="16759"/>
                        <a:pt x="17614" y="16682"/>
                      </a:cubicBezTo>
                      <a:cubicBezTo>
                        <a:pt x="17616" y="16704"/>
                        <a:pt x="17611" y="16808"/>
                        <a:pt x="17633" y="16819"/>
                      </a:cubicBezTo>
                      <a:cubicBezTo>
                        <a:pt x="17628" y="16817"/>
                        <a:pt x="17623" y="16814"/>
                        <a:pt x="17634" y="16819"/>
                      </a:cubicBezTo>
                      <a:cubicBezTo>
                        <a:pt x="17645" y="16824"/>
                        <a:pt x="17640" y="16822"/>
                        <a:pt x="17634" y="16819"/>
                      </a:cubicBezTo>
                      <a:cubicBezTo>
                        <a:pt x="17657" y="16828"/>
                        <a:pt x="17680" y="16724"/>
                        <a:pt x="17709" y="16709"/>
                      </a:cubicBezTo>
                      <a:close/>
                      <a:moveTo>
                        <a:pt x="17710" y="15961"/>
                      </a:moveTo>
                      <a:cubicBezTo>
                        <a:pt x="17692" y="16058"/>
                        <a:pt x="17961" y="16228"/>
                        <a:pt x="17733" y="16237"/>
                      </a:cubicBezTo>
                      <a:cubicBezTo>
                        <a:pt x="17725" y="16290"/>
                        <a:pt x="17863" y="16620"/>
                        <a:pt x="17917" y="16605"/>
                      </a:cubicBezTo>
                      <a:cubicBezTo>
                        <a:pt x="17920" y="16528"/>
                        <a:pt x="17845" y="16422"/>
                        <a:pt x="17860" y="16351"/>
                      </a:cubicBezTo>
                      <a:cubicBezTo>
                        <a:pt x="17876" y="16273"/>
                        <a:pt x="17948" y="16350"/>
                        <a:pt x="17980" y="16311"/>
                      </a:cubicBezTo>
                      <a:cubicBezTo>
                        <a:pt x="17973" y="16319"/>
                        <a:pt x="17965" y="16329"/>
                        <a:pt x="17980" y="16310"/>
                      </a:cubicBezTo>
                      <a:cubicBezTo>
                        <a:pt x="17991" y="16297"/>
                        <a:pt x="17986" y="16303"/>
                        <a:pt x="17980" y="16310"/>
                      </a:cubicBezTo>
                      <a:cubicBezTo>
                        <a:pt x="18077" y="16188"/>
                        <a:pt x="17806" y="15955"/>
                        <a:pt x="17710" y="15961"/>
                      </a:cubicBezTo>
                      <a:close/>
                      <a:moveTo>
                        <a:pt x="18167" y="17453"/>
                      </a:moveTo>
                      <a:cubicBezTo>
                        <a:pt x="18167" y="17440"/>
                        <a:pt x="18167" y="17446"/>
                        <a:pt x="18167" y="17453"/>
                      </a:cubicBezTo>
                      <a:cubicBezTo>
                        <a:pt x="18167" y="17453"/>
                        <a:pt x="18167" y="17453"/>
                        <a:pt x="18167" y="17453"/>
                      </a:cubicBezTo>
                      <a:close/>
                      <a:moveTo>
                        <a:pt x="18083" y="17581"/>
                      </a:moveTo>
                      <a:cubicBezTo>
                        <a:pt x="18118" y="17811"/>
                        <a:pt x="18000" y="17620"/>
                        <a:pt x="18003" y="17620"/>
                      </a:cubicBezTo>
                      <a:cubicBezTo>
                        <a:pt x="17800" y="17636"/>
                        <a:pt x="17817" y="17533"/>
                        <a:pt x="17813" y="17287"/>
                      </a:cubicBezTo>
                      <a:cubicBezTo>
                        <a:pt x="17810" y="17128"/>
                        <a:pt x="17608" y="17239"/>
                        <a:pt x="17535" y="17194"/>
                      </a:cubicBezTo>
                      <a:cubicBezTo>
                        <a:pt x="17492" y="17167"/>
                        <a:pt x="17488" y="17406"/>
                        <a:pt x="17436" y="17391"/>
                      </a:cubicBezTo>
                      <a:cubicBezTo>
                        <a:pt x="17357" y="17368"/>
                        <a:pt x="17569" y="16871"/>
                        <a:pt x="17719" y="16991"/>
                      </a:cubicBezTo>
                      <a:cubicBezTo>
                        <a:pt x="17721" y="16992"/>
                        <a:pt x="17793" y="17215"/>
                        <a:pt x="17812" y="17062"/>
                      </a:cubicBezTo>
                      <a:cubicBezTo>
                        <a:pt x="17825" y="16959"/>
                        <a:pt x="17826" y="16988"/>
                        <a:pt x="17894" y="16996"/>
                      </a:cubicBezTo>
                      <a:cubicBezTo>
                        <a:pt x="17909" y="16893"/>
                        <a:pt x="17880" y="16906"/>
                        <a:pt x="17983" y="16886"/>
                      </a:cubicBezTo>
                      <a:cubicBezTo>
                        <a:pt x="18091" y="16865"/>
                        <a:pt x="17957" y="16726"/>
                        <a:pt x="18000" y="16693"/>
                      </a:cubicBezTo>
                      <a:cubicBezTo>
                        <a:pt x="18101" y="16614"/>
                        <a:pt x="18130" y="16965"/>
                        <a:pt x="18133" y="16978"/>
                      </a:cubicBezTo>
                      <a:cubicBezTo>
                        <a:pt x="18131" y="16970"/>
                        <a:pt x="18211" y="17160"/>
                        <a:pt x="18200" y="17128"/>
                      </a:cubicBezTo>
                      <a:cubicBezTo>
                        <a:pt x="18258" y="17300"/>
                        <a:pt x="18153" y="17341"/>
                        <a:pt x="18174" y="17494"/>
                      </a:cubicBezTo>
                      <a:lnTo>
                        <a:pt x="18168" y="17460"/>
                      </a:lnTo>
                      <a:cubicBezTo>
                        <a:pt x="18167" y="17449"/>
                        <a:pt x="18120" y="17319"/>
                        <a:pt x="18100" y="17304"/>
                      </a:cubicBezTo>
                      <a:cubicBezTo>
                        <a:pt x="17981" y="17215"/>
                        <a:pt x="18085" y="17594"/>
                        <a:pt x="18083" y="17581"/>
                      </a:cubicBezTo>
                      <a:close/>
                      <a:moveTo>
                        <a:pt x="18592" y="19309"/>
                      </a:moveTo>
                      <a:cubicBezTo>
                        <a:pt x="18592" y="19309"/>
                        <a:pt x="18587" y="19307"/>
                        <a:pt x="18585" y="19305"/>
                      </a:cubicBezTo>
                      <a:cubicBezTo>
                        <a:pt x="18586" y="19306"/>
                        <a:pt x="18588" y="19307"/>
                        <a:pt x="18592" y="19309"/>
                      </a:cubicBezTo>
                      <a:close/>
                      <a:moveTo>
                        <a:pt x="18592" y="19309"/>
                      </a:moveTo>
                      <a:lnTo>
                        <a:pt x="18598" y="19309"/>
                      </a:lnTo>
                      <a:cubicBezTo>
                        <a:pt x="18615" y="19134"/>
                        <a:pt x="18425" y="19063"/>
                        <a:pt x="18628" y="18989"/>
                      </a:cubicBezTo>
                      <a:cubicBezTo>
                        <a:pt x="18655" y="18947"/>
                        <a:pt x="18648" y="18911"/>
                        <a:pt x="18607" y="18881"/>
                      </a:cubicBezTo>
                      <a:cubicBezTo>
                        <a:pt x="18642" y="18813"/>
                        <a:pt x="18683" y="18803"/>
                        <a:pt x="18669" y="18696"/>
                      </a:cubicBezTo>
                      <a:cubicBezTo>
                        <a:pt x="18643" y="18690"/>
                        <a:pt x="18459" y="18728"/>
                        <a:pt x="18561" y="18611"/>
                      </a:cubicBezTo>
                      <a:cubicBezTo>
                        <a:pt x="18564" y="18608"/>
                        <a:pt x="18724" y="18381"/>
                        <a:pt x="18601" y="18449"/>
                      </a:cubicBezTo>
                      <a:cubicBezTo>
                        <a:pt x="18400" y="18560"/>
                        <a:pt x="18393" y="19197"/>
                        <a:pt x="18592" y="19309"/>
                      </a:cubicBezTo>
                      <a:close/>
                      <a:moveTo>
                        <a:pt x="18103" y="19991"/>
                      </a:moveTo>
                      <a:cubicBezTo>
                        <a:pt x="18100" y="19960"/>
                        <a:pt x="18096" y="19927"/>
                        <a:pt x="18103" y="19992"/>
                      </a:cubicBezTo>
                      <a:cubicBezTo>
                        <a:pt x="18109" y="20049"/>
                        <a:pt x="18106" y="20022"/>
                        <a:pt x="18103" y="19992"/>
                      </a:cubicBezTo>
                      <a:cubicBezTo>
                        <a:pt x="18116" y="20110"/>
                        <a:pt x="18306" y="20161"/>
                        <a:pt x="18306" y="20039"/>
                      </a:cubicBezTo>
                      <a:lnTo>
                        <a:pt x="18306" y="20017"/>
                      </a:lnTo>
                      <a:cubicBezTo>
                        <a:pt x="18306" y="19930"/>
                        <a:pt x="18091" y="19867"/>
                        <a:pt x="18103" y="19991"/>
                      </a:cubicBezTo>
                      <a:close/>
                      <a:moveTo>
                        <a:pt x="18904" y="19884"/>
                      </a:moveTo>
                      <a:cubicBezTo>
                        <a:pt x="18917" y="19893"/>
                        <a:pt x="18937" y="19906"/>
                        <a:pt x="18903" y="19884"/>
                      </a:cubicBezTo>
                      <a:cubicBezTo>
                        <a:pt x="18890" y="19876"/>
                        <a:pt x="18895" y="19879"/>
                        <a:pt x="18902" y="19883"/>
                      </a:cubicBezTo>
                      <a:cubicBezTo>
                        <a:pt x="18853" y="19853"/>
                        <a:pt x="18538" y="19779"/>
                        <a:pt x="18518" y="19896"/>
                      </a:cubicBezTo>
                      <a:cubicBezTo>
                        <a:pt x="18509" y="19950"/>
                        <a:pt x="18935" y="20067"/>
                        <a:pt x="18988" y="20089"/>
                      </a:cubicBezTo>
                      <a:cubicBezTo>
                        <a:pt x="19014" y="20004"/>
                        <a:pt x="18985" y="19937"/>
                        <a:pt x="18904" y="19884"/>
                      </a:cubicBezTo>
                      <a:close/>
                      <a:moveTo>
                        <a:pt x="16263" y="21201"/>
                      </a:moveTo>
                      <a:cubicBezTo>
                        <a:pt x="16276" y="21209"/>
                        <a:pt x="16293" y="21218"/>
                        <a:pt x="16262" y="21201"/>
                      </a:cubicBezTo>
                      <a:cubicBezTo>
                        <a:pt x="16243" y="21190"/>
                        <a:pt x="16250" y="21195"/>
                        <a:pt x="16261" y="21200"/>
                      </a:cubicBezTo>
                      <a:cubicBezTo>
                        <a:pt x="16178" y="21156"/>
                        <a:pt x="15894" y="21117"/>
                        <a:pt x="15839" y="21038"/>
                      </a:cubicBezTo>
                      <a:cubicBezTo>
                        <a:pt x="15766" y="20931"/>
                        <a:pt x="16060" y="20952"/>
                        <a:pt x="16033" y="20890"/>
                      </a:cubicBezTo>
                      <a:cubicBezTo>
                        <a:pt x="16015" y="20847"/>
                        <a:pt x="15631" y="20892"/>
                        <a:pt x="15548" y="20827"/>
                      </a:cubicBezTo>
                      <a:cubicBezTo>
                        <a:pt x="15431" y="20733"/>
                        <a:pt x="15383" y="20954"/>
                        <a:pt x="15185" y="20881"/>
                      </a:cubicBezTo>
                      <a:cubicBezTo>
                        <a:pt x="15030" y="20824"/>
                        <a:pt x="14638" y="20421"/>
                        <a:pt x="14549" y="20854"/>
                      </a:cubicBezTo>
                      <a:cubicBezTo>
                        <a:pt x="14678" y="20857"/>
                        <a:pt x="14825" y="21025"/>
                        <a:pt x="14961" y="21071"/>
                      </a:cubicBezTo>
                      <a:cubicBezTo>
                        <a:pt x="15189" y="21147"/>
                        <a:pt x="15472" y="21216"/>
                        <a:pt x="15706" y="21244"/>
                      </a:cubicBezTo>
                      <a:cubicBezTo>
                        <a:pt x="15768" y="21252"/>
                        <a:pt x="16095" y="21365"/>
                        <a:pt x="16116" y="21306"/>
                      </a:cubicBezTo>
                      <a:cubicBezTo>
                        <a:pt x="16108" y="21329"/>
                        <a:pt x="16443" y="21301"/>
                        <a:pt x="16263" y="21201"/>
                      </a:cubicBezTo>
                      <a:close/>
                      <a:moveTo>
                        <a:pt x="14587" y="20535"/>
                      </a:moveTo>
                      <a:cubicBezTo>
                        <a:pt x="14613" y="20480"/>
                        <a:pt x="14595" y="20518"/>
                        <a:pt x="14587" y="20535"/>
                      </a:cubicBezTo>
                      <a:cubicBezTo>
                        <a:pt x="14615" y="20477"/>
                        <a:pt x="14667" y="19955"/>
                        <a:pt x="14646" y="19893"/>
                      </a:cubicBezTo>
                      <a:cubicBezTo>
                        <a:pt x="14672" y="19912"/>
                        <a:pt x="14704" y="19916"/>
                        <a:pt x="14725" y="19942"/>
                      </a:cubicBezTo>
                      <a:cubicBezTo>
                        <a:pt x="14719" y="19826"/>
                        <a:pt x="14724" y="19684"/>
                        <a:pt x="14625" y="19570"/>
                      </a:cubicBezTo>
                      <a:cubicBezTo>
                        <a:pt x="14582" y="19521"/>
                        <a:pt x="14466" y="19573"/>
                        <a:pt x="14476" y="19656"/>
                      </a:cubicBezTo>
                      <a:cubicBezTo>
                        <a:pt x="14484" y="19728"/>
                        <a:pt x="14595" y="19726"/>
                        <a:pt x="14612" y="19833"/>
                      </a:cubicBezTo>
                      <a:cubicBezTo>
                        <a:pt x="14544" y="19734"/>
                        <a:pt x="14504" y="19734"/>
                        <a:pt x="14410" y="19686"/>
                      </a:cubicBezTo>
                      <a:cubicBezTo>
                        <a:pt x="14334" y="19438"/>
                        <a:pt x="14184" y="19343"/>
                        <a:pt x="14241" y="19116"/>
                      </a:cubicBezTo>
                      <a:cubicBezTo>
                        <a:pt x="14265" y="19025"/>
                        <a:pt x="13866" y="18581"/>
                        <a:pt x="13773" y="18564"/>
                      </a:cubicBezTo>
                      <a:cubicBezTo>
                        <a:pt x="13610" y="18532"/>
                        <a:pt x="13314" y="18143"/>
                        <a:pt x="13239" y="17978"/>
                      </a:cubicBezTo>
                      <a:cubicBezTo>
                        <a:pt x="13175" y="17835"/>
                        <a:pt x="12614" y="17619"/>
                        <a:pt x="12740" y="17868"/>
                      </a:cubicBezTo>
                      <a:cubicBezTo>
                        <a:pt x="12804" y="17994"/>
                        <a:pt x="12911" y="18099"/>
                        <a:pt x="12993" y="18204"/>
                      </a:cubicBezTo>
                      <a:cubicBezTo>
                        <a:pt x="13074" y="18306"/>
                        <a:pt x="13143" y="18547"/>
                        <a:pt x="13247" y="18604"/>
                      </a:cubicBezTo>
                      <a:cubicBezTo>
                        <a:pt x="13343" y="18657"/>
                        <a:pt x="13391" y="18728"/>
                        <a:pt x="13410" y="18867"/>
                      </a:cubicBezTo>
                      <a:cubicBezTo>
                        <a:pt x="13435" y="19052"/>
                        <a:pt x="13571" y="19187"/>
                        <a:pt x="13642" y="19345"/>
                      </a:cubicBezTo>
                      <a:cubicBezTo>
                        <a:pt x="13726" y="19532"/>
                        <a:pt x="13738" y="19854"/>
                        <a:pt x="13898" y="19967"/>
                      </a:cubicBezTo>
                      <a:cubicBezTo>
                        <a:pt x="13999" y="20039"/>
                        <a:pt x="14049" y="20239"/>
                        <a:pt x="14159" y="20332"/>
                      </a:cubicBezTo>
                      <a:cubicBezTo>
                        <a:pt x="14218" y="20381"/>
                        <a:pt x="14320" y="20591"/>
                        <a:pt x="14373" y="20604"/>
                      </a:cubicBezTo>
                      <a:cubicBezTo>
                        <a:pt x="14369" y="20571"/>
                        <a:pt x="14355" y="20530"/>
                        <a:pt x="14378" y="20503"/>
                      </a:cubicBezTo>
                      <a:cubicBezTo>
                        <a:pt x="14413" y="20525"/>
                        <a:pt x="14560" y="20593"/>
                        <a:pt x="14587" y="20535"/>
                      </a:cubicBezTo>
                      <a:cubicBezTo>
                        <a:pt x="14584" y="20542"/>
                        <a:pt x="14582" y="20546"/>
                        <a:pt x="14587" y="20535"/>
                      </a:cubicBezTo>
                      <a:close/>
                      <a:moveTo>
                        <a:pt x="18008" y="18723"/>
                      </a:moveTo>
                      <a:cubicBezTo>
                        <a:pt x="17983" y="18750"/>
                        <a:pt x="17963" y="18782"/>
                        <a:pt x="17947" y="18819"/>
                      </a:cubicBezTo>
                      <a:cubicBezTo>
                        <a:pt x="17734" y="19148"/>
                        <a:pt x="17442" y="18778"/>
                        <a:pt x="17197" y="18912"/>
                      </a:cubicBezTo>
                      <a:cubicBezTo>
                        <a:pt x="17066" y="18984"/>
                        <a:pt x="16845" y="19897"/>
                        <a:pt x="16936" y="20034"/>
                      </a:cubicBezTo>
                      <a:cubicBezTo>
                        <a:pt x="16988" y="20112"/>
                        <a:pt x="17002" y="20686"/>
                        <a:pt x="17101" y="20570"/>
                      </a:cubicBezTo>
                      <a:cubicBezTo>
                        <a:pt x="17213" y="20440"/>
                        <a:pt x="17177" y="20077"/>
                        <a:pt x="17157" y="19905"/>
                      </a:cubicBezTo>
                      <a:cubicBezTo>
                        <a:pt x="17424" y="19728"/>
                        <a:pt x="17188" y="20552"/>
                        <a:pt x="17558" y="20246"/>
                      </a:cubicBezTo>
                      <a:cubicBezTo>
                        <a:pt x="17629" y="20187"/>
                        <a:pt x="17419" y="19764"/>
                        <a:pt x="17386" y="19700"/>
                      </a:cubicBezTo>
                      <a:cubicBezTo>
                        <a:pt x="17326" y="19586"/>
                        <a:pt x="17694" y="19451"/>
                        <a:pt x="17705" y="19360"/>
                      </a:cubicBezTo>
                      <a:cubicBezTo>
                        <a:pt x="17715" y="19275"/>
                        <a:pt x="16935" y="19751"/>
                        <a:pt x="17124" y="19135"/>
                      </a:cubicBezTo>
                      <a:cubicBezTo>
                        <a:pt x="17171" y="18983"/>
                        <a:pt x="17519" y="19053"/>
                        <a:pt x="17608" y="19065"/>
                      </a:cubicBezTo>
                      <a:cubicBezTo>
                        <a:pt x="17718" y="19079"/>
                        <a:pt x="17835" y="19134"/>
                        <a:pt x="17920" y="19006"/>
                      </a:cubicBezTo>
                      <a:cubicBezTo>
                        <a:pt x="17927" y="18996"/>
                        <a:pt x="18090" y="18686"/>
                        <a:pt x="18008" y="18723"/>
                      </a:cubicBezTo>
                      <a:close/>
                      <a:moveTo>
                        <a:pt x="16704" y="13082"/>
                      </a:moveTo>
                      <a:cubicBezTo>
                        <a:pt x="16613" y="13312"/>
                        <a:pt x="16783" y="13423"/>
                        <a:pt x="16840" y="13609"/>
                      </a:cubicBezTo>
                      <a:cubicBezTo>
                        <a:pt x="16841" y="13609"/>
                        <a:pt x="16850" y="13609"/>
                        <a:pt x="16852" y="13609"/>
                      </a:cubicBezTo>
                      <a:cubicBezTo>
                        <a:pt x="16855" y="13521"/>
                        <a:pt x="17025" y="12818"/>
                        <a:pt x="16888" y="12816"/>
                      </a:cubicBezTo>
                      <a:cubicBezTo>
                        <a:pt x="16888" y="12816"/>
                        <a:pt x="16888" y="12816"/>
                        <a:pt x="16888" y="12816"/>
                      </a:cubicBezTo>
                      <a:cubicBezTo>
                        <a:pt x="16848" y="12816"/>
                        <a:pt x="16878" y="12816"/>
                        <a:pt x="16888" y="12816"/>
                      </a:cubicBezTo>
                      <a:cubicBezTo>
                        <a:pt x="16771" y="12816"/>
                        <a:pt x="16747" y="12972"/>
                        <a:pt x="16704" y="13082"/>
                      </a:cubicBezTo>
                      <a:close/>
                      <a:moveTo>
                        <a:pt x="17712" y="10844"/>
                      </a:moveTo>
                      <a:cubicBezTo>
                        <a:pt x="17703" y="10863"/>
                        <a:pt x="17708" y="10853"/>
                        <a:pt x="17712" y="10844"/>
                      </a:cubicBezTo>
                      <a:cubicBezTo>
                        <a:pt x="17692" y="10887"/>
                        <a:pt x="17822" y="11096"/>
                        <a:pt x="17838" y="11109"/>
                      </a:cubicBezTo>
                      <a:cubicBezTo>
                        <a:pt x="17849" y="11118"/>
                        <a:pt x="17865" y="11124"/>
                        <a:pt x="17877" y="11126"/>
                      </a:cubicBezTo>
                      <a:cubicBezTo>
                        <a:pt x="17878" y="11096"/>
                        <a:pt x="17839" y="10886"/>
                        <a:pt x="17827" y="10899"/>
                      </a:cubicBezTo>
                      <a:cubicBezTo>
                        <a:pt x="17897" y="10821"/>
                        <a:pt x="17903" y="11539"/>
                        <a:pt x="18077" y="11380"/>
                      </a:cubicBezTo>
                      <a:cubicBezTo>
                        <a:pt x="18170" y="11297"/>
                        <a:pt x="18111" y="11168"/>
                        <a:pt x="18118" y="11055"/>
                      </a:cubicBezTo>
                      <a:cubicBezTo>
                        <a:pt x="18128" y="10876"/>
                        <a:pt x="18099" y="10972"/>
                        <a:pt x="18021" y="10859"/>
                      </a:cubicBezTo>
                      <a:cubicBezTo>
                        <a:pt x="18036" y="10845"/>
                        <a:pt x="17825" y="10607"/>
                        <a:pt x="17712" y="10844"/>
                      </a:cubicBezTo>
                      <a:cubicBezTo>
                        <a:pt x="17714" y="10841"/>
                        <a:pt x="17715" y="10839"/>
                        <a:pt x="17716" y="10837"/>
                      </a:cubicBezTo>
                      <a:cubicBezTo>
                        <a:pt x="17715" y="10838"/>
                        <a:pt x="17714" y="10841"/>
                        <a:pt x="17712" y="10844"/>
                      </a:cubicBezTo>
                      <a:close/>
                      <a:moveTo>
                        <a:pt x="18155" y="10981"/>
                      </a:moveTo>
                      <a:cubicBezTo>
                        <a:pt x="18156" y="10983"/>
                        <a:pt x="18156" y="10984"/>
                        <a:pt x="18157" y="10986"/>
                      </a:cubicBezTo>
                      <a:lnTo>
                        <a:pt x="18157" y="10980"/>
                      </a:lnTo>
                      <a:cubicBezTo>
                        <a:pt x="18156" y="10981"/>
                        <a:pt x="18156" y="10981"/>
                        <a:pt x="18155" y="10981"/>
                      </a:cubicBezTo>
                      <a:close/>
                      <a:moveTo>
                        <a:pt x="18494" y="10870"/>
                      </a:moveTo>
                      <a:cubicBezTo>
                        <a:pt x="18495" y="10871"/>
                        <a:pt x="18495" y="10871"/>
                        <a:pt x="18494" y="10870"/>
                      </a:cubicBezTo>
                      <a:cubicBezTo>
                        <a:pt x="18471" y="10838"/>
                        <a:pt x="18547" y="10731"/>
                        <a:pt x="18554" y="10729"/>
                      </a:cubicBezTo>
                      <a:cubicBezTo>
                        <a:pt x="18453" y="10479"/>
                        <a:pt x="18199" y="10696"/>
                        <a:pt x="18150" y="10851"/>
                      </a:cubicBezTo>
                      <a:cubicBezTo>
                        <a:pt x="18209" y="10805"/>
                        <a:pt x="18269" y="11010"/>
                        <a:pt x="18342" y="10999"/>
                      </a:cubicBezTo>
                      <a:cubicBezTo>
                        <a:pt x="18354" y="10871"/>
                        <a:pt x="18377" y="10711"/>
                        <a:pt x="18494" y="10870"/>
                      </a:cubicBezTo>
                      <a:close/>
                      <a:moveTo>
                        <a:pt x="18925" y="10455"/>
                      </a:moveTo>
                      <a:cubicBezTo>
                        <a:pt x="19074" y="10535"/>
                        <a:pt x="18998" y="10353"/>
                        <a:pt x="19082" y="10331"/>
                      </a:cubicBezTo>
                      <a:cubicBezTo>
                        <a:pt x="19143" y="10315"/>
                        <a:pt x="19102" y="10429"/>
                        <a:pt x="19140" y="10453"/>
                      </a:cubicBezTo>
                      <a:cubicBezTo>
                        <a:pt x="19161" y="10466"/>
                        <a:pt x="19182" y="10192"/>
                        <a:pt x="19268" y="10229"/>
                      </a:cubicBezTo>
                      <a:cubicBezTo>
                        <a:pt x="19270" y="10283"/>
                        <a:pt x="19281" y="10332"/>
                        <a:pt x="19303" y="10378"/>
                      </a:cubicBezTo>
                      <a:cubicBezTo>
                        <a:pt x="19331" y="10411"/>
                        <a:pt x="19368" y="10180"/>
                        <a:pt x="19390" y="10163"/>
                      </a:cubicBezTo>
                      <a:cubicBezTo>
                        <a:pt x="19189" y="10042"/>
                        <a:pt x="19220" y="9561"/>
                        <a:pt x="19213" y="9410"/>
                      </a:cubicBezTo>
                      <a:cubicBezTo>
                        <a:pt x="19203" y="9250"/>
                        <a:pt x="18945" y="8663"/>
                        <a:pt x="18789" y="8793"/>
                      </a:cubicBezTo>
                      <a:cubicBezTo>
                        <a:pt x="18688" y="8878"/>
                        <a:pt x="18903" y="9380"/>
                        <a:pt x="18921" y="9513"/>
                      </a:cubicBezTo>
                      <a:cubicBezTo>
                        <a:pt x="18942" y="9666"/>
                        <a:pt x="18831" y="9812"/>
                        <a:pt x="18747" y="9883"/>
                      </a:cubicBezTo>
                      <a:cubicBezTo>
                        <a:pt x="18578" y="10022"/>
                        <a:pt x="18681" y="9752"/>
                        <a:pt x="18616" y="9737"/>
                      </a:cubicBezTo>
                      <a:cubicBezTo>
                        <a:pt x="18570" y="9727"/>
                        <a:pt x="18579" y="10013"/>
                        <a:pt x="18565" y="10058"/>
                      </a:cubicBezTo>
                      <a:cubicBezTo>
                        <a:pt x="18497" y="10271"/>
                        <a:pt x="18631" y="10204"/>
                        <a:pt x="18427" y="10176"/>
                      </a:cubicBezTo>
                      <a:cubicBezTo>
                        <a:pt x="18351" y="10166"/>
                        <a:pt x="18089" y="10234"/>
                        <a:pt x="18044" y="10303"/>
                      </a:cubicBezTo>
                      <a:cubicBezTo>
                        <a:pt x="18047" y="10299"/>
                        <a:pt x="17883" y="10560"/>
                        <a:pt x="17858" y="10523"/>
                      </a:cubicBezTo>
                      <a:cubicBezTo>
                        <a:pt x="17899" y="10754"/>
                        <a:pt x="18464" y="10422"/>
                        <a:pt x="18580" y="10472"/>
                      </a:cubicBezTo>
                      <a:cubicBezTo>
                        <a:pt x="18585" y="10596"/>
                        <a:pt x="18609" y="10680"/>
                        <a:pt x="18703" y="10735"/>
                      </a:cubicBezTo>
                      <a:cubicBezTo>
                        <a:pt x="18753" y="10764"/>
                        <a:pt x="18816" y="10592"/>
                        <a:pt x="18840" y="10543"/>
                      </a:cubicBezTo>
                      <a:cubicBezTo>
                        <a:pt x="18865" y="10494"/>
                        <a:pt x="18720" y="10465"/>
                        <a:pt x="18769" y="10389"/>
                      </a:cubicBezTo>
                      <a:cubicBezTo>
                        <a:pt x="18797" y="10347"/>
                        <a:pt x="18905" y="10444"/>
                        <a:pt x="18925" y="10455"/>
                      </a:cubicBezTo>
                      <a:close/>
                      <a:moveTo>
                        <a:pt x="19160" y="8116"/>
                      </a:moveTo>
                      <a:lnTo>
                        <a:pt x="19146" y="8111"/>
                      </a:lnTo>
                      <a:cubicBezTo>
                        <a:pt x="19036" y="8151"/>
                        <a:pt x="19089" y="8247"/>
                        <a:pt x="18906" y="8142"/>
                      </a:cubicBezTo>
                      <a:cubicBezTo>
                        <a:pt x="18847" y="8108"/>
                        <a:pt x="18485" y="7762"/>
                        <a:pt x="18443" y="7857"/>
                      </a:cubicBezTo>
                      <a:cubicBezTo>
                        <a:pt x="18479" y="7928"/>
                        <a:pt x="18697" y="8296"/>
                        <a:pt x="18646" y="8380"/>
                      </a:cubicBezTo>
                      <a:cubicBezTo>
                        <a:pt x="18629" y="8381"/>
                        <a:pt x="18520" y="8340"/>
                        <a:pt x="18499" y="8358"/>
                      </a:cubicBezTo>
                      <a:cubicBezTo>
                        <a:pt x="18498" y="8393"/>
                        <a:pt x="18522" y="8403"/>
                        <a:pt x="18547" y="8410"/>
                      </a:cubicBezTo>
                      <a:cubicBezTo>
                        <a:pt x="18531" y="8460"/>
                        <a:pt x="18513" y="8509"/>
                        <a:pt x="18493" y="8557"/>
                      </a:cubicBezTo>
                      <a:cubicBezTo>
                        <a:pt x="18527" y="8619"/>
                        <a:pt x="18568" y="8674"/>
                        <a:pt x="18615" y="8721"/>
                      </a:cubicBezTo>
                      <a:cubicBezTo>
                        <a:pt x="18661" y="8865"/>
                        <a:pt x="18800" y="8728"/>
                        <a:pt x="18795" y="8712"/>
                      </a:cubicBezTo>
                      <a:cubicBezTo>
                        <a:pt x="18774" y="8635"/>
                        <a:pt x="18622" y="8687"/>
                        <a:pt x="18587" y="8598"/>
                      </a:cubicBezTo>
                      <a:cubicBezTo>
                        <a:pt x="18565" y="8543"/>
                        <a:pt x="18779" y="8529"/>
                        <a:pt x="18804" y="8536"/>
                      </a:cubicBezTo>
                      <a:cubicBezTo>
                        <a:pt x="18831" y="8543"/>
                        <a:pt x="19142" y="8756"/>
                        <a:pt x="19097" y="8609"/>
                      </a:cubicBezTo>
                      <a:cubicBezTo>
                        <a:pt x="19047" y="8447"/>
                        <a:pt x="19219" y="8414"/>
                        <a:pt x="19316" y="8366"/>
                      </a:cubicBezTo>
                      <a:cubicBezTo>
                        <a:pt x="19247" y="8378"/>
                        <a:pt x="19154" y="8192"/>
                        <a:pt x="19160" y="8116"/>
                      </a:cubicBezTo>
                      <a:close/>
                      <a:moveTo>
                        <a:pt x="17646" y="6274"/>
                      </a:moveTo>
                      <a:cubicBezTo>
                        <a:pt x="17799" y="6419"/>
                        <a:pt x="17943" y="6645"/>
                        <a:pt x="18027" y="6862"/>
                      </a:cubicBezTo>
                      <a:cubicBezTo>
                        <a:pt x="18080" y="6997"/>
                        <a:pt x="18171" y="7189"/>
                        <a:pt x="18248" y="7303"/>
                      </a:cubicBezTo>
                      <a:cubicBezTo>
                        <a:pt x="18298" y="7378"/>
                        <a:pt x="18389" y="7663"/>
                        <a:pt x="18474" y="7676"/>
                      </a:cubicBezTo>
                      <a:cubicBezTo>
                        <a:pt x="18421" y="7470"/>
                        <a:pt x="18534" y="7473"/>
                        <a:pt x="18607" y="7547"/>
                      </a:cubicBezTo>
                      <a:cubicBezTo>
                        <a:pt x="18461" y="7353"/>
                        <a:pt x="18082" y="7060"/>
                        <a:pt x="18198" y="6858"/>
                      </a:cubicBezTo>
                      <a:cubicBezTo>
                        <a:pt x="18255" y="6759"/>
                        <a:pt x="18499" y="7018"/>
                        <a:pt x="18519" y="7049"/>
                      </a:cubicBezTo>
                      <a:cubicBezTo>
                        <a:pt x="18357" y="6801"/>
                        <a:pt x="18126" y="6627"/>
                        <a:pt x="17961" y="6378"/>
                      </a:cubicBezTo>
                      <a:cubicBezTo>
                        <a:pt x="17806" y="6144"/>
                        <a:pt x="17586" y="5734"/>
                        <a:pt x="17350" y="5619"/>
                      </a:cubicBezTo>
                      <a:cubicBezTo>
                        <a:pt x="17325" y="5663"/>
                        <a:pt x="17472" y="5827"/>
                        <a:pt x="17478" y="5878"/>
                      </a:cubicBezTo>
                      <a:cubicBezTo>
                        <a:pt x="17465" y="5877"/>
                        <a:pt x="17376" y="5743"/>
                        <a:pt x="17378" y="5856"/>
                      </a:cubicBezTo>
                      <a:cubicBezTo>
                        <a:pt x="17378" y="5852"/>
                        <a:pt x="17378" y="5849"/>
                        <a:pt x="17378" y="5857"/>
                      </a:cubicBezTo>
                      <a:cubicBezTo>
                        <a:pt x="17378" y="5869"/>
                        <a:pt x="17378" y="5863"/>
                        <a:pt x="17378" y="5857"/>
                      </a:cubicBezTo>
                      <a:cubicBezTo>
                        <a:pt x="17381" y="5928"/>
                        <a:pt x="17603" y="6232"/>
                        <a:pt x="17646" y="6274"/>
                      </a:cubicBezTo>
                      <a:close/>
                      <a:moveTo>
                        <a:pt x="18607" y="7547"/>
                      </a:moveTo>
                      <a:cubicBezTo>
                        <a:pt x="18635" y="7584"/>
                        <a:pt x="18654" y="7616"/>
                        <a:pt x="18660" y="7644"/>
                      </a:cubicBezTo>
                      <a:cubicBezTo>
                        <a:pt x="18653" y="7607"/>
                        <a:pt x="18633" y="7573"/>
                        <a:pt x="18607" y="7547"/>
                      </a:cubicBezTo>
                      <a:close/>
                      <a:moveTo>
                        <a:pt x="12796" y="1135"/>
                      </a:moveTo>
                      <a:cubicBezTo>
                        <a:pt x="12751" y="1122"/>
                        <a:pt x="12895" y="1166"/>
                        <a:pt x="12796" y="1135"/>
                      </a:cubicBezTo>
                      <a:cubicBezTo>
                        <a:pt x="12796" y="1135"/>
                        <a:pt x="12796" y="1135"/>
                        <a:pt x="12796" y="1135"/>
                      </a:cubicBezTo>
                      <a:close/>
                      <a:moveTo>
                        <a:pt x="12796" y="1135"/>
                      </a:moveTo>
                      <a:cubicBezTo>
                        <a:pt x="12907" y="1169"/>
                        <a:pt x="13566" y="1269"/>
                        <a:pt x="13631" y="1102"/>
                      </a:cubicBezTo>
                      <a:cubicBezTo>
                        <a:pt x="13663" y="1018"/>
                        <a:pt x="12743" y="910"/>
                        <a:pt x="12645" y="914"/>
                      </a:cubicBezTo>
                      <a:cubicBezTo>
                        <a:pt x="12600" y="1062"/>
                        <a:pt x="12710" y="1110"/>
                        <a:pt x="12796" y="1135"/>
                      </a:cubicBezTo>
                      <a:close/>
                      <a:moveTo>
                        <a:pt x="6624" y="191"/>
                      </a:moveTo>
                      <a:cubicBezTo>
                        <a:pt x="6624" y="192"/>
                        <a:pt x="6625" y="195"/>
                        <a:pt x="6626" y="199"/>
                      </a:cubicBezTo>
                      <a:cubicBezTo>
                        <a:pt x="6626" y="196"/>
                        <a:pt x="6625" y="194"/>
                        <a:pt x="6624" y="191"/>
                      </a:cubicBezTo>
                      <a:cubicBezTo>
                        <a:pt x="6624" y="191"/>
                        <a:pt x="6624" y="191"/>
                        <a:pt x="6624" y="191"/>
                      </a:cubicBezTo>
                      <a:close/>
                      <a:moveTo>
                        <a:pt x="6637" y="229"/>
                      </a:moveTo>
                      <a:cubicBezTo>
                        <a:pt x="6645" y="251"/>
                        <a:pt x="6651" y="268"/>
                        <a:pt x="6637" y="229"/>
                      </a:cubicBezTo>
                      <a:cubicBezTo>
                        <a:pt x="6637" y="229"/>
                        <a:pt x="6637" y="229"/>
                        <a:pt x="6637" y="229"/>
                      </a:cubicBezTo>
                      <a:close/>
                      <a:moveTo>
                        <a:pt x="6637" y="229"/>
                      </a:moveTo>
                      <a:cubicBezTo>
                        <a:pt x="6637" y="228"/>
                        <a:pt x="6636" y="225"/>
                        <a:pt x="6635" y="224"/>
                      </a:cubicBezTo>
                      <a:cubicBezTo>
                        <a:pt x="6636" y="225"/>
                        <a:pt x="6637" y="227"/>
                        <a:pt x="6637" y="229"/>
                      </a:cubicBezTo>
                      <a:close/>
                      <a:moveTo>
                        <a:pt x="6626" y="199"/>
                      </a:moveTo>
                      <a:cubicBezTo>
                        <a:pt x="6629" y="205"/>
                        <a:pt x="6632" y="215"/>
                        <a:pt x="6635" y="224"/>
                      </a:cubicBezTo>
                      <a:cubicBezTo>
                        <a:pt x="6633" y="217"/>
                        <a:pt x="6630" y="209"/>
                        <a:pt x="6626" y="199"/>
                      </a:cubicBezTo>
                      <a:close/>
                      <a:moveTo>
                        <a:pt x="6639" y="191"/>
                      </a:moveTo>
                      <a:cubicBezTo>
                        <a:pt x="6700" y="344"/>
                        <a:pt x="6882" y="206"/>
                        <a:pt x="6974" y="224"/>
                      </a:cubicBezTo>
                      <a:cubicBezTo>
                        <a:pt x="6891" y="274"/>
                        <a:pt x="7101" y="361"/>
                        <a:pt x="7127" y="364"/>
                      </a:cubicBezTo>
                      <a:cubicBezTo>
                        <a:pt x="7319" y="388"/>
                        <a:pt x="7515" y="426"/>
                        <a:pt x="7709" y="415"/>
                      </a:cubicBezTo>
                      <a:cubicBezTo>
                        <a:pt x="7714" y="407"/>
                        <a:pt x="7716" y="403"/>
                        <a:pt x="7718" y="393"/>
                      </a:cubicBezTo>
                      <a:cubicBezTo>
                        <a:pt x="7615" y="349"/>
                        <a:pt x="7588" y="217"/>
                        <a:pt x="7471" y="203"/>
                      </a:cubicBezTo>
                      <a:cubicBezTo>
                        <a:pt x="7304" y="184"/>
                        <a:pt x="7240" y="132"/>
                        <a:pt x="7094" y="42"/>
                      </a:cubicBezTo>
                      <a:cubicBezTo>
                        <a:pt x="7017" y="-6"/>
                        <a:pt x="6518" y="-65"/>
                        <a:pt x="6639" y="191"/>
                      </a:cubicBezTo>
                      <a:cubicBezTo>
                        <a:pt x="6639" y="191"/>
                        <a:pt x="6639" y="191"/>
                        <a:pt x="6639" y="191"/>
                      </a:cubicBezTo>
                      <a:close/>
                      <a:moveTo>
                        <a:pt x="3049" y="1821"/>
                      </a:moveTo>
                      <a:cubicBezTo>
                        <a:pt x="3097" y="1824"/>
                        <a:pt x="3068" y="1822"/>
                        <a:pt x="3049" y="1821"/>
                      </a:cubicBezTo>
                      <a:cubicBezTo>
                        <a:pt x="3259" y="1833"/>
                        <a:pt x="3444" y="2105"/>
                        <a:pt x="3693" y="1983"/>
                      </a:cubicBezTo>
                      <a:cubicBezTo>
                        <a:pt x="3695" y="1975"/>
                        <a:pt x="3695" y="1959"/>
                        <a:pt x="3693" y="1951"/>
                      </a:cubicBezTo>
                      <a:cubicBezTo>
                        <a:pt x="3378" y="1819"/>
                        <a:pt x="3267" y="1534"/>
                        <a:pt x="3575" y="1251"/>
                      </a:cubicBezTo>
                      <a:cubicBezTo>
                        <a:pt x="3878" y="973"/>
                        <a:pt x="4250" y="1072"/>
                        <a:pt x="4563" y="873"/>
                      </a:cubicBezTo>
                      <a:cubicBezTo>
                        <a:pt x="4434" y="627"/>
                        <a:pt x="4069" y="857"/>
                        <a:pt x="3881" y="855"/>
                      </a:cubicBezTo>
                      <a:cubicBezTo>
                        <a:pt x="3631" y="853"/>
                        <a:pt x="3298" y="977"/>
                        <a:pt x="3102" y="1185"/>
                      </a:cubicBezTo>
                      <a:cubicBezTo>
                        <a:pt x="3040" y="1251"/>
                        <a:pt x="3027" y="1414"/>
                        <a:pt x="3008" y="1500"/>
                      </a:cubicBezTo>
                      <a:cubicBezTo>
                        <a:pt x="2968" y="1677"/>
                        <a:pt x="2751" y="1804"/>
                        <a:pt x="3049" y="1821"/>
                      </a:cubicBezTo>
                      <a:close/>
                      <a:moveTo>
                        <a:pt x="10216" y="16862"/>
                      </a:moveTo>
                      <a:cubicBezTo>
                        <a:pt x="10007" y="16414"/>
                        <a:pt x="9990" y="17186"/>
                        <a:pt x="10036" y="17376"/>
                      </a:cubicBezTo>
                      <a:cubicBezTo>
                        <a:pt x="10092" y="17606"/>
                        <a:pt x="10129" y="17705"/>
                        <a:pt x="10318" y="17537"/>
                      </a:cubicBezTo>
                      <a:cubicBezTo>
                        <a:pt x="10499" y="17376"/>
                        <a:pt x="10291" y="17023"/>
                        <a:pt x="10216" y="16863"/>
                      </a:cubicBezTo>
                      <a:cubicBezTo>
                        <a:pt x="10225" y="16883"/>
                        <a:pt x="10244" y="16922"/>
                        <a:pt x="10216" y="16862"/>
                      </a:cubicBezTo>
                      <a:close/>
                      <a:moveTo>
                        <a:pt x="10216" y="16862"/>
                      </a:moveTo>
                      <a:cubicBezTo>
                        <a:pt x="10216" y="16862"/>
                        <a:pt x="10216" y="16862"/>
                        <a:pt x="10216" y="16863"/>
                      </a:cubicBezTo>
                      <a:cubicBezTo>
                        <a:pt x="10211" y="16852"/>
                        <a:pt x="10209" y="16847"/>
                        <a:pt x="10216" y="16862"/>
                      </a:cubicBezTo>
                      <a:close/>
                      <a:moveTo>
                        <a:pt x="17680" y="20444"/>
                      </a:moveTo>
                      <a:cubicBezTo>
                        <a:pt x="17677" y="20432"/>
                        <a:pt x="17678" y="20435"/>
                        <a:pt x="17679" y="20439"/>
                      </a:cubicBezTo>
                      <a:cubicBezTo>
                        <a:pt x="17647" y="20338"/>
                        <a:pt x="17562" y="20187"/>
                        <a:pt x="17562" y="20438"/>
                      </a:cubicBezTo>
                      <a:cubicBezTo>
                        <a:pt x="17562" y="20640"/>
                        <a:pt x="17719" y="20588"/>
                        <a:pt x="17681" y="20445"/>
                      </a:cubicBezTo>
                      <a:cubicBezTo>
                        <a:pt x="17681" y="20446"/>
                        <a:pt x="17681" y="20446"/>
                        <a:pt x="17680" y="20444"/>
                      </a:cubicBezTo>
                      <a:close/>
                      <a:moveTo>
                        <a:pt x="20845" y="19801"/>
                      </a:moveTo>
                      <a:cubicBezTo>
                        <a:pt x="20845" y="19756"/>
                        <a:pt x="20831" y="19752"/>
                        <a:pt x="20720" y="19722"/>
                      </a:cubicBezTo>
                      <a:cubicBezTo>
                        <a:pt x="20484" y="19667"/>
                        <a:pt x="20309" y="19366"/>
                        <a:pt x="20078" y="19540"/>
                      </a:cubicBezTo>
                      <a:lnTo>
                        <a:pt x="20083" y="19581"/>
                      </a:lnTo>
                      <a:lnTo>
                        <a:pt x="20066" y="19592"/>
                      </a:lnTo>
                      <a:cubicBezTo>
                        <a:pt x="20073" y="19603"/>
                        <a:pt x="20078" y="19616"/>
                        <a:pt x="20080" y="19629"/>
                      </a:cubicBezTo>
                      <a:cubicBezTo>
                        <a:pt x="19967" y="19665"/>
                        <a:pt x="19867" y="19933"/>
                        <a:pt x="19784" y="19933"/>
                      </a:cubicBezTo>
                      <a:cubicBezTo>
                        <a:pt x="19806" y="19933"/>
                        <a:pt x="19649" y="19674"/>
                        <a:pt x="19649" y="19726"/>
                      </a:cubicBezTo>
                      <a:cubicBezTo>
                        <a:pt x="19591" y="19599"/>
                        <a:pt x="19738" y="19263"/>
                        <a:pt x="19533" y="19263"/>
                      </a:cubicBezTo>
                      <a:cubicBezTo>
                        <a:pt x="19510" y="19243"/>
                        <a:pt x="19395" y="19210"/>
                        <a:pt x="19371" y="19200"/>
                      </a:cubicBezTo>
                      <a:cubicBezTo>
                        <a:pt x="19228" y="19141"/>
                        <a:pt x="19205" y="19326"/>
                        <a:pt x="19144" y="19326"/>
                      </a:cubicBezTo>
                      <a:cubicBezTo>
                        <a:pt x="19123" y="19314"/>
                        <a:pt x="19057" y="19299"/>
                        <a:pt x="19047" y="19341"/>
                      </a:cubicBezTo>
                      <a:cubicBezTo>
                        <a:pt x="18878" y="19223"/>
                        <a:pt x="19194" y="19742"/>
                        <a:pt x="19275" y="19766"/>
                      </a:cubicBezTo>
                      <a:cubicBezTo>
                        <a:pt x="19141" y="19798"/>
                        <a:pt x="19298" y="20026"/>
                        <a:pt x="19315" y="20115"/>
                      </a:cubicBezTo>
                      <a:cubicBezTo>
                        <a:pt x="19376" y="20426"/>
                        <a:pt x="19468" y="20101"/>
                        <a:pt x="19519" y="20101"/>
                      </a:cubicBezTo>
                      <a:cubicBezTo>
                        <a:pt x="19605" y="20101"/>
                        <a:pt x="19914" y="20363"/>
                        <a:pt x="20018" y="20411"/>
                      </a:cubicBezTo>
                      <a:cubicBezTo>
                        <a:pt x="20127" y="20461"/>
                        <a:pt x="20181" y="20479"/>
                        <a:pt x="20248" y="20607"/>
                      </a:cubicBezTo>
                      <a:cubicBezTo>
                        <a:pt x="20277" y="20661"/>
                        <a:pt x="20274" y="20778"/>
                        <a:pt x="20326" y="20815"/>
                      </a:cubicBezTo>
                      <a:cubicBezTo>
                        <a:pt x="20319" y="20858"/>
                        <a:pt x="20311" y="20886"/>
                        <a:pt x="20321" y="20928"/>
                      </a:cubicBezTo>
                      <a:cubicBezTo>
                        <a:pt x="20186" y="20961"/>
                        <a:pt x="20099" y="21117"/>
                        <a:pt x="20109" y="21286"/>
                      </a:cubicBezTo>
                      <a:cubicBezTo>
                        <a:pt x="20228" y="21294"/>
                        <a:pt x="20372" y="21234"/>
                        <a:pt x="20433" y="21234"/>
                      </a:cubicBezTo>
                      <a:lnTo>
                        <a:pt x="20433" y="21233"/>
                      </a:lnTo>
                      <a:cubicBezTo>
                        <a:pt x="20433" y="21142"/>
                        <a:pt x="20719" y="21510"/>
                        <a:pt x="20736" y="21535"/>
                      </a:cubicBezTo>
                      <a:cubicBezTo>
                        <a:pt x="20771" y="21316"/>
                        <a:pt x="20771" y="21081"/>
                        <a:pt x="20799" y="20857"/>
                      </a:cubicBezTo>
                      <a:lnTo>
                        <a:pt x="20771" y="20809"/>
                      </a:lnTo>
                      <a:cubicBezTo>
                        <a:pt x="20895" y="20557"/>
                        <a:pt x="20831" y="20091"/>
                        <a:pt x="20845" y="19801"/>
                      </a:cubicBezTo>
                      <a:close/>
                      <a:moveTo>
                        <a:pt x="21482" y="3136"/>
                      </a:moveTo>
                      <a:cubicBezTo>
                        <a:pt x="21484" y="3136"/>
                        <a:pt x="21512" y="3136"/>
                        <a:pt x="21512" y="3136"/>
                      </a:cubicBezTo>
                      <a:cubicBezTo>
                        <a:pt x="21524" y="3110"/>
                        <a:pt x="21544" y="3089"/>
                        <a:pt x="21567" y="3075"/>
                      </a:cubicBezTo>
                      <a:cubicBezTo>
                        <a:pt x="21432" y="2793"/>
                        <a:pt x="21025" y="2732"/>
                        <a:pt x="20788" y="2699"/>
                      </a:cubicBezTo>
                      <a:cubicBezTo>
                        <a:pt x="20424" y="2699"/>
                        <a:pt x="20032" y="2429"/>
                        <a:pt x="19669" y="2355"/>
                      </a:cubicBezTo>
                      <a:cubicBezTo>
                        <a:pt x="19252" y="2271"/>
                        <a:pt x="18850" y="2097"/>
                        <a:pt x="18423" y="2086"/>
                      </a:cubicBezTo>
                      <a:cubicBezTo>
                        <a:pt x="18281" y="2082"/>
                        <a:pt x="18025" y="1964"/>
                        <a:pt x="17928" y="2085"/>
                      </a:cubicBezTo>
                      <a:cubicBezTo>
                        <a:pt x="17787" y="1963"/>
                        <a:pt x="17753" y="2111"/>
                        <a:pt x="17640" y="2116"/>
                      </a:cubicBezTo>
                      <a:cubicBezTo>
                        <a:pt x="17589" y="2193"/>
                        <a:pt x="17369" y="2124"/>
                        <a:pt x="17309" y="2114"/>
                      </a:cubicBezTo>
                      <a:cubicBezTo>
                        <a:pt x="17131" y="2085"/>
                        <a:pt x="16946" y="2126"/>
                        <a:pt x="16770" y="2090"/>
                      </a:cubicBezTo>
                      <a:cubicBezTo>
                        <a:pt x="16661" y="2068"/>
                        <a:pt x="16615" y="1921"/>
                        <a:pt x="16498" y="1897"/>
                      </a:cubicBezTo>
                      <a:cubicBezTo>
                        <a:pt x="16256" y="1847"/>
                        <a:pt x="15932" y="1733"/>
                        <a:pt x="15687" y="1852"/>
                      </a:cubicBezTo>
                      <a:cubicBezTo>
                        <a:pt x="15505" y="1940"/>
                        <a:pt x="15223" y="1766"/>
                        <a:pt x="15033" y="1732"/>
                      </a:cubicBezTo>
                      <a:cubicBezTo>
                        <a:pt x="15028" y="1585"/>
                        <a:pt x="14601" y="1491"/>
                        <a:pt x="14524" y="1604"/>
                      </a:cubicBezTo>
                      <a:cubicBezTo>
                        <a:pt x="14389" y="1489"/>
                        <a:pt x="14096" y="1512"/>
                        <a:pt x="13941" y="1503"/>
                      </a:cubicBezTo>
                      <a:lnTo>
                        <a:pt x="13941" y="1502"/>
                      </a:lnTo>
                      <a:cubicBezTo>
                        <a:pt x="13859" y="1397"/>
                        <a:pt x="13713" y="1363"/>
                        <a:pt x="13601" y="1377"/>
                      </a:cubicBezTo>
                      <a:cubicBezTo>
                        <a:pt x="13463" y="1395"/>
                        <a:pt x="13552" y="1500"/>
                        <a:pt x="13642" y="1496"/>
                      </a:cubicBezTo>
                      <a:cubicBezTo>
                        <a:pt x="13538" y="1516"/>
                        <a:pt x="13426" y="1657"/>
                        <a:pt x="13589" y="1732"/>
                      </a:cubicBezTo>
                      <a:cubicBezTo>
                        <a:pt x="13432" y="1749"/>
                        <a:pt x="13289" y="1736"/>
                        <a:pt x="13132" y="1770"/>
                      </a:cubicBezTo>
                      <a:cubicBezTo>
                        <a:pt x="13010" y="1796"/>
                        <a:pt x="12688" y="1530"/>
                        <a:pt x="12823" y="1894"/>
                      </a:cubicBezTo>
                      <a:cubicBezTo>
                        <a:pt x="12699" y="1866"/>
                        <a:pt x="12578" y="1803"/>
                        <a:pt x="12462" y="1744"/>
                      </a:cubicBezTo>
                      <a:lnTo>
                        <a:pt x="12468" y="1739"/>
                      </a:lnTo>
                      <a:lnTo>
                        <a:pt x="12445" y="1651"/>
                      </a:lnTo>
                      <a:cubicBezTo>
                        <a:pt x="12201" y="1356"/>
                        <a:pt x="11570" y="1196"/>
                        <a:pt x="11249" y="1384"/>
                      </a:cubicBezTo>
                      <a:cubicBezTo>
                        <a:pt x="11292" y="1402"/>
                        <a:pt x="11339" y="1419"/>
                        <a:pt x="11379" y="1446"/>
                      </a:cubicBezTo>
                      <a:cubicBezTo>
                        <a:pt x="11235" y="1453"/>
                        <a:pt x="11040" y="1498"/>
                        <a:pt x="10902" y="1435"/>
                      </a:cubicBezTo>
                      <a:cubicBezTo>
                        <a:pt x="10924" y="1410"/>
                        <a:pt x="10943" y="1372"/>
                        <a:pt x="10960" y="1341"/>
                      </a:cubicBezTo>
                      <a:cubicBezTo>
                        <a:pt x="10707" y="1338"/>
                        <a:pt x="10460" y="1329"/>
                        <a:pt x="10209" y="1352"/>
                      </a:cubicBezTo>
                      <a:cubicBezTo>
                        <a:pt x="10151" y="1292"/>
                        <a:pt x="10082" y="1254"/>
                        <a:pt x="10017" y="1207"/>
                      </a:cubicBezTo>
                      <a:cubicBezTo>
                        <a:pt x="10017" y="1207"/>
                        <a:pt x="10014" y="1302"/>
                        <a:pt x="10014" y="1302"/>
                      </a:cubicBezTo>
                      <a:cubicBezTo>
                        <a:pt x="9917" y="1297"/>
                        <a:pt x="9781" y="1215"/>
                        <a:pt x="9686" y="1274"/>
                      </a:cubicBezTo>
                      <a:cubicBezTo>
                        <a:pt x="10299" y="771"/>
                        <a:pt x="9202" y="741"/>
                        <a:pt x="8912" y="764"/>
                      </a:cubicBezTo>
                      <a:cubicBezTo>
                        <a:pt x="8912" y="763"/>
                        <a:pt x="8942" y="682"/>
                        <a:pt x="8942" y="682"/>
                      </a:cubicBezTo>
                      <a:cubicBezTo>
                        <a:pt x="8857" y="692"/>
                        <a:pt x="8774" y="674"/>
                        <a:pt x="8690" y="667"/>
                      </a:cubicBezTo>
                      <a:cubicBezTo>
                        <a:pt x="8692" y="666"/>
                        <a:pt x="8711" y="652"/>
                        <a:pt x="8711" y="652"/>
                      </a:cubicBezTo>
                      <a:lnTo>
                        <a:pt x="8680" y="562"/>
                      </a:lnTo>
                      <a:cubicBezTo>
                        <a:pt x="8568" y="569"/>
                        <a:pt x="8454" y="542"/>
                        <a:pt x="8339" y="545"/>
                      </a:cubicBezTo>
                      <a:cubicBezTo>
                        <a:pt x="8372" y="543"/>
                        <a:pt x="8389" y="524"/>
                        <a:pt x="8390" y="487"/>
                      </a:cubicBezTo>
                      <a:cubicBezTo>
                        <a:pt x="8348" y="373"/>
                        <a:pt x="8029" y="432"/>
                        <a:pt x="7984" y="380"/>
                      </a:cubicBezTo>
                      <a:cubicBezTo>
                        <a:pt x="7880" y="261"/>
                        <a:pt x="7809" y="457"/>
                        <a:pt x="7733" y="455"/>
                      </a:cubicBezTo>
                      <a:cubicBezTo>
                        <a:pt x="7767" y="710"/>
                        <a:pt x="8058" y="574"/>
                        <a:pt x="8203" y="565"/>
                      </a:cubicBezTo>
                      <a:cubicBezTo>
                        <a:pt x="8141" y="586"/>
                        <a:pt x="8043" y="670"/>
                        <a:pt x="8093" y="768"/>
                      </a:cubicBezTo>
                      <a:cubicBezTo>
                        <a:pt x="8012" y="760"/>
                        <a:pt x="7931" y="780"/>
                        <a:pt x="7859" y="828"/>
                      </a:cubicBezTo>
                      <a:lnTo>
                        <a:pt x="7899" y="850"/>
                      </a:lnTo>
                      <a:cubicBezTo>
                        <a:pt x="7761" y="924"/>
                        <a:pt x="7599" y="792"/>
                        <a:pt x="7453" y="841"/>
                      </a:cubicBezTo>
                      <a:cubicBezTo>
                        <a:pt x="7359" y="872"/>
                        <a:pt x="7267" y="899"/>
                        <a:pt x="7171" y="911"/>
                      </a:cubicBezTo>
                      <a:cubicBezTo>
                        <a:pt x="6973" y="936"/>
                        <a:pt x="6832" y="1042"/>
                        <a:pt x="6697" y="1218"/>
                      </a:cubicBezTo>
                      <a:lnTo>
                        <a:pt x="6715" y="1300"/>
                      </a:lnTo>
                      <a:cubicBezTo>
                        <a:pt x="6595" y="1317"/>
                        <a:pt x="5933" y="1282"/>
                        <a:pt x="6309" y="1601"/>
                      </a:cubicBezTo>
                      <a:cubicBezTo>
                        <a:pt x="6139" y="1560"/>
                        <a:pt x="5956" y="1546"/>
                        <a:pt x="5807" y="1683"/>
                      </a:cubicBezTo>
                      <a:cubicBezTo>
                        <a:pt x="5762" y="1559"/>
                        <a:pt x="5703" y="1466"/>
                        <a:pt x="5588" y="1483"/>
                      </a:cubicBezTo>
                      <a:lnTo>
                        <a:pt x="5593" y="1581"/>
                      </a:lnTo>
                      <a:lnTo>
                        <a:pt x="5611" y="1582"/>
                      </a:lnTo>
                      <a:cubicBezTo>
                        <a:pt x="5618" y="1583"/>
                        <a:pt x="5633" y="1606"/>
                        <a:pt x="5635" y="1626"/>
                      </a:cubicBezTo>
                      <a:cubicBezTo>
                        <a:pt x="5565" y="1686"/>
                        <a:pt x="5488" y="1670"/>
                        <a:pt x="5467" y="1800"/>
                      </a:cubicBezTo>
                      <a:cubicBezTo>
                        <a:pt x="5452" y="1798"/>
                        <a:pt x="5437" y="1795"/>
                        <a:pt x="5422" y="1791"/>
                      </a:cubicBezTo>
                      <a:cubicBezTo>
                        <a:pt x="5363" y="1613"/>
                        <a:pt x="5452" y="1463"/>
                        <a:pt x="5208" y="1445"/>
                      </a:cubicBezTo>
                      <a:cubicBezTo>
                        <a:pt x="5135" y="1440"/>
                        <a:pt x="5060" y="1440"/>
                        <a:pt x="4988" y="1440"/>
                      </a:cubicBezTo>
                      <a:cubicBezTo>
                        <a:pt x="4835" y="1440"/>
                        <a:pt x="4896" y="1580"/>
                        <a:pt x="4862" y="1697"/>
                      </a:cubicBezTo>
                      <a:cubicBezTo>
                        <a:pt x="4835" y="1790"/>
                        <a:pt x="4726" y="1733"/>
                        <a:pt x="4708" y="1846"/>
                      </a:cubicBezTo>
                      <a:cubicBezTo>
                        <a:pt x="4689" y="1970"/>
                        <a:pt x="4799" y="1948"/>
                        <a:pt x="4812" y="1996"/>
                      </a:cubicBezTo>
                      <a:cubicBezTo>
                        <a:pt x="4844" y="2077"/>
                        <a:pt x="4824" y="2151"/>
                        <a:pt x="4867" y="2245"/>
                      </a:cubicBezTo>
                      <a:cubicBezTo>
                        <a:pt x="4713" y="2182"/>
                        <a:pt x="4560" y="2145"/>
                        <a:pt x="4400" y="2112"/>
                      </a:cubicBezTo>
                      <a:cubicBezTo>
                        <a:pt x="4221" y="2086"/>
                        <a:pt x="4015" y="1954"/>
                        <a:pt x="3841" y="1954"/>
                      </a:cubicBezTo>
                      <a:cubicBezTo>
                        <a:pt x="3573" y="1954"/>
                        <a:pt x="4110" y="2290"/>
                        <a:pt x="4127" y="2309"/>
                      </a:cubicBezTo>
                      <a:cubicBezTo>
                        <a:pt x="4105" y="2315"/>
                        <a:pt x="4083" y="2320"/>
                        <a:pt x="4060" y="2324"/>
                      </a:cubicBezTo>
                      <a:lnTo>
                        <a:pt x="4065" y="2298"/>
                      </a:lnTo>
                      <a:cubicBezTo>
                        <a:pt x="3852" y="2201"/>
                        <a:pt x="3571" y="2399"/>
                        <a:pt x="3372" y="2425"/>
                      </a:cubicBezTo>
                      <a:cubicBezTo>
                        <a:pt x="3370" y="2381"/>
                        <a:pt x="3421" y="2299"/>
                        <a:pt x="3432" y="2250"/>
                      </a:cubicBezTo>
                      <a:cubicBezTo>
                        <a:pt x="3242" y="2226"/>
                        <a:pt x="3075" y="2344"/>
                        <a:pt x="2898" y="2413"/>
                      </a:cubicBezTo>
                      <a:cubicBezTo>
                        <a:pt x="2804" y="2450"/>
                        <a:pt x="2559" y="2500"/>
                        <a:pt x="2574" y="2674"/>
                      </a:cubicBezTo>
                      <a:cubicBezTo>
                        <a:pt x="2584" y="2801"/>
                        <a:pt x="2315" y="2630"/>
                        <a:pt x="2302" y="2618"/>
                      </a:cubicBezTo>
                      <a:cubicBezTo>
                        <a:pt x="2377" y="2566"/>
                        <a:pt x="2604" y="2549"/>
                        <a:pt x="2395" y="2412"/>
                      </a:cubicBezTo>
                      <a:cubicBezTo>
                        <a:pt x="2245" y="2314"/>
                        <a:pt x="2091" y="2321"/>
                        <a:pt x="1929" y="2318"/>
                      </a:cubicBezTo>
                      <a:cubicBezTo>
                        <a:pt x="1937" y="2433"/>
                        <a:pt x="1993" y="2432"/>
                        <a:pt x="2055" y="2493"/>
                      </a:cubicBezTo>
                      <a:cubicBezTo>
                        <a:pt x="2046" y="2478"/>
                        <a:pt x="2074" y="2893"/>
                        <a:pt x="2169" y="2758"/>
                      </a:cubicBezTo>
                      <a:cubicBezTo>
                        <a:pt x="2163" y="2794"/>
                        <a:pt x="2158" y="2830"/>
                        <a:pt x="2156" y="2867"/>
                      </a:cubicBezTo>
                      <a:cubicBezTo>
                        <a:pt x="1969" y="2739"/>
                        <a:pt x="1862" y="2828"/>
                        <a:pt x="1686" y="2928"/>
                      </a:cubicBezTo>
                      <a:cubicBezTo>
                        <a:pt x="1500" y="3032"/>
                        <a:pt x="1637" y="3097"/>
                        <a:pt x="1707" y="3188"/>
                      </a:cubicBezTo>
                      <a:cubicBezTo>
                        <a:pt x="1680" y="3244"/>
                        <a:pt x="1425" y="3107"/>
                        <a:pt x="1395" y="3091"/>
                      </a:cubicBezTo>
                      <a:cubicBezTo>
                        <a:pt x="1324" y="3053"/>
                        <a:pt x="1217" y="3102"/>
                        <a:pt x="1148" y="3140"/>
                      </a:cubicBezTo>
                      <a:cubicBezTo>
                        <a:pt x="1225" y="3269"/>
                        <a:pt x="1313" y="3308"/>
                        <a:pt x="1425" y="3357"/>
                      </a:cubicBezTo>
                      <a:cubicBezTo>
                        <a:pt x="1277" y="3479"/>
                        <a:pt x="1067" y="3145"/>
                        <a:pt x="988" y="3080"/>
                      </a:cubicBezTo>
                      <a:cubicBezTo>
                        <a:pt x="1015" y="3019"/>
                        <a:pt x="1044" y="2956"/>
                        <a:pt x="990" y="2892"/>
                      </a:cubicBezTo>
                      <a:cubicBezTo>
                        <a:pt x="1164" y="2934"/>
                        <a:pt x="2149" y="3013"/>
                        <a:pt x="1702" y="2525"/>
                      </a:cubicBezTo>
                      <a:cubicBezTo>
                        <a:pt x="1515" y="2321"/>
                        <a:pt x="920" y="2139"/>
                        <a:pt x="679" y="2180"/>
                      </a:cubicBezTo>
                      <a:cubicBezTo>
                        <a:pt x="673" y="2165"/>
                        <a:pt x="662" y="2161"/>
                        <a:pt x="647" y="2169"/>
                      </a:cubicBezTo>
                      <a:cubicBezTo>
                        <a:pt x="682" y="2169"/>
                        <a:pt x="559" y="2063"/>
                        <a:pt x="524" y="2055"/>
                      </a:cubicBezTo>
                      <a:cubicBezTo>
                        <a:pt x="469" y="2042"/>
                        <a:pt x="389" y="2064"/>
                        <a:pt x="328" y="2064"/>
                      </a:cubicBezTo>
                      <a:cubicBezTo>
                        <a:pt x="303" y="2062"/>
                        <a:pt x="285" y="2082"/>
                        <a:pt x="285" y="2118"/>
                      </a:cubicBezTo>
                      <a:cubicBezTo>
                        <a:pt x="266" y="2111"/>
                        <a:pt x="247" y="2104"/>
                        <a:pt x="228" y="2096"/>
                      </a:cubicBezTo>
                      <a:lnTo>
                        <a:pt x="222" y="2118"/>
                      </a:lnTo>
                      <a:lnTo>
                        <a:pt x="216" y="2112"/>
                      </a:lnTo>
                      <a:cubicBezTo>
                        <a:pt x="127" y="2182"/>
                        <a:pt x="72" y="2289"/>
                        <a:pt x="1" y="2385"/>
                      </a:cubicBezTo>
                      <a:cubicBezTo>
                        <a:pt x="38" y="2448"/>
                        <a:pt x="247" y="2553"/>
                        <a:pt x="193" y="2625"/>
                      </a:cubicBezTo>
                      <a:cubicBezTo>
                        <a:pt x="81" y="2777"/>
                        <a:pt x="241" y="2837"/>
                        <a:pt x="293" y="2954"/>
                      </a:cubicBezTo>
                      <a:cubicBezTo>
                        <a:pt x="170" y="3047"/>
                        <a:pt x="319" y="3299"/>
                        <a:pt x="399" y="3343"/>
                      </a:cubicBezTo>
                      <a:cubicBezTo>
                        <a:pt x="293" y="3475"/>
                        <a:pt x="513" y="3547"/>
                        <a:pt x="565" y="3597"/>
                      </a:cubicBezTo>
                      <a:cubicBezTo>
                        <a:pt x="607" y="3637"/>
                        <a:pt x="411" y="3845"/>
                        <a:pt x="390" y="3866"/>
                      </a:cubicBezTo>
                      <a:cubicBezTo>
                        <a:pt x="245" y="4011"/>
                        <a:pt x="119" y="4126"/>
                        <a:pt x="0" y="4306"/>
                      </a:cubicBezTo>
                      <a:cubicBezTo>
                        <a:pt x="85" y="4284"/>
                        <a:pt x="190" y="4172"/>
                        <a:pt x="266" y="4167"/>
                      </a:cubicBezTo>
                      <a:cubicBezTo>
                        <a:pt x="283" y="4197"/>
                        <a:pt x="302" y="4226"/>
                        <a:pt x="323" y="4253"/>
                      </a:cubicBezTo>
                      <a:cubicBezTo>
                        <a:pt x="222" y="4199"/>
                        <a:pt x="162" y="4293"/>
                        <a:pt x="201" y="4411"/>
                      </a:cubicBezTo>
                      <a:cubicBezTo>
                        <a:pt x="162" y="4553"/>
                        <a:pt x="82" y="4589"/>
                        <a:pt x="175" y="4758"/>
                      </a:cubicBezTo>
                      <a:cubicBezTo>
                        <a:pt x="78" y="4850"/>
                        <a:pt x="345" y="5225"/>
                        <a:pt x="406" y="5296"/>
                      </a:cubicBezTo>
                      <a:cubicBezTo>
                        <a:pt x="430" y="5300"/>
                        <a:pt x="451" y="5290"/>
                        <a:pt x="470" y="5265"/>
                      </a:cubicBezTo>
                      <a:cubicBezTo>
                        <a:pt x="470" y="5264"/>
                        <a:pt x="471" y="5244"/>
                        <a:pt x="471" y="5244"/>
                      </a:cubicBezTo>
                      <a:cubicBezTo>
                        <a:pt x="468" y="5227"/>
                        <a:pt x="693" y="5374"/>
                        <a:pt x="723" y="5409"/>
                      </a:cubicBezTo>
                      <a:cubicBezTo>
                        <a:pt x="683" y="5491"/>
                        <a:pt x="819" y="5677"/>
                        <a:pt x="881" y="5677"/>
                      </a:cubicBezTo>
                      <a:cubicBezTo>
                        <a:pt x="881" y="5776"/>
                        <a:pt x="983" y="5725"/>
                        <a:pt x="1012" y="5801"/>
                      </a:cubicBezTo>
                      <a:cubicBezTo>
                        <a:pt x="1013" y="5803"/>
                        <a:pt x="840" y="5849"/>
                        <a:pt x="814" y="5864"/>
                      </a:cubicBezTo>
                      <a:cubicBezTo>
                        <a:pt x="850" y="5933"/>
                        <a:pt x="902" y="6106"/>
                        <a:pt x="948" y="6152"/>
                      </a:cubicBezTo>
                      <a:cubicBezTo>
                        <a:pt x="1062" y="6265"/>
                        <a:pt x="1164" y="6069"/>
                        <a:pt x="1293" y="6203"/>
                      </a:cubicBezTo>
                      <a:cubicBezTo>
                        <a:pt x="1286" y="6211"/>
                        <a:pt x="1265" y="6237"/>
                        <a:pt x="1265" y="6237"/>
                      </a:cubicBezTo>
                      <a:cubicBezTo>
                        <a:pt x="1317" y="6354"/>
                        <a:pt x="1446" y="6350"/>
                        <a:pt x="1481" y="6450"/>
                      </a:cubicBezTo>
                      <a:cubicBezTo>
                        <a:pt x="1563" y="6681"/>
                        <a:pt x="1653" y="6696"/>
                        <a:pt x="1848" y="6592"/>
                      </a:cubicBezTo>
                      <a:cubicBezTo>
                        <a:pt x="1905" y="6655"/>
                        <a:pt x="1926" y="6720"/>
                        <a:pt x="2004" y="6723"/>
                      </a:cubicBezTo>
                      <a:lnTo>
                        <a:pt x="2009" y="6693"/>
                      </a:lnTo>
                      <a:cubicBezTo>
                        <a:pt x="2095" y="6686"/>
                        <a:pt x="2174" y="6765"/>
                        <a:pt x="2257" y="6780"/>
                      </a:cubicBezTo>
                      <a:cubicBezTo>
                        <a:pt x="2237" y="6906"/>
                        <a:pt x="2273" y="6983"/>
                        <a:pt x="2267" y="7093"/>
                      </a:cubicBezTo>
                      <a:cubicBezTo>
                        <a:pt x="2263" y="7128"/>
                        <a:pt x="2226" y="7132"/>
                        <a:pt x="2204" y="7126"/>
                      </a:cubicBezTo>
                      <a:lnTo>
                        <a:pt x="2204" y="7098"/>
                      </a:lnTo>
                      <a:cubicBezTo>
                        <a:pt x="2092" y="7098"/>
                        <a:pt x="1997" y="7275"/>
                        <a:pt x="2085" y="7391"/>
                      </a:cubicBezTo>
                      <a:cubicBezTo>
                        <a:pt x="2053" y="7403"/>
                        <a:pt x="2020" y="7412"/>
                        <a:pt x="1986" y="7420"/>
                      </a:cubicBezTo>
                      <a:cubicBezTo>
                        <a:pt x="1976" y="7486"/>
                        <a:pt x="2003" y="7524"/>
                        <a:pt x="2047" y="7561"/>
                      </a:cubicBezTo>
                      <a:cubicBezTo>
                        <a:pt x="2027" y="7581"/>
                        <a:pt x="2018" y="7606"/>
                        <a:pt x="2021" y="7635"/>
                      </a:cubicBezTo>
                      <a:cubicBezTo>
                        <a:pt x="2021" y="7661"/>
                        <a:pt x="1989" y="7660"/>
                        <a:pt x="1990" y="7711"/>
                      </a:cubicBezTo>
                      <a:cubicBezTo>
                        <a:pt x="1945" y="7720"/>
                        <a:pt x="1898" y="7715"/>
                        <a:pt x="1853" y="7703"/>
                      </a:cubicBezTo>
                      <a:cubicBezTo>
                        <a:pt x="1856" y="7754"/>
                        <a:pt x="1852" y="7802"/>
                        <a:pt x="1841" y="7849"/>
                      </a:cubicBezTo>
                      <a:cubicBezTo>
                        <a:pt x="2028" y="7973"/>
                        <a:pt x="2205" y="8066"/>
                        <a:pt x="2363" y="8238"/>
                      </a:cubicBezTo>
                      <a:cubicBezTo>
                        <a:pt x="2296" y="8346"/>
                        <a:pt x="2888" y="8477"/>
                        <a:pt x="2736" y="8789"/>
                      </a:cubicBezTo>
                      <a:cubicBezTo>
                        <a:pt x="2487" y="8980"/>
                        <a:pt x="2231" y="8785"/>
                        <a:pt x="1999" y="8788"/>
                      </a:cubicBezTo>
                      <a:cubicBezTo>
                        <a:pt x="1930" y="8781"/>
                        <a:pt x="1954" y="8678"/>
                        <a:pt x="1835" y="8708"/>
                      </a:cubicBezTo>
                      <a:cubicBezTo>
                        <a:pt x="1704" y="8534"/>
                        <a:pt x="1349" y="8634"/>
                        <a:pt x="1224" y="8736"/>
                      </a:cubicBezTo>
                      <a:cubicBezTo>
                        <a:pt x="1102" y="8835"/>
                        <a:pt x="682" y="8887"/>
                        <a:pt x="661" y="8607"/>
                      </a:cubicBezTo>
                      <a:cubicBezTo>
                        <a:pt x="631" y="8603"/>
                        <a:pt x="588" y="8600"/>
                        <a:pt x="561" y="8615"/>
                      </a:cubicBezTo>
                      <a:cubicBezTo>
                        <a:pt x="559" y="8612"/>
                        <a:pt x="535" y="8572"/>
                        <a:pt x="535" y="8572"/>
                      </a:cubicBezTo>
                      <a:cubicBezTo>
                        <a:pt x="414" y="8571"/>
                        <a:pt x="318" y="8636"/>
                        <a:pt x="375" y="8778"/>
                      </a:cubicBezTo>
                      <a:cubicBezTo>
                        <a:pt x="343" y="8806"/>
                        <a:pt x="256" y="9007"/>
                        <a:pt x="329" y="9043"/>
                      </a:cubicBezTo>
                      <a:cubicBezTo>
                        <a:pt x="249" y="9165"/>
                        <a:pt x="305" y="9330"/>
                        <a:pt x="421" y="9335"/>
                      </a:cubicBezTo>
                      <a:cubicBezTo>
                        <a:pt x="437" y="9593"/>
                        <a:pt x="540" y="10027"/>
                        <a:pt x="785" y="10022"/>
                      </a:cubicBezTo>
                      <a:cubicBezTo>
                        <a:pt x="850" y="10027"/>
                        <a:pt x="1167" y="10311"/>
                        <a:pt x="1169" y="10017"/>
                      </a:cubicBezTo>
                      <a:cubicBezTo>
                        <a:pt x="1171" y="9906"/>
                        <a:pt x="1447" y="10181"/>
                        <a:pt x="1452" y="10184"/>
                      </a:cubicBezTo>
                      <a:cubicBezTo>
                        <a:pt x="1603" y="10274"/>
                        <a:pt x="1696" y="10029"/>
                        <a:pt x="1800" y="10012"/>
                      </a:cubicBezTo>
                      <a:cubicBezTo>
                        <a:pt x="1854" y="10012"/>
                        <a:pt x="1899" y="10096"/>
                        <a:pt x="1959" y="10058"/>
                      </a:cubicBezTo>
                      <a:cubicBezTo>
                        <a:pt x="1947" y="10128"/>
                        <a:pt x="1993" y="10195"/>
                        <a:pt x="1984" y="10276"/>
                      </a:cubicBezTo>
                      <a:cubicBezTo>
                        <a:pt x="1984" y="10276"/>
                        <a:pt x="2022" y="10292"/>
                        <a:pt x="2025" y="10293"/>
                      </a:cubicBezTo>
                      <a:cubicBezTo>
                        <a:pt x="2030" y="10351"/>
                        <a:pt x="2017" y="10414"/>
                        <a:pt x="2045" y="10467"/>
                      </a:cubicBezTo>
                      <a:cubicBezTo>
                        <a:pt x="1964" y="10561"/>
                        <a:pt x="1951" y="10674"/>
                        <a:pt x="1927" y="10801"/>
                      </a:cubicBezTo>
                      <a:cubicBezTo>
                        <a:pt x="1848" y="10835"/>
                        <a:pt x="1834" y="11184"/>
                        <a:pt x="1763" y="11286"/>
                      </a:cubicBezTo>
                      <a:cubicBezTo>
                        <a:pt x="1769" y="11302"/>
                        <a:pt x="2052" y="12076"/>
                        <a:pt x="1847" y="12076"/>
                      </a:cubicBezTo>
                      <a:cubicBezTo>
                        <a:pt x="1847" y="12076"/>
                        <a:pt x="1847" y="12076"/>
                        <a:pt x="1847" y="12076"/>
                      </a:cubicBezTo>
                      <a:lnTo>
                        <a:pt x="1837" y="12090"/>
                      </a:lnTo>
                      <a:cubicBezTo>
                        <a:pt x="1850" y="12113"/>
                        <a:pt x="1854" y="12139"/>
                        <a:pt x="1849" y="12168"/>
                      </a:cubicBezTo>
                      <a:lnTo>
                        <a:pt x="1968" y="12175"/>
                      </a:lnTo>
                      <a:cubicBezTo>
                        <a:pt x="2045" y="12306"/>
                        <a:pt x="2361" y="12799"/>
                        <a:pt x="2334" y="12928"/>
                      </a:cubicBezTo>
                      <a:cubicBezTo>
                        <a:pt x="2299" y="13089"/>
                        <a:pt x="2510" y="13140"/>
                        <a:pt x="2556" y="13229"/>
                      </a:cubicBezTo>
                      <a:cubicBezTo>
                        <a:pt x="2628" y="13365"/>
                        <a:pt x="2637" y="13466"/>
                        <a:pt x="2665" y="13606"/>
                      </a:cubicBezTo>
                      <a:cubicBezTo>
                        <a:pt x="2622" y="13995"/>
                        <a:pt x="2974" y="14177"/>
                        <a:pt x="3079" y="14465"/>
                      </a:cubicBezTo>
                      <a:cubicBezTo>
                        <a:pt x="3147" y="14644"/>
                        <a:pt x="3352" y="14818"/>
                        <a:pt x="3369" y="15010"/>
                      </a:cubicBezTo>
                      <a:cubicBezTo>
                        <a:pt x="3389" y="15237"/>
                        <a:pt x="3410" y="15717"/>
                        <a:pt x="3527" y="15914"/>
                      </a:cubicBezTo>
                      <a:cubicBezTo>
                        <a:pt x="3685" y="16178"/>
                        <a:pt x="3909" y="15819"/>
                        <a:pt x="4050" y="15819"/>
                      </a:cubicBezTo>
                      <a:cubicBezTo>
                        <a:pt x="4318" y="15819"/>
                        <a:pt x="4521" y="15540"/>
                        <a:pt x="4746" y="15429"/>
                      </a:cubicBezTo>
                      <a:cubicBezTo>
                        <a:pt x="4904" y="15350"/>
                        <a:pt x="5142" y="15358"/>
                        <a:pt x="5113" y="15092"/>
                      </a:cubicBezTo>
                      <a:cubicBezTo>
                        <a:pt x="5108" y="15051"/>
                        <a:pt x="5191" y="15049"/>
                        <a:pt x="5224" y="15056"/>
                      </a:cubicBezTo>
                      <a:cubicBezTo>
                        <a:pt x="5227" y="15026"/>
                        <a:pt x="5232" y="14996"/>
                        <a:pt x="5238" y="14967"/>
                      </a:cubicBezTo>
                      <a:cubicBezTo>
                        <a:pt x="5244" y="14974"/>
                        <a:pt x="5256" y="14987"/>
                        <a:pt x="5262" y="14995"/>
                      </a:cubicBezTo>
                      <a:cubicBezTo>
                        <a:pt x="5385" y="14964"/>
                        <a:pt x="5690" y="14881"/>
                        <a:pt x="5666" y="14697"/>
                      </a:cubicBezTo>
                      <a:cubicBezTo>
                        <a:pt x="5680" y="14778"/>
                        <a:pt x="5943" y="14440"/>
                        <a:pt x="5924" y="14454"/>
                      </a:cubicBezTo>
                      <a:cubicBezTo>
                        <a:pt x="5959" y="14436"/>
                        <a:pt x="6024" y="14445"/>
                        <a:pt x="6061" y="14446"/>
                      </a:cubicBezTo>
                      <a:lnTo>
                        <a:pt x="6064" y="14398"/>
                      </a:lnTo>
                      <a:lnTo>
                        <a:pt x="6088" y="14378"/>
                      </a:lnTo>
                      <a:cubicBezTo>
                        <a:pt x="6071" y="14281"/>
                        <a:pt x="6052" y="14106"/>
                        <a:pt x="6092" y="14014"/>
                      </a:cubicBezTo>
                      <a:cubicBezTo>
                        <a:pt x="6217" y="14121"/>
                        <a:pt x="6399" y="13516"/>
                        <a:pt x="6416" y="13402"/>
                      </a:cubicBezTo>
                      <a:cubicBezTo>
                        <a:pt x="6337" y="13408"/>
                        <a:pt x="6330" y="13381"/>
                        <a:pt x="6268" y="13333"/>
                      </a:cubicBezTo>
                      <a:cubicBezTo>
                        <a:pt x="6116" y="13110"/>
                        <a:pt x="6087" y="13191"/>
                        <a:pt x="5900" y="13054"/>
                      </a:cubicBezTo>
                      <a:cubicBezTo>
                        <a:pt x="5695" y="12901"/>
                        <a:pt x="5769" y="12651"/>
                        <a:pt x="5663" y="12468"/>
                      </a:cubicBezTo>
                      <a:cubicBezTo>
                        <a:pt x="5681" y="12448"/>
                        <a:pt x="5685" y="12420"/>
                        <a:pt x="5677" y="12383"/>
                      </a:cubicBezTo>
                      <a:cubicBezTo>
                        <a:pt x="5773" y="12362"/>
                        <a:pt x="5783" y="12641"/>
                        <a:pt x="5830" y="12702"/>
                      </a:cubicBezTo>
                      <a:cubicBezTo>
                        <a:pt x="5907" y="12800"/>
                        <a:pt x="6096" y="12798"/>
                        <a:pt x="6204" y="12813"/>
                      </a:cubicBezTo>
                      <a:cubicBezTo>
                        <a:pt x="6343" y="12843"/>
                        <a:pt x="6560" y="12984"/>
                        <a:pt x="6684" y="12921"/>
                      </a:cubicBezTo>
                      <a:cubicBezTo>
                        <a:pt x="6904" y="12809"/>
                        <a:pt x="7142" y="12917"/>
                        <a:pt x="7377" y="12831"/>
                      </a:cubicBezTo>
                      <a:cubicBezTo>
                        <a:pt x="7381" y="12857"/>
                        <a:pt x="7392" y="12874"/>
                        <a:pt x="7409" y="12884"/>
                      </a:cubicBezTo>
                      <a:cubicBezTo>
                        <a:pt x="7402" y="12977"/>
                        <a:pt x="7445" y="12999"/>
                        <a:pt x="7507" y="12996"/>
                      </a:cubicBezTo>
                      <a:cubicBezTo>
                        <a:pt x="7525" y="13107"/>
                        <a:pt x="7595" y="13302"/>
                        <a:pt x="7708" y="13243"/>
                      </a:cubicBezTo>
                      <a:cubicBezTo>
                        <a:pt x="7799" y="13358"/>
                        <a:pt x="7948" y="13516"/>
                        <a:pt x="8082" y="13456"/>
                      </a:cubicBezTo>
                      <a:cubicBezTo>
                        <a:pt x="8040" y="13536"/>
                        <a:pt x="7899" y="13395"/>
                        <a:pt x="7863" y="13512"/>
                      </a:cubicBezTo>
                      <a:cubicBezTo>
                        <a:pt x="7838" y="13591"/>
                        <a:pt x="7985" y="13734"/>
                        <a:pt x="8024" y="13785"/>
                      </a:cubicBezTo>
                      <a:cubicBezTo>
                        <a:pt x="8174" y="13978"/>
                        <a:pt x="8328" y="14099"/>
                        <a:pt x="8506" y="13859"/>
                      </a:cubicBezTo>
                      <a:cubicBezTo>
                        <a:pt x="8506" y="13859"/>
                        <a:pt x="8511" y="13822"/>
                        <a:pt x="8511" y="13821"/>
                      </a:cubicBezTo>
                      <a:cubicBezTo>
                        <a:pt x="8597" y="14372"/>
                        <a:pt x="8658" y="15060"/>
                        <a:pt x="8944" y="15536"/>
                      </a:cubicBezTo>
                      <a:cubicBezTo>
                        <a:pt x="9051" y="15713"/>
                        <a:pt x="9457" y="17441"/>
                        <a:pt x="9713" y="17105"/>
                      </a:cubicBezTo>
                      <a:cubicBezTo>
                        <a:pt x="9784" y="17012"/>
                        <a:pt x="9781" y="16935"/>
                        <a:pt x="9870" y="16876"/>
                      </a:cubicBezTo>
                      <a:cubicBezTo>
                        <a:pt x="9961" y="16816"/>
                        <a:pt x="9845" y="16697"/>
                        <a:pt x="9968" y="16619"/>
                      </a:cubicBezTo>
                      <a:cubicBezTo>
                        <a:pt x="9997" y="16525"/>
                        <a:pt x="10045" y="16545"/>
                        <a:pt x="10043" y="16402"/>
                      </a:cubicBezTo>
                      <a:cubicBezTo>
                        <a:pt x="10042" y="16315"/>
                        <a:pt x="9996" y="16229"/>
                        <a:pt x="10027" y="16148"/>
                      </a:cubicBezTo>
                      <a:cubicBezTo>
                        <a:pt x="10149" y="15836"/>
                        <a:pt x="9994" y="15606"/>
                        <a:pt x="10014" y="15300"/>
                      </a:cubicBezTo>
                      <a:cubicBezTo>
                        <a:pt x="10017" y="15254"/>
                        <a:pt x="10218" y="15132"/>
                        <a:pt x="10207" y="15132"/>
                      </a:cubicBezTo>
                      <a:cubicBezTo>
                        <a:pt x="10321" y="15132"/>
                        <a:pt x="10494" y="14748"/>
                        <a:pt x="10602" y="14634"/>
                      </a:cubicBezTo>
                      <a:cubicBezTo>
                        <a:pt x="10691" y="14538"/>
                        <a:pt x="10737" y="14284"/>
                        <a:pt x="10862" y="14259"/>
                      </a:cubicBezTo>
                      <a:cubicBezTo>
                        <a:pt x="10992" y="14233"/>
                        <a:pt x="11028" y="14088"/>
                        <a:pt x="11120" y="13995"/>
                      </a:cubicBezTo>
                      <a:cubicBezTo>
                        <a:pt x="10889" y="13710"/>
                        <a:pt x="11322" y="13817"/>
                        <a:pt x="11401" y="13792"/>
                      </a:cubicBezTo>
                      <a:lnTo>
                        <a:pt x="11405" y="13809"/>
                      </a:lnTo>
                      <a:cubicBezTo>
                        <a:pt x="11513" y="13796"/>
                        <a:pt x="11840" y="13734"/>
                        <a:pt x="11758" y="13509"/>
                      </a:cubicBezTo>
                      <a:cubicBezTo>
                        <a:pt x="11915" y="13567"/>
                        <a:pt x="11804" y="13766"/>
                        <a:pt x="11804" y="13858"/>
                      </a:cubicBezTo>
                      <a:cubicBezTo>
                        <a:pt x="11855" y="13932"/>
                        <a:pt x="11916" y="14007"/>
                        <a:pt x="11963" y="14088"/>
                      </a:cubicBezTo>
                      <a:cubicBezTo>
                        <a:pt x="12025" y="14193"/>
                        <a:pt x="12122" y="14206"/>
                        <a:pt x="12170" y="14271"/>
                      </a:cubicBezTo>
                      <a:cubicBezTo>
                        <a:pt x="12116" y="14362"/>
                        <a:pt x="12121" y="14561"/>
                        <a:pt x="12259" y="14543"/>
                      </a:cubicBezTo>
                      <a:lnTo>
                        <a:pt x="12265" y="14517"/>
                      </a:lnTo>
                      <a:cubicBezTo>
                        <a:pt x="12405" y="14547"/>
                        <a:pt x="12309" y="15318"/>
                        <a:pt x="12423" y="15210"/>
                      </a:cubicBezTo>
                      <a:cubicBezTo>
                        <a:pt x="12494" y="15441"/>
                        <a:pt x="12802" y="15118"/>
                        <a:pt x="12844" y="14997"/>
                      </a:cubicBezTo>
                      <a:cubicBezTo>
                        <a:pt x="12856" y="15037"/>
                        <a:pt x="12878" y="15060"/>
                        <a:pt x="12911" y="15067"/>
                      </a:cubicBezTo>
                      <a:cubicBezTo>
                        <a:pt x="12902" y="15223"/>
                        <a:pt x="13012" y="15781"/>
                        <a:pt x="13143" y="15859"/>
                      </a:cubicBezTo>
                      <a:lnTo>
                        <a:pt x="13144" y="15854"/>
                      </a:lnTo>
                      <a:cubicBezTo>
                        <a:pt x="13197" y="16052"/>
                        <a:pt x="13142" y="16636"/>
                        <a:pt x="13250" y="16730"/>
                      </a:cubicBezTo>
                      <a:cubicBezTo>
                        <a:pt x="13233" y="16829"/>
                        <a:pt x="13157" y="17177"/>
                        <a:pt x="13261" y="17253"/>
                      </a:cubicBezTo>
                      <a:cubicBezTo>
                        <a:pt x="13268" y="17259"/>
                        <a:pt x="13275" y="17264"/>
                        <a:pt x="13282" y="17267"/>
                      </a:cubicBezTo>
                      <a:cubicBezTo>
                        <a:pt x="13318" y="17267"/>
                        <a:pt x="13328" y="17221"/>
                        <a:pt x="13335" y="17183"/>
                      </a:cubicBezTo>
                      <a:cubicBezTo>
                        <a:pt x="13489" y="17447"/>
                        <a:pt x="13664" y="17696"/>
                        <a:pt x="13664" y="18046"/>
                      </a:cubicBezTo>
                      <a:cubicBezTo>
                        <a:pt x="13665" y="18236"/>
                        <a:pt x="13986" y="18792"/>
                        <a:pt x="14143" y="18792"/>
                      </a:cubicBezTo>
                      <a:lnTo>
                        <a:pt x="14108" y="18792"/>
                      </a:lnTo>
                      <a:lnTo>
                        <a:pt x="14340" y="18993"/>
                      </a:lnTo>
                      <a:cubicBezTo>
                        <a:pt x="14381" y="18801"/>
                        <a:pt x="14438" y="18554"/>
                        <a:pt x="14266" y="18407"/>
                      </a:cubicBezTo>
                      <a:cubicBezTo>
                        <a:pt x="14222" y="18370"/>
                        <a:pt x="14205" y="18151"/>
                        <a:pt x="14226" y="18088"/>
                      </a:cubicBezTo>
                      <a:cubicBezTo>
                        <a:pt x="14290" y="17896"/>
                        <a:pt x="14071" y="17539"/>
                        <a:pt x="13928" y="17499"/>
                      </a:cubicBezTo>
                      <a:cubicBezTo>
                        <a:pt x="13881" y="17415"/>
                        <a:pt x="13661" y="17373"/>
                        <a:pt x="13645" y="17259"/>
                      </a:cubicBezTo>
                      <a:cubicBezTo>
                        <a:pt x="13745" y="17168"/>
                        <a:pt x="13574" y="16889"/>
                        <a:pt x="13559" y="16792"/>
                      </a:cubicBezTo>
                      <a:cubicBezTo>
                        <a:pt x="13529" y="16788"/>
                        <a:pt x="13501" y="16791"/>
                        <a:pt x="13472" y="16803"/>
                      </a:cubicBezTo>
                      <a:cubicBezTo>
                        <a:pt x="13429" y="16495"/>
                        <a:pt x="13632" y="16145"/>
                        <a:pt x="13549" y="15846"/>
                      </a:cubicBezTo>
                      <a:cubicBezTo>
                        <a:pt x="13573" y="15845"/>
                        <a:pt x="13595" y="15843"/>
                        <a:pt x="13619" y="15840"/>
                      </a:cubicBezTo>
                      <a:cubicBezTo>
                        <a:pt x="13609" y="16099"/>
                        <a:pt x="13684" y="15951"/>
                        <a:pt x="13779" y="16047"/>
                      </a:cubicBezTo>
                      <a:cubicBezTo>
                        <a:pt x="13864" y="16023"/>
                        <a:pt x="13870" y="16267"/>
                        <a:pt x="13976" y="16189"/>
                      </a:cubicBezTo>
                      <a:cubicBezTo>
                        <a:pt x="14020" y="16272"/>
                        <a:pt x="14042" y="16563"/>
                        <a:pt x="14148" y="16421"/>
                      </a:cubicBezTo>
                      <a:cubicBezTo>
                        <a:pt x="14160" y="16430"/>
                        <a:pt x="14169" y="16479"/>
                        <a:pt x="14172" y="16497"/>
                      </a:cubicBezTo>
                      <a:cubicBezTo>
                        <a:pt x="14248" y="16535"/>
                        <a:pt x="14324" y="16665"/>
                        <a:pt x="14393" y="16675"/>
                      </a:cubicBezTo>
                      <a:cubicBezTo>
                        <a:pt x="14349" y="16802"/>
                        <a:pt x="14378" y="16936"/>
                        <a:pt x="14328" y="17065"/>
                      </a:cubicBezTo>
                      <a:cubicBezTo>
                        <a:pt x="14423" y="17103"/>
                        <a:pt x="14649" y="16942"/>
                        <a:pt x="14681" y="16817"/>
                      </a:cubicBezTo>
                      <a:cubicBezTo>
                        <a:pt x="14747" y="16823"/>
                        <a:pt x="14771" y="16679"/>
                        <a:pt x="14777" y="16616"/>
                      </a:cubicBezTo>
                      <a:lnTo>
                        <a:pt x="14795" y="16636"/>
                      </a:lnTo>
                      <a:cubicBezTo>
                        <a:pt x="14920" y="16540"/>
                        <a:pt x="15138" y="16456"/>
                        <a:pt x="15162" y="16247"/>
                      </a:cubicBezTo>
                      <a:cubicBezTo>
                        <a:pt x="15186" y="16037"/>
                        <a:pt x="15149" y="15872"/>
                        <a:pt x="15136" y="15668"/>
                      </a:cubicBezTo>
                      <a:cubicBezTo>
                        <a:pt x="15108" y="15228"/>
                        <a:pt x="14762" y="15014"/>
                        <a:pt x="14564" y="14711"/>
                      </a:cubicBezTo>
                      <a:cubicBezTo>
                        <a:pt x="14528" y="14587"/>
                        <a:pt x="14270" y="14343"/>
                        <a:pt x="14428" y="14189"/>
                      </a:cubicBezTo>
                      <a:cubicBezTo>
                        <a:pt x="14501" y="14117"/>
                        <a:pt x="14517" y="14012"/>
                        <a:pt x="14591" y="13938"/>
                      </a:cubicBezTo>
                      <a:cubicBezTo>
                        <a:pt x="14638" y="13892"/>
                        <a:pt x="14715" y="13816"/>
                        <a:pt x="14743" y="13760"/>
                      </a:cubicBezTo>
                      <a:cubicBezTo>
                        <a:pt x="14780" y="13785"/>
                        <a:pt x="14880" y="13924"/>
                        <a:pt x="14917" y="13797"/>
                      </a:cubicBezTo>
                      <a:cubicBezTo>
                        <a:pt x="14919" y="13798"/>
                        <a:pt x="14921" y="13800"/>
                        <a:pt x="14924" y="13802"/>
                      </a:cubicBezTo>
                      <a:cubicBezTo>
                        <a:pt x="14874" y="13903"/>
                        <a:pt x="14944" y="14050"/>
                        <a:pt x="15003" y="14121"/>
                      </a:cubicBezTo>
                      <a:cubicBezTo>
                        <a:pt x="14696" y="14139"/>
                        <a:pt x="14934" y="14721"/>
                        <a:pt x="15063" y="14532"/>
                      </a:cubicBezTo>
                      <a:cubicBezTo>
                        <a:pt x="15168" y="14522"/>
                        <a:pt x="15172" y="14273"/>
                        <a:pt x="15207" y="14188"/>
                      </a:cubicBezTo>
                      <a:cubicBezTo>
                        <a:pt x="15207" y="14093"/>
                        <a:pt x="15157" y="14104"/>
                        <a:pt x="15102" y="14115"/>
                      </a:cubicBezTo>
                      <a:cubicBezTo>
                        <a:pt x="15199" y="14030"/>
                        <a:pt x="15118" y="14016"/>
                        <a:pt x="15104" y="13913"/>
                      </a:cubicBezTo>
                      <a:cubicBezTo>
                        <a:pt x="15092" y="13820"/>
                        <a:pt x="15241" y="13850"/>
                        <a:pt x="15282" y="13822"/>
                      </a:cubicBezTo>
                      <a:cubicBezTo>
                        <a:pt x="15359" y="13767"/>
                        <a:pt x="15439" y="13745"/>
                        <a:pt x="15523" y="13688"/>
                      </a:cubicBezTo>
                      <a:cubicBezTo>
                        <a:pt x="15526" y="13681"/>
                        <a:pt x="15528" y="13675"/>
                        <a:pt x="15529" y="13668"/>
                      </a:cubicBezTo>
                      <a:cubicBezTo>
                        <a:pt x="15564" y="13634"/>
                        <a:pt x="15623" y="13651"/>
                        <a:pt x="15631" y="13574"/>
                      </a:cubicBezTo>
                      <a:cubicBezTo>
                        <a:pt x="15690" y="13627"/>
                        <a:pt x="16074" y="13471"/>
                        <a:pt x="16095" y="13390"/>
                      </a:cubicBezTo>
                      <a:cubicBezTo>
                        <a:pt x="16114" y="13308"/>
                        <a:pt x="16263" y="13203"/>
                        <a:pt x="16314" y="13153"/>
                      </a:cubicBezTo>
                      <a:cubicBezTo>
                        <a:pt x="16369" y="13097"/>
                        <a:pt x="16451" y="12820"/>
                        <a:pt x="16493" y="12794"/>
                      </a:cubicBezTo>
                      <a:lnTo>
                        <a:pt x="16510" y="12781"/>
                      </a:lnTo>
                      <a:cubicBezTo>
                        <a:pt x="16523" y="12573"/>
                        <a:pt x="16584" y="12331"/>
                        <a:pt x="16643" y="12135"/>
                      </a:cubicBezTo>
                      <a:cubicBezTo>
                        <a:pt x="16777" y="12226"/>
                        <a:pt x="16741" y="11976"/>
                        <a:pt x="16718" y="11897"/>
                      </a:cubicBezTo>
                      <a:lnTo>
                        <a:pt x="16759" y="11906"/>
                      </a:lnTo>
                      <a:cubicBezTo>
                        <a:pt x="16726" y="11747"/>
                        <a:pt x="16728" y="11491"/>
                        <a:pt x="16531" y="11506"/>
                      </a:cubicBezTo>
                      <a:cubicBezTo>
                        <a:pt x="16589" y="11423"/>
                        <a:pt x="16734" y="11436"/>
                        <a:pt x="16572" y="11272"/>
                      </a:cubicBezTo>
                      <a:lnTo>
                        <a:pt x="16584" y="11278"/>
                      </a:lnTo>
                      <a:cubicBezTo>
                        <a:pt x="16598" y="11049"/>
                        <a:pt x="16383" y="11061"/>
                        <a:pt x="16346" y="10916"/>
                      </a:cubicBezTo>
                      <a:cubicBezTo>
                        <a:pt x="16216" y="10747"/>
                        <a:pt x="16131" y="10449"/>
                        <a:pt x="15922" y="10393"/>
                      </a:cubicBezTo>
                      <a:cubicBezTo>
                        <a:pt x="15951" y="10281"/>
                        <a:pt x="15996" y="10050"/>
                        <a:pt x="16094" y="10009"/>
                      </a:cubicBezTo>
                      <a:cubicBezTo>
                        <a:pt x="16162" y="9981"/>
                        <a:pt x="16172" y="9976"/>
                        <a:pt x="16241" y="9976"/>
                      </a:cubicBezTo>
                      <a:cubicBezTo>
                        <a:pt x="16389" y="9976"/>
                        <a:pt x="16257" y="9717"/>
                        <a:pt x="16138" y="9717"/>
                      </a:cubicBezTo>
                      <a:cubicBezTo>
                        <a:pt x="16041" y="9717"/>
                        <a:pt x="15947" y="9596"/>
                        <a:pt x="15855" y="9645"/>
                      </a:cubicBezTo>
                      <a:cubicBezTo>
                        <a:pt x="15815" y="9666"/>
                        <a:pt x="15657" y="9959"/>
                        <a:pt x="15665" y="9700"/>
                      </a:cubicBezTo>
                      <a:cubicBezTo>
                        <a:pt x="15671" y="9442"/>
                        <a:pt x="15348" y="9696"/>
                        <a:pt x="15343" y="9394"/>
                      </a:cubicBezTo>
                      <a:cubicBezTo>
                        <a:pt x="15385" y="9432"/>
                        <a:pt x="15449" y="9421"/>
                        <a:pt x="15498" y="9408"/>
                      </a:cubicBezTo>
                      <a:cubicBezTo>
                        <a:pt x="15515" y="9403"/>
                        <a:pt x="15696" y="9022"/>
                        <a:pt x="15716" y="8978"/>
                      </a:cubicBezTo>
                      <a:cubicBezTo>
                        <a:pt x="15802" y="8780"/>
                        <a:pt x="15869" y="9340"/>
                        <a:pt x="15873" y="9343"/>
                      </a:cubicBezTo>
                      <a:cubicBezTo>
                        <a:pt x="15724" y="9412"/>
                        <a:pt x="15962" y="9649"/>
                        <a:pt x="16042" y="9398"/>
                      </a:cubicBezTo>
                      <a:cubicBezTo>
                        <a:pt x="16080" y="9281"/>
                        <a:pt x="16134" y="9226"/>
                        <a:pt x="16255" y="9232"/>
                      </a:cubicBezTo>
                      <a:cubicBezTo>
                        <a:pt x="16563" y="9232"/>
                        <a:pt x="16381" y="9707"/>
                        <a:pt x="16600" y="9725"/>
                      </a:cubicBezTo>
                      <a:cubicBezTo>
                        <a:pt x="16602" y="9756"/>
                        <a:pt x="16619" y="9789"/>
                        <a:pt x="16637" y="9811"/>
                      </a:cubicBezTo>
                      <a:cubicBezTo>
                        <a:pt x="16663" y="9798"/>
                        <a:pt x="16698" y="9771"/>
                        <a:pt x="16709" y="9740"/>
                      </a:cubicBezTo>
                      <a:cubicBezTo>
                        <a:pt x="16725" y="9749"/>
                        <a:pt x="16741" y="9758"/>
                        <a:pt x="16757" y="9767"/>
                      </a:cubicBezTo>
                      <a:cubicBezTo>
                        <a:pt x="16769" y="9767"/>
                        <a:pt x="16778" y="9762"/>
                        <a:pt x="16785" y="9756"/>
                      </a:cubicBezTo>
                      <a:cubicBezTo>
                        <a:pt x="16797" y="9780"/>
                        <a:pt x="16820" y="9802"/>
                        <a:pt x="16840" y="9817"/>
                      </a:cubicBezTo>
                      <a:cubicBezTo>
                        <a:pt x="16852" y="9804"/>
                        <a:pt x="16864" y="9788"/>
                        <a:pt x="16873" y="9771"/>
                      </a:cubicBezTo>
                      <a:cubicBezTo>
                        <a:pt x="16891" y="9805"/>
                        <a:pt x="16902" y="9828"/>
                        <a:pt x="16908" y="9843"/>
                      </a:cubicBezTo>
                      <a:cubicBezTo>
                        <a:pt x="16847" y="9895"/>
                        <a:pt x="17004" y="10307"/>
                        <a:pt x="17021" y="10410"/>
                      </a:cubicBezTo>
                      <a:cubicBezTo>
                        <a:pt x="17070" y="10691"/>
                        <a:pt x="17304" y="10518"/>
                        <a:pt x="17449" y="10518"/>
                      </a:cubicBezTo>
                      <a:cubicBezTo>
                        <a:pt x="17808" y="10215"/>
                        <a:pt x="17261" y="9613"/>
                        <a:pt x="17080" y="9402"/>
                      </a:cubicBezTo>
                      <a:lnTo>
                        <a:pt x="17048" y="9438"/>
                      </a:lnTo>
                      <a:cubicBezTo>
                        <a:pt x="16837" y="9231"/>
                        <a:pt x="16887" y="9348"/>
                        <a:pt x="17005" y="9091"/>
                      </a:cubicBezTo>
                      <a:cubicBezTo>
                        <a:pt x="17099" y="8895"/>
                        <a:pt x="16986" y="8839"/>
                        <a:pt x="17044" y="8633"/>
                      </a:cubicBezTo>
                      <a:cubicBezTo>
                        <a:pt x="17065" y="8626"/>
                        <a:pt x="17115" y="8634"/>
                        <a:pt x="17137" y="8636"/>
                      </a:cubicBezTo>
                      <a:cubicBezTo>
                        <a:pt x="17110" y="8586"/>
                        <a:pt x="17077" y="8532"/>
                        <a:pt x="17040" y="8493"/>
                      </a:cubicBezTo>
                      <a:cubicBezTo>
                        <a:pt x="17041" y="8492"/>
                        <a:pt x="17041" y="8490"/>
                        <a:pt x="17042" y="8488"/>
                      </a:cubicBezTo>
                      <a:cubicBezTo>
                        <a:pt x="17064" y="8487"/>
                        <a:pt x="17086" y="8479"/>
                        <a:pt x="17106" y="8468"/>
                      </a:cubicBezTo>
                      <a:cubicBezTo>
                        <a:pt x="17136" y="8432"/>
                        <a:pt x="17150" y="8393"/>
                        <a:pt x="17159" y="8342"/>
                      </a:cubicBezTo>
                      <a:cubicBezTo>
                        <a:pt x="17315" y="8418"/>
                        <a:pt x="17705" y="8619"/>
                        <a:pt x="17671" y="8117"/>
                      </a:cubicBezTo>
                      <a:cubicBezTo>
                        <a:pt x="17658" y="7925"/>
                        <a:pt x="17808" y="7735"/>
                        <a:pt x="17792" y="7535"/>
                      </a:cubicBezTo>
                      <a:cubicBezTo>
                        <a:pt x="17781" y="7389"/>
                        <a:pt x="17861" y="7091"/>
                        <a:pt x="17823" y="6968"/>
                      </a:cubicBezTo>
                      <a:cubicBezTo>
                        <a:pt x="17754" y="6743"/>
                        <a:pt x="17595" y="6575"/>
                        <a:pt x="17533" y="6355"/>
                      </a:cubicBezTo>
                      <a:cubicBezTo>
                        <a:pt x="17482" y="6176"/>
                        <a:pt x="17477" y="6076"/>
                        <a:pt x="17371" y="5930"/>
                      </a:cubicBezTo>
                      <a:cubicBezTo>
                        <a:pt x="17206" y="5696"/>
                        <a:pt x="16964" y="5566"/>
                        <a:pt x="16701" y="5550"/>
                      </a:cubicBezTo>
                      <a:lnTo>
                        <a:pt x="16702" y="5599"/>
                      </a:lnTo>
                      <a:lnTo>
                        <a:pt x="16682" y="5620"/>
                      </a:lnTo>
                      <a:cubicBezTo>
                        <a:pt x="16715" y="5661"/>
                        <a:pt x="16696" y="5689"/>
                        <a:pt x="16705" y="5735"/>
                      </a:cubicBezTo>
                      <a:cubicBezTo>
                        <a:pt x="16705" y="5735"/>
                        <a:pt x="16701" y="5738"/>
                        <a:pt x="16686" y="5738"/>
                      </a:cubicBezTo>
                      <a:cubicBezTo>
                        <a:pt x="16699" y="5604"/>
                        <a:pt x="16597" y="5649"/>
                        <a:pt x="16543" y="5672"/>
                      </a:cubicBezTo>
                      <a:cubicBezTo>
                        <a:pt x="16464" y="5655"/>
                        <a:pt x="16474" y="5478"/>
                        <a:pt x="16362" y="5478"/>
                      </a:cubicBezTo>
                      <a:cubicBezTo>
                        <a:pt x="16292" y="5478"/>
                        <a:pt x="16248" y="5504"/>
                        <a:pt x="16175" y="5453"/>
                      </a:cubicBezTo>
                      <a:cubicBezTo>
                        <a:pt x="16188" y="5307"/>
                        <a:pt x="16331" y="5234"/>
                        <a:pt x="16320" y="5059"/>
                      </a:cubicBezTo>
                      <a:cubicBezTo>
                        <a:pt x="16316" y="4984"/>
                        <a:pt x="16399" y="4871"/>
                        <a:pt x="16438" y="4830"/>
                      </a:cubicBezTo>
                      <a:cubicBezTo>
                        <a:pt x="16438" y="4780"/>
                        <a:pt x="16419" y="4738"/>
                        <a:pt x="16403" y="4694"/>
                      </a:cubicBezTo>
                      <a:cubicBezTo>
                        <a:pt x="16485" y="4410"/>
                        <a:pt x="16622" y="4513"/>
                        <a:pt x="16822" y="4502"/>
                      </a:cubicBezTo>
                      <a:cubicBezTo>
                        <a:pt x="17017" y="4491"/>
                        <a:pt x="17229" y="4512"/>
                        <a:pt x="17432" y="4486"/>
                      </a:cubicBezTo>
                      <a:cubicBezTo>
                        <a:pt x="17432" y="4486"/>
                        <a:pt x="17380" y="4399"/>
                        <a:pt x="17380" y="4399"/>
                      </a:cubicBezTo>
                      <a:cubicBezTo>
                        <a:pt x="17472" y="4395"/>
                        <a:pt x="17591" y="4417"/>
                        <a:pt x="17675" y="4457"/>
                      </a:cubicBezTo>
                      <a:lnTo>
                        <a:pt x="17587" y="4479"/>
                      </a:lnTo>
                      <a:cubicBezTo>
                        <a:pt x="17820" y="4694"/>
                        <a:pt x="18012" y="4482"/>
                        <a:pt x="18255" y="4567"/>
                      </a:cubicBezTo>
                      <a:lnTo>
                        <a:pt x="18310" y="4498"/>
                      </a:lnTo>
                      <a:cubicBezTo>
                        <a:pt x="18234" y="4374"/>
                        <a:pt x="18125" y="4427"/>
                        <a:pt x="18045" y="4339"/>
                      </a:cubicBezTo>
                      <a:cubicBezTo>
                        <a:pt x="18017" y="4297"/>
                        <a:pt x="18066" y="4003"/>
                        <a:pt x="18073" y="3947"/>
                      </a:cubicBezTo>
                      <a:cubicBezTo>
                        <a:pt x="18187" y="3913"/>
                        <a:pt x="18309" y="3913"/>
                        <a:pt x="18421" y="3949"/>
                      </a:cubicBezTo>
                      <a:cubicBezTo>
                        <a:pt x="18458" y="3949"/>
                        <a:pt x="18515" y="4111"/>
                        <a:pt x="18527" y="4157"/>
                      </a:cubicBezTo>
                      <a:cubicBezTo>
                        <a:pt x="18550" y="4152"/>
                        <a:pt x="18576" y="4143"/>
                        <a:pt x="18595" y="4129"/>
                      </a:cubicBezTo>
                      <a:cubicBezTo>
                        <a:pt x="18617" y="4170"/>
                        <a:pt x="18639" y="4210"/>
                        <a:pt x="18664" y="4248"/>
                      </a:cubicBezTo>
                      <a:cubicBezTo>
                        <a:pt x="18693" y="4222"/>
                        <a:pt x="18724" y="4201"/>
                        <a:pt x="18757" y="4186"/>
                      </a:cubicBezTo>
                      <a:cubicBezTo>
                        <a:pt x="18758" y="4038"/>
                        <a:pt x="18825" y="3956"/>
                        <a:pt x="18932" y="4040"/>
                      </a:cubicBezTo>
                      <a:cubicBezTo>
                        <a:pt x="18932" y="4003"/>
                        <a:pt x="18933" y="3962"/>
                        <a:pt x="18927" y="3925"/>
                      </a:cubicBezTo>
                      <a:cubicBezTo>
                        <a:pt x="18949" y="3962"/>
                        <a:pt x="18974" y="4040"/>
                        <a:pt x="19016" y="4044"/>
                      </a:cubicBezTo>
                      <a:cubicBezTo>
                        <a:pt x="19020" y="4065"/>
                        <a:pt x="19027" y="4085"/>
                        <a:pt x="19036" y="4104"/>
                      </a:cubicBezTo>
                      <a:cubicBezTo>
                        <a:pt x="18991" y="4134"/>
                        <a:pt x="18948" y="4163"/>
                        <a:pt x="18913" y="4209"/>
                      </a:cubicBezTo>
                      <a:lnTo>
                        <a:pt x="18933" y="4227"/>
                      </a:lnTo>
                      <a:lnTo>
                        <a:pt x="18922" y="4242"/>
                      </a:lnTo>
                      <a:cubicBezTo>
                        <a:pt x="18933" y="4251"/>
                        <a:pt x="18941" y="4262"/>
                        <a:pt x="18947" y="4276"/>
                      </a:cubicBezTo>
                      <a:cubicBezTo>
                        <a:pt x="18922" y="4461"/>
                        <a:pt x="18945" y="4782"/>
                        <a:pt x="18746" y="4754"/>
                      </a:cubicBezTo>
                      <a:cubicBezTo>
                        <a:pt x="18747" y="4788"/>
                        <a:pt x="18744" y="4821"/>
                        <a:pt x="18739" y="4854"/>
                      </a:cubicBezTo>
                      <a:cubicBezTo>
                        <a:pt x="18836" y="5008"/>
                        <a:pt x="18864" y="5224"/>
                        <a:pt x="18983" y="5396"/>
                      </a:cubicBezTo>
                      <a:cubicBezTo>
                        <a:pt x="19126" y="5602"/>
                        <a:pt x="19308" y="5753"/>
                        <a:pt x="19457" y="5949"/>
                      </a:cubicBezTo>
                      <a:cubicBezTo>
                        <a:pt x="19532" y="6048"/>
                        <a:pt x="19836" y="6469"/>
                        <a:pt x="19960" y="6469"/>
                      </a:cubicBezTo>
                      <a:cubicBezTo>
                        <a:pt x="20212" y="6469"/>
                        <a:pt x="19956" y="6018"/>
                        <a:pt x="19950" y="5979"/>
                      </a:cubicBezTo>
                      <a:cubicBezTo>
                        <a:pt x="19977" y="5936"/>
                        <a:pt x="20168" y="5982"/>
                        <a:pt x="20211" y="5985"/>
                      </a:cubicBezTo>
                      <a:cubicBezTo>
                        <a:pt x="20174" y="5942"/>
                        <a:pt x="19926" y="5707"/>
                        <a:pt x="19968" y="5649"/>
                      </a:cubicBezTo>
                      <a:cubicBezTo>
                        <a:pt x="19982" y="5630"/>
                        <a:pt x="20101" y="5654"/>
                        <a:pt x="20126" y="5664"/>
                      </a:cubicBezTo>
                      <a:cubicBezTo>
                        <a:pt x="20192" y="5412"/>
                        <a:pt x="19863" y="5420"/>
                        <a:pt x="19903" y="5247"/>
                      </a:cubicBezTo>
                      <a:cubicBezTo>
                        <a:pt x="19934" y="5260"/>
                        <a:pt x="19968" y="5294"/>
                        <a:pt x="19997" y="5315"/>
                      </a:cubicBezTo>
                      <a:cubicBezTo>
                        <a:pt x="20147" y="5117"/>
                        <a:pt x="19645" y="4785"/>
                        <a:pt x="19523" y="4756"/>
                      </a:cubicBezTo>
                      <a:cubicBezTo>
                        <a:pt x="19467" y="4748"/>
                        <a:pt x="19432" y="4643"/>
                        <a:pt x="19443" y="4586"/>
                      </a:cubicBezTo>
                      <a:cubicBezTo>
                        <a:pt x="19470" y="4445"/>
                        <a:pt x="19324" y="4420"/>
                        <a:pt x="19334" y="4366"/>
                      </a:cubicBezTo>
                      <a:cubicBezTo>
                        <a:pt x="19351" y="4272"/>
                        <a:pt x="19470" y="4429"/>
                        <a:pt x="19504" y="4429"/>
                      </a:cubicBezTo>
                      <a:cubicBezTo>
                        <a:pt x="19583" y="4429"/>
                        <a:pt x="19522" y="4292"/>
                        <a:pt x="19560" y="4279"/>
                      </a:cubicBezTo>
                      <a:cubicBezTo>
                        <a:pt x="19779" y="4468"/>
                        <a:pt x="19644" y="4227"/>
                        <a:pt x="19830" y="4227"/>
                      </a:cubicBezTo>
                      <a:cubicBezTo>
                        <a:pt x="19974" y="4180"/>
                        <a:pt x="20153" y="4358"/>
                        <a:pt x="20275" y="4424"/>
                      </a:cubicBezTo>
                      <a:cubicBezTo>
                        <a:pt x="20286" y="4362"/>
                        <a:pt x="20280" y="4286"/>
                        <a:pt x="20244" y="4238"/>
                      </a:cubicBezTo>
                      <a:cubicBezTo>
                        <a:pt x="20487" y="4009"/>
                        <a:pt x="20524" y="3674"/>
                        <a:pt x="20914" y="3862"/>
                      </a:cubicBezTo>
                      <a:cubicBezTo>
                        <a:pt x="20928" y="3840"/>
                        <a:pt x="20946" y="3835"/>
                        <a:pt x="20968" y="3843"/>
                      </a:cubicBezTo>
                      <a:cubicBezTo>
                        <a:pt x="20980" y="3602"/>
                        <a:pt x="20494" y="3359"/>
                        <a:pt x="20326" y="3322"/>
                      </a:cubicBezTo>
                      <a:cubicBezTo>
                        <a:pt x="20400" y="3299"/>
                        <a:pt x="20509" y="3221"/>
                        <a:pt x="20442" y="3106"/>
                      </a:cubicBezTo>
                      <a:cubicBezTo>
                        <a:pt x="20615" y="3209"/>
                        <a:pt x="20796" y="3130"/>
                        <a:pt x="20975" y="3259"/>
                      </a:cubicBezTo>
                      <a:cubicBezTo>
                        <a:pt x="21042" y="3307"/>
                        <a:pt x="21600" y="3507"/>
                        <a:pt x="21591" y="3334"/>
                      </a:cubicBezTo>
                      <a:cubicBezTo>
                        <a:pt x="21518" y="3261"/>
                        <a:pt x="21537" y="3195"/>
                        <a:pt x="21482" y="3136"/>
                      </a:cubicBezTo>
                      <a:close/>
                      <a:moveTo>
                        <a:pt x="16994" y="18909"/>
                      </a:moveTo>
                      <a:cubicBezTo>
                        <a:pt x="16992" y="18916"/>
                        <a:pt x="16986" y="18936"/>
                        <a:pt x="16994" y="18908"/>
                      </a:cubicBezTo>
                      <a:cubicBezTo>
                        <a:pt x="16995" y="18905"/>
                        <a:pt x="16995" y="18906"/>
                        <a:pt x="16994" y="18908"/>
                      </a:cubicBezTo>
                      <a:cubicBezTo>
                        <a:pt x="17025" y="18802"/>
                        <a:pt x="16849" y="18703"/>
                        <a:pt x="16797" y="18645"/>
                      </a:cubicBezTo>
                      <a:cubicBezTo>
                        <a:pt x="16910" y="18509"/>
                        <a:pt x="16724" y="18432"/>
                        <a:pt x="16738" y="18304"/>
                      </a:cubicBezTo>
                      <a:lnTo>
                        <a:pt x="16754" y="18340"/>
                      </a:lnTo>
                      <a:lnTo>
                        <a:pt x="16768" y="18257"/>
                      </a:lnTo>
                      <a:lnTo>
                        <a:pt x="16776" y="18259"/>
                      </a:lnTo>
                      <a:cubicBezTo>
                        <a:pt x="16763" y="18110"/>
                        <a:pt x="16888" y="18117"/>
                        <a:pt x="16947" y="18016"/>
                      </a:cubicBezTo>
                      <a:cubicBezTo>
                        <a:pt x="16932" y="18006"/>
                        <a:pt x="16894" y="17954"/>
                        <a:pt x="16878" y="17954"/>
                      </a:cubicBezTo>
                      <a:cubicBezTo>
                        <a:pt x="17187" y="17954"/>
                        <a:pt x="16910" y="17614"/>
                        <a:pt x="16748" y="17594"/>
                      </a:cubicBezTo>
                      <a:cubicBezTo>
                        <a:pt x="16760" y="17529"/>
                        <a:pt x="16681" y="17426"/>
                        <a:pt x="16659" y="17362"/>
                      </a:cubicBezTo>
                      <a:cubicBezTo>
                        <a:pt x="16473" y="17255"/>
                        <a:pt x="16458" y="17581"/>
                        <a:pt x="16392" y="17697"/>
                      </a:cubicBezTo>
                      <a:lnTo>
                        <a:pt x="16408" y="17712"/>
                      </a:lnTo>
                      <a:cubicBezTo>
                        <a:pt x="16350" y="17704"/>
                        <a:pt x="16222" y="17768"/>
                        <a:pt x="16295" y="17866"/>
                      </a:cubicBezTo>
                      <a:cubicBezTo>
                        <a:pt x="16216" y="17940"/>
                        <a:pt x="16061" y="17932"/>
                        <a:pt x="16023" y="18049"/>
                      </a:cubicBezTo>
                      <a:cubicBezTo>
                        <a:pt x="15957" y="18251"/>
                        <a:pt x="15876" y="18304"/>
                        <a:pt x="15732" y="18363"/>
                      </a:cubicBezTo>
                      <a:cubicBezTo>
                        <a:pt x="15609" y="18415"/>
                        <a:pt x="15571" y="18696"/>
                        <a:pt x="15535" y="18708"/>
                      </a:cubicBezTo>
                      <a:cubicBezTo>
                        <a:pt x="15508" y="18708"/>
                        <a:pt x="15366" y="18659"/>
                        <a:pt x="15367" y="18626"/>
                      </a:cubicBezTo>
                      <a:lnTo>
                        <a:pt x="15369" y="18534"/>
                      </a:lnTo>
                      <a:lnTo>
                        <a:pt x="15311" y="18575"/>
                      </a:lnTo>
                      <a:lnTo>
                        <a:pt x="15306" y="18562"/>
                      </a:lnTo>
                      <a:cubicBezTo>
                        <a:pt x="15117" y="18677"/>
                        <a:pt x="15108" y="18934"/>
                        <a:pt x="15200" y="19136"/>
                      </a:cubicBezTo>
                      <a:cubicBezTo>
                        <a:pt x="15161" y="19181"/>
                        <a:pt x="15164" y="19258"/>
                        <a:pt x="15203" y="19303"/>
                      </a:cubicBezTo>
                      <a:cubicBezTo>
                        <a:pt x="15195" y="19335"/>
                        <a:pt x="15210" y="19374"/>
                        <a:pt x="15235" y="19385"/>
                      </a:cubicBezTo>
                      <a:cubicBezTo>
                        <a:pt x="15225" y="19424"/>
                        <a:pt x="15232" y="19455"/>
                        <a:pt x="15254" y="19479"/>
                      </a:cubicBezTo>
                      <a:cubicBezTo>
                        <a:pt x="15285" y="19481"/>
                        <a:pt x="15311" y="19464"/>
                        <a:pt x="15340" y="19452"/>
                      </a:cubicBezTo>
                      <a:cubicBezTo>
                        <a:pt x="15350" y="19468"/>
                        <a:pt x="15353" y="19488"/>
                        <a:pt x="15347" y="19511"/>
                      </a:cubicBezTo>
                      <a:cubicBezTo>
                        <a:pt x="15325" y="19540"/>
                        <a:pt x="15350" y="19890"/>
                        <a:pt x="15399" y="19920"/>
                      </a:cubicBezTo>
                      <a:cubicBezTo>
                        <a:pt x="15473" y="19966"/>
                        <a:pt x="15568" y="19928"/>
                        <a:pt x="15643" y="19918"/>
                      </a:cubicBezTo>
                      <a:cubicBezTo>
                        <a:pt x="15630" y="20115"/>
                        <a:pt x="15842" y="20079"/>
                        <a:pt x="15913" y="19951"/>
                      </a:cubicBezTo>
                      <a:cubicBezTo>
                        <a:pt x="15943" y="20003"/>
                        <a:pt x="16038" y="20088"/>
                        <a:pt x="16085" y="20029"/>
                      </a:cubicBezTo>
                      <a:cubicBezTo>
                        <a:pt x="16181" y="20173"/>
                        <a:pt x="16201" y="20238"/>
                        <a:pt x="16389" y="20115"/>
                      </a:cubicBezTo>
                      <a:cubicBezTo>
                        <a:pt x="16410" y="20270"/>
                        <a:pt x="16541" y="20049"/>
                        <a:pt x="16499" y="19901"/>
                      </a:cubicBezTo>
                      <a:cubicBezTo>
                        <a:pt x="16526" y="19881"/>
                        <a:pt x="16539" y="19851"/>
                        <a:pt x="16538" y="19809"/>
                      </a:cubicBezTo>
                      <a:lnTo>
                        <a:pt x="16562" y="19798"/>
                      </a:lnTo>
                      <a:cubicBezTo>
                        <a:pt x="16568" y="19733"/>
                        <a:pt x="16573" y="19601"/>
                        <a:pt x="16539" y="19554"/>
                      </a:cubicBezTo>
                      <a:cubicBezTo>
                        <a:pt x="16562" y="19523"/>
                        <a:pt x="16574" y="19505"/>
                        <a:pt x="16597" y="19520"/>
                      </a:cubicBezTo>
                      <a:cubicBezTo>
                        <a:pt x="16644" y="19442"/>
                        <a:pt x="16806" y="19309"/>
                        <a:pt x="16741" y="19205"/>
                      </a:cubicBezTo>
                      <a:cubicBezTo>
                        <a:pt x="16704" y="19144"/>
                        <a:pt x="16767" y="18984"/>
                        <a:pt x="16806" y="18955"/>
                      </a:cubicBezTo>
                      <a:cubicBezTo>
                        <a:pt x="16858" y="18955"/>
                        <a:pt x="16966" y="19000"/>
                        <a:pt x="16994" y="18909"/>
                      </a:cubicBezTo>
                      <a:close/>
                      <a:moveTo>
                        <a:pt x="17082" y="15769"/>
                      </a:moveTo>
                      <a:cubicBezTo>
                        <a:pt x="17065" y="15769"/>
                        <a:pt x="17051" y="15769"/>
                        <a:pt x="17082" y="15769"/>
                      </a:cubicBezTo>
                      <a:cubicBezTo>
                        <a:pt x="17137" y="15769"/>
                        <a:pt x="17106" y="15769"/>
                        <a:pt x="17083" y="15769"/>
                      </a:cubicBezTo>
                      <a:cubicBezTo>
                        <a:pt x="17275" y="15768"/>
                        <a:pt x="17243" y="16089"/>
                        <a:pt x="17193" y="16059"/>
                      </a:cubicBezTo>
                      <a:cubicBezTo>
                        <a:pt x="17151" y="16034"/>
                        <a:pt x="17029" y="15770"/>
                        <a:pt x="17082" y="15769"/>
                      </a:cubicBezTo>
                      <a:close/>
                    </a:path>
                  </a:pathLst>
                </a:custGeom>
                <a:solidFill>
                  <a:schemeClr val="bg1">
                    <a:lumMod val="50000"/>
                    <a:alpha val="20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410780">
                    <a:lnSpc>
                      <a:spcPct val="110000"/>
                    </a:lnSpc>
                    <a:spcBef>
                      <a:spcPts val="2110"/>
                    </a:spcBef>
                    <a:defRPr sz="2000">
                      <a:solidFill>
                        <a:srgbClr val="4C4C4C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pPr>
                  <a:endParaRPr sz="1407" dirty="0">
                    <a:latin typeface="Abadi MT Condensed Light" panose="020B0306030101010103" pitchFamily="34" charset="77"/>
                    <a:ea typeface="Lato Light" panose="020F0502020204030203" pitchFamily="34" charset="0"/>
                    <a:cs typeface="Lato Light" panose="020F0502020204030203" pitchFamily="34" charset="0"/>
                  </a:endParaRPr>
                </a:p>
              </p:txBody>
            </p:sp>
            <p:sp>
              <p:nvSpPr>
                <p:cNvPr id="90" name="Freeform 11">
                  <a:extLst>
                    <a:ext uri="{FF2B5EF4-FFF2-40B4-BE49-F238E27FC236}">
                      <a16:creationId xmlns:a16="http://schemas.microsoft.com/office/drawing/2014/main" id="{108A36F5-080C-4F0D-85FC-A48F7C7CF27D}"/>
                    </a:ext>
                  </a:extLst>
                </p:cNvPr>
                <p:cNvSpPr/>
                <p:nvPr/>
              </p:nvSpPr>
              <p:spPr>
                <a:xfrm>
                  <a:off x="9612874" y="4067571"/>
                  <a:ext cx="2305290" cy="2027268"/>
                </a:xfrm>
                <a:custGeom>
                  <a:avLst/>
                  <a:gdLst>
                    <a:gd name="connsiteX0" fmla="*/ 1846995 w 3774003"/>
                    <a:gd name="connsiteY0" fmla="*/ 2904761 h 3318852"/>
                    <a:gd name="connsiteX1" fmla="*/ 1620687 w 3774003"/>
                    <a:gd name="connsiteY1" fmla="*/ 3106909 h 3318852"/>
                    <a:gd name="connsiteX2" fmla="*/ 1615165 w 3774003"/>
                    <a:gd name="connsiteY2" fmla="*/ 2956212 h 3318852"/>
                    <a:gd name="connsiteX3" fmla="*/ 1789693 w 3774003"/>
                    <a:gd name="connsiteY3" fmla="*/ 2921279 h 3318852"/>
                    <a:gd name="connsiteX4" fmla="*/ 1789693 w 3774003"/>
                    <a:gd name="connsiteY4" fmla="*/ 2921279 h 3318852"/>
                    <a:gd name="connsiteX5" fmla="*/ 1846995 w 3774003"/>
                    <a:gd name="connsiteY5" fmla="*/ 2904761 h 3318852"/>
                    <a:gd name="connsiteX6" fmla="*/ 3258177 w 3774003"/>
                    <a:gd name="connsiteY6" fmla="*/ 2831345 h 3318852"/>
                    <a:gd name="connsiteX7" fmla="*/ 3258177 w 3774003"/>
                    <a:gd name="connsiteY7" fmla="*/ 2831345 h 3318852"/>
                    <a:gd name="connsiteX8" fmla="*/ 3544317 w 3774003"/>
                    <a:gd name="connsiteY8" fmla="*/ 2327684 h 3318852"/>
                    <a:gd name="connsiteX9" fmla="*/ 3553543 w 3774003"/>
                    <a:gd name="connsiteY9" fmla="*/ 2339747 h 3318852"/>
                    <a:gd name="connsiteX10" fmla="*/ 3566035 w 3774003"/>
                    <a:gd name="connsiteY10" fmla="*/ 2369997 h 3318852"/>
                    <a:gd name="connsiteX11" fmla="*/ 3608185 w 3774003"/>
                    <a:gd name="connsiteY11" fmla="*/ 2415452 h 3318852"/>
                    <a:gd name="connsiteX12" fmla="*/ 3583075 w 3774003"/>
                    <a:gd name="connsiteY12" fmla="*/ 2488388 h 3318852"/>
                    <a:gd name="connsiteX13" fmla="*/ 3581559 w 3774003"/>
                    <a:gd name="connsiteY13" fmla="*/ 2521274 h 3318852"/>
                    <a:gd name="connsiteX14" fmla="*/ 3607741 w 3774003"/>
                    <a:gd name="connsiteY14" fmla="*/ 2524975 h 3318852"/>
                    <a:gd name="connsiteX15" fmla="*/ 3607741 w 3774003"/>
                    <a:gd name="connsiteY15" fmla="*/ 2524975 h 3318852"/>
                    <a:gd name="connsiteX16" fmla="*/ 3621201 w 3774003"/>
                    <a:gd name="connsiteY16" fmla="*/ 2492915 h 3318852"/>
                    <a:gd name="connsiteX17" fmla="*/ 3631713 w 3774003"/>
                    <a:gd name="connsiteY17" fmla="*/ 2524496 h 3318852"/>
                    <a:gd name="connsiteX18" fmla="*/ 3617199 w 3774003"/>
                    <a:gd name="connsiteY18" fmla="*/ 2568859 h 3318852"/>
                    <a:gd name="connsiteX19" fmla="*/ 3640475 w 3774003"/>
                    <a:gd name="connsiteY19" fmla="*/ 2602518 h 3318852"/>
                    <a:gd name="connsiteX20" fmla="*/ 3711925 w 3774003"/>
                    <a:gd name="connsiteY20" fmla="*/ 2597991 h 3318852"/>
                    <a:gd name="connsiteX21" fmla="*/ 3774003 w 3774003"/>
                    <a:gd name="connsiteY21" fmla="*/ 2592479 h 3318852"/>
                    <a:gd name="connsiteX22" fmla="*/ 3736907 w 3774003"/>
                    <a:gd name="connsiteY22" fmla="*/ 2633540 h 3318852"/>
                    <a:gd name="connsiteX23" fmla="*/ 3693979 w 3774003"/>
                    <a:gd name="connsiteY23" fmla="*/ 2674042 h 3318852"/>
                    <a:gd name="connsiteX24" fmla="*/ 3593103 w 3774003"/>
                    <a:gd name="connsiteY24" fmla="*/ 2718965 h 3318852"/>
                    <a:gd name="connsiteX25" fmla="*/ 3576967 w 3774003"/>
                    <a:gd name="connsiteY25" fmla="*/ 2732013 h 3318852"/>
                    <a:gd name="connsiteX26" fmla="*/ 3573239 w 3774003"/>
                    <a:gd name="connsiteY26" fmla="*/ 2753395 h 3318852"/>
                    <a:gd name="connsiteX27" fmla="*/ 3534627 w 3774003"/>
                    <a:gd name="connsiteY27" fmla="*/ 2783006 h 3318852"/>
                    <a:gd name="connsiteX28" fmla="*/ 3495195 w 3774003"/>
                    <a:gd name="connsiteY28" fmla="*/ 2818689 h 3318852"/>
                    <a:gd name="connsiteX29" fmla="*/ 3442303 w 3774003"/>
                    <a:gd name="connsiteY29" fmla="*/ 2849684 h 3318852"/>
                    <a:gd name="connsiteX30" fmla="*/ 3362343 w 3774003"/>
                    <a:gd name="connsiteY30" fmla="*/ 2896604 h 3318852"/>
                    <a:gd name="connsiteX31" fmla="*/ 3322805 w 3774003"/>
                    <a:gd name="connsiteY31" fmla="*/ 2881798 h 3318852"/>
                    <a:gd name="connsiteX32" fmla="*/ 3327343 w 3774003"/>
                    <a:gd name="connsiteY32" fmla="*/ 2872760 h 3318852"/>
                    <a:gd name="connsiteX33" fmla="*/ 3304165 w 3774003"/>
                    <a:gd name="connsiteY33" fmla="*/ 2893084 h 3318852"/>
                    <a:gd name="connsiteX34" fmla="*/ 3289619 w 3774003"/>
                    <a:gd name="connsiteY34" fmla="*/ 2919529 h 3318852"/>
                    <a:gd name="connsiteX35" fmla="*/ 3278555 w 3774003"/>
                    <a:gd name="connsiteY35" fmla="*/ 2933505 h 3318852"/>
                    <a:gd name="connsiteX36" fmla="*/ 3215895 w 3774003"/>
                    <a:gd name="connsiteY36" fmla="*/ 2977301 h 3318852"/>
                    <a:gd name="connsiteX37" fmla="*/ 3089013 w 3774003"/>
                    <a:gd name="connsiteY37" fmla="*/ 3065963 h 3318852"/>
                    <a:gd name="connsiteX38" fmla="*/ 3100971 w 3774003"/>
                    <a:gd name="connsiteY38" fmla="*/ 3080304 h 3318852"/>
                    <a:gd name="connsiteX39" fmla="*/ 3087635 w 3774003"/>
                    <a:gd name="connsiteY39" fmla="*/ 3093643 h 3318852"/>
                    <a:gd name="connsiteX40" fmla="*/ 3057461 w 3774003"/>
                    <a:gd name="connsiteY40" fmla="*/ 3098583 h 3318852"/>
                    <a:gd name="connsiteX41" fmla="*/ 3013577 w 3774003"/>
                    <a:gd name="connsiteY41" fmla="*/ 3109736 h 3318852"/>
                    <a:gd name="connsiteX42" fmla="*/ 2941829 w 3774003"/>
                    <a:gd name="connsiteY42" fmla="*/ 3137439 h 3318852"/>
                    <a:gd name="connsiteX43" fmla="*/ 2879245 w 3774003"/>
                    <a:gd name="connsiteY43" fmla="*/ 3198580 h 3318852"/>
                    <a:gd name="connsiteX44" fmla="*/ 2715109 w 3774003"/>
                    <a:gd name="connsiteY44" fmla="*/ 3304269 h 3318852"/>
                    <a:gd name="connsiteX45" fmla="*/ 2629727 w 3774003"/>
                    <a:gd name="connsiteY45" fmla="*/ 3314535 h 3318852"/>
                    <a:gd name="connsiteX46" fmla="*/ 2596049 w 3774003"/>
                    <a:gd name="connsiteY46" fmla="*/ 3296598 h 3318852"/>
                    <a:gd name="connsiteX47" fmla="*/ 2596049 w 3774003"/>
                    <a:gd name="connsiteY47" fmla="*/ 3280595 h 3318852"/>
                    <a:gd name="connsiteX48" fmla="*/ 2522775 w 3774003"/>
                    <a:gd name="connsiteY48" fmla="*/ 3283281 h 3318852"/>
                    <a:gd name="connsiteX49" fmla="*/ 2540767 w 3774003"/>
                    <a:gd name="connsiteY49" fmla="*/ 3260701 h 3318852"/>
                    <a:gd name="connsiteX50" fmla="*/ 2578019 w 3774003"/>
                    <a:gd name="connsiteY50" fmla="*/ 3231200 h 3318852"/>
                    <a:gd name="connsiteX51" fmla="*/ 2630545 w 3774003"/>
                    <a:gd name="connsiteY51" fmla="*/ 3198034 h 3318852"/>
                    <a:gd name="connsiteX52" fmla="*/ 2695141 w 3774003"/>
                    <a:gd name="connsiteY52" fmla="*/ 3159178 h 3318852"/>
                    <a:gd name="connsiteX53" fmla="*/ 2746625 w 3774003"/>
                    <a:gd name="connsiteY53" fmla="*/ 3127332 h 3318852"/>
                    <a:gd name="connsiteX54" fmla="*/ 2805707 w 3774003"/>
                    <a:gd name="connsiteY54" fmla="*/ 3105229 h 3318852"/>
                    <a:gd name="connsiteX55" fmla="*/ 2943021 w 3774003"/>
                    <a:gd name="connsiteY55" fmla="*/ 3046250 h 3318852"/>
                    <a:gd name="connsiteX56" fmla="*/ 2990629 w 3774003"/>
                    <a:gd name="connsiteY56" fmla="*/ 3022053 h 3318852"/>
                    <a:gd name="connsiteX57" fmla="*/ 3030899 w 3774003"/>
                    <a:gd name="connsiteY57" fmla="*/ 3003820 h 3318852"/>
                    <a:gd name="connsiteX58" fmla="*/ 3050457 w 3774003"/>
                    <a:gd name="connsiteY58" fmla="*/ 2988045 h 3318852"/>
                    <a:gd name="connsiteX59" fmla="*/ 3084543 w 3774003"/>
                    <a:gd name="connsiteY59" fmla="*/ 2949143 h 3318852"/>
                    <a:gd name="connsiteX60" fmla="*/ 3131035 w 3774003"/>
                    <a:gd name="connsiteY60" fmla="*/ 2924992 h 3318852"/>
                    <a:gd name="connsiteX61" fmla="*/ 3171081 w 3774003"/>
                    <a:gd name="connsiteY61" fmla="*/ 2897107 h 3318852"/>
                    <a:gd name="connsiteX62" fmla="*/ 3198313 w 3774003"/>
                    <a:gd name="connsiteY62" fmla="*/ 2860960 h 3318852"/>
                    <a:gd name="connsiteX63" fmla="*/ 3258177 w 3774003"/>
                    <a:gd name="connsiteY63" fmla="*/ 2831345 h 3318852"/>
                    <a:gd name="connsiteX64" fmla="*/ 3243463 w 3774003"/>
                    <a:gd name="connsiteY64" fmla="*/ 2892714 h 3318852"/>
                    <a:gd name="connsiteX65" fmla="*/ 3290847 w 3774003"/>
                    <a:gd name="connsiteY65" fmla="*/ 2872159 h 3318852"/>
                    <a:gd name="connsiteX66" fmla="*/ 3310187 w 3774003"/>
                    <a:gd name="connsiteY66" fmla="*/ 2864371 h 3318852"/>
                    <a:gd name="connsiteX67" fmla="*/ 3327391 w 3774003"/>
                    <a:gd name="connsiteY67" fmla="*/ 2872664 h 3318852"/>
                    <a:gd name="connsiteX68" fmla="*/ 3328567 w 3774003"/>
                    <a:gd name="connsiteY68" fmla="*/ 2870322 h 3318852"/>
                    <a:gd name="connsiteX69" fmla="*/ 3377425 w 3774003"/>
                    <a:gd name="connsiteY69" fmla="*/ 2837781 h 3318852"/>
                    <a:gd name="connsiteX70" fmla="*/ 3422397 w 3774003"/>
                    <a:gd name="connsiteY70" fmla="*/ 2786841 h 3318852"/>
                    <a:gd name="connsiteX71" fmla="*/ 3374645 w 3774003"/>
                    <a:gd name="connsiteY71" fmla="*/ 2719284 h 3318852"/>
                    <a:gd name="connsiteX72" fmla="*/ 3434257 w 3774003"/>
                    <a:gd name="connsiteY72" fmla="*/ 2689860 h 3318852"/>
                    <a:gd name="connsiteX73" fmla="*/ 3493363 w 3774003"/>
                    <a:gd name="connsiteY73" fmla="*/ 2635537 h 3318852"/>
                    <a:gd name="connsiteX74" fmla="*/ 3535891 w 3774003"/>
                    <a:gd name="connsiteY74" fmla="*/ 2457019 h 3318852"/>
                    <a:gd name="connsiteX75" fmla="*/ 3536565 w 3774003"/>
                    <a:gd name="connsiteY75" fmla="*/ 2378678 h 3318852"/>
                    <a:gd name="connsiteX76" fmla="*/ 3536461 w 3774003"/>
                    <a:gd name="connsiteY76" fmla="*/ 2333756 h 3318852"/>
                    <a:gd name="connsiteX77" fmla="*/ 3544317 w 3774003"/>
                    <a:gd name="connsiteY77" fmla="*/ 2327684 h 3318852"/>
                    <a:gd name="connsiteX78" fmla="*/ 51093 w 3774003"/>
                    <a:gd name="connsiteY78" fmla="*/ 1767563 h 3318852"/>
                    <a:gd name="connsiteX79" fmla="*/ 51157 w 3774003"/>
                    <a:gd name="connsiteY79" fmla="*/ 1767685 h 3318852"/>
                    <a:gd name="connsiteX80" fmla="*/ 51213 w 3774003"/>
                    <a:gd name="connsiteY80" fmla="*/ 1767920 h 3318852"/>
                    <a:gd name="connsiteX81" fmla="*/ 46205 w 3774003"/>
                    <a:gd name="connsiteY81" fmla="*/ 1758380 h 3318852"/>
                    <a:gd name="connsiteX82" fmla="*/ 49963 w 3774003"/>
                    <a:gd name="connsiteY82" fmla="*/ 1764222 h 3318852"/>
                    <a:gd name="connsiteX83" fmla="*/ 51093 w 3774003"/>
                    <a:gd name="connsiteY83" fmla="*/ 1767563 h 3318852"/>
                    <a:gd name="connsiteX84" fmla="*/ 2635233 w 3774003"/>
                    <a:gd name="connsiteY84" fmla="*/ 1692436 h 3318852"/>
                    <a:gd name="connsiteX85" fmla="*/ 2637757 w 3774003"/>
                    <a:gd name="connsiteY85" fmla="*/ 1697575 h 3318852"/>
                    <a:gd name="connsiteX86" fmla="*/ 2635233 w 3774003"/>
                    <a:gd name="connsiteY86" fmla="*/ 1692436 h 3318852"/>
                    <a:gd name="connsiteX87" fmla="*/ 155261 w 3774003"/>
                    <a:gd name="connsiteY87" fmla="*/ 1487680 h 3318852"/>
                    <a:gd name="connsiteX88" fmla="*/ 164951 w 3774003"/>
                    <a:gd name="connsiteY88" fmla="*/ 1487680 h 3318852"/>
                    <a:gd name="connsiteX89" fmla="*/ 155431 w 3774003"/>
                    <a:gd name="connsiteY89" fmla="*/ 1490726 h 3318852"/>
                    <a:gd name="connsiteX90" fmla="*/ 154781 w 3774003"/>
                    <a:gd name="connsiteY90" fmla="*/ 1479004 h 3318852"/>
                    <a:gd name="connsiteX91" fmla="*/ 155261 w 3774003"/>
                    <a:gd name="connsiteY91" fmla="*/ 1487680 h 3318852"/>
                    <a:gd name="connsiteX92" fmla="*/ 154457 w 3774003"/>
                    <a:gd name="connsiteY92" fmla="*/ 1487680 h 3318852"/>
                    <a:gd name="connsiteX93" fmla="*/ 154781 w 3774003"/>
                    <a:gd name="connsiteY93" fmla="*/ 1479004 h 3318852"/>
                    <a:gd name="connsiteX94" fmla="*/ 2175863 w 3774003"/>
                    <a:gd name="connsiteY94" fmla="*/ 654486 h 3318852"/>
                    <a:gd name="connsiteX95" fmla="*/ 2198813 w 3774003"/>
                    <a:gd name="connsiteY95" fmla="*/ 733462 h 3318852"/>
                    <a:gd name="connsiteX96" fmla="*/ 2220767 w 3774003"/>
                    <a:gd name="connsiteY96" fmla="*/ 888691 h 3318852"/>
                    <a:gd name="connsiteX97" fmla="*/ 2278897 w 3774003"/>
                    <a:gd name="connsiteY97" fmla="*/ 902869 h 3318852"/>
                    <a:gd name="connsiteX98" fmla="*/ 2345173 w 3774003"/>
                    <a:gd name="connsiteY98" fmla="*/ 1274570 h 3318852"/>
                    <a:gd name="connsiteX99" fmla="*/ 2473309 w 3774003"/>
                    <a:gd name="connsiteY99" fmla="*/ 1376301 h 3318852"/>
                    <a:gd name="connsiteX100" fmla="*/ 2516111 w 3774003"/>
                    <a:gd name="connsiteY100" fmla="*/ 1523198 h 3318852"/>
                    <a:gd name="connsiteX101" fmla="*/ 2522187 w 3774003"/>
                    <a:gd name="connsiteY101" fmla="*/ 1497327 h 3318852"/>
                    <a:gd name="connsiteX102" fmla="*/ 2564991 w 3774003"/>
                    <a:gd name="connsiteY102" fmla="*/ 1605198 h 3318852"/>
                    <a:gd name="connsiteX103" fmla="*/ 2637757 w 3774003"/>
                    <a:gd name="connsiteY103" fmla="*/ 1697575 h 3318852"/>
                    <a:gd name="connsiteX104" fmla="*/ 2632511 w 3774003"/>
                    <a:gd name="connsiteY104" fmla="*/ 1878090 h 3318852"/>
                    <a:gd name="connsiteX105" fmla="*/ 2635133 w 3774003"/>
                    <a:gd name="connsiteY105" fmla="*/ 1982453 h 3318852"/>
                    <a:gd name="connsiteX106" fmla="*/ 2527849 w 3774003"/>
                    <a:gd name="connsiteY106" fmla="*/ 2155221 h 3318852"/>
                    <a:gd name="connsiteX107" fmla="*/ 2408275 w 3774003"/>
                    <a:gd name="connsiteY107" fmla="*/ 2302703 h 3318852"/>
                    <a:gd name="connsiteX108" fmla="*/ 2101331 w 3774003"/>
                    <a:gd name="connsiteY108" fmla="*/ 2647655 h 3318852"/>
                    <a:gd name="connsiteX109" fmla="*/ 1929565 w 3774003"/>
                    <a:gd name="connsiteY109" fmla="*/ 2709045 h 3318852"/>
                    <a:gd name="connsiteX110" fmla="*/ 1803363 w 3774003"/>
                    <a:gd name="connsiteY110" fmla="*/ 2780667 h 3318852"/>
                    <a:gd name="connsiteX111" fmla="*/ 1768153 w 3774003"/>
                    <a:gd name="connsiteY111" fmla="*/ 2702614 h 3318852"/>
                    <a:gd name="connsiteX112" fmla="*/ 1640847 w 3774003"/>
                    <a:gd name="connsiteY112" fmla="*/ 2759473 h 3318852"/>
                    <a:gd name="connsiteX113" fmla="*/ 1490481 w 3774003"/>
                    <a:gd name="connsiteY113" fmla="*/ 2697790 h 3318852"/>
                    <a:gd name="connsiteX114" fmla="*/ 1496143 w 3774003"/>
                    <a:gd name="connsiteY114" fmla="*/ 2545923 h 3318852"/>
                    <a:gd name="connsiteX115" fmla="*/ 1429867 w 3774003"/>
                    <a:gd name="connsiteY115" fmla="*/ 2516544 h 3318852"/>
                    <a:gd name="connsiteX116" fmla="*/ 1464247 w 3774003"/>
                    <a:gd name="connsiteY116" fmla="*/ 2415251 h 3318852"/>
                    <a:gd name="connsiteX117" fmla="*/ 1352267 w 3774003"/>
                    <a:gd name="connsiteY117" fmla="*/ 2492719 h 3318852"/>
                    <a:gd name="connsiteX118" fmla="*/ 1442983 w 3774003"/>
                    <a:gd name="connsiteY118" fmla="*/ 2394203 h 3318852"/>
                    <a:gd name="connsiteX119" fmla="*/ 1490067 w 3774003"/>
                    <a:gd name="connsiteY119" fmla="*/ 2301095 h 3318852"/>
                    <a:gd name="connsiteX120" fmla="*/ 1283367 w 3774003"/>
                    <a:gd name="connsiteY120" fmla="*/ 2469479 h 3318852"/>
                    <a:gd name="connsiteX121" fmla="*/ 1272459 w 3774003"/>
                    <a:gd name="connsiteY121" fmla="*/ 2337052 h 3318852"/>
                    <a:gd name="connsiteX122" fmla="*/ 1248435 w 3774003"/>
                    <a:gd name="connsiteY122" fmla="*/ 2266454 h 3318852"/>
                    <a:gd name="connsiteX123" fmla="*/ 990645 w 3774003"/>
                    <a:gd name="connsiteY123" fmla="*/ 2214711 h 3318852"/>
                    <a:gd name="connsiteX124" fmla="*/ 643247 w 3774003"/>
                    <a:gd name="connsiteY124" fmla="*/ 2308257 h 3318852"/>
                    <a:gd name="connsiteX125" fmla="*/ 517597 w 3774003"/>
                    <a:gd name="connsiteY125" fmla="*/ 2388064 h 3318852"/>
                    <a:gd name="connsiteX126" fmla="*/ 356599 w 3774003"/>
                    <a:gd name="connsiteY126" fmla="*/ 2384117 h 3318852"/>
                    <a:gd name="connsiteX127" fmla="*/ 105991 w 3774003"/>
                    <a:gd name="connsiteY127" fmla="*/ 2477371 h 3318852"/>
                    <a:gd name="connsiteX128" fmla="*/ 1053 w 3774003"/>
                    <a:gd name="connsiteY128" fmla="*/ 2379148 h 3318852"/>
                    <a:gd name="connsiteX129" fmla="*/ 63325 w 3774003"/>
                    <a:gd name="connsiteY129" fmla="*/ 2331498 h 3318852"/>
                    <a:gd name="connsiteX130" fmla="*/ 88455 w 3774003"/>
                    <a:gd name="connsiteY130" fmla="*/ 2139874 h 3318852"/>
                    <a:gd name="connsiteX131" fmla="*/ 88455 w 3774003"/>
                    <a:gd name="connsiteY131" fmla="*/ 1982891 h 3318852"/>
                    <a:gd name="connsiteX132" fmla="*/ 56573 w 3774003"/>
                    <a:gd name="connsiteY132" fmla="*/ 1790479 h 3318852"/>
                    <a:gd name="connsiteX133" fmla="*/ 51213 w 3774003"/>
                    <a:gd name="connsiteY133" fmla="*/ 1767920 h 3318852"/>
                    <a:gd name="connsiteX134" fmla="*/ 54005 w 3774003"/>
                    <a:gd name="connsiteY134" fmla="*/ 1776176 h 3318852"/>
                    <a:gd name="connsiteX135" fmla="*/ 64293 w 3774003"/>
                    <a:gd name="connsiteY135" fmla="*/ 1796821 h 3318852"/>
                    <a:gd name="connsiteX136" fmla="*/ 70921 w 3774003"/>
                    <a:gd name="connsiteY136" fmla="*/ 1763642 h 3318852"/>
                    <a:gd name="connsiteX137" fmla="*/ 113309 w 3774003"/>
                    <a:gd name="connsiteY137" fmla="*/ 1812315 h 3318852"/>
                    <a:gd name="connsiteX138" fmla="*/ 118281 w 3774003"/>
                    <a:gd name="connsiteY138" fmla="*/ 1609583 h 3318852"/>
                    <a:gd name="connsiteX139" fmla="*/ 151523 w 3774003"/>
                    <a:gd name="connsiteY139" fmla="*/ 1491977 h 3318852"/>
                    <a:gd name="connsiteX140" fmla="*/ 155431 w 3774003"/>
                    <a:gd name="connsiteY140" fmla="*/ 1490726 h 3318852"/>
                    <a:gd name="connsiteX141" fmla="*/ 155493 w 3774003"/>
                    <a:gd name="connsiteY141" fmla="*/ 1491827 h 3318852"/>
                    <a:gd name="connsiteX142" fmla="*/ 167711 w 3774003"/>
                    <a:gd name="connsiteY142" fmla="*/ 1517790 h 3318852"/>
                    <a:gd name="connsiteX143" fmla="*/ 324567 w 3774003"/>
                    <a:gd name="connsiteY143" fmla="*/ 1397788 h 3318852"/>
                    <a:gd name="connsiteX144" fmla="*/ 443587 w 3774003"/>
                    <a:gd name="connsiteY144" fmla="*/ 1371624 h 3318852"/>
                    <a:gd name="connsiteX145" fmla="*/ 527539 w 3774003"/>
                    <a:gd name="connsiteY145" fmla="*/ 1334936 h 3318852"/>
                    <a:gd name="connsiteX146" fmla="*/ 711731 w 3774003"/>
                    <a:gd name="connsiteY146" fmla="*/ 1230573 h 3318852"/>
                    <a:gd name="connsiteX147" fmla="*/ 816669 w 3774003"/>
                    <a:gd name="connsiteY147" fmla="*/ 1069206 h 3318852"/>
                    <a:gd name="connsiteX148" fmla="*/ 847185 w 3774003"/>
                    <a:gd name="connsiteY148" fmla="*/ 1143751 h 3318852"/>
                    <a:gd name="connsiteX149" fmla="*/ 857265 w 3774003"/>
                    <a:gd name="connsiteY149" fmla="*/ 1101363 h 3318852"/>
                    <a:gd name="connsiteX150" fmla="*/ 887917 w 3774003"/>
                    <a:gd name="connsiteY150" fmla="*/ 1053712 h 3318852"/>
                    <a:gd name="connsiteX151" fmla="*/ 945495 w 3774003"/>
                    <a:gd name="connsiteY151" fmla="*/ 980337 h 3318852"/>
                    <a:gd name="connsiteX152" fmla="*/ 1182847 w 3774003"/>
                    <a:gd name="connsiteY152" fmla="*/ 954319 h 3318852"/>
                    <a:gd name="connsiteX153" fmla="*/ 1286129 w 3774003"/>
                    <a:gd name="connsiteY153" fmla="*/ 935172 h 3318852"/>
                    <a:gd name="connsiteX154" fmla="*/ 1387339 w 3774003"/>
                    <a:gd name="connsiteY154" fmla="*/ 761380 h 3318852"/>
                    <a:gd name="connsiteX155" fmla="*/ 1461209 w 3774003"/>
                    <a:gd name="connsiteY155" fmla="*/ 686397 h 3318852"/>
                    <a:gd name="connsiteX156" fmla="*/ 1510089 w 3774003"/>
                    <a:gd name="connsiteY156" fmla="*/ 677919 h 3318852"/>
                    <a:gd name="connsiteX157" fmla="*/ 1581889 w 3774003"/>
                    <a:gd name="connsiteY157" fmla="*/ 724400 h 3318852"/>
                    <a:gd name="connsiteX158" fmla="*/ 1673295 w 3774003"/>
                    <a:gd name="connsiteY158" fmla="*/ 755241 h 3318852"/>
                    <a:gd name="connsiteX159" fmla="*/ 1780303 w 3774003"/>
                    <a:gd name="connsiteY159" fmla="*/ 751587 h 3318852"/>
                    <a:gd name="connsiteX160" fmla="*/ 1709333 w 3774003"/>
                    <a:gd name="connsiteY160" fmla="*/ 861942 h 3318852"/>
                    <a:gd name="connsiteX161" fmla="*/ 1706295 w 3774003"/>
                    <a:gd name="connsiteY161" fmla="*/ 1000362 h 3318852"/>
                    <a:gd name="connsiteX162" fmla="*/ 1832497 w 3774003"/>
                    <a:gd name="connsiteY162" fmla="*/ 1086746 h 3318852"/>
                    <a:gd name="connsiteX163" fmla="*/ 1984933 w 3774003"/>
                    <a:gd name="connsiteY163" fmla="*/ 1152667 h 3318852"/>
                    <a:gd name="connsiteX164" fmla="*/ 2075925 w 3774003"/>
                    <a:gd name="connsiteY164" fmla="*/ 878898 h 3318852"/>
                    <a:gd name="connsiteX165" fmla="*/ 2115001 w 3774003"/>
                    <a:gd name="connsiteY165" fmla="*/ 736970 h 3318852"/>
                    <a:gd name="connsiteX166" fmla="*/ 2175863 w 3774003"/>
                    <a:gd name="connsiteY166" fmla="*/ 654486 h 3318852"/>
                    <a:gd name="connsiteX167" fmla="*/ 2676833 w 3774003"/>
                    <a:gd name="connsiteY167" fmla="*/ 280931 h 3318852"/>
                    <a:gd name="connsiteX168" fmla="*/ 2676833 w 3774003"/>
                    <a:gd name="connsiteY168" fmla="*/ 280931 h 3318852"/>
                    <a:gd name="connsiteX169" fmla="*/ 2744905 w 3774003"/>
                    <a:gd name="connsiteY169" fmla="*/ 27918 h 3318852"/>
                    <a:gd name="connsiteX170" fmla="*/ 2897065 w 3774003"/>
                    <a:gd name="connsiteY170" fmla="*/ 205802 h 3318852"/>
                    <a:gd name="connsiteX171" fmla="*/ 2884361 w 3774003"/>
                    <a:gd name="connsiteY171" fmla="*/ 168530 h 3318852"/>
                    <a:gd name="connsiteX172" fmla="*/ 2676833 w 3774003"/>
                    <a:gd name="connsiteY172" fmla="*/ 280931 h 3318852"/>
                    <a:gd name="connsiteX173" fmla="*/ 2605033 w 3774003"/>
                    <a:gd name="connsiteY173" fmla="*/ 241028 h 3318852"/>
                    <a:gd name="connsiteX174" fmla="*/ 2813391 w 3774003"/>
                    <a:gd name="connsiteY174" fmla="*/ 198494 h 3318852"/>
                    <a:gd name="connsiteX175" fmla="*/ 2879667 w 3774003"/>
                    <a:gd name="connsiteY175" fmla="*/ 154498 h 3318852"/>
                    <a:gd name="connsiteX176" fmla="*/ 2744905 w 3774003"/>
                    <a:gd name="connsiteY176" fmla="*/ 27918 h 3318852"/>
                    <a:gd name="connsiteX177" fmla="*/ 2107545 w 3774003"/>
                    <a:gd name="connsiteY177" fmla="*/ 0 h 3318852"/>
                    <a:gd name="connsiteX178" fmla="*/ 2372927 w 3774003"/>
                    <a:gd name="connsiteY178" fmla="*/ 113279 h 3318852"/>
                    <a:gd name="connsiteX179" fmla="*/ 2451215 w 3774003"/>
                    <a:gd name="connsiteY179" fmla="*/ 216472 h 3318852"/>
                    <a:gd name="connsiteX180" fmla="*/ 2580179 w 3774003"/>
                    <a:gd name="connsiteY180" fmla="*/ 337059 h 3318852"/>
                    <a:gd name="connsiteX181" fmla="*/ 2519979 w 3774003"/>
                    <a:gd name="connsiteY181" fmla="*/ 339983 h 3318852"/>
                    <a:gd name="connsiteX182" fmla="*/ 2613455 w 3774003"/>
                    <a:gd name="connsiteY182" fmla="*/ 483518 h 3318852"/>
                    <a:gd name="connsiteX183" fmla="*/ 2650459 w 3774003"/>
                    <a:gd name="connsiteY183" fmla="*/ 524591 h 3318852"/>
                    <a:gd name="connsiteX184" fmla="*/ 2705829 w 3774003"/>
                    <a:gd name="connsiteY184" fmla="*/ 640208 h 3318852"/>
                    <a:gd name="connsiteX185" fmla="*/ 2468751 w 3774003"/>
                    <a:gd name="connsiteY185" fmla="*/ 522106 h 3318852"/>
                    <a:gd name="connsiteX186" fmla="*/ 2253629 w 3774003"/>
                    <a:gd name="connsiteY186" fmla="*/ 455015 h 3318852"/>
                    <a:gd name="connsiteX187" fmla="*/ 2078273 w 3774003"/>
                    <a:gd name="connsiteY187" fmla="*/ 510851 h 3318852"/>
                    <a:gd name="connsiteX188" fmla="*/ 2072335 w 3774003"/>
                    <a:gd name="connsiteY188" fmla="*/ 324781 h 3318852"/>
                    <a:gd name="connsiteX189" fmla="*/ 2107545 w 3774003"/>
                    <a:gd name="connsiteY189" fmla="*/ 0 h 3318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</a:cxnLst>
                  <a:rect l="l" t="t" r="r" b="b"/>
                  <a:pathLst>
                    <a:path w="3774003" h="3318852">
                      <a:moveTo>
                        <a:pt x="1846995" y="2904761"/>
                      </a:moveTo>
                      <a:cubicBezTo>
                        <a:pt x="1817585" y="2901400"/>
                        <a:pt x="1724521" y="3157191"/>
                        <a:pt x="1620687" y="3106909"/>
                      </a:cubicBezTo>
                      <a:cubicBezTo>
                        <a:pt x="1574017" y="3084400"/>
                        <a:pt x="1609227" y="2991000"/>
                        <a:pt x="1615165" y="2956212"/>
                      </a:cubicBezTo>
                      <a:cubicBezTo>
                        <a:pt x="1631319" y="2863689"/>
                        <a:pt x="1726315" y="2928879"/>
                        <a:pt x="1789693" y="2921279"/>
                      </a:cubicBezTo>
                      <a:cubicBezTo>
                        <a:pt x="1771881" y="2923471"/>
                        <a:pt x="1809851" y="2918940"/>
                        <a:pt x="1789693" y="2921279"/>
                      </a:cubicBezTo>
                      <a:cubicBezTo>
                        <a:pt x="1808195" y="2913678"/>
                        <a:pt x="1827249" y="2908123"/>
                        <a:pt x="1846995" y="2904761"/>
                      </a:cubicBezTo>
                      <a:close/>
                      <a:moveTo>
                        <a:pt x="3258177" y="2831345"/>
                      </a:moveTo>
                      <a:cubicBezTo>
                        <a:pt x="3243499" y="2838379"/>
                        <a:pt x="3258177" y="2831345"/>
                        <a:pt x="3258177" y="2831345"/>
                      </a:cubicBezTo>
                      <a:close/>
                      <a:moveTo>
                        <a:pt x="3544317" y="2327684"/>
                      </a:moveTo>
                      <a:cubicBezTo>
                        <a:pt x="3556113" y="2326326"/>
                        <a:pt x="3553691" y="2330374"/>
                        <a:pt x="3553543" y="2339747"/>
                      </a:cubicBezTo>
                      <a:cubicBezTo>
                        <a:pt x="3553311" y="2352316"/>
                        <a:pt x="3554491" y="2362861"/>
                        <a:pt x="3566035" y="2369997"/>
                      </a:cubicBezTo>
                      <a:cubicBezTo>
                        <a:pt x="3586341" y="2382539"/>
                        <a:pt x="3608501" y="2386454"/>
                        <a:pt x="3608185" y="2415452"/>
                      </a:cubicBezTo>
                      <a:cubicBezTo>
                        <a:pt x="3607869" y="2442400"/>
                        <a:pt x="3593671" y="2464688"/>
                        <a:pt x="3583075" y="2488388"/>
                      </a:cubicBezTo>
                      <a:cubicBezTo>
                        <a:pt x="3578337" y="2499013"/>
                        <a:pt x="3574861" y="2510649"/>
                        <a:pt x="3581559" y="2521274"/>
                      </a:cubicBezTo>
                      <a:cubicBezTo>
                        <a:pt x="3587709" y="2530993"/>
                        <a:pt x="3599527" y="2534295"/>
                        <a:pt x="3607741" y="2524975"/>
                      </a:cubicBezTo>
                      <a:cubicBezTo>
                        <a:pt x="3594135" y="2540393"/>
                        <a:pt x="3613387" y="2518664"/>
                        <a:pt x="3607741" y="2524975"/>
                      </a:cubicBezTo>
                      <a:cubicBezTo>
                        <a:pt x="3614525" y="2517360"/>
                        <a:pt x="3622191" y="2503459"/>
                        <a:pt x="3621201" y="2492915"/>
                      </a:cubicBezTo>
                      <a:cubicBezTo>
                        <a:pt x="3636241" y="2488441"/>
                        <a:pt x="3632997" y="2516108"/>
                        <a:pt x="3631713" y="2524496"/>
                      </a:cubicBezTo>
                      <a:cubicBezTo>
                        <a:pt x="3629311" y="2540420"/>
                        <a:pt x="3621033" y="2553574"/>
                        <a:pt x="3617199" y="2568859"/>
                      </a:cubicBezTo>
                      <a:cubicBezTo>
                        <a:pt x="3613155" y="2585209"/>
                        <a:pt x="3627647" y="2595941"/>
                        <a:pt x="3640475" y="2602518"/>
                      </a:cubicBezTo>
                      <a:cubicBezTo>
                        <a:pt x="3666743" y="2615992"/>
                        <a:pt x="3687427" y="2612450"/>
                        <a:pt x="3711925" y="2597991"/>
                      </a:cubicBezTo>
                      <a:cubicBezTo>
                        <a:pt x="3731937" y="2586194"/>
                        <a:pt x="3753759" y="2573652"/>
                        <a:pt x="3774003" y="2592479"/>
                      </a:cubicBezTo>
                      <a:cubicBezTo>
                        <a:pt x="3758499" y="2602704"/>
                        <a:pt x="3748219" y="2619267"/>
                        <a:pt x="3736907" y="2633540"/>
                      </a:cubicBezTo>
                      <a:cubicBezTo>
                        <a:pt x="3724711" y="2648985"/>
                        <a:pt x="3709861" y="2662512"/>
                        <a:pt x="3693979" y="2674042"/>
                      </a:cubicBezTo>
                      <a:cubicBezTo>
                        <a:pt x="3663183" y="2696410"/>
                        <a:pt x="3627163" y="2703467"/>
                        <a:pt x="3593103" y="2718965"/>
                      </a:cubicBezTo>
                      <a:cubicBezTo>
                        <a:pt x="3587015" y="2721707"/>
                        <a:pt x="3578841" y="2724636"/>
                        <a:pt x="3576967" y="2732013"/>
                      </a:cubicBezTo>
                      <a:cubicBezTo>
                        <a:pt x="3575093" y="2739362"/>
                        <a:pt x="3578757" y="2746925"/>
                        <a:pt x="3573239" y="2753395"/>
                      </a:cubicBezTo>
                      <a:cubicBezTo>
                        <a:pt x="3563423" y="2764872"/>
                        <a:pt x="3545981" y="2772302"/>
                        <a:pt x="3534627" y="2783006"/>
                      </a:cubicBezTo>
                      <a:cubicBezTo>
                        <a:pt x="3521715" y="2795176"/>
                        <a:pt x="3509541" y="2808197"/>
                        <a:pt x="3495195" y="2818689"/>
                      </a:cubicBezTo>
                      <a:cubicBezTo>
                        <a:pt x="3478765" y="2830645"/>
                        <a:pt x="3459575" y="2838926"/>
                        <a:pt x="3442303" y="2849684"/>
                      </a:cubicBezTo>
                      <a:cubicBezTo>
                        <a:pt x="3416415" y="2865848"/>
                        <a:pt x="3390359" y="2884195"/>
                        <a:pt x="3362343" y="2896604"/>
                      </a:cubicBezTo>
                      <a:cubicBezTo>
                        <a:pt x="3351327" y="2901503"/>
                        <a:pt x="3326893" y="2895752"/>
                        <a:pt x="3322805" y="2881798"/>
                      </a:cubicBezTo>
                      <a:lnTo>
                        <a:pt x="3327343" y="2872760"/>
                      </a:lnTo>
                      <a:lnTo>
                        <a:pt x="3304165" y="2893084"/>
                      </a:lnTo>
                      <a:cubicBezTo>
                        <a:pt x="3297889" y="2899839"/>
                        <a:pt x="3293065" y="2907601"/>
                        <a:pt x="3289619" y="2919529"/>
                      </a:cubicBezTo>
                      <a:cubicBezTo>
                        <a:pt x="3287309" y="2927519"/>
                        <a:pt x="3284739" y="2929180"/>
                        <a:pt x="3278555" y="2933505"/>
                      </a:cubicBezTo>
                      <a:cubicBezTo>
                        <a:pt x="3257619" y="2948096"/>
                        <a:pt x="3236795" y="2962687"/>
                        <a:pt x="3215895" y="2977301"/>
                      </a:cubicBezTo>
                      <a:cubicBezTo>
                        <a:pt x="3173577" y="3006825"/>
                        <a:pt x="3131295" y="3036394"/>
                        <a:pt x="3089013" y="3065963"/>
                      </a:cubicBezTo>
                      <a:cubicBezTo>
                        <a:pt x="3089311" y="3065758"/>
                        <a:pt x="3099817" y="3078938"/>
                        <a:pt x="3100971" y="3080304"/>
                      </a:cubicBezTo>
                      <a:cubicBezTo>
                        <a:pt x="3105591" y="3085835"/>
                        <a:pt x="3090727" y="3092254"/>
                        <a:pt x="3087635" y="3093643"/>
                      </a:cubicBezTo>
                      <a:cubicBezTo>
                        <a:pt x="3078023" y="3097922"/>
                        <a:pt x="3067853" y="3097763"/>
                        <a:pt x="3057461" y="3098583"/>
                      </a:cubicBezTo>
                      <a:cubicBezTo>
                        <a:pt x="3042113" y="3099903"/>
                        <a:pt x="3028069" y="3104842"/>
                        <a:pt x="3013577" y="3109736"/>
                      </a:cubicBezTo>
                      <a:cubicBezTo>
                        <a:pt x="2990443" y="3117590"/>
                        <a:pt x="2961013" y="3121346"/>
                        <a:pt x="2941829" y="3137439"/>
                      </a:cubicBezTo>
                      <a:cubicBezTo>
                        <a:pt x="2919625" y="3156105"/>
                        <a:pt x="2901671" y="3179824"/>
                        <a:pt x="2879245" y="3198580"/>
                      </a:cubicBezTo>
                      <a:cubicBezTo>
                        <a:pt x="2828617" y="3240874"/>
                        <a:pt x="2772329" y="3272219"/>
                        <a:pt x="2715109" y="3304269"/>
                      </a:cubicBezTo>
                      <a:cubicBezTo>
                        <a:pt x="2689331" y="3318678"/>
                        <a:pt x="2658635" y="3323026"/>
                        <a:pt x="2629727" y="3314535"/>
                      </a:cubicBezTo>
                      <a:cubicBezTo>
                        <a:pt x="2617395" y="3310916"/>
                        <a:pt x="2606443" y="3304041"/>
                        <a:pt x="2596049" y="3296598"/>
                      </a:cubicBezTo>
                      <a:cubicBezTo>
                        <a:pt x="2594299" y="3293092"/>
                        <a:pt x="2596049" y="3284647"/>
                        <a:pt x="2596049" y="3280595"/>
                      </a:cubicBezTo>
                      <a:cubicBezTo>
                        <a:pt x="2570011" y="3285171"/>
                        <a:pt x="2549335" y="3284966"/>
                        <a:pt x="2522775" y="3283281"/>
                      </a:cubicBezTo>
                      <a:cubicBezTo>
                        <a:pt x="2523705" y="3283327"/>
                        <a:pt x="2535701" y="3262817"/>
                        <a:pt x="2540767" y="3260701"/>
                      </a:cubicBezTo>
                      <a:cubicBezTo>
                        <a:pt x="2558053" y="3253485"/>
                        <a:pt x="2565465" y="3244311"/>
                        <a:pt x="2578019" y="3231200"/>
                      </a:cubicBezTo>
                      <a:cubicBezTo>
                        <a:pt x="2592213" y="3216381"/>
                        <a:pt x="2613223" y="3208505"/>
                        <a:pt x="2630545" y="3198034"/>
                      </a:cubicBezTo>
                      <a:cubicBezTo>
                        <a:pt x="2652041" y="3184991"/>
                        <a:pt x="2673535" y="3172061"/>
                        <a:pt x="2695141" y="3159178"/>
                      </a:cubicBezTo>
                      <a:cubicBezTo>
                        <a:pt x="2712539" y="3148843"/>
                        <a:pt x="2729899" y="3138714"/>
                        <a:pt x="2746625" y="3127332"/>
                      </a:cubicBezTo>
                      <a:cubicBezTo>
                        <a:pt x="2764395" y="3115291"/>
                        <a:pt x="2785889" y="3112331"/>
                        <a:pt x="2805707" y="3105229"/>
                      </a:cubicBezTo>
                      <a:cubicBezTo>
                        <a:pt x="2852347" y="3088567"/>
                        <a:pt x="2897573" y="3065918"/>
                        <a:pt x="2943021" y="3046250"/>
                      </a:cubicBezTo>
                      <a:cubicBezTo>
                        <a:pt x="2959411" y="3039171"/>
                        <a:pt x="2975169" y="3030999"/>
                        <a:pt x="2990629" y="3022053"/>
                      </a:cubicBezTo>
                      <a:cubicBezTo>
                        <a:pt x="3003147" y="3014815"/>
                        <a:pt x="3019351" y="3011833"/>
                        <a:pt x="3030899" y="3003820"/>
                      </a:cubicBezTo>
                      <a:cubicBezTo>
                        <a:pt x="3037567" y="2999177"/>
                        <a:pt x="3044311" y="2992507"/>
                        <a:pt x="3050457" y="2988045"/>
                      </a:cubicBezTo>
                      <a:cubicBezTo>
                        <a:pt x="3064501" y="2977939"/>
                        <a:pt x="3071989" y="2960684"/>
                        <a:pt x="3084543" y="2949143"/>
                      </a:cubicBezTo>
                      <a:cubicBezTo>
                        <a:pt x="3097247" y="2937375"/>
                        <a:pt x="3114755" y="2930341"/>
                        <a:pt x="3131035" y="2924992"/>
                      </a:cubicBezTo>
                      <a:cubicBezTo>
                        <a:pt x="3147201" y="2919665"/>
                        <a:pt x="3158005" y="2908079"/>
                        <a:pt x="3171081" y="2897107"/>
                      </a:cubicBezTo>
                      <a:cubicBezTo>
                        <a:pt x="3183113" y="2886955"/>
                        <a:pt x="3184343" y="2870315"/>
                        <a:pt x="3198313" y="2860960"/>
                      </a:cubicBezTo>
                      <a:cubicBezTo>
                        <a:pt x="3216491" y="2848781"/>
                        <a:pt x="3238433" y="2840814"/>
                        <a:pt x="3258177" y="2831345"/>
                      </a:cubicBezTo>
                      <a:cubicBezTo>
                        <a:pt x="3253297" y="2851809"/>
                        <a:pt x="3248379" y="2872250"/>
                        <a:pt x="3243463" y="2892714"/>
                      </a:cubicBezTo>
                      <a:cubicBezTo>
                        <a:pt x="3259295" y="2885862"/>
                        <a:pt x="3275053" y="2878988"/>
                        <a:pt x="3290847" y="2872159"/>
                      </a:cubicBezTo>
                      <a:cubicBezTo>
                        <a:pt x="3300421" y="2867982"/>
                        <a:pt x="3305479" y="2864835"/>
                        <a:pt x="3310187" y="2864371"/>
                      </a:cubicBezTo>
                      <a:lnTo>
                        <a:pt x="3327391" y="2872664"/>
                      </a:lnTo>
                      <a:lnTo>
                        <a:pt x="3328567" y="2870322"/>
                      </a:lnTo>
                      <a:cubicBezTo>
                        <a:pt x="3341441" y="2857633"/>
                        <a:pt x="3371169" y="2842674"/>
                        <a:pt x="3377425" y="2837781"/>
                      </a:cubicBezTo>
                      <a:cubicBezTo>
                        <a:pt x="3393729" y="2825053"/>
                        <a:pt x="3421829" y="2810833"/>
                        <a:pt x="3422397" y="2786841"/>
                      </a:cubicBezTo>
                      <a:cubicBezTo>
                        <a:pt x="3423155" y="2758535"/>
                        <a:pt x="3369169" y="2746072"/>
                        <a:pt x="3374645" y="2719284"/>
                      </a:cubicBezTo>
                      <a:cubicBezTo>
                        <a:pt x="3379005" y="2698407"/>
                        <a:pt x="3419365" y="2697795"/>
                        <a:pt x="3434257" y="2689860"/>
                      </a:cubicBezTo>
                      <a:cubicBezTo>
                        <a:pt x="3459639" y="2676306"/>
                        <a:pt x="3473647" y="2655562"/>
                        <a:pt x="3493363" y="2635537"/>
                      </a:cubicBezTo>
                      <a:cubicBezTo>
                        <a:pt x="3542863" y="2585156"/>
                        <a:pt x="3545181" y="2523351"/>
                        <a:pt x="3535891" y="2457019"/>
                      </a:cubicBezTo>
                      <a:cubicBezTo>
                        <a:pt x="3532585" y="2433559"/>
                        <a:pt x="3519461" y="2397584"/>
                        <a:pt x="3536565" y="2378678"/>
                      </a:cubicBezTo>
                      <a:cubicBezTo>
                        <a:pt x="3545433" y="2368825"/>
                        <a:pt x="3537999" y="2345499"/>
                        <a:pt x="3536461" y="2333756"/>
                      </a:cubicBezTo>
                      <a:cubicBezTo>
                        <a:pt x="3535597" y="2327045"/>
                        <a:pt x="3534627" y="2328856"/>
                        <a:pt x="3544317" y="2327684"/>
                      </a:cubicBezTo>
                      <a:close/>
                      <a:moveTo>
                        <a:pt x="51093" y="1767563"/>
                      </a:moveTo>
                      <a:lnTo>
                        <a:pt x="51157" y="1767685"/>
                      </a:lnTo>
                      <a:lnTo>
                        <a:pt x="51213" y="1767920"/>
                      </a:lnTo>
                      <a:close/>
                      <a:moveTo>
                        <a:pt x="46205" y="1758380"/>
                      </a:moveTo>
                      <a:cubicBezTo>
                        <a:pt x="47447" y="1758709"/>
                        <a:pt x="48681" y="1760956"/>
                        <a:pt x="49963" y="1764222"/>
                      </a:cubicBezTo>
                      <a:lnTo>
                        <a:pt x="51093" y="1767563"/>
                      </a:lnTo>
                      <a:close/>
                      <a:moveTo>
                        <a:pt x="2635233" y="1692436"/>
                      </a:moveTo>
                      <a:cubicBezTo>
                        <a:pt x="2635609" y="1693162"/>
                        <a:pt x="2642625" y="1707331"/>
                        <a:pt x="2637757" y="1697575"/>
                      </a:cubicBezTo>
                      <a:cubicBezTo>
                        <a:pt x="2635721" y="1693446"/>
                        <a:pt x="2635107" y="1692194"/>
                        <a:pt x="2635233" y="1692436"/>
                      </a:cubicBezTo>
                      <a:close/>
                      <a:moveTo>
                        <a:pt x="155261" y="1487680"/>
                      </a:moveTo>
                      <a:lnTo>
                        <a:pt x="164951" y="1487680"/>
                      </a:lnTo>
                      <a:lnTo>
                        <a:pt x="155431" y="1490726"/>
                      </a:lnTo>
                      <a:close/>
                      <a:moveTo>
                        <a:pt x="154781" y="1479004"/>
                      </a:moveTo>
                      <a:lnTo>
                        <a:pt x="155261" y="1487680"/>
                      </a:lnTo>
                      <a:lnTo>
                        <a:pt x="154457" y="1487680"/>
                      </a:lnTo>
                      <a:cubicBezTo>
                        <a:pt x="154767" y="1479422"/>
                        <a:pt x="154741" y="1477421"/>
                        <a:pt x="154781" y="1479004"/>
                      </a:cubicBezTo>
                      <a:close/>
                      <a:moveTo>
                        <a:pt x="2175863" y="654486"/>
                      </a:moveTo>
                      <a:cubicBezTo>
                        <a:pt x="2183591" y="659075"/>
                        <a:pt x="2190269" y="681993"/>
                        <a:pt x="2198813" y="733462"/>
                      </a:cubicBezTo>
                      <a:cubicBezTo>
                        <a:pt x="2207235" y="785059"/>
                        <a:pt x="2212345" y="837240"/>
                        <a:pt x="2220767" y="888691"/>
                      </a:cubicBezTo>
                      <a:cubicBezTo>
                        <a:pt x="2230433" y="947742"/>
                        <a:pt x="2247001" y="900238"/>
                        <a:pt x="2278897" y="902869"/>
                      </a:cubicBezTo>
                      <a:cubicBezTo>
                        <a:pt x="2356633" y="908862"/>
                        <a:pt x="2306513" y="1224435"/>
                        <a:pt x="2345173" y="1274570"/>
                      </a:cubicBezTo>
                      <a:cubicBezTo>
                        <a:pt x="2365471" y="1301026"/>
                        <a:pt x="2490153" y="1326312"/>
                        <a:pt x="2473309" y="1376301"/>
                      </a:cubicBezTo>
                      <a:cubicBezTo>
                        <a:pt x="2465299" y="1399542"/>
                        <a:pt x="2519563" y="1519544"/>
                        <a:pt x="2516111" y="1523198"/>
                      </a:cubicBezTo>
                      <a:cubicBezTo>
                        <a:pt x="2518183" y="1514575"/>
                        <a:pt x="2520115" y="1505951"/>
                        <a:pt x="2522187" y="1497327"/>
                      </a:cubicBezTo>
                      <a:cubicBezTo>
                        <a:pt x="2583217" y="1494988"/>
                        <a:pt x="2557121" y="1573772"/>
                        <a:pt x="2564991" y="1605198"/>
                      </a:cubicBezTo>
                      <a:cubicBezTo>
                        <a:pt x="2575623" y="1647440"/>
                        <a:pt x="2620083" y="1661764"/>
                        <a:pt x="2637757" y="1697575"/>
                      </a:cubicBezTo>
                      <a:cubicBezTo>
                        <a:pt x="2663577" y="1749756"/>
                        <a:pt x="2667719" y="1828540"/>
                        <a:pt x="2632511" y="1878090"/>
                      </a:cubicBezTo>
                      <a:cubicBezTo>
                        <a:pt x="2620635" y="1894899"/>
                        <a:pt x="2637481" y="1959505"/>
                        <a:pt x="2635133" y="1982453"/>
                      </a:cubicBezTo>
                      <a:cubicBezTo>
                        <a:pt x="2628091" y="2048812"/>
                        <a:pt x="2537513" y="2088862"/>
                        <a:pt x="2527849" y="2155221"/>
                      </a:cubicBezTo>
                      <a:cubicBezTo>
                        <a:pt x="2520393" y="2206672"/>
                        <a:pt x="2451079" y="2276831"/>
                        <a:pt x="2408275" y="2302703"/>
                      </a:cubicBezTo>
                      <a:cubicBezTo>
                        <a:pt x="2279035" y="2381194"/>
                        <a:pt x="2195775" y="2534084"/>
                        <a:pt x="2101331" y="2647655"/>
                      </a:cubicBezTo>
                      <a:cubicBezTo>
                        <a:pt x="2058389" y="2699252"/>
                        <a:pt x="1988937" y="2683612"/>
                        <a:pt x="1929565" y="2709045"/>
                      </a:cubicBezTo>
                      <a:cubicBezTo>
                        <a:pt x="1907471" y="2718546"/>
                        <a:pt x="1821313" y="2782421"/>
                        <a:pt x="1803363" y="2780667"/>
                      </a:cubicBezTo>
                      <a:cubicBezTo>
                        <a:pt x="1764701" y="2777305"/>
                        <a:pt x="1771743" y="2716938"/>
                        <a:pt x="1768153" y="2702614"/>
                      </a:cubicBezTo>
                      <a:cubicBezTo>
                        <a:pt x="1765529" y="2692090"/>
                        <a:pt x="1656035" y="2762103"/>
                        <a:pt x="1640847" y="2759473"/>
                      </a:cubicBezTo>
                      <a:cubicBezTo>
                        <a:pt x="1601495" y="2752603"/>
                        <a:pt x="1524173" y="2721177"/>
                        <a:pt x="1490481" y="2697790"/>
                      </a:cubicBezTo>
                      <a:cubicBezTo>
                        <a:pt x="1440223" y="2662710"/>
                        <a:pt x="1508431" y="2592258"/>
                        <a:pt x="1496143" y="2545923"/>
                      </a:cubicBezTo>
                      <a:cubicBezTo>
                        <a:pt x="1488273" y="2515375"/>
                        <a:pt x="1431109" y="2525314"/>
                        <a:pt x="1429867" y="2516544"/>
                      </a:cubicBezTo>
                      <a:cubicBezTo>
                        <a:pt x="1428209" y="2504997"/>
                        <a:pt x="1509951" y="2435568"/>
                        <a:pt x="1464247" y="2415251"/>
                      </a:cubicBezTo>
                      <a:cubicBezTo>
                        <a:pt x="1470599" y="2418028"/>
                        <a:pt x="1384025" y="2494911"/>
                        <a:pt x="1352267" y="2492719"/>
                      </a:cubicBezTo>
                      <a:cubicBezTo>
                        <a:pt x="1376569" y="2457347"/>
                        <a:pt x="1414677" y="2434837"/>
                        <a:pt x="1442983" y="2394203"/>
                      </a:cubicBezTo>
                      <a:cubicBezTo>
                        <a:pt x="1464937" y="2362923"/>
                        <a:pt x="1473637" y="2329159"/>
                        <a:pt x="1490067" y="2301095"/>
                      </a:cubicBezTo>
                      <a:cubicBezTo>
                        <a:pt x="1447263" y="2374763"/>
                        <a:pt x="1345501" y="2413351"/>
                        <a:pt x="1283367" y="2469479"/>
                      </a:cubicBezTo>
                      <a:cubicBezTo>
                        <a:pt x="1281435" y="2441561"/>
                        <a:pt x="1294275" y="2362923"/>
                        <a:pt x="1272459" y="2337052"/>
                      </a:cubicBezTo>
                      <a:cubicBezTo>
                        <a:pt x="1256995" y="2318489"/>
                        <a:pt x="1263623" y="2273177"/>
                        <a:pt x="1248435" y="2266454"/>
                      </a:cubicBezTo>
                      <a:cubicBezTo>
                        <a:pt x="1163103" y="2228597"/>
                        <a:pt x="1082881" y="2209741"/>
                        <a:pt x="990645" y="2214711"/>
                      </a:cubicBezTo>
                      <a:cubicBezTo>
                        <a:pt x="874109" y="2220704"/>
                        <a:pt x="757297" y="2288086"/>
                        <a:pt x="643247" y="2308257"/>
                      </a:cubicBezTo>
                      <a:cubicBezTo>
                        <a:pt x="586083" y="2318489"/>
                        <a:pt x="580283" y="2385725"/>
                        <a:pt x="517597" y="2388064"/>
                      </a:cubicBezTo>
                      <a:cubicBezTo>
                        <a:pt x="464161" y="2390257"/>
                        <a:pt x="410173" y="2381779"/>
                        <a:pt x="356599" y="2384117"/>
                      </a:cubicBezTo>
                      <a:cubicBezTo>
                        <a:pt x="270027" y="2387772"/>
                        <a:pt x="198365" y="2467432"/>
                        <a:pt x="105991" y="2477371"/>
                      </a:cubicBezTo>
                      <a:cubicBezTo>
                        <a:pt x="70643" y="2481172"/>
                        <a:pt x="-10131" y="2416567"/>
                        <a:pt x="1053" y="2379148"/>
                      </a:cubicBezTo>
                      <a:cubicBezTo>
                        <a:pt x="7819" y="2356931"/>
                        <a:pt x="46205" y="2364970"/>
                        <a:pt x="63325" y="2331498"/>
                      </a:cubicBezTo>
                      <a:cubicBezTo>
                        <a:pt x="99779" y="2260899"/>
                        <a:pt x="103229" y="2214126"/>
                        <a:pt x="88455" y="2139874"/>
                      </a:cubicBezTo>
                      <a:cubicBezTo>
                        <a:pt x="77547" y="2085792"/>
                        <a:pt x="107235" y="2038727"/>
                        <a:pt x="88455" y="1982891"/>
                      </a:cubicBezTo>
                      <a:cubicBezTo>
                        <a:pt x="80585" y="1959760"/>
                        <a:pt x="67743" y="1846847"/>
                        <a:pt x="56573" y="1790479"/>
                      </a:cubicBezTo>
                      <a:lnTo>
                        <a:pt x="51213" y="1767920"/>
                      </a:lnTo>
                      <a:lnTo>
                        <a:pt x="54005" y="1776176"/>
                      </a:lnTo>
                      <a:cubicBezTo>
                        <a:pt x="56871" y="1784982"/>
                        <a:pt x="60151" y="1794263"/>
                        <a:pt x="64293" y="1796821"/>
                      </a:cubicBezTo>
                      <a:cubicBezTo>
                        <a:pt x="75891" y="1803984"/>
                        <a:pt x="71059" y="1763057"/>
                        <a:pt x="70921" y="1763642"/>
                      </a:cubicBezTo>
                      <a:cubicBezTo>
                        <a:pt x="74095" y="1748148"/>
                        <a:pt x="96603" y="1832340"/>
                        <a:pt x="113309" y="1812315"/>
                      </a:cubicBezTo>
                      <a:cubicBezTo>
                        <a:pt x="159565" y="1756626"/>
                        <a:pt x="49933" y="1680473"/>
                        <a:pt x="118281" y="1609583"/>
                      </a:cubicBezTo>
                      <a:cubicBezTo>
                        <a:pt x="137611" y="1589504"/>
                        <a:pt x="125967" y="1511231"/>
                        <a:pt x="151523" y="1491977"/>
                      </a:cubicBezTo>
                      <a:lnTo>
                        <a:pt x="155431" y="1490726"/>
                      </a:lnTo>
                      <a:lnTo>
                        <a:pt x="155493" y="1491827"/>
                      </a:lnTo>
                      <a:cubicBezTo>
                        <a:pt x="156631" y="1503978"/>
                        <a:pt x="159635" y="1519764"/>
                        <a:pt x="167711" y="1517790"/>
                      </a:cubicBezTo>
                      <a:cubicBezTo>
                        <a:pt x="209273" y="1507266"/>
                        <a:pt x="286457" y="1425267"/>
                        <a:pt x="324567" y="1397788"/>
                      </a:cubicBezTo>
                      <a:cubicBezTo>
                        <a:pt x="360881" y="1371770"/>
                        <a:pt x="401061" y="1392526"/>
                        <a:pt x="443587" y="1371624"/>
                      </a:cubicBezTo>
                      <a:cubicBezTo>
                        <a:pt x="457947" y="1364608"/>
                        <a:pt x="511659" y="1333767"/>
                        <a:pt x="527539" y="1334936"/>
                      </a:cubicBezTo>
                      <a:cubicBezTo>
                        <a:pt x="645179" y="1343268"/>
                        <a:pt x="648355" y="1289771"/>
                        <a:pt x="711731" y="1230573"/>
                      </a:cubicBezTo>
                      <a:cubicBezTo>
                        <a:pt x="719187" y="1223558"/>
                        <a:pt x="811009" y="1057951"/>
                        <a:pt x="816669" y="1069206"/>
                      </a:cubicBezTo>
                      <a:cubicBezTo>
                        <a:pt x="826473" y="1094347"/>
                        <a:pt x="836001" y="1119195"/>
                        <a:pt x="847185" y="1143751"/>
                      </a:cubicBezTo>
                      <a:cubicBezTo>
                        <a:pt x="850637" y="1129719"/>
                        <a:pt x="853951" y="1115541"/>
                        <a:pt x="857265" y="1101363"/>
                      </a:cubicBezTo>
                      <a:cubicBezTo>
                        <a:pt x="875767" y="1139220"/>
                        <a:pt x="819845" y="1034418"/>
                        <a:pt x="887917" y="1053712"/>
                      </a:cubicBezTo>
                      <a:cubicBezTo>
                        <a:pt x="933483" y="1066575"/>
                        <a:pt x="907247" y="1000800"/>
                        <a:pt x="945495" y="980337"/>
                      </a:cubicBezTo>
                      <a:cubicBezTo>
                        <a:pt x="994373" y="954173"/>
                        <a:pt x="1178015" y="765034"/>
                        <a:pt x="1182847" y="954319"/>
                      </a:cubicBezTo>
                      <a:cubicBezTo>
                        <a:pt x="1182847" y="934733"/>
                        <a:pt x="1293999" y="958558"/>
                        <a:pt x="1286129" y="935172"/>
                      </a:cubicBezTo>
                      <a:cubicBezTo>
                        <a:pt x="1267489" y="879190"/>
                        <a:pt x="1334455" y="796460"/>
                        <a:pt x="1387339" y="761380"/>
                      </a:cubicBezTo>
                      <a:cubicBezTo>
                        <a:pt x="1442293" y="725131"/>
                        <a:pt x="1558553" y="765180"/>
                        <a:pt x="1461209" y="686397"/>
                      </a:cubicBezTo>
                      <a:cubicBezTo>
                        <a:pt x="1447817" y="675580"/>
                        <a:pt x="1492415" y="660087"/>
                        <a:pt x="1510089" y="677919"/>
                      </a:cubicBezTo>
                      <a:cubicBezTo>
                        <a:pt x="1530661" y="698236"/>
                        <a:pt x="1554549" y="713730"/>
                        <a:pt x="1581889" y="724400"/>
                      </a:cubicBezTo>
                      <a:cubicBezTo>
                        <a:pt x="1588931" y="727762"/>
                        <a:pt x="1667081" y="756556"/>
                        <a:pt x="1673295" y="755241"/>
                      </a:cubicBezTo>
                      <a:cubicBezTo>
                        <a:pt x="1713613" y="746033"/>
                        <a:pt x="1745095" y="705398"/>
                        <a:pt x="1780303" y="751587"/>
                      </a:cubicBezTo>
                      <a:cubicBezTo>
                        <a:pt x="1800739" y="778628"/>
                        <a:pt x="1709333" y="826862"/>
                        <a:pt x="1709333" y="861942"/>
                      </a:cubicBezTo>
                      <a:cubicBezTo>
                        <a:pt x="1709333" y="933418"/>
                        <a:pt x="1644437" y="929763"/>
                        <a:pt x="1706295" y="1000362"/>
                      </a:cubicBezTo>
                      <a:cubicBezTo>
                        <a:pt x="1725349" y="1022141"/>
                        <a:pt x="1805985" y="1073591"/>
                        <a:pt x="1832497" y="1086746"/>
                      </a:cubicBezTo>
                      <a:cubicBezTo>
                        <a:pt x="1885931" y="1113348"/>
                        <a:pt x="1911891" y="1188039"/>
                        <a:pt x="1984933" y="1152667"/>
                      </a:cubicBezTo>
                      <a:cubicBezTo>
                        <a:pt x="2062945" y="1114956"/>
                        <a:pt x="2069021" y="950373"/>
                        <a:pt x="2075925" y="878898"/>
                      </a:cubicBezTo>
                      <a:cubicBezTo>
                        <a:pt x="2079239" y="844110"/>
                        <a:pt x="2096499" y="764011"/>
                        <a:pt x="2115001" y="736970"/>
                      </a:cubicBezTo>
                      <a:cubicBezTo>
                        <a:pt x="2147189" y="690106"/>
                        <a:pt x="2162983" y="646838"/>
                        <a:pt x="2175863" y="654486"/>
                      </a:cubicBezTo>
                      <a:close/>
                      <a:moveTo>
                        <a:pt x="2676833" y="280931"/>
                      </a:moveTo>
                      <a:cubicBezTo>
                        <a:pt x="2665649" y="276547"/>
                        <a:pt x="2711767" y="294525"/>
                        <a:pt x="2676833" y="280931"/>
                      </a:cubicBezTo>
                      <a:close/>
                      <a:moveTo>
                        <a:pt x="2744905" y="27918"/>
                      </a:moveTo>
                      <a:cubicBezTo>
                        <a:pt x="2787983" y="47504"/>
                        <a:pt x="2972315" y="139150"/>
                        <a:pt x="2897065" y="205802"/>
                      </a:cubicBezTo>
                      <a:cubicBezTo>
                        <a:pt x="2887537" y="196009"/>
                        <a:pt x="2883257" y="183585"/>
                        <a:pt x="2884361" y="168530"/>
                      </a:cubicBezTo>
                      <a:cubicBezTo>
                        <a:pt x="2886709" y="246144"/>
                        <a:pt x="2735929" y="303880"/>
                        <a:pt x="2676833" y="280931"/>
                      </a:cubicBezTo>
                      <a:cubicBezTo>
                        <a:pt x="2665649" y="276547"/>
                        <a:pt x="2600477" y="253891"/>
                        <a:pt x="2605033" y="241028"/>
                      </a:cubicBezTo>
                      <a:cubicBezTo>
                        <a:pt x="2692159" y="233135"/>
                        <a:pt x="2737725" y="231527"/>
                        <a:pt x="2813391" y="198494"/>
                      </a:cubicBezTo>
                      <a:cubicBezTo>
                        <a:pt x="2826369" y="192793"/>
                        <a:pt x="2832307" y="85946"/>
                        <a:pt x="2879667" y="154498"/>
                      </a:cubicBezTo>
                      <a:cubicBezTo>
                        <a:pt x="2854537" y="87846"/>
                        <a:pt x="2770311" y="88284"/>
                        <a:pt x="2744905" y="27918"/>
                      </a:cubicBezTo>
                      <a:close/>
                      <a:moveTo>
                        <a:pt x="2107545" y="0"/>
                      </a:moveTo>
                      <a:cubicBezTo>
                        <a:pt x="2148691" y="4970"/>
                        <a:pt x="2364505" y="75129"/>
                        <a:pt x="2372927" y="113279"/>
                      </a:cubicBezTo>
                      <a:cubicBezTo>
                        <a:pt x="2407859" y="103632"/>
                        <a:pt x="2469167" y="184462"/>
                        <a:pt x="2451215" y="216472"/>
                      </a:cubicBezTo>
                      <a:cubicBezTo>
                        <a:pt x="2507965" y="210772"/>
                        <a:pt x="2595229" y="276693"/>
                        <a:pt x="2580179" y="337059"/>
                      </a:cubicBezTo>
                      <a:cubicBezTo>
                        <a:pt x="2560159" y="339983"/>
                        <a:pt x="2539585" y="336621"/>
                        <a:pt x="2519979" y="339983"/>
                      </a:cubicBezTo>
                      <a:cubicBezTo>
                        <a:pt x="2527573" y="361323"/>
                        <a:pt x="2605171" y="481472"/>
                        <a:pt x="2613455" y="483518"/>
                      </a:cubicBezTo>
                      <a:cubicBezTo>
                        <a:pt x="2638861" y="480595"/>
                        <a:pt x="2663715" y="493165"/>
                        <a:pt x="2650459" y="524591"/>
                      </a:cubicBezTo>
                      <a:cubicBezTo>
                        <a:pt x="2688845" y="525175"/>
                        <a:pt x="2787017" y="640208"/>
                        <a:pt x="2705829" y="640208"/>
                      </a:cubicBezTo>
                      <a:cubicBezTo>
                        <a:pt x="2632235" y="640208"/>
                        <a:pt x="2503823" y="576772"/>
                        <a:pt x="2468751" y="522106"/>
                      </a:cubicBezTo>
                      <a:cubicBezTo>
                        <a:pt x="2402889" y="439668"/>
                        <a:pt x="2361881" y="379448"/>
                        <a:pt x="2253629" y="455015"/>
                      </a:cubicBezTo>
                      <a:cubicBezTo>
                        <a:pt x="2298779" y="545492"/>
                        <a:pt x="2126875" y="541107"/>
                        <a:pt x="2078273" y="510851"/>
                      </a:cubicBezTo>
                      <a:cubicBezTo>
                        <a:pt x="2089733" y="463493"/>
                        <a:pt x="2112377" y="359277"/>
                        <a:pt x="2072335" y="324781"/>
                      </a:cubicBezTo>
                      <a:cubicBezTo>
                        <a:pt x="2126737" y="245705"/>
                        <a:pt x="2101607" y="94423"/>
                        <a:pt x="2107545" y="0"/>
                      </a:cubicBezTo>
                      <a:close/>
                    </a:path>
                  </a:pathLst>
                </a:custGeom>
                <a:grpFill/>
                <a:ln w="12700" cap="flat">
                  <a:noFill/>
                  <a:miter lim="400000"/>
                </a:ln>
                <a:effectLst/>
              </p:spPr>
              <p:txBody>
                <a:bodyPr wrap="square" lIns="35719" tIns="35719" rIns="35719" bIns="35719" numCol="1" anchor="ctr">
                  <a:noAutofit/>
                </a:bodyPr>
                <a:lstStyle/>
                <a:p>
                  <a:endParaRPr sz="2532">
                    <a:latin typeface="Abadi MT Condensed Light" panose="020B0306030101010103" pitchFamily="34" charset="77"/>
                  </a:endParaRPr>
                </a:p>
              </p:txBody>
            </p:sp>
          </p:grpSp>
          <p:grpSp>
            <p:nvGrpSpPr>
              <p:cNvPr id="78" name="Group 77">
                <a:extLst>
                  <a:ext uri="{FF2B5EF4-FFF2-40B4-BE49-F238E27FC236}">
                    <a16:creationId xmlns:a16="http://schemas.microsoft.com/office/drawing/2014/main" id="{C24166E7-C476-4519-8337-177A3C9B5BE0}"/>
                  </a:ext>
                </a:extLst>
              </p:cNvPr>
              <p:cNvGrpSpPr/>
              <p:nvPr/>
            </p:nvGrpSpPr>
            <p:grpSpPr>
              <a:xfrm>
                <a:off x="2587716" y="1165420"/>
                <a:ext cx="4120345" cy="1541311"/>
                <a:chOff x="2517509" y="1179320"/>
                <a:chExt cx="4120345" cy="1541311"/>
              </a:xfrm>
              <a:grpFill/>
            </p:grpSpPr>
            <p:pic>
              <p:nvPicPr>
                <p:cNvPr id="79" name="Picture 5" descr="C:\Users\Lee\Desktop\rollout\logo.png">
                  <a:extLst>
                    <a:ext uri="{FF2B5EF4-FFF2-40B4-BE49-F238E27FC236}">
                      <a16:creationId xmlns:a16="http://schemas.microsoft.com/office/drawing/2014/main" id="{3783C968-6F40-4F5C-97AA-514847460840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3713" b="14269"/>
                <a:stretch/>
              </p:blipFill>
              <p:spPr bwMode="auto">
                <a:xfrm>
                  <a:off x="5545319" y="1459770"/>
                  <a:ext cx="433215" cy="50144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80" name="Picture 5" descr="C:\Users\Lee\Desktop\rollout\logo.png">
                  <a:extLst>
                    <a:ext uri="{FF2B5EF4-FFF2-40B4-BE49-F238E27FC236}">
                      <a16:creationId xmlns:a16="http://schemas.microsoft.com/office/drawing/2014/main" id="{0F650218-3906-4FD1-A1AC-343DF1A76BF7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3713" b="14269"/>
                <a:stretch/>
              </p:blipFill>
              <p:spPr bwMode="auto">
                <a:xfrm>
                  <a:off x="5890185" y="1722431"/>
                  <a:ext cx="433215" cy="50144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81" name="Picture 5" descr="C:\Users\Lee\Desktop\rollout\logo.png">
                  <a:extLst>
                    <a:ext uri="{FF2B5EF4-FFF2-40B4-BE49-F238E27FC236}">
                      <a16:creationId xmlns:a16="http://schemas.microsoft.com/office/drawing/2014/main" id="{10262B25-12BD-43B0-AF5F-C98864CA14F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3713" b="14269"/>
                <a:stretch/>
              </p:blipFill>
              <p:spPr bwMode="auto">
                <a:xfrm>
                  <a:off x="6204639" y="1179320"/>
                  <a:ext cx="433215" cy="50144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83" name="Picture 5" descr="C:\Users\Lee\Desktop\rollout\logo.png">
                  <a:extLst>
                    <a:ext uri="{FF2B5EF4-FFF2-40B4-BE49-F238E27FC236}">
                      <a16:creationId xmlns:a16="http://schemas.microsoft.com/office/drawing/2014/main" id="{CE38428B-D7F5-41D7-8897-88E81645AA5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3713" b="14269"/>
                <a:stretch/>
              </p:blipFill>
              <p:spPr bwMode="auto">
                <a:xfrm>
                  <a:off x="2517509" y="2219186"/>
                  <a:ext cx="433215" cy="50144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84" name="Picture 5" descr="C:\Users\Lee\Desktop\rollout\logo.png">
                  <a:extLst>
                    <a:ext uri="{FF2B5EF4-FFF2-40B4-BE49-F238E27FC236}">
                      <a16:creationId xmlns:a16="http://schemas.microsoft.com/office/drawing/2014/main" id="{1533355A-1106-48C8-86D7-5F10776E28CF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3713" b="14269"/>
                <a:stretch/>
              </p:blipFill>
              <p:spPr bwMode="auto">
                <a:xfrm>
                  <a:off x="3153678" y="1751360"/>
                  <a:ext cx="433215" cy="50144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82" name="Picture 5" descr="C:\Users\Lee\Desktop\rollout\logo.png">
                  <a:extLst>
                    <a:ext uri="{FF2B5EF4-FFF2-40B4-BE49-F238E27FC236}">
                      <a16:creationId xmlns:a16="http://schemas.microsoft.com/office/drawing/2014/main" id="{8F6D4F23-0E9F-4B77-B7B0-17CBBE34B146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r="63713" b="14269"/>
                <a:stretch/>
              </p:blipFill>
              <p:spPr bwMode="auto">
                <a:xfrm>
                  <a:off x="2792785" y="1833037"/>
                  <a:ext cx="433215" cy="501445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=""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</p:grp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4AA46E66-D212-40C1-B140-715D24D080C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288314" y="1356738"/>
              <a:ext cx="5898061" cy="2423384"/>
              <a:chOff x="3855223" y="3424648"/>
              <a:chExt cx="4061814" cy="1668911"/>
            </a:xfrm>
          </p:grpSpPr>
          <p:pic>
            <p:nvPicPr>
              <p:cNvPr id="75" name="Picture 74">
                <a:extLst>
                  <a:ext uri="{FF2B5EF4-FFF2-40B4-BE49-F238E27FC236}">
                    <a16:creationId xmlns:a16="http://schemas.microsoft.com/office/drawing/2014/main" id="{73BFB1EE-3301-4EAC-BB25-2568B8BD08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4901456" y="4573357"/>
                <a:ext cx="509797" cy="520202"/>
              </a:xfrm>
              <a:prstGeom prst="rect">
                <a:avLst/>
              </a:prstGeom>
              <a:noFill/>
            </p:spPr>
          </p:pic>
          <p:pic>
            <p:nvPicPr>
              <p:cNvPr id="71" name="Picture 6" descr="mcgill-university-logo - CAGS">
                <a:extLst>
                  <a:ext uri="{FF2B5EF4-FFF2-40B4-BE49-F238E27FC236}">
                    <a16:creationId xmlns:a16="http://schemas.microsoft.com/office/drawing/2014/main" id="{A1476940-04F3-48A8-A56B-45830EE2C38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128130" y="3843887"/>
                <a:ext cx="805065" cy="421317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3" name="Picture 72">
                <a:extLst>
                  <a:ext uri="{FF2B5EF4-FFF2-40B4-BE49-F238E27FC236}">
                    <a16:creationId xmlns:a16="http://schemas.microsoft.com/office/drawing/2014/main" id="{841E6391-329E-463A-BED0-D541FD8F2B8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294438" y="3424648"/>
                <a:ext cx="622599" cy="789663"/>
              </a:xfrm>
              <a:prstGeom prst="rect">
                <a:avLst/>
              </a:prstGeom>
            </p:spPr>
          </p:pic>
          <p:pic>
            <p:nvPicPr>
              <p:cNvPr id="74" name="Picture 73">
                <a:extLst>
                  <a:ext uri="{FF2B5EF4-FFF2-40B4-BE49-F238E27FC236}">
                    <a16:creationId xmlns:a16="http://schemas.microsoft.com/office/drawing/2014/main" id="{844AA80E-1983-4F66-891F-B0779EE5C9D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794462" y="4446433"/>
                <a:ext cx="750319" cy="408514"/>
              </a:xfrm>
              <a:prstGeom prst="rect">
                <a:avLst/>
              </a:prstGeom>
              <a:noFill/>
            </p:spPr>
          </p:pic>
          <p:pic>
            <p:nvPicPr>
              <p:cNvPr id="76" name="Picture 2" descr="Logo | Communications &amp; Marketing - UCL – University College ...">
                <a:extLst>
                  <a:ext uri="{FF2B5EF4-FFF2-40B4-BE49-F238E27FC236}">
                    <a16:creationId xmlns:a16="http://schemas.microsoft.com/office/drawing/2014/main" id="{33687727-D438-4583-B6BB-7421C8338AF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8835" t="28390" r="8912" b="28705"/>
              <a:stretch/>
            </p:blipFill>
            <p:spPr bwMode="auto">
              <a:xfrm>
                <a:off x="6146161" y="3759534"/>
                <a:ext cx="641903" cy="20173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72" name="Picture 10" descr="University of Toronto png logo - DLF">
                <a:extLst>
                  <a:ext uri="{FF2B5EF4-FFF2-40B4-BE49-F238E27FC236}">
                    <a16:creationId xmlns:a16="http://schemas.microsoft.com/office/drawing/2014/main" id="{BA6C69AC-4993-4A8E-8634-C1A32C58806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55223" y="3929450"/>
                <a:ext cx="1160409" cy="47645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E31AA72C-331C-4D61-96B3-FC3C93CC4CD8}"/>
              </a:ext>
            </a:extLst>
          </p:cNvPr>
          <p:cNvSpPr/>
          <p:nvPr/>
        </p:nvSpPr>
        <p:spPr>
          <a:xfrm>
            <a:off x="-10535" y="8332"/>
            <a:ext cx="12202535" cy="6849668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Right Triangle 90">
            <a:extLst>
              <a:ext uri="{FF2B5EF4-FFF2-40B4-BE49-F238E27FC236}">
                <a16:creationId xmlns:a16="http://schemas.microsoft.com/office/drawing/2014/main" id="{D63AF71E-2C83-4E42-B041-E1D436B1CBE9}"/>
              </a:ext>
            </a:extLst>
          </p:cNvPr>
          <p:cNvSpPr/>
          <p:nvPr/>
        </p:nvSpPr>
        <p:spPr>
          <a:xfrm>
            <a:off x="75385" y="98381"/>
            <a:ext cx="7563472" cy="5349228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000" dirty="0">
              <a:solidFill>
                <a:srgbClr val="006666"/>
              </a:solidFill>
            </a:endParaRP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D5F9DB6F-A595-42F2-8D37-615CBF089CC3}"/>
              </a:ext>
            </a:extLst>
          </p:cNvPr>
          <p:cNvGrpSpPr/>
          <p:nvPr/>
        </p:nvGrpSpPr>
        <p:grpSpPr>
          <a:xfrm>
            <a:off x="-54950" y="1095093"/>
            <a:ext cx="4853307" cy="4495370"/>
            <a:chOff x="7477747" y="1089144"/>
            <a:chExt cx="4853307" cy="4495370"/>
          </a:xfrm>
        </p:grpSpPr>
        <p:sp>
          <p:nvSpPr>
            <p:cNvPr id="121" name="TextBox 120">
              <a:extLst>
                <a:ext uri="{FF2B5EF4-FFF2-40B4-BE49-F238E27FC236}">
                  <a16:creationId xmlns:a16="http://schemas.microsoft.com/office/drawing/2014/main" id="{7503F9FA-B38F-3628-6BB3-3948EB73872E}"/>
                </a:ext>
              </a:extLst>
            </p:cNvPr>
            <p:cNvSpPr txBox="1"/>
            <p:nvPr/>
          </p:nvSpPr>
          <p:spPr>
            <a:xfrm>
              <a:off x="7477747" y="1089144"/>
              <a:ext cx="187071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2400" b="1" cap="small" dirty="0" err="1"/>
                <a:t>Government,Non</a:t>
              </a:r>
              <a:r>
                <a:rPr lang="en-CA" sz="2400" b="1" cap="small" dirty="0"/>
                <a:t>-Profit </a:t>
              </a:r>
            </a:p>
          </p:txBody>
        </p:sp>
        <p:pic>
          <p:nvPicPr>
            <p:cNvPr id="1024" name="Picture 14" descr="Agora Open Science Trust">
              <a:extLst>
                <a:ext uri="{FF2B5EF4-FFF2-40B4-BE49-F238E27FC236}">
                  <a16:creationId xmlns:a16="http://schemas.microsoft.com/office/drawing/2014/main" id="{DCFD3BE3-B494-916B-CCC2-4D9DC34FBA1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67598" y="3506441"/>
              <a:ext cx="946053" cy="3729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7" name="Picture 1026">
              <a:extLst>
                <a:ext uri="{FF2B5EF4-FFF2-40B4-BE49-F238E27FC236}">
                  <a16:creationId xmlns:a16="http://schemas.microsoft.com/office/drawing/2014/main" id="{6070EC44-2080-E03A-7380-CF8B2782BBBC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143596" y="2542891"/>
              <a:ext cx="758900" cy="239607"/>
            </a:xfrm>
            <a:prstGeom prst="rect">
              <a:avLst/>
            </a:prstGeom>
          </p:spPr>
        </p:pic>
        <p:pic>
          <p:nvPicPr>
            <p:cNvPr id="1031" name="Picture 1030">
              <a:extLst>
                <a:ext uri="{FF2B5EF4-FFF2-40B4-BE49-F238E27FC236}">
                  <a16:creationId xmlns:a16="http://schemas.microsoft.com/office/drawing/2014/main" id="{3B6E6E47-C1E4-70E7-147B-B4541AB456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7559388" y="5066198"/>
              <a:ext cx="1299905" cy="518316"/>
            </a:xfrm>
            <a:prstGeom prst="rect">
              <a:avLst/>
            </a:prstGeom>
          </p:spPr>
        </p:pic>
        <p:pic>
          <p:nvPicPr>
            <p:cNvPr id="1032" name="Picture 2" descr="See the source image">
              <a:extLst>
                <a:ext uri="{FF2B5EF4-FFF2-40B4-BE49-F238E27FC236}">
                  <a16:creationId xmlns:a16="http://schemas.microsoft.com/office/drawing/2014/main" id="{C20F5ADA-AA83-68DE-37EE-FC130D8E7B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4373" y="2593012"/>
              <a:ext cx="1170371" cy="7078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3" name="Picture 1032">
              <a:extLst>
                <a:ext uri="{FF2B5EF4-FFF2-40B4-BE49-F238E27FC236}">
                  <a16:creationId xmlns:a16="http://schemas.microsoft.com/office/drawing/2014/main" id="{508DF9C4-610C-C04E-003E-D738203860A8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647227" y="4088021"/>
              <a:ext cx="1069880" cy="330691"/>
            </a:xfrm>
            <a:prstGeom prst="rect">
              <a:avLst/>
            </a:prstGeom>
          </p:spPr>
        </p:pic>
        <p:pic>
          <p:nvPicPr>
            <p:cNvPr id="1035" name="Picture 2" descr="Canadian Institutes of Health Research - Wikipedia">
              <a:extLst>
                <a:ext uri="{FF2B5EF4-FFF2-40B4-BE49-F238E27FC236}">
                  <a16:creationId xmlns:a16="http://schemas.microsoft.com/office/drawing/2014/main" id="{9305DF3C-7E43-0870-9A3F-DAD72954138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04009" y="2860830"/>
              <a:ext cx="756341" cy="5439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6" name="Picture 4" descr="Natural Sciences and Engineering Research Council - Wikipedia">
              <a:extLst>
                <a:ext uri="{FF2B5EF4-FFF2-40B4-BE49-F238E27FC236}">
                  <a16:creationId xmlns:a16="http://schemas.microsoft.com/office/drawing/2014/main" id="{A553BD58-F1D0-C496-2FC6-340D863397D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7227" y="4598132"/>
              <a:ext cx="1016458" cy="4353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7" name="Picture 1036">
              <a:extLst>
                <a:ext uri="{FF2B5EF4-FFF2-40B4-BE49-F238E27FC236}">
                  <a16:creationId xmlns:a16="http://schemas.microsoft.com/office/drawing/2014/main" id="{3A71D272-BACA-9FB0-4C61-4D641989F16C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859204" y="3497432"/>
              <a:ext cx="706420" cy="512152"/>
            </a:xfrm>
            <a:prstGeom prst="rect">
              <a:avLst/>
            </a:prstGeom>
          </p:spPr>
        </p:pic>
        <p:pic>
          <p:nvPicPr>
            <p:cNvPr id="1041" name="Picture 2" descr="CQDM - Consortium de recherche biopharmaceutique">
              <a:extLst>
                <a:ext uri="{FF2B5EF4-FFF2-40B4-BE49-F238E27FC236}">
                  <a16:creationId xmlns:a16="http://schemas.microsoft.com/office/drawing/2014/main" id="{1D1E8EA1-85C3-3C9E-FDD5-7B211BFD6B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08086" y="4439571"/>
              <a:ext cx="716074" cy="2396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2" name="Picture 20" descr="Michael J. Fox Foundation">
              <a:extLst>
                <a:ext uri="{FF2B5EF4-FFF2-40B4-BE49-F238E27FC236}">
                  <a16:creationId xmlns:a16="http://schemas.microsoft.com/office/drawing/2014/main" id="{633FF582-40AD-1F91-4DF5-21147288E82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9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45827" y="1976642"/>
              <a:ext cx="1357950" cy="4480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3" name="Picture 13" descr="A picture containing text&#10;&#10;Description automatically generated">
              <a:extLst>
                <a:ext uri="{FF2B5EF4-FFF2-40B4-BE49-F238E27FC236}">
                  <a16:creationId xmlns:a16="http://schemas.microsoft.com/office/drawing/2014/main" id="{781E047C-5EB5-A111-0F6A-EC0E9499CECF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>
              <a:clrChange>
                <a:clrFrom>
                  <a:srgbClr val="F0483D"/>
                </a:clrFrom>
                <a:clrTo>
                  <a:srgbClr val="F0483D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772224" y="4973884"/>
              <a:ext cx="788670" cy="567690"/>
            </a:xfrm>
            <a:prstGeom prst="rect">
              <a:avLst/>
            </a:prstGeom>
          </p:spPr>
        </p:pic>
        <p:pic>
          <p:nvPicPr>
            <p:cNvPr id="1060" name="Picture 10" descr="Ontario Genomics -">
              <a:extLst>
                <a:ext uri="{FF2B5EF4-FFF2-40B4-BE49-F238E27FC236}">
                  <a16:creationId xmlns:a16="http://schemas.microsoft.com/office/drawing/2014/main" id="{49AE4402-8FDD-F959-848E-A9AA37D6281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66300" y="2758197"/>
              <a:ext cx="1331483" cy="6376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1" name="Picture 12" descr="CHDI Foundation - Wikipedia">
              <a:extLst>
                <a:ext uri="{FF2B5EF4-FFF2-40B4-BE49-F238E27FC236}">
                  <a16:creationId xmlns:a16="http://schemas.microsoft.com/office/drawing/2014/main" id="{E8F53071-A399-1993-615B-25AE3317AF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18827" y="3478352"/>
              <a:ext cx="438169" cy="7183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2" name="Picture 14" descr="Index of /wp-content/uploads/2021/04">
              <a:extLst>
                <a:ext uri="{FF2B5EF4-FFF2-40B4-BE49-F238E27FC236}">
                  <a16:creationId xmlns:a16="http://schemas.microsoft.com/office/drawing/2014/main" id="{A06D9E65-BA7F-55C4-3E0F-E5A20FDE28A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92312" y="4247690"/>
              <a:ext cx="1332281" cy="4739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63" name="Picture 17">
              <a:extLst>
                <a:ext uri="{FF2B5EF4-FFF2-40B4-BE49-F238E27FC236}">
                  <a16:creationId xmlns:a16="http://schemas.microsoft.com/office/drawing/2014/main" id="{26FE3407-7F79-BF2C-15B6-1143A197FA54}"/>
                </a:ext>
              </a:extLst>
            </p:cNvPr>
            <p:cNvPicPr>
              <a:picLocks noChangeAspect="1"/>
            </p:cNvPicPr>
            <p:nvPr/>
          </p:nvPicPr>
          <p:blipFill>
            <a:blip r:embed="rId24"/>
            <a:stretch>
              <a:fillRect/>
            </a:stretch>
          </p:blipFill>
          <p:spPr>
            <a:xfrm>
              <a:off x="8871582" y="4812074"/>
              <a:ext cx="593963" cy="580615"/>
            </a:xfrm>
            <a:prstGeom prst="rect">
              <a:avLst/>
            </a:prstGeom>
          </p:spPr>
        </p:pic>
        <p:pic>
          <p:nvPicPr>
            <p:cNvPr id="1076" name="Picture 4" descr="What is Mitacs? Mitacs Funding 2021">
              <a:extLst>
                <a:ext uri="{FF2B5EF4-FFF2-40B4-BE49-F238E27FC236}">
                  <a16:creationId xmlns:a16="http://schemas.microsoft.com/office/drawing/2014/main" id="{5D26FC18-F4E8-BBEC-BBCC-68A147669427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322" t="14383" r="6994" b="14298"/>
            <a:stretch/>
          </p:blipFill>
          <p:spPr bwMode="auto">
            <a:xfrm>
              <a:off x="9128574" y="1942142"/>
              <a:ext cx="953626" cy="39687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0" name="Picture 2" descr="History of the NIH Logo | National Institutes of Health (NIH)">
              <a:extLst>
                <a:ext uri="{FF2B5EF4-FFF2-40B4-BE49-F238E27FC236}">
                  <a16:creationId xmlns:a16="http://schemas.microsoft.com/office/drawing/2014/main" id="{220602CF-4CA8-94DA-DCAB-807378F2D2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03127" y="2519771"/>
              <a:ext cx="563911" cy="56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1" name="Picture 4" descr="Innovation Fund | Canada Foundation for Innovation">
              <a:extLst>
                <a:ext uri="{FF2B5EF4-FFF2-40B4-BE49-F238E27FC236}">
                  <a16:creationId xmlns:a16="http://schemas.microsoft.com/office/drawing/2014/main" id="{E1441B45-B87D-0FFE-9EC4-983DF496AD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699239" y="3839124"/>
              <a:ext cx="1443141" cy="3583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9" name="Picture 2">
              <a:extLst>
                <a:ext uri="{FF2B5EF4-FFF2-40B4-BE49-F238E27FC236}">
                  <a16:creationId xmlns:a16="http://schemas.microsoft.com/office/drawing/2014/main" id="{2F4E4540-85DA-358A-4A5D-D540BF98D04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30930" y="4904623"/>
              <a:ext cx="1600124" cy="323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2" name="Right Triangle 91">
            <a:extLst>
              <a:ext uri="{FF2B5EF4-FFF2-40B4-BE49-F238E27FC236}">
                <a16:creationId xmlns:a16="http://schemas.microsoft.com/office/drawing/2014/main" id="{0D973A24-4F99-40A5-BA37-3F190B64A95B}"/>
              </a:ext>
            </a:extLst>
          </p:cNvPr>
          <p:cNvSpPr/>
          <p:nvPr/>
        </p:nvSpPr>
        <p:spPr>
          <a:xfrm flipH="1">
            <a:off x="3645236" y="136686"/>
            <a:ext cx="8485466" cy="5859792"/>
          </a:xfrm>
          <a:prstGeom prst="rt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sz="3600" dirty="0">
              <a:solidFill>
                <a:srgbClr val="006666"/>
              </a:solidFill>
            </a:endParaRPr>
          </a:p>
        </p:txBody>
      </p:sp>
      <p:sp>
        <p:nvSpPr>
          <p:cNvPr id="119" name="Isosceles Triangle 118">
            <a:extLst>
              <a:ext uri="{FF2B5EF4-FFF2-40B4-BE49-F238E27FC236}">
                <a16:creationId xmlns:a16="http://schemas.microsoft.com/office/drawing/2014/main" id="{3314D0B4-67C8-5B8C-B06E-0E292A0D10AB}"/>
              </a:ext>
            </a:extLst>
          </p:cNvPr>
          <p:cNvSpPr/>
          <p:nvPr/>
        </p:nvSpPr>
        <p:spPr>
          <a:xfrm>
            <a:off x="98135" y="5179835"/>
            <a:ext cx="12024534" cy="1645205"/>
          </a:xfrm>
          <a:prstGeom prst="triangle">
            <a:avLst>
              <a:gd name="adj" fmla="val 48218"/>
            </a:avLst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0"/>
          </a:gra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CA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6A027A7-CCB4-471D-BFE7-C59937710CFF}"/>
              </a:ext>
            </a:extLst>
          </p:cNvPr>
          <p:cNvGrpSpPr/>
          <p:nvPr/>
        </p:nvGrpSpPr>
        <p:grpSpPr>
          <a:xfrm>
            <a:off x="13199" y="5811386"/>
            <a:ext cx="12172609" cy="1013970"/>
            <a:chOff x="-1043704" y="5313793"/>
            <a:chExt cx="12172609" cy="749339"/>
          </a:xfrm>
        </p:grpSpPr>
        <p:sp>
          <p:nvSpPr>
            <p:cNvPr id="49" name="Title 1">
              <a:extLst>
                <a:ext uri="{FF2B5EF4-FFF2-40B4-BE49-F238E27FC236}">
                  <a16:creationId xmlns:a16="http://schemas.microsoft.com/office/drawing/2014/main" id="{9CF3419E-1644-444A-A8E9-AAD127F7C604}"/>
                </a:ext>
              </a:extLst>
            </p:cNvPr>
            <p:cNvSpPr txBox="1">
              <a:spLocks/>
            </p:cNvSpPr>
            <p:nvPr/>
          </p:nvSpPr>
          <p:spPr>
            <a:xfrm>
              <a:off x="-1043704" y="5313793"/>
              <a:ext cx="12172609" cy="749339"/>
            </a:xfrm>
            <a:prstGeom prst="rect">
              <a:avLst/>
            </a:prstGeom>
            <a:solidFill>
              <a:srgbClr val="006666"/>
            </a:solidFill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3200" b="1" dirty="0">
                  <a:solidFill>
                    <a:schemeClr val="bg1"/>
                  </a:solidFill>
                  <a:cs typeface="Calibri" panose="020F0502020204030204" pitchFamily="34" charset="0"/>
                </a:rPr>
                <a:t>	</a:t>
              </a:r>
              <a:endParaRPr lang="en-US" sz="3200" dirty="0">
                <a:solidFill>
                  <a:schemeClr val="bg1"/>
                </a:solidFill>
                <a:cs typeface="Calibri" panose="020F0502020204030204" pitchFamily="34" charset="0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E140CD6A-07C3-43B1-92EE-60A66F85CE10}"/>
                </a:ext>
              </a:extLst>
            </p:cNvPr>
            <p:cNvSpPr txBox="1"/>
            <p:nvPr/>
          </p:nvSpPr>
          <p:spPr>
            <a:xfrm>
              <a:off x="-865940" y="5418531"/>
              <a:ext cx="11750589" cy="6170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>
                <a:defRPr sz="2800">
                  <a:solidFill>
                    <a:schemeClr val="bg1"/>
                  </a:solidFill>
                </a:defRPr>
              </a:lvl1pPr>
            </a:lstStyle>
            <a:p>
              <a:r>
                <a:rPr lang="en-US" sz="3600" dirty="0">
                  <a:solidFill>
                    <a:schemeClr val="bg1"/>
                  </a:solidFill>
                  <a:ea typeface="+mn-lt"/>
                  <a:cs typeface="+mn-lt"/>
                </a:rPr>
                <a:t>A global public-private partnership dedicated to open science </a:t>
              </a:r>
              <a:endParaRPr lang="en-US" sz="3600" dirty="0">
                <a:solidFill>
                  <a:schemeClr val="bg1"/>
                </a:solidFill>
              </a:endParaRPr>
            </a:p>
          </p:txBody>
        </p:sp>
      </p:grpSp>
      <p:sp>
        <p:nvSpPr>
          <p:cNvPr id="126" name="Oval 125">
            <a:extLst>
              <a:ext uri="{FF2B5EF4-FFF2-40B4-BE49-F238E27FC236}">
                <a16:creationId xmlns:a16="http://schemas.microsoft.com/office/drawing/2014/main" id="{0DEA8BB3-C70A-B22F-5E0A-B8ED53DC714D}"/>
              </a:ext>
            </a:extLst>
          </p:cNvPr>
          <p:cNvSpPr>
            <a:spLocks noChangeAspect="1"/>
          </p:cNvSpPr>
          <p:nvPr/>
        </p:nvSpPr>
        <p:spPr>
          <a:xfrm>
            <a:off x="5078762" y="3582704"/>
            <a:ext cx="1828800" cy="1828800"/>
          </a:xfrm>
          <a:prstGeom prst="ellipse">
            <a:avLst/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" name="Picture 5" descr="C:\Users\Lee\Desktop\rollout\logo.png">
            <a:extLst>
              <a:ext uri="{FF2B5EF4-FFF2-40B4-BE49-F238E27FC236}">
                <a16:creationId xmlns:a16="http://schemas.microsoft.com/office/drawing/2014/main" id="{942322B8-1972-46B7-8698-52B4FE8A3A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9663" y="4074014"/>
            <a:ext cx="1866385" cy="9144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B9E5B766-E3DB-46FB-B568-ECA872125227}"/>
              </a:ext>
            </a:extLst>
          </p:cNvPr>
          <p:cNvGrpSpPr/>
          <p:nvPr/>
        </p:nvGrpSpPr>
        <p:grpSpPr>
          <a:xfrm>
            <a:off x="7183183" y="1132544"/>
            <a:ext cx="5232857" cy="4257339"/>
            <a:chOff x="28241" y="1534051"/>
            <a:chExt cx="5232857" cy="4257339"/>
          </a:xfrm>
        </p:grpSpPr>
        <p:sp>
          <p:nvSpPr>
            <p:cNvPr id="120" name="TextBox 119">
              <a:extLst>
                <a:ext uri="{FF2B5EF4-FFF2-40B4-BE49-F238E27FC236}">
                  <a16:creationId xmlns:a16="http://schemas.microsoft.com/office/drawing/2014/main" id="{F9C9429A-FE83-2862-A3F2-552415FDD133}"/>
                </a:ext>
              </a:extLst>
            </p:cNvPr>
            <p:cNvSpPr txBox="1"/>
            <p:nvPr/>
          </p:nvSpPr>
          <p:spPr>
            <a:xfrm>
              <a:off x="2970656" y="1534051"/>
              <a:ext cx="229044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A" sz="2400" b="1" cap="small" dirty="0"/>
                <a:t>Private Sector</a:t>
              </a:r>
            </a:p>
          </p:txBody>
        </p:sp>
        <p:pic>
          <p:nvPicPr>
            <p:cNvPr id="1025" name="Picture 16" descr="M4K Pharma Logo">
              <a:extLst>
                <a:ext uri="{FF2B5EF4-FFF2-40B4-BE49-F238E27FC236}">
                  <a16:creationId xmlns:a16="http://schemas.microsoft.com/office/drawing/2014/main" id="{04964F89-D14E-7A5F-0581-AD5390AE15F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47495" y="4124821"/>
              <a:ext cx="648133" cy="3620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5" name="Picture 8" descr="cyclica – Vector Institute for Artificial Intelligence">
              <a:extLst>
                <a:ext uri="{FF2B5EF4-FFF2-40B4-BE49-F238E27FC236}">
                  <a16:creationId xmlns:a16="http://schemas.microsoft.com/office/drawing/2014/main" id="{B4F10AA5-1834-9B1D-3548-73A4DC7C609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387" y="5413078"/>
              <a:ext cx="1028262" cy="2570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7" name="Picture 1046">
              <a:extLst>
                <a:ext uri="{FF2B5EF4-FFF2-40B4-BE49-F238E27FC236}">
                  <a16:creationId xmlns:a16="http://schemas.microsoft.com/office/drawing/2014/main" id="{889F135D-A24B-AEC6-C254-F67CFE8D8396}"/>
                </a:ext>
              </a:extLst>
            </p:cNvPr>
            <p:cNvPicPr>
              <a:picLocks noChangeAspect="1"/>
            </p:cNvPicPr>
            <p:nvPr/>
          </p:nvPicPr>
          <p:blipFill>
            <a:blip r:embed="rId31"/>
            <a:stretch>
              <a:fillRect/>
            </a:stretch>
          </p:blipFill>
          <p:spPr>
            <a:xfrm>
              <a:off x="1837138" y="5615974"/>
              <a:ext cx="1364416" cy="175416"/>
            </a:xfrm>
            <a:prstGeom prst="rect">
              <a:avLst/>
            </a:prstGeom>
          </p:spPr>
        </p:pic>
        <p:pic>
          <p:nvPicPr>
            <p:cNvPr id="1048" name="Picture 1047">
              <a:extLst>
                <a:ext uri="{FF2B5EF4-FFF2-40B4-BE49-F238E27FC236}">
                  <a16:creationId xmlns:a16="http://schemas.microsoft.com/office/drawing/2014/main" id="{E6EA0E7A-62CC-4FBB-5A79-85D0BF1B0C38}"/>
                </a:ext>
              </a:extLst>
            </p:cNvPr>
            <p:cNvPicPr>
              <a:picLocks noChangeAspect="1"/>
            </p:cNvPicPr>
            <p:nvPr/>
          </p:nvPicPr>
          <p:blipFill>
            <a:blip r:embed="rId3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289454" y="5053806"/>
              <a:ext cx="689547" cy="420624"/>
            </a:xfrm>
            <a:prstGeom prst="rect">
              <a:avLst/>
            </a:prstGeom>
          </p:spPr>
        </p:pic>
        <p:pic>
          <p:nvPicPr>
            <p:cNvPr id="1049" name="Picture 1048">
              <a:extLst>
                <a:ext uri="{FF2B5EF4-FFF2-40B4-BE49-F238E27FC236}">
                  <a16:creationId xmlns:a16="http://schemas.microsoft.com/office/drawing/2014/main" id="{691E61CE-DD51-7109-0CAC-AE79F596C0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9881" y="4891302"/>
              <a:ext cx="940541" cy="339640"/>
            </a:xfrm>
            <a:prstGeom prst="rect">
              <a:avLst/>
            </a:prstGeom>
          </p:spPr>
        </p:pic>
        <p:pic>
          <p:nvPicPr>
            <p:cNvPr id="1050" name="Picture 4" descr="Home | Nurix">
              <a:extLst>
                <a:ext uri="{FF2B5EF4-FFF2-40B4-BE49-F238E27FC236}">
                  <a16:creationId xmlns:a16="http://schemas.microsoft.com/office/drawing/2014/main" id="{72F18E85-7831-4292-69B4-75446B99629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2917" y="4343642"/>
              <a:ext cx="556282" cy="34378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1" name="Picture 6" descr="SNAP-ChIP®">
              <a:extLst>
                <a:ext uri="{FF2B5EF4-FFF2-40B4-BE49-F238E27FC236}">
                  <a16:creationId xmlns:a16="http://schemas.microsoft.com/office/drawing/2014/main" id="{FCDD35BC-0344-B3EE-A615-5BAB7357D7B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72860" y="5354157"/>
              <a:ext cx="1364551" cy="33362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2" name="Picture 8" descr="DiscoverX and the SGC Announce Major Milestone in Development of Kinase  Chemogenomic Set">
              <a:extLst>
                <a:ext uri="{FF2B5EF4-FFF2-40B4-BE49-F238E27FC236}">
                  <a16:creationId xmlns:a16="http://schemas.microsoft.com/office/drawing/2014/main" id="{339261E7-89C3-55F1-A803-4B302E3A63A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0747" b="32363"/>
            <a:stretch/>
          </p:blipFill>
          <p:spPr bwMode="auto">
            <a:xfrm>
              <a:off x="3763513" y="4387781"/>
              <a:ext cx="1010963" cy="1953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3" name="Picture 1052" descr="http://www.toxicology.org/images/Takeda%20logo.gif">
              <a:extLst>
                <a:ext uri="{FF2B5EF4-FFF2-40B4-BE49-F238E27FC236}">
                  <a16:creationId xmlns:a16="http://schemas.microsoft.com/office/drawing/2014/main" id="{F10FD1CF-B029-27E9-9D49-3D19C396351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45402" y="3042281"/>
              <a:ext cx="814459" cy="337587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4" name="Picture 1053">
              <a:extLst>
                <a:ext uri="{FF2B5EF4-FFF2-40B4-BE49-F238E27FC236}">
                  <a16:creationId xmlns:a16="http://schemas.microsoft.com/office/drawing/2014/main" id="{05E67E20-CC22-3EAE-6D85-FAB91470C287}"/>
                </a:ext>
              </a:extLst>
            </p:cNvPr>
            <p:cNvPicPr>
              <a:picLocks noChangeAspect="1"/>
            </p:cNvPicPr>
            <p:nvPr/>
          </p:nvPicPr>
          <p:blipFill>
            <a:blip r:embed="rId38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711953" y="2434464"/>
              <a:ext cx="1089536" cy="397654"/>
            </a:xfrm>
            <a:prstGeom prst="rect">
              <a:avLst/>
            </a:prstGeom>
          </p:spPr>
        </p:pic>
        <p:pic>
          <p:nvPicPr>
            <p:cNvPr id="1055" name="Picture 1054" descr="C:\Users\whlee\Desktop\high-res funders\pfizer.jpg">
              <a:extLst>
                <a:ext uri="{FF2B5EF4-FFF2-40B4-BE49-F238E27FC236}">
                  <a16:creationId xmlns:a16="http://schemas.microsoft.com/office/drawing/2014/main" id="{22B29014-B036-2AFD-35CE-B2DE904972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4883" y="3028144"/>
              <a:ext cx="628759" cy="406643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6" name="Picture 1055">
              <a:extLst>
                <a:ext uri="{FF2B5EF4-FFF2-40B4-BE49-F238E27FC236}">
                  <a16:creationId xmlns:a16="http://schemas.microsoft.com/office/drawing/2014/main" id="{5FD2557E-CF73-529F-F4F0-C2A131A096E8}"/>
                </a:ext>
              </a:extLst>
            </p:cNvPr>
            <p:cNvPicPr>
              <a:picLocks noChangeAspect="1"/>
            </p:cNvPicPr>
            <p:nvPr/>
          </p:nvPicPr>
          <p:blipFill>
            <a:blip r:embed="rId4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978450" y="2541319"/>
              <a:ext cx="710791" cy="464004"/>
            </a:xfrm>
            <a:prstGeom prst="rect">
              <a:avLst/>
            </a:prstGeom>
          </p:spPr>
        </p:pic>
        <p:pic>
          <p:nvPicPr>
            <p:cNvPr id="1058" name="Picture 1057">
              <a:extLst>
                <a:ext uri="{FF2B5EF4-FFF2-40B4-BE49-F238E27FC236}">
                  <a16:creationId xmlns:a16="http://schemas.microsoft.com/office/drawing/2014/main" id="{93171D80-676B-AB4E-2A8D-6677AA3F5446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111127" y="3267745"/>
              <a:ext cx="877547" cy="693299"/>
            </a:xfrm>
            <a:prstGeom prst="rect">
              <a:avLst/>
            </a:prstGeom>
          </p:spPr>
        </p:pic>
        <p:pic>
          <p:nvPicPr>
            <p:cNvPr id="1059" name="Picture 1058">
              <a:extLst>
                <a:ext uri="{FF2B5EF4-FFF2-40B4-BE49-F238E27FC236}">
                  <a16:creationId xmlns:a16="http://schemas.microsoft.com/office/drawing/2014/main" id="{F75343DC-C1E4-4DD5-E9AC-85AF1A64B82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8062" b="31646"/>
            <a:stretch/>
          </p:blipFill>
          <p:spPr>
            <a:xfrm>
              <a:off x="2899051" y="2059470"/>
              <a:ext cx="1406226" cy="317477"/>
            </a:xfrm>
            <a:prstGeom prst="rect">
              <a:avLst/>
            </a:prstGeom>
          </p:spPr>
        </p:pic>
        <p:pic>
          <p:nvPicPr>
            <p:cNvPr id="1064" name="Picture 19" descr="Text&#10;&#10;Description automatically generated">
              <a:extLst>
                <a:ext uri="{FF2B5EF4-FFF2-40B4-BE49-F238E27FC236}">
                  <a16:creationId xmlns:a16="http://schemas.microsoft.com/office/drawing/2014/main" id="{42D6868F-2BB4-35BB-A839-76682A03D0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/>
            <a:stretch>
              <a:fillRect/>
            </a:stretch>
          </p:blipFill>
          <p:spPr>
            <a:xfrm>
              <a:off x="3469991" y="4840149"/>
              <a:ext cx="1071880" cy="287655"/>
            </a:xfrm>
            <a:prstGeom prst="rect">
              <a:avLst/>
            </a:prstGeom>
          </p:spPr>
        </p:pic>
        <p:pic>
          <p:nvPicPr>
            <p:cNvPr id="1069" name="Picture 4" descr="Promega – Logos Download">
              <a:extLst>
                <a:ext uri="{FF2B5EF4-FFF2-40B4-BE49-F238E27FC236}">
                  <a16:creationId xmlns:a16="http://schemas.microsoft.com/office/drawing/2014/main" id="{EDA7DE06-ACCC-07A8-CE68-7E6A683124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85137" y="4990262"/>
              <a:ext cx="1083311" cy="3551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0" name="Picture 1069" descr="C:\Users\whlee\Desktop\high-res funders\Logo_of_Eli_Lilly.png">
              <a:extLst>
                <a:ext uri="{FF2B5EF4-FFF2-40B4-BE49-F238E27FC236}">
                  <a16:creationId xmlns:a16="http://schemas.microsoft.com/office/drawing/2014/main" id="{B6D293BB-4AA6-CE30-C8AA-88C221AF303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6317" y="3932177"/>
              <a:ext cx="536957" cy="3134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1" name="Picture 1070">
              <a:extLst>
                <a:ext uri="{FF2B5EF4-FFF2-40B4-BE49-F238E27FC236}">
                  <a16:creationId xmlns:a16="http://schemas.microsoft.com/office/drawing/2014/main" id="{747D886D-7B6A-7E86-9FE0-07F864664D4D}"/>
                </a:ext>
              </a:extLst>
            </p:cNvPr>
            <p:cNvPicPr>
              <a:picLocks noChangeAspect="1"/>
            </p:cNvPicPr>
            <p:nvPr/>
          </p:nvPicPr>
          <p:blipFill>
            <a:blip r:embed="rId4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933107" y="3597623"/>
              <a:ext cx="746536" cy="139527"/>
            </a:xfrm>
            <a:prstGeom prst="rect">
              <a:avLst/>
            </a:prstGeom>
          </p:spPr>
        </p:pic>
        <p:pic>
          <p:nvPicPr>
            <p:cNvPr id="1072" name="Picture 2" descr="MSD | Home">
              <a:extLst>
                <a:ext uri="{FF2B5EF4-FFF2-40B4-BE49-F238E27FC236}">
                  <a16:creationId xmlns:a16="http://schemas.microsoft.com/office/drawing/2014/main" id="{722DBFD5-AF1A-E88F-5EF1-17C60B7F887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62022" y="3798756"/>
              <a:ext cx="1011429" cy="5511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3" name="Picture 8" descr="Novartis Logo PNG Transparent &amp; SVG Vector - Freebie Supply">
              <a:extLst>
                <a:ext uri="{FF2B5EF4-FFF2-40B4-BE49-F238E27FC236}">
                  <a16:creationId xmlns:a16="http://schemas.microsoft.com/office/drawing/2014/main" id="{F0320EDC-D59F-0A28-8FCF-789D343C4C2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076" b="39927"/>
            <a:stretch/>
          </p:blipFill>
          <p:spPr bwMode="auto">
            <a:xfrm>
              <a:off x="2583116" y="2882951"/>
              <a:ext cx="1250462" cy="2750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4" name="Picture 12">
              <a:extLst>
                <a:ext uri="{FF2B5EF4-FFF2-40B4-BE49-F238E27FC236}">
                  <a16:creationId xmlns:a16="http://schemas.microsoft.com/office/drawing/2014/main" id="{4E6E587D-1769-EFBF-8422-5C726D43CD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9899" y="3459739"/>
              <a:ext cx="617411" cy="1975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75" name="Picture 2" descr="Company fact sheet - Merck.com">
              <a:extLst>
                <a:ext uri="{FF2B5EF4-FFF2-40B4-BE49-F238E27FC236}">
                  <a16:creationId xmlns:a16="http://schemas.microsoft.com/office/drawing/2014/main" id="{C447B0CB-ED2D-B7CE-3876-8E7CE583F3F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06816" y="2288158"/>
              <a:ext cx="1235232" cy="557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82" name="Picture 6" descr="X-Chem's New AI-Powered Ecosystem to Accelerate Drug ...">
              <a:extLst>
                <a:ext uri="{FF2B5EF4-FFF2-40B4-BE49-F238E27FC236}">
                  <a16:creationId xmlns:a16="http://schemas.microsoft.com/office/drawing/2014/main" id="{6BC72013-9783-6AE6-E3FF-7C661E43FD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2696" y="3810381"/>
              <a:ext cx="903442" cy="472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46" name="Picture 1045">
              <a:extLst>
                <a:ext uri="{FF2B5EF4-FFF2-40B4-BE49-F238E27FC236}">
                  <a16:creationId xmlns:a16="http://schemas.microsoft.com/office/drawing/2014/main" id="{2AB1B744-FE30-D345-4F32-6AFD3128CB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25761" b="24179"/>
            <a:stretch/>
          </p:blipFill>
          <p:spPr>
            <a:xfrm>
              <a:off x="1358041" y="4617376"/>
              <a:ext cx="1104934" cy="288699"/>
            </a:xfrm>
            <a:prstGeom prst="rect">
              <a:avLst/>
            </a:prstGeom>
          </p:spPr>
        </p:pic>
        <p:pic>
          <p:nvPicPr>
            <p:cNvPr id="1065" name="Picture 2" descr="Molecular Forecaster">
              <a:extLst>
                <a:ext uri="{FF2B5EF4-FFF2-40B4-BE49-F238E27FC236}">
                  <a16:creationId xmlns:a16="http://schemas.microsoft.com/office/drawing/2014/main" id="{22CFAF0C-A7F7-DAD5-9D04-DA8E12B991E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241" y="4242804"/>
              <a:ext cx="1367827" cy="4912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57" name="Picture 1056">
              <a:extLst>
                <a:ext uri="{FF2B5EF4-FFF2-40B4-BE49-F238E27FC236}">
                  <a16:creationId xmlns:a16="http://schemas.microsoft.com/office/drawing/2014/main" id="{E00793E4-1058-B5D1-7B7A-433CC4A50B22}"/>
                </a:ext>
              </a:extLst>
            </p:cNvPr>
            <p:cNvPicPr>
              <a:picLocks noChangeAspect="1"/>
            </p:cNvPicPr>
            <p:nvPr/>
          </p:nvPicPr>
          <p:blipFill>
            <a:blip r:embed="rId5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2728" y="3475772"/>
              <a:ext cx="1133952" cy="411248"/>
            </a:xfrm>
            <a:prstGeom prst="rect">
              <a:avLst/>
            </a:prstGeom>
          </p:spPr>
        </p:pic>
      </p:grpSp>
      <p:sp>
        <p:nvSpPr>
          <p:cNvPr id="93" name="Oval 92">
            <a:extLst>
              <a:ext uri="{FF2B5EF4-FFF2-40B4-BE49-F238E27FC236}">
                <a16:creationId xmlns:a16="http://schemas.microsoft.com/office/drawing/2014/main" id="{6CDE2AB1-C934-46F3-AD21-8EACE3EFC051}"/>
              </a:ext>
            </a:extLst>
          </p:cNvPr>
          <p:cNvSpPr/>
          <p:nvPr/>
        </p:nvSpPr>
        <p:spPr>
          <a:xfrm>
            <a:off x="1860177" y="781216"/>
            <a:ext cx="2182731" cy="644046"/>
          </a:xfrm>
          <a:prstGeom prst="ellipse">
            <a:avLst/>
          </a:prstGeom>
          <a:noFill/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6464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1286" y="527518"/>
            <a:ext cx="1937636" cy="875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9CD86CE3-2884-4C8E-B629-19AC495F9106}"/>
              </a:ext>
            </a:extLst>
          </p:cNvPr>
          <p:cNvGrpSpPr/>
          <p:nvPr/>
        </p:nvGrpSpPr>
        <p:grpSpPr>
          <a:xfrm>
            <a:off x="357925" y="4990013"/>
            <a:ext cx="11567132" cy="1608684"/>
            <a:chOff x="4018055" y="8458962"/>
            <a:chExt cx="11567132" cy="1608684"/>
          </a:xfrm>
        </p:grpSpPr>
        <p:pic>
          <p:nvPicPr>
            <p:cNvPr id="1026" name="Picture 2" descr="University Of Toronto Logo Png - Logo Of University Of Toronto, Transparent  Png , Transparent Png Image - PNGitem">
              <a:extLst>
                <a:ext uri="{FF2B5EF4-FFF2-40B4-BE49-F238E27FC236}">
                  <a16:creationId xmlns:a16="http://schemas.microsoft.com/office/drawing/2014/main" id="{504AA0E8-13A1-4248-BBEB-52073F2CC13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20130" y="9163729"/>
              <a:ext cx="1135877" cy="8934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98" name="Picture 2">
              <a:extLst>
                <a:ext uri="{FF2B5EF4-FFF2-40B4-BE49-F238E27FC236}">
                  <a16:creationId xmlns:a16="http://schemas.microsoft.com/office/drawing/2014/main" id="{0A5E0F27-DC6E-F143-A5FB-7668946C25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745872" y="8837937"/>
              <a:ext cx="879675" cy="879675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4100" name="Picture 4">
              <a:extLst>
                <a:ext uri="{FF2B5EF4-FFF2-40B4-BE49-F238E27FC236}">
                  <a16:creationId xmlns:a16="http://schemas.microsoft.com/office/drawing/2014/main" id="{8D370410-1CD6-8F46-8F40-360BDE466D5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18142" y="8478065"/>
              <a:ext cx="1767045" cy="613557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3" name="Picture 2" descr="A picture containing text, clipart&#10;&#10;Description automatically generated">
              <a:extLst>
                <a:ext uri="{FF2B5EF4-FFF2-40B4-BE49-F238E27FC236}">
                  <a16:creationId xmlns:a16="http://schemas.microsoft.com/office/drawing/2014/main" id="{DCCD0A2C-7E42-A84B-AB3B-E4E9B5A6B0E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13818141" y="9530155"/>
              <a:ext cx="1767045" cy="537491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A31C2429-AA22-5D40-9939-3738A849E01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7677119" y="9100009"/>
              <a:ext cx="3482883" cy="677933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26E0CF7-CEBA-C943-A31C-3A43AD8C60C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4018055" y="8458962"/>
              <a:ext cx="2137528" cy="534382"/>
            </a:xfrm>
            <a:prstGeom prst="rect">
              <a:avLst/>
            </a:prstGeom>
          </p:spPr>
        </p:pic>
        <p:pic>
          <p:nvPicPr>
            <p:cNvPr id="5" name="Picture 4" descr="grants — News — Chodera lab // MSKCC">
              <a:extLst>
                <a:ext uri="{FF2B5EF4-FFF2-40B4-BE49-F238E27FC236}">
                  <a16:creationId xmlns:a16="http://schemas.microsoft.com/office/drawing/2014/main" id="{04A232C3-DA39-3E42-8278-4789701535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53794" y="9228723"/>
              <a:ext cx="1104591" cy="8284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32991845-3906-476E-B6C8-B529CDCF14B7}"/>
              </a:ext>
            </a:extLst>
          </p:cNvPr>
          <p:cNvGrpSpPr/>
          <p:nvPr/>
        </p:nvGrpSpPr>
        <p:grpSpPr>
          <a:xfrm>
            <a:off x="214866" y="2377825"/>
            <a:ext cx="3126581" cy="1805963"/>
            <a:chOff x="4423488" y="739323"/>
            <a:chExt cx="3126581" cy="1805963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FF6DF1D4-3AE0-2B56-9D55-6DC5BB53C8A2}"/>
                </a:ext>
              </a:extLst>
            </p:cNvPr>
            <p:cNvSpPr txBox="1"/>
            <p:nvPr/>
          </p:nvSpPr>
          <p:spPr>
            <a:xfrm>
              <a:off x="4423488" y="739323"/>
              <a:ext cx="31265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u="sng" dirty="0">
                  <a:solidFill>
                    <a:schemeClr val="bg1"/>
                  </a:solidFill>
                </a:rPr>
                <a:t>CACHE Application Selection</a:t>
              </a: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2AB5570B-7A15-0A9A-2EA3-F57A83D4263B}"/>
                </a:ext>
              </a:extLst>
            </p:cNvPr>
            <p:cNvSpPr txBox="1"/>
            <p:nvPr/>
          </p:nvSpPr>
          <p:spPr>
            <a:xfrm>
              <a:off x="4424688" y="1067958"/>
              <a:ext cx="2559623" cy="147732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CA" dirty="0">
                  <a:solidFill>
                    <a:schemeClr val="bg1"/>
                  </a:solidFill>
                </a:rPr>
                <a:t>Judith Guenther, Bayer</a:t>
              </a:r>
            </a:p>
            <a:p>
              <a:r>
                <a:rPr lang="en-CA" dirty="0">
                  <a:solidFill>
                    <a:schemeClr val="bg1"/>
                  </a:solidFill>
                </a:rPr>
                <a:t>Alexander Hillisch, UCB</a:t>
              </a:r>
            </a:p>
            <a:p>
              <a:r>
                <a:rPr lang="en-CA" dirty="0">
                  <a:solidFill>
                    <a:schemeClr val="bg1"/>
                  </a:solidFill>
                </a:rPr>
                <a:t>Anders Hogner, AZ</a:t>
              </a:r>
            </a:p>
            <a:p>
              <a:r>
                <a:rPr lang="en-CA" dirty="0">
                  <a:solidFill>
                    <a:schemeClr val="bg1"/>
                  </a:solidFill>
                </a:rPr>
                <a:t>Uta Lessel, BI</a:t>
              </a:r>
            </a:p>
            <a:p>
              <a:r>
                <a:rPr lang="en-CA" dirty="0">
                  <a:solidFill>
                    <a:schemeClr val="bg1"/>
                  </a:solidFill>
                </a:rPr>
                <a:t>John Irwin, UCSF</a:t>
              </a:r>
            </a:p>
          </p:txBody>
        </p:sp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id="{E9D8826F-23A8-B1E3-E056-1E3B18136A6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662188" y="787486"/>
            <a:ext cx="2262869" cy="55673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CF1BE4A-F9A4-9E4B-C1FE-3093C23C9C94}"/>
              </a:ext>
            </a:extLst>
          </p:cNvPr>
          <p:cNvSpPr txBox="1"/>
          <p:nvPr/>
        </p:nvSpPr>
        <p:spPr>
          <a:xfrm>
            <a:off x="9601781" y="1347002"/>
            <a:ext cx="2308995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>
                <a:solidFill>
                  <a:schemeClr val="bg1"/>
                </a:solidFill>
              </a:rPr>
              <a:t>Ryan Merkley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2ECE055-3276-CE9D-8D7E-647C6620E34E}"/>
              </a:ext>
            </a:extLst>
          </p:cNvPr>
          <p:cNvSpPr txBox="1"/>
          <p:nvPr/>
        </p:nvSpPr>
        <p:spPr>
          <a:xfrm>
            <a:off x="214338" y="1375535"/>
            <a:ext cx="43887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bg1"/>
                </a:solidFill>
              </a:rPr>
              <a:t>Cheryl Arrowsmith, Aled Edwards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0680BEEA-F2D7-4C4A-A382-DA20F3CC0455}"/>
              </a:ext>
            </a:extLst>
          </p:cNvPr>
          <p:cNvGrpSpPr>
            <a:grpSpLocks noChangeAspect="1"/>
          </p:cNvGrpSpPr>
          <p:nvPr/>
        </p:nvGrpSpPr>
        <p:grpSpPr>
          <a:xfrm>
            <a:off x="3276247" y="38285"/>
            <a:ext cx="6520442" cy="3474720"/>
            <a:chOff x="2728098" y="21479"/>
            <a:chExt cx="6863623" cy="3657600"/>
          </a:xfrm>
        </p:grpSpPr>
        <p:grpSp>
          <p:nvGrpSpPr>
            <p:cNvPr id="24" name="Group 23">
              <a:extLst>
                <a:ext uri="{FF2B5EF4-FFF2-40B4-BE49-F238E27FC236}">
                  <a16:creationId xmlns:a16="http://schemas.microsoft.com/office/drawing/2014/main" id="{D56EC7AA-9A38-462C-866F-0FCD0079D840}"/>
                </a:ext>
              </a:extLst>
            </p:cNvPr>
            <p:cNvGrpSpPr/>
            <p:nvPr/>
          </p:nvGrpSpPr>
          <p:grpSpPr>
            <a:xfrm>
              <a:off x="2728098" y="21479"/>
              <a:ext cx="6863623" cy="3657600"/>
              <a:chOff x="5733742" y="936086"/>
              <a:chExt cx="6348850" cy="3383280"/>
            </a:xfrm>
          </p:grpSpPr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D89E122F-6B6E-4E8A-A06D-EA31C4D26230}"/>
                  </a:ext>
                </a:extLst>
              </p:cNvPr>
              <p:cNvGrpSpPr/>
              <p:nvPr/>
            </p:nvGrpSpPr>
            <p:grpSpPr>
              <a:xfrm>
                <a:off x="5733742" y="936086"/>
                <a:ext cx="6348850" cy="3383280"/>
                <a:chOff x="250018" y="666795"/>
                <a:chExt cx="11668146" cy="6217920"/>
              </a:xfrm>
              <a:solidFill>
                <a:schemeClr val="bg2"/>
              </a:solidFill>
            </p:grpSpPr>
            <p:sp>
              <p:nvSpPr>
                <p:cNvPr id="43" name="Shape 4464">
                  <a:extLst>
                    <a:ext uri="{FF2B5EF4-FFF2-40B4-BE49-F238E27FC236}">
                      <a16:creationId xmlns:a16="http://schemas.microsoft.com/office/drawing/2014/main" id="{86225D9B-7500-4D90-AC6D-4E55F0B395FC}"/>
                    </a:ext>
                  </a:extLst>
                </p:cNvPr>
                <p:cNvSpPr/>
                <p:nvPr/>
              </p:nvSpPr>
              <p:spPr>
                <a:xfrm>
                  <a:off x="250018" y="666795"/>
                  <a:ext cx="5476941" cy="325723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46" h="21465" extrusionOk="0">
                      <a:moveTo>
                        <a:pt x="13469" y="3580"/>
                      </a:moveTo>
                      <a:cubicBezTo>
                        <a:pt x="13690" y="3383"/>
                        <a:pt x="13241" y="3198"/>
                        <a:pt x="13219" y="3654"/>
                      </a:cubicBezTo>
                      <a:cubicBezTo>
                        <a:pt x="13301" y="3647"/>
                        <a:pt x="13395" y="3646"/>
                        <a:pt x="13469" y="3580"/>
                      </a:cubicBezTo>
                      <a:cubicBezTo>
                        <a:pt x="13488" y="3563"/>
                        <a:pt x="13429" y="3616"/>
                        <a:pt x="13469" y="3580"/>
                      </a:cubicBezTo>
                      <a:close/>
                      <a:moveTo>
                        <a:pt x="11812" y="960"/>
                      </a:moveTo>
                      <a:cubicBezTo>
                        <a:pt x="11873" y="975"/>
                        <a:pt x="12398" y="1247"/>
                        <a:pt x="12369" y="928"/>
                      </a:cubicBezTo>
                      <a:cubicBezTo>
                        <a:pt x="12352" y="748"/>
                        <a:pt x="11916" y="805"/>
                        <a:pt x="11875" y="809"/>
                      </a:cubicBezTo>
                      <a:cubicBezTo>
                        <a:pt x="11884" y="836"/>
                        <a:pt x="11971" y="855"/>
                        <a:pt x="11950" y="900"/>
                      </a:cubicBezTo>
                      <a:cubicBezTo>
                        <a:pt x="11906" y="934"/>
                        <a:pt x="11860" y="954"/>
                        <a:pt x="11812" y="960"/>
                      </a:cubicBezTo>
                      <a:cubicBezTo>
                        <a:pt x="11855" y="970"/>
                        <a:pt x="11846" y="935"/>
                        <a:pt x="11812" y="960"/>
                      </a:cubicBezTo>
                      <a:close/>
                      <a:moveTo>
                        <a:pt x="11540" y="1517"/>
                      </a:moveTo>
                      <a:cubicBezTo>
                        <a:pt x="11523" y="1533"/>
                        <a:pt x="11515" y="1556"/>
                        <a:pt x="11513" y="1586"/>
                      </a:cubicBezTo>
                      <a:cubicBezTo>
                        <a:pt x="11538" y="1636"/>
                        <a:pt x="11761" y="1589"/>
                        <a:pt x="11799" y="1596"/>
                      </a:cubicBezTo>
                      <a:cubicBezTo>
                        <a:pt x="11765" y="1635"/>
                        <a:pt x="11679" y="1642"/>
                        <a:pt x="11690" y="1736"/>
                      </a:cubicBezTo>
                      <a:cubicBezTo>
                        <a:pt x="11831" y="1761"/>
                        <a:pt x="11923" y="1736"/>
                        <a:pt x="12042" y="1625"/>
                      </a:cubicBezTo>
                      <a:cubicBezTo>
                        <a:pt x="12061" y="1607"/>
                        <a:pt x="12223" y="1391"/>
                        <a:pt x="12222" y="1391"/>
                      </a:cubicBezTo>
                      <a:cubicBezTo>
                        <a:pt x="12126" y="1354"/>
                        <a:pt x="11952" y="1272"/>
                        <a:pt x="11858" y="1369"/>
                      </a:cubicBezTo>
                      <a:cubicBezTo>
                        <a:pt x="11884" y="1388"/>
                        <a:pt x="11887" y="1414"/>
                        <a:pt x="11867" y="1446"/>
                      </a:cubicBezTo>
                      <a:cubicBezTo>
                        <a:pt x="11799" y="1500"/>
                        <a:pt x="11752" y="1289"/>
                        <a:pt x="11704" y="1540"/>
                      </a:cubicBezTo>
                      <a:cubicBezTo>
                        <a:pt x="11678" y="1531"/>
                        <a:pt x="11511" y="1089"/>
                        <a:pt x="11476" y="1479"/>
                      </a:cubicBezTo>
                      <a:cubicBezTo>
                        <a:pt x="11501" y="1477"/>
                        <a:pt x="11546" y="1464"/>
                        <a:pt x="11540" y="1517"/>
                      </a:cubicBezTo>
                      <a:cubicBezTo>
                        <a:pt x="11536" y="1546"/>
                        <a:pt x="11546" y="1464"/>
                        <a:pt x="11540" y="1517"/>
                      </a:cubicBezTo>
                      <a:close/>
                      <a:moveTo>
                        <a:pt x="12343" y="1561"/>
                      </a:moveTo>
                      <a:cubicBezTo>
                        <a:pt x="12265" y="1570"/>
                        <a:pt x="12133" y="1594"/>
                        <a:pt x="12080" y="1710"/>
                      </a:cubicBezTo>
                      <a:cubicBezTo>
                        <a:pt x="12161" y="1774"/>
                        <a:pt x="12265" y="1833"/>
                        <a:pt x="12355" y="1780"/>
                      </a:cubicBezTo>
                      <a:cubicBezTo>
                        <a:pt x="12461" y="1718"/>
                        <a:pt x="12469" y="1547"/>
                        <a:pt x="12343" y="1561"/>
                      </a:cubicBezTo>
                      <a:cubicBezTo>
                        <a:pt x="12307" y="1565"/>
                        <a:pt x="12374" y="1558"/>
                        <a:pt x="12343" y="1561"/>
                      </a:cubicBezTo>
                      <a:close/>
                      <a:moveTo>
                        <a:pt x="12410" y="1343"/>
                      </a:moveTo>
                      <a:cubicBezTo>
                        <a:pt x="12467" y="1514"/>
                        <a:pt x="12652" y="1308"/>
                        <a:pt x="12689" y="1408"/>
                      </a:cubicBezTo>
                      <a:cubicBezTo>
                        <a:pt x="12756" y="1588"/>
                        <a:pt x="12564" y="1588"/>
                        <a:pt x="12560" y="1740"/>
                      </a:cubicBezTo>
                      <a:cubicBezTo>
                        <a:pt x="12559" y="1806"/>
                        <a:pt x="12970" y="1815"/>
                        <a:pt x="12882" y="1823"/>
                      </a:cubicBezTo>
                      <a:cubicBezTo>
                        <a:pt x="13030" y="1809"/>
                        <a:pt x="13368" y="1722"/>
                        <a:pt x="13506" y="1791"/>
                      </a:cubicBezTo>
                      <a:cubicBezTo>
                        <a:pt x="13589" y="1831"/>
                        <a:pt x="13984" y="1801"/>
                        <a:pt x="13919" y="1685"/>
                      </a:cubicBezTo>
                      <a:cubicBezTo>
                        <a:pt x="13920" y="1684"/>
                        <a:pt x="14003" y="1641"/>
                        <a:pt x="13980" y="1596"/>
                      </a:cubicBezTo>
                      <a:cubicBezTo>
                        <a:pt x="13771" y="1178"/>
                        <a:pt x="13157" y="1950"/>
                        <a:pt x="12958" y="1442"/>
                      </a:cubicBezTo>
                      <a:cubicBezTo>
                        <a:pt x="12992" y="1431"/>
                        <a:pt x="13058" y="1449"/>
                        <a:pt x="13081" y="1404"/>
                      </a:cubicBezTo>
                      <a:cubicBezTo>
                        <a:pt x="12885" y="1396"/>
                        <a:pt x="12527" y="1042"/>
                        <a:pt x="12348" y="1306"/>
                      </a:cubicBezTo>
                      <a:cubicBezTo>
                        <a:pt x="12378" y="1305"/>
                        <a:pt x="12395" y="1296"/>
                        <a:pt x="12410" y="1343"/>
                      </a:cubicBezTo>
                      <a:cubicBezTo>
                        <a:pt x="12442" y="1437"/>
                        <a:pt x="12395" y="1296"/>
                        <a:pt x="12410" y="1343"/>
                      </a:cubicBezTo>
                      <a:close/>
                      <a:moveTo>
                        <a:pt x="12979" y="817"/>
                      </a:moveTo>
                      <a:cubicBezTo>
                        <a:pt x="13039" y="880"/>
                        <a:pt x="13140" y="853"/>
                        <a:pt x="13207" y="852"/>
                      </a:cubicBezTo>
                      <a:cubicBezTo>
                        <a:pt x="13084" y="883"/>
                        <a:pt x="12938" y="1062"/>
                        <a:pt x="13163" y="1076"/>
                      </a:cubicBezTo>
                      <a:cubicBezTo>
                        <a:pt x="13377" y="1089"/>
                        <a:pt x="13572" y="1002"/>
                        <a:pt x="13782" y="958"/>
                      </a:cubicBezTo>
                      <a:cubicBezTo>
                        <a:pt x="13737" y="967"/>
                        <a:pt x="13584" y="986"/>
                        <a:pt x="13559" y="1099"/>
                      </a:cubicBezTo>
                      <a:cubicBezTo>
                        <a:pt x="13580" y="1003"/>
                        <a:pt x="13857" y="1306"/>
                        <a:pt x="13649" y="1256"/>
                      </a:cubicBezTo>
                      <a:cubicBezTo>
                        <a:pt x="13603" y="1244"/>
                        <a:pt x="13628" y="1137"/>
                        <a:pt x="13533" y="1140"/>
                      </a:cubicBezTo>
                      <a:cubicBezTo>
                        <a:pt x="13468" y="1141"/>
                        <a:pt x="13398" y="1300"/>
                        <a:pt x="13427" y="1300"/>
                      </a:cubicBezTo>
                      <a:cubicBezTo>
                        <a:pt x="13372" y="1300"/>
                        <a:pt x="13151" y="1319"/>
                        <a:pt x="13130" y="1438"/>
                      </a:cubicBezTo>
                      <a:cubicBezTo>
                        <a:pt x="13122" y="1478"/>
                        <a:pt x="13969" y="1488"/>
                        <a:pt x="13968" y="1499"/>
                      </a:cubicBezTo>
                      <a:cubicBezTo>
                        <a:pt x="13938" y="1648"/>
                        <a:pt x="14311" y="1463"/>
                        <a:pt x="14398" y="1368"/>
                      </a:cubicBezTo>
                      <a:cubicBezTo>
                        <a:pt x="14357" y="1353"/>
                        <a:pt x="14292" y="1384"/>
                        <a:pt x="14260" y="1341"/>
                      </a:cubicBezTo>
                      <a:cubicBezTo>
                        <a:pt x="14328" y="1202"/>
                        <a:pt x="14429" y="1318"/>
                        <a:pt x="14487" y="1150"/>
                      </a:cubicBezTo>
                      <a:cubicBezTo>
                        <a:pt x="14506" y="1095"/>
                        <a:pt x="14889" y="1042"/>
                        <a:pt x="14959" y="976"/>
                      </a:cubicBezTo>
                      <a:cubicBezTo>
                        <a:pt x="14946" y="967"/>
                        <a:pt x="14932" y="942"/>
                        <a:pt x="14913" y="938"/>
                      </a:cubicBezTo>
                      <a:cubicBezTo>
                        <a:pt x="15062" y="776"/>
                        <a:pt x="15306" y="784"/>
                        <a:pt x="15473" y="712"/>
                      </a:cubicBezTo>
                      <a:cubicBezTo>
                        <a:pt x="15689" y="619"/>
                        <a:pt x="15909" y="518"/>
                        <a:pt x="16130" y="463"/>
                      </a:cubicBezTo>
                      <a:cubicBezTo>
                        <a:pt x="16193" y="447"/>
                        <a:pt x="16764" y="265"/>
                        <a:pt x="16765" y="236"/>
                      </a:cubicBezTo>
                      <a:cubicBezTo>
                        <a:pt x="16780" y="-66"/>
                        <a:pt x="13963" y="274"/>
                        <a:pt x="13714" y="383"/>
                      </a:cubicBezTo>
                      <a:cubicBezTo>
                        <a:pt x="13768" y="359"/>
                        <a:pt x="13968" y="567"/>
                        <a:pt x="14046" y="575"/>
                      </a:cubicBezTo>
                      <a:cubicBezTo>
                        <a:pt x="14043" y="577"/>
                        <a:pt x="14036" y="582"/>
                        <a:pt x="14032" y="585"/>
                      </a:cubicBezTo>
                      <a:cubicBezTo>
                        <a:pt x="14084" y="583"/>
                        <a:pt x="14144" y="588"/>
                        <a:pt x="14191" y="615"/>
                      </a:cubicBezTo>
                      <a:cubicBezTo>
                        <a:pt x="14055" y="618"/>
                        <a:pt x="13967" y="761"/>
                        <a:pt x="13851" y="771"/>
                      </a:cubicBezTo>
                      <a:cubicBezTo>
                        <a:pt x="13991" y="759"/>
                        <a:pt x="13756" y="604"/>
                        <a:pt x="13742" y="599"/>
                      </a:cubicBezTo>
                      <a:cubicBezTo>
                        <a:pt x="13560" y="535"/>
                        <a:pt x="13514" y="377"/>
                        <a:pt x="13306" y="485"/>
                      </a:cubicBezTo>
                      <a:cubicBezTo>
                        <a:pt x="13258" y="510"/>
                        <a:pt x="12851" y="682"/>
                        <a:pt x="12979" y="817"/>
                      </a:cubicBezTo>
                      <a:cubicBezTo>
                        <a:pt x="13039" y="880"/>
                        <a:pt x="12960" y="797"/>
                        <a:pt x="12979" y="817"/>
                      </a:cubicBezTo>
                      <a:close/>
                      <a:moveTo>
                        <a:pt x="9956" y="1618"/>
                      </a:moveTo>
                      <a:cubicBezTo>
                        <a:pt x="9927" y="1633"/>
                        <a:pt x="9879" y="1633"/>
                        <a:pt x="9868" y="1692"/>
                      </a:cubicBezTo>
                      <a:cubicBezTo>
                        <a:pt x="10060" y="1776"/>
                        <a:pt x="10254" y="1701"/>
                        <a:pt x="10449" y="1719"/>
                      </a:cubicBezTo>
                      <a:cubicBezTo>
                        <a:pt x="10414" y="1846"/>
                        <a:pt x="10163" y="1702"/>
                        <a:pt x="10102" y="1839"/>
                      </a:cubicBezTo>
                      <a:cubicBezTo>
                        <a:pt x="10212" y="2004"/>
                        <a:pt x="11297" y="1629"/>
                        <a:pt x="11264" y="1523"/>
                      </a:cubicBezTo>
                      <a:cubicBezTo>
                        <a:pt x="11241" y="1448"/>
                        <a:pt x="11154" y="1519"/>
                        <a:pt x="11121" y="1520"/>
                      </a:cubicBezTo>
                      <a:cubicBezTo>
                        <a:pt x="11011" y="1524"/>
                        <a:pt x="11109" y="1406"/>
                        <a:pt x="11112" y="1336"/>
                      </a:cubicBezTo>
                      <a:cubicBezTo>
                        <a:pt x="11026" y="1349"/>
                        <a:pt x="10944" y="1421"/>
                        <a:pt x="10859" y="1426"/>
                      </a:cubicBezTo>
                      <a:cubicBezTo>
                        <a:pt x="10881" y="1445"/>
                        <a:pt x="10896" y="1473"/>
                        <a:pt x="10905" y="1509"/>
                      </a:cubicBezTo>
                      <a:cubicBezTo>
                        <a:pt x="10875" y="1530"/>
                        <a:pt x="10842" y="1541"/>
                        <a:pt x="10809" y="1541"/>
                      </a:cubicBezTo>
                      <a:cubicBezTo>
                        <a:pt x="10841" y="1552"/>
                        <a:pt x="10868" y="1578"/>
                        <a:pt x="10889" y="1621"/>
                      </a:cubicBezTo>
                      <a:cubicBezTo>
                        <a:pt x="10849" y="1635"/>
                        <a:pt x="10644" y="1653"/>
                        <a:pt x="10590" y="1617"/>
                      </a:cubicBezTo>
                      <a:cubicBezTo>
                        <a:pt x="10607" y="1602"/>
                        <a:pt x="10622" y="1580"/>
                        <a:pt x="10634" y="1552"/>
                      </a:cubicBezTo>
                      <a:cubicBezTo>
                        <a:pt x="10580" y="1475"/>
                        <a:pt x="10519" y="1438"/>
                        <a:pt x="10450" y="1441"/>
                      </a:cubicBezTo>
                      <a:cubicBezTo>
                        <a:pt x="10531" y="1424"/>
                        <a:pt x="10345" y="1416"/>
                        <a:pt x="10317" y="1424"/>
                      </a:cubicBezTo>
                      <a:cubicBezTo>
                        <a:pt x="10190" y="1463"/>
                        <a:pt x="10078" y="1555"/>
                        <a:pt x="9956" y="1618"/>
                      </a:cubicBezTo>
                      <a:cubicBezTo>
                        <a:pt x="9927" y="1633"/>
                        <a:pt x="9966" y="1613"/>
                        <a:pt x="9956" y="1618"/>
                      </a:cubicBezTo>
                      <a:close/>
                      <a:moveTo>
                        <a:pt x="9929" y="1543"/>
                      </a:moveTo>
                      <a:cubicBezTo>
                        <a:pt x="9974" y="1525"/>
                        <a:pt x="10014" y="1494"/>
                        <a:pt x="10050" y="1451"/>
                      </a:cubicBezTo>
                      <a:cubicBezTo>
                        <a:pt x="10045" y="1424"/>
                        <a:pt x="9794" y="1559"/>
                        <a:pt x="9801" y="1595"/>
                      </a:cubicBezTo>
                      <a:cubicBezTo>
                        <a:pt x="9845" y="1591"/>
                        <a:pt x="9888" y="1574"/>
                        <a:pt x="9929" y="1543"/>
                      </a:cubicBezTo>
                      <a:cubicBezTo>
                        <a:pt x="9998" y="1504"/>
                        <a:pt x="9860" y="1583"/>
                        <a:pt x="9929" y="1543"/>
                      </a:cubicBezTo>
                      <a:close/>
                      <a:moveTo>
                        <a:pt x="8458" y="2722"/>
                      </a:moveTo>
                      <a:cubicBezTo>
                        <a:pt x="8713" y="2649"/>
                        <a:pt x="8960" y="2539"/>
                        <a:pt x="9190" y="2343"/>
                      </a:cubicBezTo>
                      <a:cubicBezTo>
                        <a:pt x="9189" y="2344"/>
                        <a:pt x="9188" y="2345"/>
                        <a:pt x="9187" y="2346"/>
                      </a:cubicBezTo>
                      <a:cubicBezTo>
                        <a:pt x="9193" y="2361"/>
                        <a:pt x="9203" y="2377"/>
                        <a:pt x="9208" y="2394"/>
                      </a:cubicBezTo>
                      <a:cubicBezTo>
                        <a:pt x="9114" y="2398"/>
                        <a:pt x="9036" y="2443"/>
                        <a:pt x="8963" y="2542"/>
                      </a:cubicBezTo>
                      <a:cubicBezTo>
                        <a:pt x="9074" y="2554"/>
                        <a:pt x="9184" y="2585"/>
                        <a:pt x="9297" y="2599"/>
                      </a:cubicBezTo>
                      <a:cubicBezTo>
                        <a:pt x="9255" y="2594"/>
                        <a:pt x="8938" y="2715"/>
                        <a:pt x="8936" y="2706"/>
                      </a:cubicBezTo>
                      <a:cubicBezTo>
                        <a:pt x="8936" y="2741"/>
                        <a:pt x="8942" y="2774"/>
                        <a:pt x="8956" y="2805"/>
                      </a:cubicBezTo>
                      <a:cubicBezTo>
                        <a:pt x="9103" y="2745"/>
                        <a:pt x="9448" y="2691"/>
                        <a:pt x="9582" y="2849"/>
                      </a:cubicBezTo>
                      <a:cubicBezTo>
                        <a:pt x="9551" y="2913"/>
                        <a:pt x="8856" y="2882"/>
                        <a:pt x="8862" y="2949"/>
                      </a:cubicBezTo>
                      <a:cubicBezTo>
                        <a:pt x="8874" y="3177"/>
                        <a:pt x="9180" y="3102"/>
                        <a:pt x="9149" y="3199"/>
                      </a:cubicBezTo>
                      <a:cubicBezTo>
                        <a:pt x="9065" y="3472"/>
                        <a:pt x="9738" y="3231"/>
                        <a:pt x="9834" y="3203"/>
                      </a:cubicBezTo>
                      <a:cubicBezTo>
                        <a:pt x="9865" y="3194"/>
                        <a:pt x="10026" y="3043"/>
                        <a:pt x="10058" y="3095"/>
                      </a:cubicBezTo>
                      <a:cubicBezTo>
                        <a:pt x="10131" y="3210"/>
                        <a:pt x="10234" y="3208"/>
                        <a:pt x="10328" y="3224"/>
                      </a:cubicBezTo>
                      <a:cubicBezTo>
                        <a:pt x="10400" y="3254"/>
                        <a:pt x="10469" y="3241"/>
                        <a:pt x="10535" y="3183"/>
                      </a:cubicBezTo>
                      <a:cubicBezTo>
                        <a:pt x="10533" y="3091"/>
                        <a:pt x="10553" y="3026"/>
                        <a:pt x="10596" y="2990"/>
                      </a:cubicBezTo>
                      <a:cubicBezTo>
                        <a:pt x="10666" y="2990"/>
                        <a:pt x="10750" y="3100"/>
                        <a:pt x="10786" y="2926"/>
                      </a:cubicBezTo>
                      <a:cubicBezTo>
                        <a:pt x="10764" y="2916"/>
                        <a:pt x="10516" y="2683"/>
                        <a:pt x="10523" y="2679"/>
                      </a:cubicBezTo>
                      <a:cubicBezTo>
                        <a:pt x="10641" y="2630"/>
                        <a:pt x="10784" y="2190"/>
                        <a:pt x="10609" y="2151"/>
                      </a:cubicBezTo>
                      <a:cubicBezTo>
                        <a:pt x="10498" y="2126"/>
                        <a:pt x="10454" y="2148"/>
                        <a:pt x="10396" y="2332"/>
                      </a:cubicBezTo>
                      <a:cubicBezTo>
                        <a:pt x="10338" y="2519"/>
                        <a:pt x="10278" y="2435"/>
                        <a:pt x="10222" y="2522"/>
                      </a:cubicBezTo>
                      <a:cubicBezTo>
                        <a:pt x="10476" y="2095"/>
                        <a:pt x="10069" y="2345"/>
                        <a:pt x="10009" y="2333"/>
                      </a:cubicBezTo>
                      <a:cubicBezTo>
                        <a:pt x="10021" y="2307"/>
                        <a:pt x="10032" y="2281"/>
                        <a:pt x="10044" y="2255"/>
                      </a:cubicBezTo>
                      <a:cubicBezTo>
                        <a:pt x="10057" y="2163"/>
                        <a:pt x="9691" y="2285"/>
                        <a:pt x="9691" y="2285"/>
                      </a:cubicBezTo>
                      <a:cubicBezTo>
                        <a:pt x="9712" y="2219"/>
                        <a:pt x="9831" y="2217"/>
                        <a:pt x="9823" y="2128"/>
                      </a:cubicBezTo>
                      <a:cubicBezTo>
                        <a:pt x="9715" y="2115"/>
                        <a:pt x="9720" y="1894"/>
                        <a:pt x="9581" y="1939"/>
                      </a:cubicBezTo>
                      <a:cubicBezTo>
                        <a:pt x="9442" y="1983"/>
                        <a:pt x="9346" y="1886"/>
                        <a:pt x="9211" y="1897"/>
                      </a:cubicBezTo>
                      <a:cubicBezTo>
                        <a:pt x="9072" y="1909"/>
                        <a:pt x="8936" y="1863"/>
                        <a:pt x="8874" y="2049"/>
                      </a:cubicBezTo>
                      <a:cubicBezTo>
                        <a:pt x="8829" y="2186"/>
                        <a:pt x="8709" y="2205"/>
                        <a:pt x="8630" y="2247"/>
                      </a:cubicBezTo>
                      <a:cubicBezTo>
                        <a:pt x="8639" y="2268"/>
                        <a:pt x="8634" y="2283"/>
                        <a:pt x="8637" y="2305"/>
                      </a:cubicBezTo>
                      <a:cubicBezTo>
                        <a:pt x="8541" y="2315"/>
                        <a:pt x="8399" y="2404"/>
                        <a:pt x="8326" y="2501"/>
                      </a:cubicBezTo>
                      <a:cubicBezTo>
                        <a:pt x="8414" y="2519"/>
                        <a:pt x="8476" y="2553"/>
                        <a:pt x="8458" y="2722"/>
                      </a:cubicBezTo>
                      <a:cubicBezTo>
                        <a:pt x="8561" y="2693"/>
                        <a:pt x="8476" y="2553"/>
                        <a:pt x="8458" y="2722"/>
                      </a:cubicBezTo>
                      <a:close/>
                      <a:moveTo>
                        <a:pt x="10788" y="2920"/>
                      </a:moveTo>
                      <a:cubicBezTo>
                        <a:pt x="10788" y="2922"/>
                        <a:pt x="10787" y="2924"/>
                        <a:pt x="10786" y="2926"/>
                      </a:cubicBezTo>
                      <a:cubicBezTo>
                        <a:pt x="10787" y="2926"/>
                        <a:pt x="10788" y="2927"/>
                        <a:pt x="10788" y="2927"/>
                      </a:cubicBezTo>
                      <a:lnTo>
                        <a:pt x="10788" y="2920"/>
                      </a:lnTo>
                      <a:cubicBezTo>
                        <a:pt x="10788" y="2922"/>
                        <a:pt x="10788" y="2920"/>
                        <a:pt x="10788" y="2920"/>
                      </a:cubicBezTo>
                      <a:close/>
                      <a:moveTo>
                        <a:pt x="14845" y="3703"/>
                      </a:moveTo>
                      <a:cubicBezTo>
                        <a:pt x="14830" y="3644"/>
                        <a:pt x="14818" y="3583"/>
                        <a:pt x="14809" y="3521"/>
                      </a:cubicBezTo>
                      <a:cubicBezTo>
                        <a:pt x="14759" y="3396"/>
                        <a:pt x="14636" y="3491"/>
                        <a:pt x="14569" y="3423"/>
                      </a:cubicBezTo>
                      <a:cubicBezTo>
                        <a:pt x="14417" y="3268"/>
                        <a:pt x="14634" y="3177"/>
                        <a:pt x="14687" y="3172"/>
                      </a:cubicBezTo>
                      <a:cubicBezTo>
                        <a:pt x="14685" y="3065"/>
                        <a:pt x="14562" y="3082"/>
                        <a:pt x="14562" y="3077"/>
                      </a:cubicBezTo>
                      <a:cubicBezTo>
                        <a:pt x="14566" y="2987"/>
                        <a:pt x="14661" y="3020"/>
                        <a:pt x="14691" y="3017"/>
                      </a:cubicBezTo>
                      <a:cubicBezTo>
                        <a:pt x="14715" y="2752"/>
                        <a:pt x="14458" y="2797"/>
                        <a:pt x="14398" y="2674"/>
                      </a:cubicBezTo>
                      <a:cubicBezTo>
                        <a:pt x="14297" y="2466"/>
                        <a:pt x="14274" y="2638"/>
                        <a:pt x="14138" y="2603"/>
                      </a:cubicBezTo>
                      <a:cubicBezTo>
                        <a:pt x="14105" y="2594"/>
                        <a:pt x="14091" y="2278"/>
                        <a:pt x="13930" y="2278"/>
                      </a:cubicBezTo>
                      <a:cubicBezTo>
                        <a:pt x="14160" y="2286"/>
                        <a:pt x="13539" y="1693"/>
                        <a:pt x="13605" y="2213"/>
                      </a:cubicBezTo>
                      <a:cubicBezTo>
                        <a:pt x="13613" y="2280"/>
                        <a:pt x="13730" y="2294"/>
                        <a:pt x="13757" y="2284"/>
                      </a:cubicBezTo>
                      <a:cubicBezTo>
                        <a:pt x="13706" y="2303"/>
                        <a:pt x="13443" y="2317"/>
                        <a:pt x="13420" y="2417"/>
                      </a:cubicBezTo>
                      <a:cubicBezTo>
                        <a:pt x="13454" y="2272"/>
                        <a:pt x="13709" y="1960"/>
                        <a:pt x="13401" y="2025"/>
                      </a:cubicBezTo>
                      <a:cubicBezTo>
                        <a:pt x="13347" y="2036"/>
                        <a:pt x="12807" y="2150"/>
                        <a:pt x="12973" y="2372"/>
                      </a:cubicBezTo>
                      <a:cubicBezTo>
                        <a:pt x="12938" y="2360"/>
                        <a:pt x="12807" y="2406"/>
                        <a:pt x="12832" y="2524"/>
                      </a:cubicBezTo>
                      <a:cubicBezTo>
                        <a:pt x="12710" y="2551"/>
                        <a:pt x="12996" y="2011"/>
                        <a:pt x="13152" y="2009"/>
                      </a:cubicBezTo>
                      <a:cubicBezTo>
                        <a:pt x="12916" y="2012"/>
                        <a:pt x="12718" y="2051"/>
                        <a:pt x="12507" y="2247"/>
                      </a:cubicBezTo>
                      <a:cubicBezTo>
                        <a:pt x="12356" y="2388"/>
                        <a:pt x="12233" y="2628"/>
                        <a:pt x="12496" y="2640"/>
                      </a:cubicBezTo>
                      <a:cubicBezTo>
                        <a:pt x="12501" y="2651"/>
                        <a:pt x="12507" y="2672"/>
                        <a:pt x="12508" y="2684"/>
                      </a:cubicBezTo>
                      <a:cubicBezTo>
                        <a:pt x="12039" y="2720"/>
                        <a:pt x="12531" y="2917"/>
                        <a:pt x="12735" y="2949"/>
                      </a:cubicBezTo>
                      <a:cubicBezTo>
                        <a:pt x="12874" y="2971"/>
                        <a:pt x="13393" y="3167"/>
                        <a:pt x="13399" y="2806"/>
                      </a:cubicBezTo>
                      <a:cubicBezTo>
                        <a:pt x="13466" y="2814"/>
                        <a:pt x="13468" y="2945"/>
                        <a:pt x="13483" y="3002"/>
                      </a:cubicBezTo>
                      <a:cubicBezTo>
                        <a:pt x="13510" y="2983"/>
                        <a:pt x="13523" y="2978"/>
                        <a:pt x="13552" y="3004"/>
                      </a:cubicBezTo>
                      <a:cubicBezTo>
                        <a:pt x="13544" y="3015"/>
                        <a:pt x="13540" y="3024"/>
                        <a:pt x="13526" y="3022"/>
                      </a:cubicBezTo>
                      <a:cubicBezTo>
                        <a:pt x="13583" y="3103"/>
                        <a:pt x="13975" y="3558"/>
                        <a:pt x="13787" y="3676"/>
                      </a:cubicBezTo>
                      <a:cubicBezTo>
                        <a:pt x="13689" y="3737"/>
                        <a:pt x="13620" y="3857"/>
                        <a:pt x="13513" y="3899"/>
                      </a:cubicBezTo>
                      <a:cubicBezTo>
                        <a:pt x="13386" y="3949"/>
                        <a:pt x="13559" y="4129"/>
                        <a:pt x="13451" y="4130"/>
                      </a:cubicBezTo>
                      <a:cubicBezTo>
                        <a:pt x="13251" y="4132"/>
                        <a:pt x="13070" y="4129"/>
                        <a:pt x="12906" y="4244"/>
                      </a:cubicBezTo>
                      <a:cubicBezTo>
                        <a:pt x="12617" y="4449"/>
                        <a:pt x="13323" y="4431"/>
                        <a:pt x="13292" y="4325"/>
                      </a:cubicBezTo>
                      <a:cubicBezTo>
                        <a:pt x="13296" y="4354"/>
                        <a:pt x="13301" y="4384"/>
                        <a:pt x="13305" y="4414"/>
                      </a:cubicBezTo>
                      <a:cubicBezTo>
                        <a:pt x="13334" y="4386"/>
                        <a:pt x="13513" y="4535"/>
                        <a:pt x="13543" y="4612"/>
                      </a:cubicBezTo>
                      <a:cubicBezTo>
                        <a:pt x="13561" y="4658"/>
                        <a:pt x="13446" y="4615"/>
                        <a:pt x="13484" y="4762"/>
                      </a:cubicBezTo>
                      <a:cubicBezTo>
                        <a:pt x="13504" y="4844"/>
                        <a:pt x="13682" y="4932"/>
                        <a:pt x="13705" y="4822"/>
                      </a:cubicBezTo>
                      <a:cubicBezTo>
                        <a:pt x="13671" y="4983"/>
                        <a:pt x="13904" y="5050"/>
                        <a:pt x="13968" y="5073"/>
                      </a:cubicBezTo>
                      <a:cubicBezTo>
                        <a:pt x="14189" y="5151"/>
                        <a:pt x="13892" y="4680"/>
                        <a:pt x="13879" y="4622"/>
                      </a:cubicBezTo>
                      <a:cubicBezTo>
                        <a:pt x="14050" y="4744"/>
                        <a:pt x="14339" y="5017"/>
                        <a:pt x="14391" y="4535"/>
                      </a:cubicBezTo>
                      <a:cubicBezTo>
                        <a:pt x="14398" y="4469"/>
                        <a:pt x="14359" y="4290"/>
                        <a:pt x="14325" y="4275"/>
                      </a:cubicBezTo>
                      <a:cubicBezTo>
                        <a:pt x="14117" y="4185"/>
                        <a:pt x="14320" y="4031"/>
                        <a:pt x="14265" y="3892"/>
                      </a:cubicBezTo>
                      <a:cubicBezTo>
                        <a:pt x="14331" y="3906"/>
                        <a:pt x="14429" y="3807"/>
                        <a:pt x="14451" y="3995"/>
                      </a:cubicBezTo>
                      <a:cubicBezTo>
                        <a:pt x="14473" y="3993"/>
                        <a:pt x="14497" y="3999"/>
                        <a:pt x="14519" y="4006"/>
                      </a:cubicBezTo>
                      <a:cubicBezTo>
                        <a:pt x="14394" y="4217"/>
                        <a:pt x="14802" y="4398"/>
                        <a:pt x="14726" y="4048"/>
                      </a:cubicBezTo>
                      <a:cubicBezTo>
                        <a:pt x="14755" y="4180"/>
                        <a:pt x="14950" y="3962"/>
                        <a:pt x="14989" y="3922"/>
                      </a:cubicBezTo>
                      <a:cubicBezTo>
                        <a:pt x="15173" y="3728"/>
                        <a:pt x="14884" y="3767"/>
                        <a:pt x="14845" y="3703"/>
                      </a:cubicBezTo>
                      <a:cubicBezTo>
                        <a:pt x="14822" y="3666"/>
                        <a:pt x="14895" y="3785"/>
                        <a:pt x="14845" y="3703"/>
                      </a:cubicBezTo>
                      <a:close/>
                      <a:moveTo>
                        <a:pt x="14709" y="9160"/>
                      </a:moveTo>
                      <a:cubicBezTo>
                        <a:pt x="14617" y="9033"/>
                        <a:pt x="14757" y="8993"/>
                        <a:pt x="14735" y="8951"/>
                      </a:cubicBezTo>
                      <a:cubicBezTo>
                        <a:pt x="14705" y="8936"/>
                        <a:pt x="14678" y="8912"/>
                        <a:pt x="14654" y="8877"/>
                      </a:cubicBezTo>
                      <a:cubicBezTo>
                        <a:pt x="14645" y="8834"/>
                        <a:pt x="14712" y="8712"/>
                        <a:pt x="14720" y="8737"/>
                      </a:cubicBezTo>
                      <a:cubicBezTo>
                        <a:pt x="14673" y="8602"/>
                        <a:pt x="14427" y="8759"/>
                        <a:pt x="14423" y="8631"/>
                      </a:cubicBezTo>
                      <a:cubicBezTo>
                        <a:pt x="14420" y="8551"/>
                        <a:pt x="14494" y="8592"/>
                        <a:pt x="14491" y="8520"/>
                      </a:cubicBezTo>
                      <a:cubicBezTo>
                        <a:pt x="14489" y="8427"/>
                        <a:pt x="14265" y="8564"/>
                        <a:pt x="14263" y="8596"/>
                      </a:cubicBezTo>
                      <a:cubicBezTo>
                        <a:pt x="14276" y="8366"/>
                        <a:pt x="14607" y="8284"/>
                        <a:pt x="14588" y="8067"/>
                      </a:cubicBezTo>
                      <a:cubicBezTo>
                        <a:pt x="14565" y="8063"/>
                        <a:pt x="14543" y="8064"/>
                        <a:pt x="14521" y="8070"/>
                      </a:cubicBezTo>
                      <a:cubicBezTo>
                        <a:pt x="14776" y="7847"/>
                        <a:pt x="14659" y="7551"/>
                        <a:pt x="14538" y="7316"/>
                      </a:cubicBezTo>
                      <a:cubicBezTo>
                        <a:pt x="14743" y="7252"/>
                        <a:pt x="14251" y="6972"/>
                        <a:pt x="14256" y="6975"/>
                      </a:cubicBezTo>
                      <a:cubicBezTo>
                        <a:pt x="14276" y="6839"/>
                        <a:pt x="14185" y="6792"/>
                        <a:pt x="14146" y="6708"/>
                      </a:cubicBezTo>
                      <a:cubicBezTo>
                        <a:pt x="14293" y="6548"/>
                        <a:pt x="14221" y="6508"/>
                        <a:pt x="14189" y="6241"/>
                      </a:cubicBezTo>
                      <a:cubicBezTo>
                        <a:pt x="14155" y="6035"/>
                        <a:pt x="14161" y="5747"/>
                        <a:pt x="14078" y="5572"/>
                      </a:cubicBezTo>
                      <a:cubicBezTo>
                        <a:pt x="14009" y="5430"/>
                        <a:pt x="13720" y="5958"/>
                        <a:pt x="13655" y="6014"/>
                      </a:cubicBezTo>
                      <a:cubicBezTo>
                        <a:pt x="13467" y="6177"/>
                        <a:pt x="13538" y="5901"/>
                        <a:pt x="13365" y="5914"/>
                      </a:cubicBezTo>
                      <a:cubicBezTo>
                        <a:pt x="13393" y="5777"/>
                        <a:pt x="13582" y="5311"/>
                        <a:pt x="13382" y="5311"/>
                      </a:cubicBezTo>
                      <a:cubicBezTo>
                        <a:pt x="13337" y="5205"/>
                        <a:pt x="13181" y="4950"/>
                        <a:pt x="13074" y="4950"/>
                      </a:cubicBezTo>
                      <a:cubicBezTo>
                        <a:pt x="12932" y="4950"/>
                        <a:pt x="12559" y="4824"/>
                        <a:pt x="12498" y="5066"/>
                      </a:cubicBezTo>
                      <a:cubicBezTo>
                        <a:pt x="12436" y="5312"/>
                        <a:pt x="12366" y="5348"/>
                        <a:pt x="12232" y="5505"/>
                      </a:cubicBezTo>
                      <a:cubicBezTo>
                        <a:pt x="12278" y="5508"/>
                        <a:pt x="12342" y="5589"/>
                        <a:pt x="12376" y="5589"/>
                      </a:cubicBezTo>
                      <a:cubicBezTo>
                        <a:pt x="12386" y="5589"/>
                        <a:pt x="12082" y="5973"/>
                        <a:pt x="12079" y="5992"/>
                      </a:cubicBezTo>
                      <a:cubicBezTo>
                        <a:pt x="12065" y="6088"/>
                        <a:pt x="12148" y="6179"/>
                        <a:pt x="12170" y="6244"/>
                      </a:cubicBezTo>
                      <a:cubicBezTo>
                        <a:pt x="12230" y="6420"/>
                        <a:pt x="12126" y="6638"/>
                        <a:pt x="12052" y="6744"/>
                      </a:cubicBezTo>
                      <a:cubicBezTo>
                        <a:pt x="11913" y="6941"/>
                        <a:pt x="11636" y="6905"/>
                        <a:pt x="11529" y="7118"/>
                      </a:cubicBezTo>
                      <a:cubicBezTo>
                        <a:pt x="11488" y="7201"/>
                        <a:pt x="11474" y="7527"/>
                        <a:pt x="11462" y="7635"/>
                      </a:cubicBezTo>
                      <a:cubicBezTo>
                        <a:pt x="11441" y="7818"/>
                        <a:pt x="11395" y="7837"/>
                        <a:pt x="11343" y="7990"/>
                      </a:cubicBezTo>
                      <a:cubicBezTo>
                        <a:pt x="11289" y="7895"/>
                        <a:pt x="11238" y="8061"/>
                        <a:pt x="11184" y="8067"/>
                      </a:cubicBezTo>
                      <a:cubicBezTo>
                        <a:pt x="11057" y="8067"/>
                        <a:pt x="11066" y="7164"/>
                        <a:pt x="11251" y="7164"/>
                      </a:cubicBezTo>
                      <a:lnTo>
                        <a:pt x="11266" y="7164"/>
                      </a:lnTo>
                      <a:lnTo>
                        <a:pt x="11283" y="7016"/>
                      </a:lnTo>
                      <a:cubicBezTo>
                        <a:pt x="11094" y="6863"/>
                        <a:pt x="10853" y="6979"/>
                        <a:pt x="10681" y="6719"/>
                      </a:cubicBezTo>
                      <a:cubicBezTo>
                        <a:pt x="10511" y="6465"/>
                        <a:pt x="10435" y="6343"/>
                        <a:pt x="10189" y="6421"/>
                      </a:cubicBezTo>
                      <a:lnTo>
                        <a:pt x="10260" y="5959"/>
                      </a:lnTo>
                      <a:lnTo>
                        <a:pt x="10095" y="5959"/>
                      </a:lnTo>
                      <a:cubicBezTo>
                        <a:pt x="10151" y="5660"/>
                        <a:pt x="10333" y="5500"/>
                        <a:pt x="10477" y="5337"/>
                      </a:cubicBezTo>
                      <a:cubicBezTo>
                        <a:pt x="10523" y="5292"/>
                        <a:pt x="10894" y="4998"/>
                        <a:pt x="10896" y="4941"/>
                      </a:cubicBezTo>
                      <a:cubicBezTo>
                        <a:pt x="10959" y="4928"/>
                        <a:pt x="11163" y="4901"/>
                        <a:pt x="11122" y="4713"/>
                      </a:cubicBezTo>
                      <a:cubicBezTo>
                        <a:pt x="11227" y="4726"/>
                        <a:pt x="11873" y="4466"/>
                        <a:pt x="11831" y="4221"/>
                      </a:cubicBezTo>
                      <a:cubicBezTo>
                        <a:pt x="11864" y="4202"/>
                        <a:pt x="11899" y="4192"/>
                        <a:pt x="11931" y="4166"/>
                      </a:cubicBezTo>
                      <a:cubicBezTo>
                        <a:pt x="11885" y="4242"/>
                        <a:pt x="11632" y="4531"/>
                        <a:pt x="11610" y="4604"/>
                      </a:cubicBezTo>
                      <a:cubicBezTo>
                        <a:pt x="11666" y="4619"/>
                        <a:pt x="11731" y="4582"/>
                        <a:pt x="11790" y="4586"/>
                      </a:cubicBezTo>
                      <a:cubicBezTo>
                        <a:pt x="11799" y="4643"/>
                        <a:pt x="11765" y="4669"/>
                        <a:pt x="11764" y="4719"/>
                      </a:cubicBezTo>
                      <a:cubicBezTo>
                        <a:pt x="11882" y="4755"/>
                        <a:pt x="12100" y="4427"/>
                        <a:pt x="12194" y="4524"/>
                      </a:cubicBezTo>
                      <a:cubicBezTo>
                        <a:pt x="12189" y="4519"/>
                        <a:pt x="12517" y="4797"/>
                        <a:pt x="12468" y="4545"/>
                      </a:cubicBezTo>
                      <a:cubicBezTo>
                        <a:pt x="12458" y="4494"/>
                        <a:pt x="12362" y="4471"/>
                        <a:pt x="12346" y="4511"/>
                      </a:cubicBezTo>
                      <a:cubicBezTo>
                        <a:pt x="12443" y="4268"/>
                        <a:pt x="12176" y="4299"/>
                        <a:pt x="12160" y="4129"/>
                      </a:cubicBezTo>
                      <a:cubicBezTo>
                        <a:pt x="12135" y="4142"/>
                        <a:pt x="12110" y="4155"/>
                        <a:pt x="12086" y="4168"/>
                      </a:cubicBezTo>
                      <a:cubicBezTo>
                        <a:pt x="12088" y="4122"/>
                        <a:pt x="12095" y="4077"/>
                        <a:pt x="12108" y="4035"/>
                      </a:cubicBezTo>
                      <a:cubicBezTo>
                        <a:pt x="12091" y="4025"/>
                        <a:pt x="12073" y="4026"/>
                        <a:pt x="12055" y="4033"/>
                      </a:cubicBezTo>
                      <a:cubicBezTo>
                        <a:pt x="12064" y="4008"/>
                        <a:pt x="12065" y="3982"/>
                        <a:pt x="12058" y="3954"/>
                      </a:cubicBezTo>
                      <a:cubicBezTo>
                        <a:pt x="12123" y="3937"/>
                        <a:pt x="12112" y="4012"/>
                        <a:pt x="12172" y="4034"/>
                      </a:cubicBezTo>
                      <a:cubicBezTo>
                        <a:pt x="12209" y="4153"/>
                        <a:pt x="12359" y="4254"/>
                        <a:pt x="12315" y="4049"/>
                      </a:cubicBezTo>
                      <a:cubicBezTo>
                        <a:pt x="12331" y="4043"/>
                        <a:pt x="12343" y="4028"/>
                        <a:pt x="12350" y="4004"/>
                      </a:cubicBezTo>
                      <a:cubicBezTo>
                        <a:pt x="12448" y="4054"/>
                        <a:pt x="12868" y="3767"/>
                        <a:pt x="12772" y="3542"/>
                      </a:cubicBezTo>
                      <a:lnTo>
                        <a:pt x="12798" y="3528"/>
                      </a:lnTo>
                      <a:cubicBezTo>
                        <a:pt x="12795" y="3501"/>
                        <a:pt x="12790" y="3469"/>
                        <a:pt x="12782" y="3445"/>
                      </a:cubicBezTo>
                      <a:cubicBezTo>
                        <a:pt x="12837" y="3455"/>
                        <a:pt x="12967" y="3438"/>
                        <a:pt x="12958" y="3307"/>
                      </a:cubicBezTo>
                      <a:cubicBezTo>
                        <a:pt x="12957" y="3286"/>
                        <a:pt x="12912" y="3085"/>
                        <a:pt x="12912" y="3127"/>
                      </a:cubicBezTo>
                      <a:cubicBezTo>
                        <a:pt x="12847" y="2986"/>
                        <a:pt x="12622" y="2945"/>
                        <a:pt x="12525" y="3031"/>
                      </a:cubicBezTo>
                      <a:cubicBezTo>
                        <a:pt x="12489" y="3062"/>
                        <a:pt x="12429" y="3255"/>
                        <a:pt x="12447" y="3255"/>
                      </a:cubicBezTo>
                      <a:cubicBezTo>
                        <a:pt x="12403" y="3310"/>
                        <a:pt x="12326" y="3392"/>
                        <a:pt x="12276" y="3456"/>
                      </a:cubicBezTo>
                      <a:cubicBezTo>
                        <a:pt x="12218" y="3448"/>
                        <a:pt x="12089" y="3491"/>
                        <a:pt x="12104" y="3620"/>
                      </a:cubicBezTo>
                      <a:cubicBezTo>
                        <a:pt x="11972" y="3754"/>
                        <a:pt x="12055" y="3511"/>
                        <a:pt x="12053" y="3550"/>
                      </a:cubicBezTo>
                      <a:cubicBezTo>
                        <a:pt x="12194" y="3550"/>
                        <a:pt x="12175" y="2901"/>
                        <a:pt x="11880" y="3290"/>
                      </a:cubicBezTo>
                      <a:cubicBezTo>
                        <a:pt x="11885" y="3266"/>
                        <a:pt x="11886" y="3242"/>
                        <a:pt x="11883" y="3218"/>
                      </a:cubicBezTo>
                      <a:cubicBezTo>
                        <a:pt x="11937" y="3192"/>
                        <a:pt x="11962" y="3160"/>
                        <a:pt x="11962" y="3116"/>
                      </a:cubicBezTo>
                      <a:cubicBezTo>
                        <a:pt x="11960" y="3072"/>
                        <a:pt x="11940" y="3025"/>
                        <a:pt x="11890" y="3023"/>
                      </a:cubicBezTo>
                      <a:cubicBezTo>
                        <a:pt x="11973" y="2946"/>
                        <a:pt x="11928" y="2887"/>
                        <a:pt x="11897" y="2792"/>
                      </a:cubicBezTo>
                      <a:cubicBezTo>
                        <a:pt x="11923" y="2686"/>
                        <a:pt x="11966" y="2648"/>
                        <a:pt x="11896" y="2538"/>
                      </a:cubicBezTo>
                      <a:cubicBezTo>
                        <a:pt x="12155" y="2423"/>
                        <a:pt x="12414" y="2194"/>
                        <a:pt x="12683" y="2064"/>
                      </a:cubicBezTo>
                      <a:cubicBezTo>
                        <a:pt x="12497" y="1923"/>
                        <a:pt x="12275" y="1832"/>
                        <a:pt x="12074" y="1942"/>
                      </a:cubicBezTo>
                      <a:cubicBezTo>
                        <a:pt x="11870" y="2053"/>
                        <a:pt x="11809" y="2410"/>
                        <a:pt x="11617" y="2516"/>
                      </a:cubicBezTo>
                      <a:cubicBezTo>
                        <a:pt x="11637" y="2485"/>
                        <a:pt x="11711" y="2388"/>
                        <a:pt x="11713" y="2336"/>
                      </a:cubicBezTo>
                      <a:cubicBezTo>
                        <a:pt x="11702" y="2340"/>
                        <a:pt x="11686" y="2329"/>
                        <a:pt x="11677" y="2329"/>
                      </a:cubicBezTo>
                      <a:cubicBezTo>
                        <a:pt x="11686" y="2307"/>
                        <a:pt x="11682" y="2293"/>
                        <a:pt x="11685" y="2269"/>
                      </a:cubicBezTo>
                      <a:cubicBezTo>
                        <a:pt x="11662" y="2273"/>
                        <a:pt x="11644" y="2265"/>
                        <a:pt x="11630" y="2243"/>
                      </a:cubicBezTo>
                      <a:cubicBezTo>
                        <a:pt x="11658" y="2212"/>
                        <a:pt x="11851" y="2141"/>
                        <a:pt x="11835" y="2053"/>
                      </a:cubicBezTo>
                      <a:cubicBezTo>
                        <a:pt x="11814" y="1936"/>
                        <a:pt x="11510" y="2066"/>
                        <a:pt x="11468" y="2073"/>
                      </a:cubicBezTo>
                      <a:cubicBezTo>
                        <a:pt x="11212" y="2115"/>
                        <a:pt x="11441" y="2211"/>
                        <a:pt x="11298" y="2321"/>
                      </a:cubicBezTo>
                      <a:cubicBezTo>
                        <a:pt x="11252" y="2357"/>
                        <a:pt x="11067" y="2097"/>
                        <a:pt x="11074" y="2352"/>
                      </a:cubicBezTo>
                      <a:cubicBezTo>
                        <a:pt x="11077" y="2447"/>
                        <a:pt x="11215" y="2513"/>
                        <a:pt x="11244" y="2664"/>
                      </a:cubicBezTo>
                      <a:cubicBezTo>
                        <a:pt x="11346" y="2689"/>
                        <a:pt x="11433" y="2586"/>
                        <a:pt x="11533" y="2565"/>
                      </a:cubicBezTo>
                      <a:cubicBezTo>
                        <a:pt x="11355" y="2678"/>
                        <a:pt x="11253" y="2955"/>
                        <a:pt x="11404" y="3165"/>
                      </a:cubicBezTo>
                      <a:cubicBezTo>
                        <a:pt x="11351" y="3210"/>
                        <a:pt x="11314" y="3245"/>
                        <a:pt x="11310" y="3351"/>
                      </a:cubicBezTo>
                      <a:lnTo>
                        <a:pt x="11336" y="3364"/>
                      </a:lnTo>
                      <a:cubicBezTo>
                        <a:pt x="11179" y="3430"/>
                        <a:pt x="11147" y="3493"/>
                        <a:pt x="11033" y="3630"/>
                      </a:cubicBezTo>
                      <a:cubicBezTo>
                        <a:pt x="11033" y="3630"/>
                        <a:pt x="11033" y="3630"/>
                        <a:pt x="11033" y="3630"/>
                      </a:cubicBezTo>
                      <a:cubicBezTo>
                        <a:pt x="11061" y="3545"/>
                        <a:pt x="11117" y="3452"/>
                        <a:pt x="11050" y="3363"/>
                      </a:cubicBezTo>
                      <a:cubicBezTo>
                        <a:pt x="11125" y="3368"/>
                        <a:pt x="11195" y="3337"/>
                        <a:pt x="11259" y="3272"/>
                      </a:cubicBezTo>
                      <a:cubicBezTo>
                        <a:pt x="11272" y="3258"/>
                        <a:pt x="11117" y="3018"/>
                        <a:pt x="11091" y="3018"/>
                      </a:cubicBezTo>
                      <a:cubicBezTo>
                        <a:pt x="11053" y="3018"/>
                        <a:pt x="10830" y="3190"/>
                        <a:pt x="10806" y="3256"/>
                      </a:cubicBezTo>
                      <a:cubicBezTo>
                        <a:pt x="10845" y="3272"/>
                        <a:pt x="10884" y="3290"/>
                        <a:pt x="10923" y="3309"/>
                      </a:cubicBezTo>
                      <a:cubicBezTo>
                        <a:pt x="10787" y="3310"/>
                        <a:pt x="10724" y="3477"/>
                        <a:pt x="10581" y="3471"/>
                      </a:cubicBezTo>
                      <a:cubicBezTo>
                        <a:pt x="10453" y="3498"/>
                        <a:pt x="10173" y="3554"/>
                        <a:pt x="10078" y="3374"/>
                      </a:cubicBezTo>
                      <a:cubicBezTo>
                        <a:pt x="10185" y="3130"/>
                        <a:pt x="9473" y="3169"/>
                        <a:pt x="9617" y="3516"/>
                      </a:cubicBezTo>
                      <a:cubicBezTo>
                        <a:pt x="9529" y="3631"/>
                        <a:pt x="9460" y="3480"/>
                        <a:pt x="9368" y="3462"/>
                      </a:cubicBezTo>
                      <a:cubicBezTo>
                        <a:pt x="9213" y="3481"/>
                        <a:pt x="9060" y="3554"/>
                        <a:pt x="8904" y="3532"/>
                      </a:cubicBezTo>
                      <a:cubicBezTo>
                        <a:pt x="9137" y="3401"/>
                        <a:pt x="9054" y="3181"/>
                        <a:pt x="8833" y="3214"/>
                      </a:cubicBezTo>
                      <a:cubicBezTo>
                        <a:pt x="8716" y="3230"/>
                        <a:pt x="8605" y="3153"/>
                        <a:pt x="8498" y="3083"/>
                      </a:cubicBezTo>
                      <a:cubicBezTo>
                        <a:pt x="8301" y="2955"/>
                        <a:pt x="8276" y="3049"/>
                        <a:pt x="8098" y="3063"/>
                      </a:cubicBezTo>
                      <a:cubicBezTo>
                        <a:pt x="8243" y="2744"/>
                        <a:pt x="7844" y="3070"/>
                        <a:pt x="7824" y="3072"/>
                      </a:cubicBezTo>
                      <a:cubicBezTo>
                        <a:pt x="7802" y="3026"/>
                        <a:pt x="7857" y="2925"/>
                        <a:pt x="7822" y="2862"/>
                      </a:cubicBezTo>
                      <a:cubicBezTo>
                        <a:pt x="7765" y="2758"/>
                        <a:pt x="7615" y="2889"/>
                        <a:pt x="7553" y="2920"/>
                      </a:cubicBezTo>
                      <a:cubicBezTo>
                        <a:pt x="7482" y="2703"/>
                        <a:pt x="7200" y="3025"/>
                        <a:pt x="7120" y="3025"/>
                      </a:cubicBezTo>
                      <a:cubicBezTo>
                        <a:pt x="7038" y="3025"/>
                        <a:pt x="6962" y="3004"/>
                        <a:pt x="6879" y="3011"/>
                      </a:cubicBezTo>
                      <a:cubicBezTo>
                        <a:pt x="6761" y="3020"/>
                        <a:pt x="6643" y="3147"/>
                        <a:pt x="6540" y="3158"/>
                      </a:cubicBezTo>
                      <a:cubicBezTo>
                        <a:pt x="6435" y="3288"/>
                        <a:pt x="6241" y="2969"/>
                        <a:pt x="6102" y="3002"/>
                      </a:cubicBezTo>
                      <a:cubicBezTo>
                        <a:pt x="5987" y="2699"/>
                        <a:pt x="5301" y="2658"/>
                        <a:pt x="5108" y="2660"/>
                      </a:cubicBezTo>
                      <a:lnTo>
                        <a:pt x="5166" y="2595"/>
                      </a:lnTo>
                      <a:cubicBezTo>
                        <a:pt x="4385" y="2334"/>
                        <a:pt x="3526" y="2801"/>
                        <a:pt x="2781" y="3187"/>
                      </a:cubicBezTo>
                      <a:cubicBezTo>
                        <a:pt x="2790" y="3245"/>
                        <a:pt x="2794" y="3305"/>
                        <a:pt x="2794" y="3364"/>
                      </a:cubicBezTo>
                      <a:cubicBezTo>
                        <a:pt x="2821" y="3360"/>
                        <a:pt x="2846" y="3381"/>
                        <a:pt x="2861" y="3411"/>
                      </a:cubicBezTo>
                      <a:cubicBezTo>
                        <a:pt x="2895" y="3481"/>
                        <a:pt x="2847" y="3560"/>
                        <a:pt x="2808" y="3586"/>
                      </a:cubicBezTo>
                      <a:cubicBezTo>
                        <a:pt x="2807" y="3616"/>
                        <a:pt x="2818" y="3636"/>
                        <a:pt x="2843" y="3646"/>
                      </a:cubicBezTo>
                      <a:cubicBezTo>
                        <a:pt x="2669" y="3610"/>
                        <a:pt x="2511" y="3697"/>
                        <a:pt x="2346" y="3775"/>
                      </a:cubicBezTo>
                      <a:cubicBezTo>
                        <a:pt x="2313" y="3790"/>
                        <a:pt x="1788" y="3962"/>
                        <a:pt x="2020" y="4078"/>
                      </a:cubicBezTo>
                      <a:cubicBezTo>
                        <a:pt x="1791" y="4457"/>
                        <a:pt x="2405" y="4349"/>
                        <a:pt x="2510" y="4285"/>
                      </a:cubicBezTo>
                      <a:cubicBezTo>
                        <a:pt x="2433" y="4611"/>
                        <a:pt x="1900" y="4586"/>
                        <a:pt x="1737" y="4688"/>
                      </a:cubicBezTo>
                      <a:cubicBezTo>
                        <a:pt x="1610" y="4807"/>
                        <a:pt x="1325" y="4847"/>
                        <a:pt x="1294" y="5135"/>
                      </a:cubicBezTo>
                      <a:cubicBezTo>
                        <a:pt x="1271" y="5347"/>
                        <a:pt x="1078" y="5786"/>
                        <a:pt x="1423" y="5569"/>
                      </a:cubicBezTo>
                      <a:cubicBezTo>
                        <a:pt x="1382" y="5665"/>
                        <a:pt x="1288" y="5766"/>
                        <a:pt x="1232" y="5830"/>
                      </a:cubicBezTo>
                      <a:lnTo>
                        <a:pt x="1247" y="5941"/>
                      </a:lnTo>
                      <a:cubicBezTo>
                        <a:pt x="1305" y="5949"/>
                        <a:pt x="1373" y="5942"/>
                        <a:pt x="1427" y="5909"/>
                      </a:cubicBezTo>
                      <a:cubicBezTo>
                        <a:pt x="1582" y="5813"/>
                        <a:pt x="1505" y="5986"/>
                        <a:pt x="1616" y="6015"/>
                      </a:cubicBezTo>
                      <a:cubicBezTo>
                        <a:pt x="1625" y="6015"/>
                        <a:pt x="1632" y="6012"/>
                        <a:pt x="1639" y="6008"/>
                      </a:cubicBezTo>
                      <a:cubicBezTo>
                        <a:pt x="1268" y="6350"/>
                        <a:pt x="877" y="6521"/>
                        <a:pt x="478" y="6743"/>
                      </a:cubicBezTo>
                      <a:cubicBezTo>
                        <a:pt x="343" y="6818"/>
                        <a:pt x="175" y="6809"/>
                        <a:pt x="54" y="6949"/>
                      </a:cubicBezTo>
                      <a:cubicBezTo>
                        <a:pt x="-154" y="7190"/>
                        <a:pt x="297" y="7025"/>
                        <a:pt x="344" y="7001"/>
                      </a:cubicBezTo>
                      <a:cubicBezTo>
                        <a:pt x="703" y="6820"/>
                        <a:pt x="1068" y="6689"/>
                        <a:pt x="1424" y="6508"/>
                      </a:cubicBezTo>
                      <a:cubicBezTo>
                        <a:pt x="1621" y="6408"/>
                        <a:pt x="2420" y="6068"/>
                        <a:pt x="2420" y="5738"/>
                      </a:cubicBezTo>
                      <a:cubicBezTo>
                        <a:pt x="2564" y="5669"/>
                        <a:pt x="2545" y="5757"/>
                        <a:pt x="2664" y="5770"/>
                      </a:cubicBezTo>
                      <a:cubicBezTo>
                        <a:pt x="2775" y="5884"/>
                        <a:pt x="2982" y="5669"/>
                        <a:pt x="3099" y="5636"/>
                      </a:cubicBezTo>
                      <a:cubicBezTo>
                        <a:pt x="3270" y="5586"/>
                        <a:pt x="3354" y="5471"/>
                        <a:pt x="3497" y="5332"/>
                      </a:cubicBezTo>
                      <a:cubicBezTo>
                        <a:pt x="3592" y="5239"/>
                        <a:pt x="3675" y="5420"/>
                        <a:pt x="3762" y="5453"/>
                      </a:cubicBezTo>
                      <a:cubicBezTo>
                        <a:pt x="3787" y="5623"/>
                        <a:pt x="4109" y="5610"/>
                        <a:pt x="4206" y="5651"/>
                      </a:cubicBezTo>
                      <a:cubicBezTo>
                        <a:pt x="4425" y="5745"/>
                        <a:pt x="4511" y="6181"/>
                        <a:pt x="4283" y="6388"/>
                      </a:cubicBezTo>
                      <a:cubicBezTo>
                        <a:pt x="4312" y="6399"/>
                        <a:pt x="4341" y="6409"/>
                        <a:pt x="4370" y="6418"/>
                      </a:cubicBezTo>
                      <a:cubicBezTo>
                        <a:pt x="4406" y="6521"/>
                        <a:pt x="4318" y="6634"/>
                        <a:pt x="4422" y="6661"/>
                      </a:cubicBezTo>
                      <a:cubicBezTo>
                        <a:pt x="4430" y="6629"/>
                        <a:pt x="4441" y="6599"/>
                        <a:pt x="4455" y="6573"/>
                      </a:cubicBezTo>
                      <a:cubicBezTo>
                        <a:pt x="4440" y="6630"/>
                        <a:pt x="4444" y="6678"/>
                        <a:pt x="4466" y="6718"/>
                      </a:cubicBezTo>
                      <a:cubicBezTo>
                        <a:pt x="4402" y="6900"/>
                        <a:pt x="4481" y="7268"/>
                        <a:pt x="4600" y="6983"/>
                      </a:cubicBezTo>
                      <a:cubicBezTo>
                        <a:pt x="4616" y="7025"/>
                        <a:pt x="4647" y="7029"/>
                        <a:pt x="4668" y="7000"/>
                      </a:cubicBezTo>
                      <a:cubicBezTo>
                        <a:pt x="4695" y="7165"/>
                        <a:pt x="4383" y="7512"/>
                        <a:pt x="4572" y="7612"/>
                      </a:cubicBezTo>
                      <a:cubicBezTo>
                        <a:pt x="4561" y="7639"/>
                        <a:pt x="4537" y="8189"/>
                        <a:pt x="4549" y="8218"/>
                      </a:cubicBezTo>
                      <a:cubicBezTo>
                        <a:pt x="4218" y="8052"/>
                        <a:pt x="4499" y="8766"/>
                        <a:pt x="4612" y="8908"/>
                      </a:cubicBezTo>
                      <a:cubicBezTo>
                        <a:pt x="4469" y="9248"/>
                        <a:pt x="4405" y="9703"/>
                        <a:pt x="4249" y="10060"/>
                      </a:cubicBezTo>
                      <a:cubicBezTo>
                        <a:pt x="4231" y="10103"/>
                        <a:pt x="3863" y="10724"/>
                        <a:pt x="3931" y="10838"/>
                      </a:cubicBezTo>
                      <a:cubicBezTo>
                        <a:pt x="3904" y="10875"/>
                        <a:pt x="3884" y="11006"/>
                        <a:pt x="3866" y="11057"/>
                      </a:cubicBezTo>
                      <a:lnTo>
                        <a:pt x="3907" y="11057"/>
                      </a:lnTo>
                      <a:cubicBezTo>
                        <a:pt x="3683" y="11057"/>
                        <a:pt x="3673" y="12226"/>
                        <a:pt x="3784" y="12411"/>
                      </a:cubicBezTo>
                      <a:cubicBezTo>
                        <a:pt x="3713" y="12506"/>
                        <a:pt x="3776" y="12866"/>
                        <a:pt x="3821" y="12952"/>
                      </a:cubicBezTo>
                      <a:cubicBezTo>
                        <a:pt x="3779" y="13102"/>
                        <a:pt x="3952" y="13349"/>
                        <a:pt x="4063" y="13322"/>
                      </a:cubicBezTo>
                      <a:cubicBezTo>
                        <a:pt x="4060" y="13338"/>
                        <a:pt x="4058" y="13354"/>
                        <a:pt x="4057" y="13370"/>
                      </a:cubicBezTo>
                      <a:lnTo>
                        <a:pt x="4087" y="13380"/>
                      </a:lnTo>
                      <a:lnTo>
                        <a:pt x="4093" y="13414"/>
                      </a:lnTo>
                      <a:cubicBezTo>
                        <a:pt x="4290" y="13490"/>
                        <a:pt x="4102" y="14174"/>
                        <a:pt x="4227" y="14378"/>
                      </a:cubicBezTo>
                      <a:cubicBezTo>
                        <a:pt x="4190" y="14488"/>
                        <a:pt x="4544" y="15231"/>
                        <a:pt x="4228" y="15052"/>
                      </a:cubicBezTo>
                      <a:cubicBezTo>
                        <a:pt x="4228" y="15090"/>
                        <a:pt x="4220" y="15124"/>
                        <a:pt x="4204" y="15151"/>
                      </a:cubicBezTo>
                      <a:cubicBezTo>
                        <a:pt x="4266" y="15264"/>
                        <a:pt x="4305" y="15363"/>
                        <a:pt x="4335" y="15505"/>
                      </a:cubicBezTo>
                      <a:lnTo>
                        <a:pt x="4346" y="15505"/>
                      </a:lnTo>
                      <a:cubicBezTo>
                        <a:pt x="4387" y="15457"/>
                        <a:pt x="4394" y="15543"/>
                        <a:pt x="4468" y="15503"/>
                      </a:cubicBezTo>
                      <a:cubicBezTo>
                        <a:pt x="4571" y="15800"/>
                        <a:pt x="4536" y="15834"/>
                        <a:pt x="4468" y="16154"/>
                      </a:cubicBezTo>
                      <a:cubicBezTo>
                        <a:pt x="4643" y="16085"/>
                        <a:pt x="4765" y="16495"/>
                        <a:pt x="4806" y="16709"/>
                      </a:cubicBezTo>
                      <a:cubicBezTo>
                        <a:pt x="5029" y="16623"/>
                        <a:pt x="4935" y="16305"/>
                        <a:pt x="4856" y="16081"/>
                      </a:cubicBezTo>
                      <a:lnTo>
                        <a:pt x="4819" y="16090"/>
                      </a:lnTo>
                      <a:cubicBezTo>
                        <a:pt x="4853" y="16027"/>
                        <a:pt x="4845" y="15950"/>
                        <a:pt x="4813" y="15895"/>
                      </a:cubicBezTo>
                      <a:lnTo>
                        <a:pt x="4799" y="15901"/>
                      </a:lnTo>
                      <a:cubicBezTo>
                        <a:pt x="4773" y="15687"/>
                        <a:pt x="4711" y="15463"/>
                        <a:pt x="4695" y="15267"/>
                      </a:cubicBezTo>
                      <a:cubicBezTo>
                        <a:pt x="4682" y="15104"/>
                        <a:pt x="4607" y="15059"/>
                        <a:pt x="4654" y="14857"/>
                      </a:cubicBezTo>
                      <a:cubicBezTo>
                        <a:pt x="4643" y="14858"/>
                        <a:pt x="4632" y="14860"/>
                        <a:pt x="4621" y="14862"/>
                      </a:cubicBezTo>
                      <a:cubicBezTo>
                        <a:pt x="4621" y="14691"/>
                        <a:pt x="4335" y="14165"/>
                        <a:pt x="4542" y="14004"/>
                      </a:cubicBezTo>
                      <a:cubicBezTo>
                        <a:pt x="4568" y="14048"/>
                        <a:pt x="4597" y="14053"/>
                        <a:pt x="4633" y="14051"/>
                      </a:cubicBezTo>
                      <a:cubicBezTo>
                        <a:pt x="4649" y="14091"/>
                        <a:pt x="4668" y="14112"/>
                        <a:pt x="4694" y="14132"/>
                      </a:cubicBezTo>
                      <a:cubicBezTo>
                        <a:pt x="4606" y="14386"/>
                        <a:pt x="4732" y="15046"/>
                        <a:pt x="4888" y="15146"/>
                      </a:cubicBezTo>
                      <a:cubicBezTo>
                        <a:pt x="4868" y="15243"/>
                        <a:pt x="4898" y="15358"/>
                        <a:pt x="4958" y="15388"/>
                      </a:cubicBezTo>
                      <a:cubicBezTo>
                        <a:pt x="4954" y="15472"/>
                        <a:pt x="4978" y="15520"/>
                        <a:pt x="5030" y="15518"/>
                      </a:cubicBezTo>
                      <a:cubicBezTo>
                        <a:pt x="5042" y="15595"/>
                        <a:pt x="4993" y="15742"/>
                        <a:pt x="4986" y="15835"/>
                      </a:cubicBezTo>
                      <a:cubicBezTo>
                        <a:pt x="5221" y="15896"/>
                        <a:pt x="5644" y="17047"/>
                        <a:pt x="5374" y="17327"/>
                      </a:cubicBezTo>
                      <a:lnTo>
                        <a:pt x="5386" y="17327"/>
                      </a:lnTo>
                      <a:cubicBezTo>
                        <a:pt x="5363" y="17683"/>
                        <a:pt x="5700" y="18230"/>
                        <a:pt x="5921" y="18189"/>
                      </a:cubicBezTo>
                      <a:cubicBezTo>
                        <a:pt x="6093" y="18316"/>
                        <a:pt x="6360" y="18812"/>
                        <a:pt x="6568" y="18812"/>
                      </a:cubicBezTo>
                      <a:cubicBezTo>
                        <a:pt x="6707" y="18812"/>
                        <a:pt x="6794" y="18936"/>
                        <a:pt x="6933" y="18803"/>
                      </a:cubicBezTo>
                      <a:cubicBezTo>
                        <a:pt x="7112" y="18634"/>
                        <a:pt x="7225" y="18901"/>
                        <a:pt x="7338" y="19138"/>
                      </a:cubicBezTo>
                      <a:lnTo>
                        <a:pt x="7320" y="19233"/>
                      </a:lnTo>
                      <a:cubicBezTo>
                        <a:pt x="7452" y="19457"/>
                        <a:pt x="7609" y="19414"/>
                        <a:pt x="7752" y="19578"/>
                      </a:cubicBezTo>
                      <a:lnTo>
                        <a:pt x="7747" y="19554"/>
                      </a:lnTo>
                      <a:cubicBezTo>
                        <a:pt x="7831" y="19616"/>
                        <a:pt x="7966" y="19734"/>
                        <a:pt x="8058" y="19655"/>
                      </a:cubicBezTo>
                      <a:cubicBezTo>
                        <a:pt x="8068" y="19696"/>
                        <a:pt x="8082" y="19732"/>
                        <a:pt x="8102" y="19765"/>
                      </a:cubicBezTo>
                      <a:cubicBezTo>
                        <a:pt x="8201" y="19848"/>
                        <a:pt x="8249" y="20070"/>
                        <a:pt x="8332" y="20197"/>
                      </a:cubicBezTo>
                      <a:cubicBezTo>
                        <a:pt x="8328" y="20204"/>
                        <a:pt x="8318" y="20232"/>
                        <a:pt x="8307" y="20232"/>
                      </a:cubicBezTo>
                      <a:cubicBezTo>
                        <a:pt x="8248" y="20232"/>
                        <a:pt x="8242" y="20374"/>
                        <a:pt x="8290" y="20404"/>
                      </a:cubicBezTo>
                      <a:cubicBezTo>
                        <a:pt x="8224" y="20558"/>
                        <a:pt x="8335" y="20723"/>
                        <a:pt x="8404" y="20797"/>
                      </a:cubicBezTo>
                      <a:lnTo>
                        <a:pt x="8421" y="20768"/>
                      </a:lnTo>
                      <a:lnTo>
                        <a:pt x="8440" y="20786"/>
                      </a:lnTo>
                      <a:cubicBezTo>
                        <a:pt x="8440" y="20786"/>
                        <a:pt x="8460" y="20734"/>
                        <a:pt x="8463" y="20726"/>
                      </a:cubicBezTo>
                      <a:cubicBezTo>
                        <a:pt x="8481" y="20791"/>
                        <a:pt x="8506" y="20812"/>
                        <a:pt x="8544" y="20833"/>
                      </a:cubicBezTo>
                      <a:cubicBezTo>
                        <a:pt x="8631" y="20882"/>
                        <a:pt x="8572" y="21016"/>
                        <a:pt x="8625" y="21113"/>
                      </a:cubicBezTo>
                      <a:cubicBezTo>
                        <a:pt x="8670" y="21195"/>
                        <a:pt x="8728" y="21169"/>
                        <a:pt x="8774" y="21125"/>
                      </a:cubicBezTo>
                      <a:cubicBezTo>
                        <a:pt x="8819" y="21180"/>
                        <a:pt x="8955" y="21104"/>
                        <a:pt x="8977" y="21190"/>
                      </a:cubicBezTo>
                      <a:cubicBezTo>
                        <a:pt x="8994" y="21268"/>
                        <a:pt x="9007" y="21360"/>
                        <a:pt x="9074" y="21327"/>
                      </a:cubicBezTo>
                      <a:cubicBezTo>
                        <a:pt x="9087" y="21499"/>
                        <a:pt x="9387" y="21534"/>
                        <a:pt x="9242" y="21147"/>
                      </a:cubicBezTo>
                      <a:cubicBezTo>
                        <a:pt x="9322" y="21112"/>
                        <a:pt x="9334" y="20930"/>
                        <a:pt x="9399" y="20930"/>
                      </a:cubicBezTo>
                      <a:cubicBezTo>
                        <a:pt x="9476" y="20930"/>
                        <a:pt x="9464" y="21056"/>
                        <a:pt x="9512" y="21099"/>
                      </a:cubicBezTo>
                      <a:cubicBezTo>
                        <a:pt x="9489" y="21140"/>
                        <a:pt x="9481" y="21184"/>
                        <a:pt x="9489" y="21232"/>
                      </a:cubicBezTo>
                      <a:cubicBezTo>
                        <a:pt x="9530" y="21294"/>
                        <a:pt x="9567" y="21378"/>
                        <a:pt x="9594" y="21465"/>
                      </a:cubicBezTo>
                      <a:cubicBezTo>
                        <a:pt x="9613" y="21444"/>
                        <a:pt x="9635" y="21429"/>
                        <a:pt x="9658" y="21420"/>
                      </a:cubicBezTo>
                      <a:cubicBezTo>
                        <a:pt x="9651" y="21406"/>
                        <a:pt x="9651" y="21393"/>
                        <a:pt x="9656" y="21381"/>
                      </a:cubicBezTo>
                      <a:lnTo>
                        <a:pt x="9663" y="21393"/>
                      </a:lnTo>
                      <a:cubicBezTo>
                        <a:pt x="9703" y="21371"/>
                        <a:pt x="9728" y="21327"/>
                        <a:pt x="9733" y="21262"/>
                      </a:cubicBezTo>
                      <a:lnTo>
                        <a:pt x="9788" y="21239"/>
                      </a:lnTo>
                      <a:lnTo>
                        <a:pt x="9727" y="21036"/>
                      </a:lnTo>
                      <a:lnTo>
                        <a:pt x="9751" y="20983"/>
                      </a:lnTo>
                      <a:cubicBezTo>
                        <a:pt x="9690" y="20841"/>
                        <a:pt x="9591" y="20668"/>
                        <a:pt x="9478" y="20685"/>
                      </a:cubicBezTo>
                      <a:cubicBezTo>
                        <a:pt x="9386" y="20387"/>
                        <a:pt x="9023" y="21216"/>
                        <a:pt x="8905" y="20641"/>
                      </a:cubicBezTo>
                      <a:lnTo>
                        <a:pt x="8820" y="20643"/>
                      </a:lnTo>
                      <a:cubicBezTo>
                        <a:pt x="8820" y="20643"/>
                        <a:pt x="8682" y="20417"/>
                        <a:pt x="8717" y="20417"/>
                      </a:cubicBezTo>
                      <a:cubicBezTo>
                        <a:pt x="8717" y="20417"/>
                        <a:pt x="8717" y="20417"/>
                        <a:pt x="8717" y="20417"/>
                      </a:cubicBezTo>
                      <a:cubicBezTo>
                        <a:pt x="8719" y="20417"/>
                        <a:pt x="8885" y="19093"/>
                        <a:pt x="8901" y="18934"/>
                      </a:cubicBezTo>
                      <a:cubicBezTo>
                        <a:pt x="8865" y="18931"/>
                        <a:pt x="8824" y="18936"/>
                        <a:pt x="8790" y="18958"/>
                      </a:cubicBezTo>
                      <a:cubicBezTo>
                        <a:pt x="8665" y="18803"/>
                        <a:pt x="8556" y="18836"/>
                        <a:pt x="8451" y="18742"/>
                      </a:cubicBezTo>
                      <a:cubicBezTo>
                        <a:pt x="8417" y="18712"/>
                        <a:pt x="8071" y="18740"/>
                        <a:pt x="8035" y="18773"/>
                      </a:cubicBezTo>
                      <a:cubicBezTo>
                        <a:pt x="8032" y="18768"/>
                        <a:pt x="8029" y="18763"/>
                        <a:pt x="8025" y="18757"/>
                      </a:cubicBezTo>
                      <a:cubicBezTo>
                        <a:pt x="8109" y="18574"/>
                        <a:pt x="8142" y="18312"/>
                        <a:pt x="8200" y="18110"/>
                      </a:cubicBezTo>
                      <a:cubicBezTo>
                        <a:pt x="8274" y="17968"/>
                        <a:pt x="8508" y="16969"/>
                        <a:pt x="8384" y="16969"/>
                      </a:cubicBezTo>
                      <a:cubicBezTo>
                        <a:pt x="8284" y="16969"/>
                        <a:pt x="8160" y="16997"/>
                        <a:pt x="8055" y="17030"/>
                      </a:cubicBezTo>
                      <a:cubicBezTo>
                        <a:pt x="7708" y="17115"/>
                        <a:pt x="7858" y="17667"/>
                        <a:pt x="7599" y="17812"/>
                      </a:cubicBezTo>
                      <a:cubicBezTo>
                        <a:pt x="7601" y="17840"/>
                        <a:pt x="7595" y="17864"/>
                        <a:pt x="7583" y="17884"/>
                      </a:cubicBezTo>
                      <a:lnTo>
                        <a:pt x="7589" y="17850"/>
                      </a:lnTo>
                      <a:cubicBezTo>
                        <a:pt x="7313" y="17803"/>
                        <a:pt x="7206" y="18092"/>
                        <a:pt x="6955" y="17842"/>
                      </a:cubicBezTo>
                      <a:cubicBezTo>
                        <a:pt x="6928" y="17797"/>
                        <a:pt x="6940" y="17716"/>
                        <a:pt x="6902" y="17678"/>
                      </a:cubicBezTo>
                      <a:cubicBezTo>
                        <a:pt x="6909" y="17285"/>
                        <a:pt x="6745" y="17009"/>
                        <a:pt x="6787" y="16567"/>
                      </a:cubicBezTo>
                      <a:cubicBezTo>
                        <a:pt x="6799" y="16444"/>
                        <a:pt x="6795" y="15988"/>
                        <a:pt x="6892" y="15936"/>
                      </a:cubicBezTo>
                      <a:cubicBezTo>
                        <a:pt x="6964" y="15896"/>
                        <a:pt x="6970" y="15802"/>
                        <a:pt x="6989" y="15695"/>
                      </a:cubicBezTo>
                      <a:cubicBezTo>
                        <a:pt x="6960" y="15291"/>
                        <a:pt x="7099" y="15132"/>
                        <a:pt x="7297" y="14954"/>
                      </a:cubicBezTo>
                      <a:cubicBezTo>
                        <a:pt x="7407" y="14847"/>
                        <a:pt x="7530" y="14681"/>
                        <a:pt x="7658" y="14647"/>
                      </a:cubicBezTo>
                      <a:cubicBezTo>
                        <a:pt x="7726" y="14629"/>
                        <a:pt x="7890" y="14823"/>
                        <a:pt x="7918" y="14651"/>
                      </a:cubicBezTo>
                      <a:cubicBezTo>
                        <a:pt x="7929" y="14662"/>
                        <a:pt x="7940" y="14672"/>
                        <a:pt x="7951" y="14683"/>
                      </a:cubicBezTo>
                      <a:cubicBezTo>
                        <a:pt x="7964" y="14784"/>
                        <a:pt x="8062" y="14913"/>
                        <a:pt x="8119" y="14804"/>
                      </a:cubicBezTo>
                      <a:cubicBezTo>
                        <a:pt x="8158" y="14847"/>
                        <a:pt x="8205" y="14840"/>
                        <a:pt x="8218" y="14755"/>
                      </a:cubicBezTo>
                      <a:cubicBezTo>
                        <a:pt x="8226" y="14760"/>
                        <a:pt x="8233" y="14769"/>
                        <a:pt x="8237" y="14776"/>
                      </a:cubicBezTo>
                      <a:cubicBezTo>
                        <a:pt x="8243" y="14815"/>
                        <a:pt x="8236" y="14869"/>
                        <a:pt x="8238" y="14910"/>
                      </a:cubicBezTo>
                      <a:cubicBezTo>
                        <a:pt x="8321" y="14897"/>
                        <a:pt x="8431" y="14728"/>
                        <a:pt x="8309" y="14652"/>
                      </a:cubicBezTo>
                      <a:cubicBezTo>
                        <a:pt x="8336" y="14621"/>
                        <a:pt x="8354" y="14568"/>
                        <a:pt x="8341" y="14512"/>
                      </a:cubicBezTo>
                      <a:cubicBezTo>
                        <a:pt x="8478" y="14435"/>
                        <a:pt x="8881" y="14341"/>
                        <a:pt x="8891" y="14660"/>
                      </a:cubicBezTo>
                      <a:cubicBezTo>
                        <a:pt x="8953" y="14668"/>
                        <a:pt x="9017" y="14668"/>
                        <a:pt x="9071" y="14607"/>
                      </a:cubicBezTo>
                      <a:cubicBezTo>
                        <a:pt x="9213" y="14442"/>
                        <a:pt x="9157" y="14782"/>
                        <a:pt x="9269" y="14825"/>
                      </a:cubicBezTo>
                      <a:cubicBezTo>
                        <a:pt x="9274" y="14919"/>
                        <a:pt x="9158" y="15202"/>
                        <a:pt x="9231" y="15255"/>
                      </a:cubicBezTo>
                      <a:cubicBezTo>
                        <a:pt x="9194" y="15363"/>
                        <a:pt x="9245" y="15521"/>
                        <a:pt x="9291" y="15598"/>
                      </a:cubicBezTo>
                      <a:cubicBezTo>
                        <a:pt x="9303" y="15683"/>
                        <a:pt x="9312" y="15745"/>
                        <a:pt x="9294" y="15822"/>
                      </a:cubicBezTo>
                      <a:cubicBezTo>
                        <a:pt x="9320" y="15840"/>
                        <a:pt x="9347" y="15858"/>
                        <a:pt x="9373" y="15876"/>
                      </a:cubicBezTo>
                      <a:cubicBezTo>
                        <a:pt x="9376" y="15876"/>
                        <a:pt x="9389" y="16042"/>
                        <a:pt x="9392" y="16062"/>
                      </a:cubicBezTo>
                      <a:cubicBezTo>
                        <a:pt x="9891" y="16160"/>
                        <a:pt x="9504" y="14453"/>
                        <a:pt x="9669" y="14135"/>
                      </a:cubicBezTo>
                      <a:cubicBezTo>
                        <a:pt x="9801" y="13882"/>
                        <a:pt x="9965" y="13656"/>
                        <a:pt x="10125" y="13464"/>
                      </a:cubicBezTo>
                      <a:cubicBezTo>
                        <a:pt x="10212" y="13386"/>
                        <a:pt x="10656" y="13027"/>
                        <a:pt x="10592" y="12952"/>
                      </a:cubicBezTo>
                      <a:cubicBezTo>
                        <a:pt x="10811" y="12978"/>
                        <a:pt x="10712" y="12540"/>
                        <a:pt x="10767" y="12391"/>
                      </a:cubicBezTo>
                      <a:cubicBezTo>
                        <a:pt x="10824" y="12240"/>
                        <a:pt x="11053" y="12010"/>
                        <a:pt x="10986" y="11786"/>
                      </a:cubicBezTo>
                      <a:cubicBezTo>
                        <a:pt x="11080" y="11837"/>
                        <a:pt x="11274" y="11508"/>
                        <a:pt x="11267" y="11344"/>
                      </a:cubicBezTo>
                      <a:cubicBezTo>
                        <a:pt x="11357" y="11366"/>
                        <a:pt x="11513" y="11281"/>
                        <a:pt x="11556" y="11158"/>
                      </a:cubicBezTo>
                      <a:lnTo>
                        <a:pt x="11547" y="11137"/>
                      </a:lnTo>
                      <a:cubicBezTo>
                        <a:pt x="11604" y="11130"/>
                        <a:pt x="11673" y="11149"/>
                        <a:pt x="11708" y="11051"/>
                      </a:cubicBezTo>
                      <a:cubicBezTo>
                        <a:pt x="11862" y="11256"/>
                        <a:pt x="12051" y="10796"/>
                        <a:pt x="11864" y="10786"/>
                      </a:cubicBezTo>
                      <a:cubicBezTo>
                        <a:pt x="11862" y="10777"/>
                        <a:pt x="11858" y="10768"/>
                        <a:pt x="11853" y="10760"/>
                      </a:cubicBezTo>
                      <a:cubicBezTo>
                        <a:pt x="11890" y="10730"/>
                        <a:pt x="11924" y="10692"/>
                        <a:pt x="11955" y="10645"/>
                      </a:cubicBezTo>
                      <a:lnTo>
                        <a:pt x="11897" y="10613"/>
                      </a:lnTo>
                      <a:cubicBezTo>
                        <a:pt x="11984" y="10395"/>
                        <a:pt x="12164" y="10420"/>
                        <a:pt x="12245" y="10219"/>
                      </a:cubicBezTo>
                      <a:cubicBezTo>
                        <a:pt x="12330" y="10329"/>
                        <a:pt x="12661" y="10004"/>
                        <a:pt x="12737" y="9969"/>
                      </a:cubicBezTo>
                      <a:cubicBezTo>
                        <a:pt x="12664" y="10028"/>
                        <a:pt x="12408" y="10465"/>
                        <a:pt x="12631" y="10503"/>
                      </a:cubicBezTo>
                      <a:cubicBezTo>
                        <a:pt x="12789" y="10529"/>
                        <a:pt x="13042" y="10150"/>
                        <a:pt x="13212" y="10091"/>
                      </a:cubicBezTo>
                      <a:cubicBezTo>
                        <a:pt x="13387" y="9998"/>
                        <a:pt x="13656" y="9885"/>
                        <a:pt x="13625" y="9596"/>
                      </a:cubicBezTo>
                      <a:cubicBezTo>
                        <a:pt x="13619" y="9547"/>
                        <a:pt x="13631" y="9416"/>
                        <a:pt x="13642" y="9372"/>
                      </a:cubicBezTo>
                      <a:cubicBezTo>
                        <a:pt x="13542" y="9340"/>
                        <a:pt x="13492" y="9469"/>
                        <a:pt x="13428" y="9577"/>
                      </a:cubicBezTo>
                      <a:cubicBezTo>
                        <a:pt x="13210" y="9948"/>
                        <a:pt x="13126" y="9598"/>
                        <a:pt x="13005" y="9382"/>
                      </a:cubicBezTo>
                      <a:cubicBezTo>
                        <a:pt x="13043" y="9332"/>
                        <a:pt x="13094" y="9211"/>
                        <a:pt x="13035" y="9143"/>
                      </a:cubicBezTo>
                      <a:cubicBezTo>
                        <a:pt x="13114" y="9113"/>
                        <a:pt x="13246" y="8984"/>
                        <a:pt x="13198" y="8817"/>
                      </a:cubicBezTo>
                      <a:cubicBezTo>
                        <a:pt x="13133" y="8591"/>
                        <a:pt x="12921" y="8699"/>
                        <a:pt x="12820" y="8748"/>
                      </a:cubicBezTo>
                      <a:cubicBezTo>
                        <a:pt x="13042" y="8483"/>
                        <a:pt x="13227" y="8473"/>
                        <a:pt x="13514" y="8498"/>
                      </a:cubicBezTo>
                      <a:cubicBezTo>
                        <a:pt x="13879" y="8530"/>
                        <a:pt x="14067" y="8267"/>
                        <a:pt x="14414" y="8134"/>
                      </a:cubicBezTo>
                      <a:cubicBezTo>
                        <a:pt x="14179" y="8347"/>
                        <a:pt x="14080" y="8871"/>
                        <a:pt x="13864" y="9071"/>
                      </a:cubicBezTo>
                      <a:cubicBezTo>
                        <a:pt x="13717" y="9206"/>
                        <a:pt x="14405" y="9317"/>
                        <a:pt x="14423" y="9210"/>
                      </a:cubicBezTo>
                      <a:cubicBezTo>
                        <a:pt x="14405" y="9314"/>
                        <a:pt x="14297" y="9379"/>
                        <a:pt x="14243" y="9402"/>
                      </a:cubicBezTo>
                      <a:cubicBezTo>
                        <a:pt x="14313" y="9418"/>
                        <a:pt x="14553" y="9162"/>
                        <a:pt x="14568" y="9200"/>
                      </a:cubicBezTo>
                      <a:cubicBezTo>
                        <a:pt x="14597" y="9273"/>
                        <a:pt x="14503" y="9384"/>
                        <a:pt x="14488" y="9436"/>
                      </a:cubicBezTo>
                      <a:cubicBezTo>
                        <a:pt x="14575" y="9436"/>
                        <a:pt x="14865" y="9376"/>
                        <a:pt x="14709" y="9160"/>
                      </a:cubicBezTo>
                      <a:cubicBezTo>
                        <a:pt x="14686" y="9129"/>
                        <a:pt x="14726" y="9185"/>
                        <a:pt x="14709" y="9160"/>
                      </a:cubicBezTo>
                      <a:close/>
                      <a:moveTo>
                        <a:pt x="9292" y="15807"/>
                      </a:moveTo>
                      <a:cubicBezTo>
                        <a:pt x="9294" y="15804"/>
                        <a:pt x="9294" y="15801"/>
                        <a:pt x="9294" y="15797"/>
                      </a:cubicBezTo>
                      <a:lnTo>
                        <a:pt x="9292" y="15807"/>
                      </a:lnTo>
                      <a:cubicBezTo>
                        <a:pt x="9292" y="15807"/>
                        <a:pt x="9292" y="15807"/>
                        <a:pt x="9292" y="15807"/>
                      </a:cubicBezTo>
                      <a:close/>
                      <a:moveTo>
                        <a:pt x="10369" y="17468"/>
                      </a:moveTo>
                      <a:cubicBezTo>
                        <a:pt x="10335" y="17379"/>
                        <a:pt x="10167" y="17362"/>
                        <a:pt x="10156" y="17309"/>
                      </a:cubicBezTo>
                      <a:cubicBezTo>
                        <a:pt x="10131" y="17189"/>
                        <a:pt x="9829" y="16896"/>
                        <a:pt x="9715" y="16827"/>
                      </a:cubicBezTo>
                      <a:cubicBezTo>
                        <a:pt x="9533" y="16717"/>
                        <a:pt x="9375" y="16548"/>
                        <a:pt x="9156" y="16596"/>
                      </a:cubicBezTo>
                      <a:cubicBezTo>
                        <a:pt x="9072" y="16614"/>
                        <a:pt x="8717" y="16808"/>
                        <a:pt x="8728" y="16994"/>
                      </a:cubicBezTo>
                      <a:cubicBezTo>
                        <a:pt x="8730" y="17027"/>
                        <a:pt x="9190" y="16568"/>
                        <a:pt x="9247" y="16760"/>
                      </a:cubicBezTo>
                      <a:cubicBezTo>
                        <a:pt x="9236" y="16814"/>
                        <a:pt x="9210" y="16831"/>
                        <a:pt x="9167" y="16810"/>
                      </a:cubicBezTo>
                      <a:cubicBezTo>
                        <a:pt x="9239" y="16755"/>
                        <a:pt x="9536" y="17035"/>
                        <a:pt x="9629" y="17047"/>
                      </a:cubicBezTo>
                      <a:cubicBezTo>
                        <a:pt x="9753" y="17062"/>
                        <a:pt x="9684" y="17348"/>
                        <a:pt x="9814" y="17335"/>
                      </a:cubicBezTo>
                      <a:cubicBezTo>
                        <a:pt x="9981" y="17317"/>
                        <a:pt x="9882" y="17476"/>
                        <a:pt x="9811" y="17585"/>
                      </a:cubicBezTo>
                      <a:cubicBezTo>
                        <a:pt x="9811" y="17585"/>
                        <a:pt x="9811" y="17585"/>
                        <a:pt x="9811" y="17585"/>
                      </a:cubicBezTo>
                      <a:cubicBezTo>
                        <a:pt x="9811" y="17585"/>
                        <a:pt x="9811" y="17585"/>
                        <a:pt x="9811" y="17586"/>
                      </a:cubicBezTo>
                      <a:cubicBezTo>
                        <a:pt x="9831" y="17583"/>
                        <a:pt x="10404" y="17558"/>
                        <a:pt x="10369" y="17468"/>
                      </a:cubicBezTo>
                      <a:cubicBezTo>
                        <a:pt x="10361" y="17446"/>
                        <a:pt x="10394" y="17532"/>
                        <a:pt x="10369" y="17468"/>
                      </a:cubicBezTo>
                      <a:close/>
                      <a:moveTo>
                        <a:pt x="20788" y="376"/>
                      </a:moveTo>
                      <a:cubicBezTo>
                        <a:pt x="20661" y="393"/>
                        <a:pt x="20521" y="488"/>
                        <a:pt x="20397" y="482"/>
                      </a:cubicBezTo>
                      <a:cubicBezTo>
                        <a:pt x="20438" y="401"/>
                        <a:pt x="20552" y="165"/>
                        <a:pt x="20633" y="174"/>
                      </a:cubicBezTo>
                      <a:cubicBezTo>
                        <a:pt x="20175" y="121"/>
                        <a:pt x="19751" y="-20"/>
                        <a:pt x="19284" y="2"/>
                      </a:cubicBezTo>
                      <a:cubicBezTo>
                        <a:pt x="19105" y="10"/>
                        <a:pt x="18902" y="130"/>
                        <a:pt x="18728" y="59"/>
                      </a:cubicBezTo>
                      <a:cubicBezTo>
                        <a:pt x="18578" y="-2"/>
                        <a:pt x="18252" y="-5"/>
                        <a:pt x="18116" y="136"/>
                      </a:cubicBezTo>
                      <a:cubicBezTo>
                        <a:pt x="18175" y="75"/>
                        <a:pt x="18298" y="279"/>
                        <a:pt x="18361" y="285"/>
                      </a:cubicBezTo>
                      <a:cubicBezTo>
                        <a:pt x="18166" y="285"/>
                        <a:pt x="17974" y="110"/>
                        <a:pt x="17776" y="149"/>
                      </a:cubicBezTo>
                      <a:cubicBezTo>
                        <a:pt x="17789" y="245"/>
                        <a:pt x="17791" y="210"/>
                        <a:pt x="17833" y="259"/>
                      </a:cubicBezTo>
                      <a:cubicBezTo>
                        <a:pt x="17695" y="308"/>
                        <a:pt x="17442" y="191"/>
                        <a:pt x="17296" y="183"/>
                      </a:cubicBezTo>
                      <a:cubicBezTo>
                        <a:pt x="17097" y="171"/>
                        <a:pt x="16902" y="273"/>
                        <a:pt x="16703" y="270"/>
                      </a:cubicBezTo>
                      <a:cubicBezTo>
                        <a:pt x="16707" y="477"/>
                        <a:pt x="16045" y="464"/>
                        <a:pt x="15922" y="611"/>
                      </a:cubicBezTo>
                      <a:cubicBezTo>
                        <a:pt x="15984" y="642"/>
                        <a:pt x="16050" y="632"/>
                        <a:pt x="16114" y="633"/>
                      </a:cubicBezTo>
                      <a:cubicBezTo>
                        <a:pt x="16093" y="927"/>
                        <a:pt x="15244" y="969"/>
                        <a:pt x="15099" y="1007"/>
                      </a:cubicBezTo>
                      <a:cubicBezTo>
                        <a:pt x="15125" y="1148"/>
                        <a:pt x="15349" y="1197"/>
                        <a:pt x="15414" y="1212"/>
                      </a:cubicBezTo>
                      <a:cubicBezTo>
                        <a:pt x="15335" y="1285"/>
                        <a:pt x="15187" y="1268"/>
                        <a:pt x="15096" y="1309"/>
                      </a:cubicBezTo>
                      <a:cubicBezTo>
                        <a:pt x="15139" y="1389"/>
                        <a:pt x="15278" y="1390"/>
                        <a:pt x="15337" y="1395"/>
                      </a:cubicBezTo>
                      <a:cubicBezTo>
                        <a:pt x="15292" y="1423"/>
                        <a:pt x="15237" y="1423"/>
                        <a:pt x="15198" y="1474"/>
                      </a:cubicBezTo>
                      <a:cubicBezTo>
                        <a:pt x="15433" y="1544"/>
                        <a:pt x="15645" y="1461"/>
                        <a:pt x="15880" y="1474"/>
                      </a:cubicBezTo>
                      <a:cubicBezTo>
                        <a:pt x="15992" y="1480"/>
                        <a:pt x="16131" y="1500"/>
                        <a:pt x="16237" y="1562"/>
                      </a:cubicBezTo>
                      <a:cubicBezTo>
                        <a:pt x="16344" y="1623"/>
                        <a:pt x="16226" y="1664"/>
                        <a:pt x="16247" y="1717"/>
                      </a:cubicBezTo>
                      <a:cubicBezTo>
                        <a:pt x="16266" y="1765"/>
                        <a:pt x="16487" y="1880"/>
                        <a:pt x="16313" y="1959"/>
                      </a:cubicBezTo>
                      <a:cubicBezTo>
                        <a:pt x="16559" y="1847"/>
                        <a:pt x="16204" y="2758"/>
                        <a:pt x="16179" y="2583"/>
                      </a:cubicBezTo>
                      <a:cubicBezTo>
                        <a:pt x="16203" y="2748"/>
                        <a:pt x="16427" y="2568"/>
                        <a:pt x="16494" y="2630"/>
                      </a:cubicBezTo>
                      <a:cubicBezTo>
                        <a:pt x="16482" y="2669"/>
                        <a:pt x="16425" y="2638"/>
                        <a:pt x="16428" y="2695"/>
                      </a:cubicBezTo>
                      <a:cubicBezTo>
                        <a:pt x="16522" y="2661"/>
                        <a:pt x="16598" y="2870"/>
                        <a:pt x="16593" y="2871"/>
                      </a:cubicBezTo>
                      <a:cubicBezTo>
                        <a:pt x="16581" y="2874"/>
                        <a:pt x="16213" y="2799"/>
                        <a:pt x="16214" y="2802"/>
                      </a:cubicBezTo>
                      <a:cubicBezTo>
                        <a:pt x="16229" y="2835"/>
                        <a:pt x="16243" y="2868"/>
                        <a:pt x="16257" y="2900"/>
                      </a:cubicBezTo>
                      <a:cubicBezTo>
                        <a:pt x="16172" y="2904"/>
                        <a:pt x="16137" y="2977"/>
                        <a:pt x="16095" y="3092"/>
                      </a:cubicBezTo>
                      <a:cubicBezTo>
                        <a:pt x="16186" y="3140"/>
                        <a:pt x="16346" y="3277"/>
                        <a:pt x="16419" y="3092"/>
                      </a:cubicBezTo>
                      <a:cubicBezTo>
                        <a:pt x="16494" y="2902"/>
                        <a:pt x="16546" y="3028"/>
                        <a:pt x="16502" y="3209"/>
                      </a:cubicBezTo>
                      <a:cubicBezTo>
                        <a:pt x="16498" y="3224"/>
                        <a:pt x="15861" y="3720"/>
                        <a:pt x="16084" y="3791"/>
                      </a:cubicBezTo>
                      <a:cubicBezTo>
                        <a:pt x="16081" y="3912"/>
                        <a:pt x="15909" y="3871"/>
                        <a:pt x="15990" y="4074"/>
                      </a:cubicBezTo>
                      <a:cubicBezTo>
                        <a:pt x="16072" y="4282"/>
                        <a:pt x="15977" y="4328"/>
                        <a:pt x="16012" y="4522"/>
                      </a:cubicBezTo>
                      <a:cubicBezTo>
                        <a:pt x="16059" y="4791"/>
                        <a:pt x="16218" y="5190"/>
                        <a:pt x="16217" y="5459"/>
                      </a:cubicBezTo>
                      <a:cubicBezTo>
                        <a:pt x="16477" y="5346"/>
                        <a:pt x="16693" y="5934"/>
                        <a:pt x="16874" y="5492"/>
                      </a:cubicBezTo>
                      <a:cubicBezTo>
                        <a:pt x="16944" y="5323"/>
                        <a:pt x="17078" y="4978"/>
                        <a:pt x="17178" y="4863"/>
                      </a:cubicBezTo>
                      <a:cubicBezTo>
                        <a:pt x="17207" y="4830"/>
                        <a:pt x="17468" y="4537"/>
                        <a:pt x="17336" y="4506"/>
                      </a:cubicBezTo>
                      <a:cubicBezTo>
                        <a:pt x="17352" y="4429"/>
                        <a:pt x="17466" y="4461"/>
                        <a:pt x="17462" y="4414"/>
                      </a:cubicBezTo>
                      <a:cubicBezTo>
                        <a:pt x="17446" y="4185"/>
                        <a:pt x="17478" y="4318"/>
                        <a:pt x="17603" y="4179"/>
                      </a:cubicBezTo>
                      <a:cubicBezTo>
                        <a:pt x="17832" y="3924"/>
                        <a:pt x="18176" y="4100"/>
                        <a:pt x="18404" y="3748"/>
                      </a:cubicBezTo>
                      <a:cubicBezTo>
                        <a:pt x="18623" y="3408"/>
                        <a:pt x="18719" y="3579"/>
                        <a:pt x="18976" y="3474"/>
                      </a:cubicBezTo>
                      <a:cubicBezTo>
                        <a:pt x="19132" y="3410"/>
                        <a:pt x="19315" y="3416"/>
                        <a:pt x="19459" y="3294"/>
                      </a:cubicBezTo>
                      <a:cubicBezTo>
                        <a:pt x="19583" y="3189"/>
                        <a:pt x="19779" y="3004"/>
                        <a:pt x="19921" y="2998"/>
                      </a:cubicBezTo>
                      <a:cubicBezTo>
                        <a:pt x="19863" y="3000"/>
                        <a:pt x="19502" y="2839"/>
                        <a:pt x="19465" y="2948"/>
                      </a:cubicBezTo>
                      <a:cubicBezTo>
                        <a:pt x="19535" y="2744"/>
                        <a:pt x="19616" y="2666"/>
                        <a:pt x="19736" y="2808"/>
                      </a:cubicBezTo>
                      <a:cubicBezTo>
                        <a:pt x="19799" y="2882"/>
                        <a:pt x="20006" y="3044"/>
                        <a:pt x="20008" y="2762"/>
                      </a:cubicBezTo>
                      <a:cubicBezTo>
                        <a:pt x="20009" y="2563"/>
                        <a:pt x="19750" y="2306"/>
                        <a:pt x="19652" y="2240"/>
                      </a:cubicBezTo>
                      <a:cubicBezTo>
                        <a:pt x="19743" y="2177"/>
                        <a:pt x="20272" y="2315"/>
                        <a:pt x="20290" y="2066"/>
                      </a:cubicBezTo>
                      <a:cubicBezTo>
                        <a:pt x="20246" y="2069"/>
                        <a:pt x="20204" y="2042"/>
                        <a:pt x="20162" y="2024"/>
                      </a:cubicBezTo>
                      <a:cubicBezTo>
                        <a:pt x="20196" y="2013"/>
                        <a:pt x="20461" y="2053"/>
                        <a:pt x="20445" y="1920"/>
                      </a:cubicBezTo>
                      <a:cubicBezTo>
                        <a:pt x="20434" y="1826"/>
                        <a:pt x="20316" y="1823"/>
                        <a:pt x="20426" y="1726"/>
                      </a:cubicBezTo>
                      <a:cubicBezTo>
                        <a:pt x="20595" y="1578"/>
                        <a:pt x="20285" y="1472"/>
                        <a:pt x="20249" y="1409"/>
                      </a:cubicBezTo>
                      <a:cubicBezTo>
                        <a:pt x="20284" y="1409"/>
                        <a:pt x="20770" y="1373"/>
                        <a:pt x="20655" y="1204"/>
                      </a:cubicBezTo>
                      <a:cubicBezTo>
                        <a:pt x="20592" y="1111"/>
                        <a:pt x="20396" y="1087"/>
                        <a:pt x="20327" y="1171"/>
                      </a:cubicBezTo>
                      <a:cubicBezTo>
                        <a:pt x="20607" y="695"/>
                        <a:pt x="21060" y="526"/>
                        <a:pt x="21446" y="368"/>
                      </a:cubicBezTo>
                      <a:cubicBezTo>
                        <a:pt x="21259" y="170"/>
                        <a:pt x="20985" y="351"/>
                        <a:pt x="20788" y="376"/>
                      </a:cubicBezTo>
                      <a:cubicBezTo>
                        <a:pt x="20727" y="384"/>
                        <a:pt x="20985" y="351"/>
                        <a:pt x="20788" y="376"/>
                      </a:cubicBezTo>
                      <a:close/>
                      <a:moveTo>
                        <a:pt x="11250" y="17854"/>
                      </a:moveTo>
                      <a:cubicBezTo>
                        <a:pt x="11353" y="18121"/>
                        <a:pt x="10932" y="18149"/>
                        <a:pt x="10851" y="18066"/>
                      </a:cubicBezTo>
                      <a:cubicBezTo>
                        <a:pt x="10834" y="18070"/>
                        <a:pt x="10772" y="18267"/>
                        <a:pt x="10762" y="18295"/>
                      </a:cubicBezTo>
                      <a:lnTo>
                        <a:pt x="10744" y="18285"/>
                      </a:lnTo>
                      <a:lnTo>
                        <a:pt x="10730" y="18323"/>
                      </a:lnTo>
                      <a:cubicBezTo>
                        <a:pt x="10688" y="18281"/>
                        <a:pt x="10661" y="18211"/>
                        <a:pt x="10659" y="18127"/>
                      </a:cubicBezTo>
                      <a:cubicBezTo>
                        <a:pt x="10636" y="18121"/>
                        <a:pt x="10482" y="18109"/>
                        <a:pt x="10449" y="18132"/>
                      </a:cubicBezTo>
                      <a:cubicBezTo>
                        <a:pt x="10400" y="18160"/>
                        <a:pt x="10250" y="18170"/>
                        <a:pt x="10272" y="17972"/>
                      </a:cubicBezTo>
                      <a:cubicBezTo>
                        <a:pt x="10299" y="17723"/>
                        <a:pt x="10501" y="18031"/>
                        <a:pt x="10576" y="17927"/>
                      </a:cubicBezTo>
                      <a:cubicBezTo>
                        <a:pt x="10576" y="17927"/>
                        <a:pt x="10576" y="17927"/>
                        <a:pt x="10576" y="17927"/>
                      </a:cubicBezTo>
                      <a:cubicBezTo>
                        <a:pt x="10555" y="17927"/>
                        <a:pt x="10562" y="17743"/>
                        <a:pt x="10562" y="17738"/>
                      </a:cubicBezTo>
                      <a:lnTo>
                        <a:pt x="10412" y="17627"/>
                      </a:lnTo>
                      <a:cubicBezTo>
                        <a:pt x="10499" y="17485"/>
                        <a:pt x="10669" y="17484"/>
                        <a:pt x="10776" y="17484"/>
                      </a:cubicBezTo>
                      <a:cubicBezTo>
                        <a:pt x="10837" y="17484"/>
                        <a:pt x="10950" y="17493"/>
                        <a:pt x="11001" y="17546"/>
                      </a:cubicBezTo>
                      <a:cubicBezTo>
                        <a:pt x="11036" y="17584"/>
                        <a:pt x="11222" y="17784"/>
                        <a:pt x="11250" y="17854"/>
                      </a:cubicBezTo>
                      <a:cubicBezTo>
                        <a:pt x="11273" y="17915"/>
                        <a:pt x="11228" y="17798"/>
                        <a:pt x="11250" y="17854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410780">
                    <a:lnSpc>
                      <a:spcPct val="110000"/>
                    </a:lnSpc>
                    <a:spcBef>
                      <a:spcPts val="2110"/>
                    </a:spcBef>
                    <a:defRPr sz="2000">
                      <a:solidFill>
                        <a:srgbClr val="4C4C4C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pPr>
                  <a:endParaRPr sz="1407" dirty="0">
                    <a:latin typeface="Abadi MT Condensed Light" panose="020B0306030101010103" pitchFamily="34" charset="77"/>
                    <a:ea typeface="Lato Light" panose="020F0502020204030203" pitchFamily="34" charset="0"/>
                    <a:cs typeface="Lato Light" panose="020F0502020204030203" pitchFamily="34" charset="0"/>
                  </a:endParaRPr>
                </a:p>
              </p:txBody>
            </p:sp>
            <p:sp>
              <p:nvSpPr>
                <p:cNvPr id="44" name="Shape 4463">
                  <a:extLst>
                    <a:ext uri="{FF2B5EF4-FFF2-40B4-BE49-F238E27FC236}">
                      <a16:creationId xmlns:a16="http://schemas.microsoft.com/office/drawing/2014/main" id="{276A462A-F2D4-4F23-B53E-DF8CE902D666}"/>
                    </a:ext>
                  </a:extLst>
                </p:cNvPr>
                <p:cNvSpPr/>
                <p:nvPr/>
              </p:nvSpPr>
              <p:spPr>
                <a:xfrm>
                  <a:off x="5219210" y="737113"/>
                  <a:ext cx="2143351" cy="192514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19" h="21364" extrusionOk="0">
                      <a:moveTo>
                        <a:pt x="3010" y="6585"/>
                      </a:moveTo>
                      <a:cubicBezTo>
                        <a:pt x="2435" y="7097"/>
                        <a:pt x="992" y="7348"/>
                        <a:pt x="363" y="6890"/>
                      </a:cubicBezTo>
                      <a:cubicBezTo>
                        <a:pt x="444" y="6750"/>
                        <a:pt x="713" y="6786"/>
                        <a:pt x="499" y="6579"/>
                      </a:cubicBezTo>
                      <a:cubicBezTo>
                        <a:pt x="464" y="6545"/>
                        <a:pt x="118" y="6445"/>
                        <a:pt x="106" y="6460"/>
                      </a:cubicBezTo>
                      <a:cubicBezTo>
                        <a:pt x="240" y="6289"/>
                        <a:pt x="512" y="6444"/>
                        <a:pt x="654" y="6279"/>
                      </a:cubicBezTo>
                      <a:cubicBezTo>
                        <a:pt x="796" y="6113"/>
                        <a:pt x="-14" y="6151"/>
                        <a:pt x="0" y="6157"/>
                      </a:cubicBezTo>
                      <a:cubicBezTo>
                        <a:pt x="226" y="5657"/>
                        <a:pt x="953" y="5687"/>
                        <a:pt x="954" y="6266"/>
                      </a:cubicBezTo>
                      <a:cubicBezTo>
                        <a:pt x="1102" y="6190"/>
                        <a:pt x="1215" y="6074"/>
                        <a:pt x="1294" y="5918"/>
                      </a:cubicBezTo>
                      <a:cubicBezTo>
                        <a:pt x="1537" y="5893"/>
                        <a:pt x="2370" y="6107"/>
                        <a:pt x="2491" y="5816"/>
                      </a:cubicBezTo>
                      <a:cubicBezTo>
                        <a:pt x="2514" y="5759"/>
                        <a:pt x="3682" y="5987"/>
                        <a:pt x="3010" y="6585"/>
                      </a:cubicBezTo>
                      <a:cubicBezTo>
                        <a:pt x="2843" y="6734"/>
                        <a:pt x="3142" y="6468"/>
                        <a:pt x="3010" y="6585"/>
                      </a:cubicBezTo>
                      <a:close/>
                      <a:moveTo>
                        <a:pt x="11005" y="300"/>
                      </a:moveTo>
                      <a:cubicBezTo>
                        <a:pt x="11317" y="195"/>
                        <a:pt x="11825" y="280"/>
                        <a:pt x="12088" y="495"/>
                      </a:cubicBezTo>
                      <a:cubicBezTo>
                        <a:pt x="12051" y="428"/>
                        <a:pt x="12017" y="355"/>
                        <a:pt x="12030" y="274"/>
                      </a:cubicBezTo>
                      <a:cubicBezTo>
                        <a:pt x="12514" y="182"/>
                        <a:pt x="14125" y="719"/>
                        <a:pt x="14503" y="1064"/>
                      </a:cubicBezTo>
                      <a:cubicBezTo>
                        <a:pt x="14355" y="1090"/>
                        <a:pt x="13593" y="1487"/>
                        <a:pt x="13494" y="1113"/>
                      </a:cubicBezTo>
                      <a:cubicBezTo>
                        <a:pt x="13514" y="1074"/>
                        <a:pt x="13535" y="1036"/>
                        <a:pt x="13555" y="997"/>
                      </a:cubicBezTo>
                      <a:cubicBezTo>
                        <a:pt x="13092" y="666"/>
                        <a:pt x="12573" y="887"/>
                        <a:pt x="12439" y="1482"/>
                      </a:cubicBezTo>
                      <a:cubicBezTo>
                        <a:pt x="12305" y="1656"/>
                        <a:pt x="11018" y="988"/>
                        <a:pt x="11664" y="897"/>
                      </a:cubicBezTo>
                      <a:cubicBezTo>
                        <a:pt x="11583" y="891"/>
                        <a:pt x="10294" y="541"/>
                        <a:pt x="11005" y="300"/>
                      </a:cubicBezTo>
                      <a:cubicBezTo>
                        <a:pt x="11317" y="195"/>
                        <a:pt x="10790" y="373"/>
                        <a:pt x="11005" y="300"/>
                      </a:cubicBezTo>
                      <a:close/>
                      <a:moveTo>
                        <a:pt x="13416" y="415"/>
                      </a:moveTo>
                      <a:cubicBezTo>
                        <a:pt x="13177" y="380"/>
                        <a:pt x="12943" y="324"/>
                        <a:pt x="12720" y="200"/>
                      </a:cubicBezTo>
                      <a:cubicBezTo>
                        <a:pt x="13106" y="-111"/>
                        <a:pt x="14518" y="-25"/>
                        <a:pt x="14908" y="222"/>
                      </a:cubicBezTo>
                      <a:cubicBezTo>
                        <a:pt x="14603" y="635"/>
                        <a:pt x="13826" y="474"/>
                        <a:pt x="13416" y="415"/>
                      </a:cubicBezTo>
                      <a:cubicBezTo>
                        <a:pt x="13177" y="380"/>
                        <a:pt x="13560" y="435"/>
                        <a:pt x="13416" y="415"/>
                      </a:cubicBezTo>
                      <a:close/>
                      <a:moveTo>
                        <a:pt x="17057" y="21008"/>
                      </a:moveTo>
                      <a:cubicBezTo>
                        <a:pt x="17044" y="21058"/>
                        <a:pt x="17025" y="21102"/>
                        <a:pt x="16998" y="21143"/>
                      </a:cubicBezTo>
                      <a:cubicBezTo>
                        <a:pt x="16638" y="21123"/>
                        <a:pt x="16355" y="21046"/>
                        <a:pt x="15994" y="21031"/>
                      </a:cubicBezTo>
                      <a:cubicBezTo>
                        <a:pt x="15992" y="20975"/>
                        <a:pt x="15985" y="20922"/>
                        <a:pt x="15986" y="20864"/>
                      </a:cubicBezTo>
                      <a:cubicBezTo>
                        <a:pt x="16167" y="20818"/>
                        <a:pt x="16655" y="20912"/>
                        <a:pt x="16834" y="20976"/>
                      </a:cubicBezTo>
                      <a:cubicBezTo>
                        <a:pt x="16831" y="20995"/>
                        <a:pt x="16840" y="21021"/>
                        <a:pt x="16837" y="21040"/>
                      </a:cubicBezTo>
                      <a:cubicBezTo>
                        <a:pt x="16925" y="21067"/>
                        <a:pt x="16976" y="21002"/>
                        <a:pt x="17057" y="21008"/>
                      </a:cubicBezTo>
                      <a:cubicBezTo>
                        <a:pt x="17069" y="21052"/>
                        <a:pt x="16976" y="21002"/>
                        <a:pt x="17057" y="21008"/>
                      </a:cubicBezTo>
                      <a:close/>
                      <a:moveTo>
                        <a:pt x="15035" y="9329"/>
                      </a:moveTo>
                      <a:cubicBezTo>
                        <a:pt x="15040" y="9332"/>
                        <a:pt x="15043" y="9336"/>
                        <a:pt x="15046" y="9340"/>
                      </a:cubicBezTo>
                      <a:cubicBezTo>
                        <a:pt x="15083" y="9411"/>
                        <a:pt x="14747" y="9586"/>
                        <a:pt x="14719" y="9588"/>
                      </a:cubicBezTo>
                      <a:cubicBezTo>
                        <a:pt x="14509" y="9606"/>
                        <a:pt x="14814" y="9185"/>
                        <a:pt x="15035" y="9329"/>
                      </a:cubicBezTo>
                      <a:cubicBezTo>
                        <a:pt x="15040" y="9332"/>
                        <a:pt x="15025" y="9323"/>
                        <a:pt x="15035" y="9329"/>
                      </a:cubicBezTo>
                      <a:close/>
                      <a:moveTo>
                        <a:pt x="10464" y="17106"/>
                      </a:moveTo>
                      <a:lnTo>
                        <a:pt x="10453" y="17083"/>
                      </a:lnTo>
                      <a:cubicBezTo>
                        <a:pt x="10426" y="17405"/>
                        <a:pt x="10539" y="17595"/>
                        <a:pt x="10345" y="17882"/>
                      </a:cubicBezTo>
                      <a:cubicBezTo>
                        <a:pt x="9796" y="17382"/>
                        <a:pt x="10473" y="17289"/>
                        <a:pt x="10464" y="17106"/>
                      </a:cubicBezTo>
                      <a:cubicBezTo>
                        <a:pt x="10464" y="17106"/>
                        <a:pt x="10457" y="16967"/>
                        <a:pt x="10464" y="17106"/>
                      </a:cubicBezTo>
                      <a:close/>
                      <a:moveTo>
                        <a:pt x="10564" y="18237"/>
                      </a:moveTo>
                      <a:cubicBezTo>
                        <a:pt x="10602" y="18346"/>
                        <a:pt x="10551" y="18790"/>
                        <a:pt x="10530" y="18920"/>
                      </a:cubicBezTo>
                      <a:cubicBezTo>
                        <a:pt x="10485" y="19203"/>
                        <a:pt x="10300" y="18856"/>
                        <a:pt x="10290" y="19078"/>
                      </a:cubicBezTo>
                      <a:cubicBezTo>
                        <a:pt x="10271" y="19507"/>
                        <a:pt x="9961" y="18146"/>
                        <a:pt x="9970" y="18150"/>
                      </a:cubicBezTo>
                      <a:cubicBezTo>
                        <a:pt x="10234" y="18257"/>
                        <a:pt x="10411" y="17796"/>
                        <a:pt x="10564" y="18237"/>
                      </a:cubicBezTo>
                      <a:cubicBezTo>
                        <a:pt x="10578" y="18276"/>
                        <a:pt x="10539" y="18164"/>
                        <a:pt x="10564" y="18237"/>
                      </a:cubicBezTo>
                      <a:close/>
                      <a:moveTo>
                        <a:pt x="5029" y="10651"/>
                      </a:moveTo>
                      <a:cubicBezTo>
                        <a:pt x="5077" y="10532"/>
                        <a:pt x="5345" y="10601"/>
                        <a:pt x="5317" y="10393"/>
                      </a:cubicBezTo>
                      <a:cubicBezTo>
                        <a:pt x="5309" y="10405"/>
                        <a:pt x="5301" y="10411"/>
                        <a:pt x="5295" y="10424"/>
                      </a:cubicBezTo>
                      <a:cubicBezTo>
                        <a:pt x="5232" y="10439"/>
                        <a:pt x="5176" y="10423"/>
                        <a:pt x="5111" y="10424"/>
                      </a:cubicBezTo>
                      <a:cubicBezTo>
                        <a:pt x="5102" y="10395"/>
                        <a:pt x="5323" y="9733"/>
                        <a:pt x="5376" y="9698"/>
                      </a:cubicBezTo>
                      <a:cubicBezTo>
                        <a:pt x="5467" y="9638"/>
                        <a:pt x="5548" y="9315"/>
                        <a:pt x="5670" y="9337"/>
                      </a:cubicBezTo>
                      <a:cubicBezTo>
                        <a:pt x="5754" y="9352"/>
                        <a:pt x="6274" y="9294"/>
                        <a:pt x="6258" y="9415"/>
                      </a:cubicBezTo>
                      <a:cubicBezTo>
                        <a:pt x="6253" y="9452"/>
                        <a:pt x="5825" y="9767"/>
                        <a:pt x="5928" y="9811"/>
                      </a:cubicBezTo>
                      <a:cubicBezTo>
                        <a:pt x="5995" y="9839"/>
                        <a:pt x="6642" y="9635"/>
                        <a:pt x="6636" y="9850"/>
                      </a:cubicBezTo>
                      <a:cubicBezTo>
                        <a:pt x="6630" y="10107"/>
                        <a:pt x="6142" y="10320"/>
                        <a:pt x="6302" y="10517"/>
                      </a:cubicBezTo>
                      <a:cubicBezTo>
                        <a:pt x="6401" y="10638"/>
                        <a:pt x="6622" y="10658"/>
                        <a:pt x="6653" y="10846"/>
                      </a:cubicBezTo>
                      <a:cubicBezTo>
                        <a:pt x="6671" y="10958"/>
                        <a:pt x="6675" y="11181"/>
                        <a:pt x="6785" y="11246"/>
                      </a:cubicBezTo>
                      <a:cubicBezTo>
                        <a:pt x="7128" y="11447"/>
                        <a:pt x="7055" y="11926"/>
                        <a:pt x="7226" y="12079"/>
                      </a:cubicBezTo>
                      <a:cubicBezTo>
                        <a:pt x="7345" y="12186"/>
                        <a:pt x="7646" y="11861"/>
                        <a:pt x="7721" y="12232"/>
                      </a:cubicBezTo>
                      <a:cubicBezTo>
                        <a:pt x="7759" y="12416"/>
                        <a:pt x="7449" y="12755"/>
                        <a:pt x="7292" y="12788"/>
                      </a:cubicBezTo>
                      <a:cubicBezTo>
                        <a:pt x="7264" y="12782"/>
                        <a:pt x="7615" y="12821"/>
                        <a:pt x="7617" y="12880"/>
                      </a:cubicBezTo>
                      <a:cubicBezTo>
                        <a:pt x="7622" y="13056"/>
                        <a:pt x="6316" y="13296"/>
                        <a:pt x="6190" y="13215"/>
                      </a:cubicBezTo>
                      <a:cubicBezTo>
                        <a:pt x="5876" y="13016"/>
                        <a:pt x="5422" y="13624"/>
                        <a:pt x="4985" y="13472"/>
                      </a:cubicBezTo>
                      <a:cubicBezTo>
                        <a:pt x="5239" y="13140"/>
                        <a:pt x="5940" y="13044"/>
                        <a:pt x="6110" y="12742"/>
                      </a:cubicBezTo>
                      <a:cubicBezTo>
                        <a:pt x="5925" y="12832"/>
                        <a:pt x="5802" y="12692"/>
                        <a:pt x="5782" y="12693"/>
                      </a:cubicBezTo>
                      <a:cubicBezTo>
                        <a:pt x="5654" y="12701"/>
                        <a:pt x="5527" y="12674"/>
                        <a:pt x="5405" y="12714"/>
                      </a:cubicBezTo>
                      <a:cubicBezTo>
                        <a:pt x="5071" y="12824"/>
                        <a:pt x="5664" y="12288"/>
                        <a:pt x="5650" y="12311"/>
                      </a:cubicBezTo>
                      <a:cubicBezTo>
                        <a:pt x="5754" y="12141"/>
                        <a:pt x="5455" y="11802"/>
                        <a:pt x="5686" y="11851"/>
                      </a:cubicBezTo>
                      <a:cubicBezTo>
                        <a:pt x="5913" y="11898"/>
                        <a:pt x="6249" y="11772"/>
                        <a:pt x="6176" y="11451"/>
                      </a:cubicBezTo>
                      <a:cubicBezTo>
                        <a:pt x="5978" y="11400"/>
                        <a:pt x="5859" y="11364"/>
                        <a:pt x="6069" y="11081"/>
                      </a:cubicBezTo>
                      <a:cubicBezTo>
                        <a:pt x="5935" y="11261"/>
                        <a:pt x="5499" y="11034"/>
                        <a:pt x="5491" y="11228"/>
                      </a:cubicBezTo>
                      <a:cubicBezTo>
                        <a:pt x="5230" y="11183"/>
                        <a:pt x="5585" y="10919"/>
                        <a:pt x="5602" y="10890"/>
                      </a:cubicBezTo>
                      <a:cubicBezTo>
                        <a:pt x="5707" y="10710"/>
                        <a:pt x="5363" y="10523"/>
                        <a:pt x="5390" y="10718"/>
                      </a:cubicBezTo>
                      <a:cubicBezTo>
                        <a:pt x="5581" y="10787"/>
                        <a:pt x="5302" y="10864"/>
                        <a:pt x="5290" y="10905"/>
                      </a:cubicBezTo>
                      <a:cubicBezTo>
                        <a:pt x="5166" y="10939"/>
                        <a:pt x="5297" y="10688"/>
                        <a:pt x="5272" y="10646"/>
                      </a:cubicBezTo>
                      <a:cubicBezTo>
                        <a:pt x="5255" y="10619"/>
                        <a:pt x="4940" y="10871"/>
                        <a:pt x="5029" y="10651"/>
                      </a:cubicBezTo>
                      <a:cubicBezTo>
                        <a:pt x="5047" y="10606"/>
                        <a:pt x="5016" y="10683"/>
                        <a:pt x="5029" y="10651"/>
                      </a:cubicBezTo>
                      <a:close/>
                      <a:moveTo>
                        <a:pt x="19919" y="20951"/>
                      </a:moveTo>
                      <a:cubicBezTo>
                        <a:pt x="19993" y="20920"/>
                        <a:pt x="20069" y="20888"/>
                        <a:pt x="20137" y="20844"/>
                      </a:cubicBezTo>
                      <a:cubicBezTo>
                        <a:pt x="20138" y="20843"/>
                        <a:pt x="19724" y="21347"/>
                        <a:pt x="19988" y="21347"/>
                      </a:cubicBezTo>
                      <a:cubicBezTo>
                        <a:pt x="19707" y="21325"/>
                        <a:pt x="19367" y="21489"/>
                        <a:pt x="19252" y="21103"/>
                      </a:cubicBezTo>
                      <a:cubicBezTo>
                        <a:pt x="19317" y="21150"/>
                        <a:pt x="19414" y="21101"/>
                        <a:pt x="19487" y="21094"/>
                      </a:cubicBezTo>
                      <a:cubicBezTo>
                        <a:pt x="19505" y="21064"/>
                        <a:pt x="19515" y="21012"/>
                        <a:pt x="19515" y="20976"/>
                      </a:cubicBezTo>
                      <a:cubicBezTo>
                        <a:pt x="19659" y="20996"/>
                        <a:pt x="19780" y="21008"/>
                        <a:pt x="19919" y="20951"/>
                      </a:cubicBezTo>
                      <a:cubicBezTo>
                        <a:pt x="19993" y="20920"/>
                        <a:pt x="19780" y="21008"/>
                        <a:pt x="19919" y="20951"/>
                      </a:cubicBezTo>
                      <a:close/>
                      <a:moveTo>
                        <a:pt x="3448" y="12512"/>
                      </a:moveTo>
                      <a:lnTo>
                        <a:pt x="3439" y="12467"/>
                      </a:lnTo>
                      <a:cubicBezTo>
                        <a:pt x="3441" y="12484"/>
                        <a:pt x="3910" y="11973"/>
                        <a:pt x="3927" y="11961"/>
                      </a:cubicBezTo>
                      <a:cubicBezTo>
                        <a:pt x="3801" y="11949"/>
                        <a:pt x="3649" y="11911"/>
                        <a:pt x="3652" y="11769"/>
                      </a:cubicBezTo>
                      <a:lnTo>
                        <a:pt x="3653" y="11732"/>
                      </a:lnTo>
                      <a:cubicBezTo>
                        <a:pt x="3638" y="11187"/>
                        <a:pt x="4036" y="11537"/>
                        <a:pt x="4296" y="11292"/>
                      </a:cubicBezTo>
                      <a:cubicBezTo>
                        <a:pt x="4019" y="11229"/>
                        <a:pt x="4821" y="10776"/>
                        <a:pt x="5082" y="10841"/>
                      </a:cubicBezTo>
                      <a:cubicBezTo>
                        <a:pt x="5103" y="10873"/>
                        <a:pt x="5214" y="11022"/>
                        <a:pt x="5230" y="11072"/>
                      </a:cubicBezTo>
                      <a:cubicBezTo>
                        <a:pt x="5337" y="11212"/>
                        <a:pt x="5329" y="11337"/>
                        <a:pt x="5207" y="11445"/>
                      </a:cubicBezTo>
                      <a:cubicBezTo>
                        <a:pt x="4948" y="11696"/>
                        <a:pt x="5225" y="11803"/>
                        <a:pt x="5096" y="12165"/>
                      </a:cubicBezTo>
                      <a:cubicBezTo>
                        <a:pt x="4944" y="12594"/>
                        <a:pt x="3961" y="12830"/>
                        <a:pt x="3623" y="12797"/>
                      </a:cubicBezTo>
                      <a:lnTo>
                        <a:pt x="3629" y="12759"/>
                      </a:lnTo>
                      <a:cubicBezTo>
                        <a:pt x="3593" y="12765"/>
                        <a:pt x="3565" y="12764"/>
                        <a:pt x="3528" y="12766"/>
                      </a:cubicBezTo>
                      <a:cubicBezTo>
                        <a:pt x="3509" y="12734"/>
                        <a:pt x="3505" y="12702"/>
                        <a:pt x="3523" y="12678"/>
                      </a:cubicBezTo>
                      <a:cubicBezTo>
                        <a:pt x="3435" y="12635"/>
                        <a:pt x="3431" y="12581"/>
                        <a:pt x="3510" y="12516"/>
                      </a:cubicBezTo>
                      <a:cubicBezTo>
                        <a:pt x="3502" y="12515"/>
                        <a:pt x="3448" y="12512"/>
                        <a:pt x="3448" y="12512"/>
                      </a:cubicBezTo>
                      <a:cubicBezTo>
                        <a:pt x="3448" y="12512"/>
                        <a:pt x="3448" y="12512"/>
                        <a:pt x="3448" y="12512"/>
                      </a:cubicBezTo>
                      <a:close/>
                      <a:moveTo>
                        <a:pt x="11104" y="9151"/>
                      </a:moveTo>
                      <a:cubicBezTo>
                        <a:pt x="11102" y="9148"/>
                        <a:pt x="11098" y="9146"/>
                        <a:pt x="11094" y="9143"/>
                      </a:cubicBezTo>
                      <a:cubicBezTo>
                        <a:pt x="11097" y="9141"/>
                        <a:pt x="11101" y="9138"/>
                        <a:pt x="11105" y="9135"/>
                      </a:cubicBezTo>
                      <a:cubicBezTo>
                        <a:pt x="11105" y="9140"/>
                        <a:pt x="11105" y="9147"/>
                        <a:pt x="11104" y="9151"/>
                      </a:cubicBezTo>
                      <a:cubicBezTo>
                        <a:pt x="11102" y="9148"/>
                        <a:pt x="11105" y="9147"/>
                        <a:pt x="11104" y="9151"/>
                      </a:cubicBezTo>
                      <a:close/>
                      <a:moveTo>
                        <a:pt x="21399" y="14198"/>
                      </a:moveTo>
                      <a:cubicBezTo>
                        <a:pt x="21409" y="14173"/>
                        <a:pt x="21499" y="14149"/>
                        <a:pt x="21520" y="14142"/>
                      </a:cubicBezTo>
                      <a:lnTo>
                        <a:pt x="21423" y="14087"/>
                      </a:lnTo>
                      <a:cubicBezTo>
                        <a:pt x="21320" y="14027"/>
                        <a:pt x="21586" y="13723"/>
                        <a:pt x="21296" y="13692"/>
                      </a:cubicBezTo>
                      <a:cubicBezTo>
                        <a:pt x="21112" y="13672"/>
                        <a:pt x="20805" y="13386"/>
                        <a:pt x="20627" y="13557"/>
                      </a:cubicBezTo>
                      <a:cubicBezTo>
                        <a:pt x="20375" y="13291"/>
                        <a:pt x="20136" y="13280"/>
                        <a:pt x="19764" y="13317"/>
                      </a:cubicBezTo>
                      <a:cubicBezTo>
                        <a:pt x="19859" y="13317"/>
                        <a:pt x="19308" y="12896"/>
                        <a:pt x="19323" y="12913"/>
                      </a:cubicBezTo>
                      <a:cubicBezTo>
                        <a:pt x="19229" y="12913"/>
                        <a:pt x="19162" y="12594"/>
                        <a:pt x="19105" y="12495"/>
                      </a:cubicBezTo>
                      <a:cubicBezTo>
                        <a:pt x="18878" y="12097"/>
                        <a:pt x="18551" y="12640"/>
                        <a:pt x="18342" y="12454"/>
                      </a:cubicBezTo>
                      <a:cubicBezTo>
                        <a:pt x="18213" y="12393"/>
                        <a:pt x="18189" y="12168"/>
                        <a:pt x="18086" y="12043"/>
                      </a:cubicBezTo>
                      <a:cubicBezTo>
                        <a:pt x="18386" y="11994"/>
                        <a:pt x="18733" y="11639"/>
                        <a:pt x="18199" y="11620"/>
                      </a:cubicBezTo>
                      <a:cubicBezTo>
                        <a:pt x="18172" y="11530"/>
                        <a:pt x="17896" y="11200"/>
                        <a:pt x="17799" y="11143"/>
                      </a:cubicBezTo>
                      <a:cubicBezTo>
                        <a:pt x="17967" y="10775"/>
                        <a:pt x="17329" y="10571"/>
                        <a:pt x="17149" y="10533"/>
                      </a:cubicBezTo>
                      <a:cubicBezTo>
                        <a:pt x="16689" y="10533"/>
                        <a:pt x="16796" y="10101"/>
                        <a:pt x="16546" y="9833"/>
                      </a:cubicBezTo>
                      <a:cubicBezTo>
                        <a:pt x="16590" y="9843"/>
                        <a:pt x="16633" y="9860"/>
                        <a:pt x="16674" y="9878"/>
                      </a:cubicBezTo>
                      <a:lnTo>
                        <a:pt x="16626" y="9776"/>
                      </a:lnTo>
                      <a:cubicBezTo>
                        <a:pt x="16769" y="9537"/>
                        <a:pt x="16634" y="9167"/>
                        <a:pt x="16725" y="8824"/>
                      </a:cubicBezTo>
                      <a:cubicBezTo>
                        <a:pt x="16306" y="8876"/>
                        <a:pt x="15803" y="8638"/>
                        <a:pt x="15397" y="8843"/>
                      </a:cubicBezTo>
                      <a:cubicBezTo>
                        <a:pt x="14990" y="9046"/>
                        <a:pt x="15218" y="9655"/>
                        <a:pt x="15490" y="9475"/>
                      </a:cubicBezTo>
                      <a:cubicBezTo>
                        <a:pt x="15446" y="9559"/>
                        <a:pt x="15400" y="9612"/>
                        <a:pt x="15302" y="9624"/>
                      </a:cubicBezTo>
                      <a:cubicBezTo>
                        <a:pt x="15527" y="10138"/>
                        <a:pt x="15043" y="10023"/>
                        <a:pt x="14840" y="9709"/>
                      </a:cubicBezTo>
                      <a:lnTo>
                        <a:pt x="14842" y="9700"/>
                      </a:lnTo>
                      <a:cubicBezTo>
                        <a:pt x="14833" y="9734"/>
                        <a:pt x="14822" y="9767"/>
                        <a:pt x="14810" y="9799"/>
                      </a:cubicBezTo>
                      <a:cubicBezTo>
                        <a:pt x="14723" y="9791"/>
                        <a:pt x="14635" y="9776"/>
                        <a:pt x="14548" y="9751"/>
                      </a:cubicBezTo>
                      <a:cubicBezTo>
                        <a:pt x="14418" y="9770"/>
                        <a:pt x="14357" y="9921"/>
                        <a:pt x="14366" y="10048"/>
                      </a:cubicBezTo>
                      <a:lnTo>
                        <a:pt x="14272" y="10101"/>
                      </a:lnTo>
                      <a:cubicBezTo>
                        <a:pt x="14229" y="10390"/>
                        <a:pt x="14291" y="10708"/>
                        <a:pt x="14374" y="10979"/>
                      </a:cubicBezTo>
                      <a:cubicBezTo>
                        <a:pt x="14374" y="10980"/>
                        <a:pt x="14706" y="11039"/>
                        <a:pt x="14271" y="10982"/>
                      </a:cubicBezTo>
                      <a:cubicBezTo>
                        <a:pt x="14155" y="10964"/>
                        <a:pt x="14030" y="11072"/>
                        <a:pt x="14169" y="11177"/>
                      </a:cubicBezTo>
                      <a:cubicBezTo>
                        <a:pt x="14151" y="11181"/>
                        <a:pt x="14133" y="11186"/>
                        <a:pt x="14115" y="11190"/>
                      </a:cubicBezTo>
                      <a:cubicBezTo>
                        <a:pt x="14118" y="11235"/>
                        <a:pt x="14112" y="11279"/>
                        <a:pt x="14095" y="11321"/>
                      </a:cubicBezTo>
                      <a:cubicBezTo>
                        <a:pt x="14319" y="11407"/>
                        <a:pt x="14597" y="11381"/>
                        <a:pt x="14839" y="11383"/>
                      </a:cubicBezTo>
                      <a:lnTo>
                        <a:pt x="14792" y="11431"/>
                      </a:lnTo>
                      <a:cubicBezTo>
                        <a:pt x="14873" y="11397"/>
                        <a:pt x="15020" y="11368"/>
                        <a:pt x="15097" y="11423"/>
                      </a:cubicBezTo>
                      <a:cubicBezTo>
                        <a:pt x="14771" y="11469"/>
                        <a:pt x="14345" y="11485"/>
                        <a:pt x="14023" y="11419"/>
                      </a:cubicBezTo>
                      <a:cubicBezTo>
                        <a:pt x="13755" y="11424"/>
                        <a:pt x="13655" y="11208"/>
                        <a:pt x="13442" y="11208"/>
                      </a:cubicBezTo>
                      <a:cubicBezTo>
                        <a:pt x="13013" y="11208"/>
                        <a:pt x="12497" y="11570"/>
                        <a:pt x="12077" y="11683"/>
                      </a:cubicBezTo>
                      <a:cubicBezTo>
                        <a:pt x="12021" y="11598"/>
                        <a:pt x="11938" y="11539"/>
                        <a:pt x="11850" y="11498"/>
                      </a:cubicBezTo>
                      <a:cubicBezTo>
                        <a:pt x="11906" y="11380"/>
                        <a:pt x="11866" y="11334"/>
                        <a:pt x="11769" y="11310"/>
                      </a:cubicBezTo>
                      <a:lnTo>
                        <a:pt x="11748" y="11359"/>
                      </a:lnTo>
                      <a:cubicBezTo>
                        <a:pt x="11689" y="11359"/>
                        <a:pt x="11635" y="11383"/>
                        <a:pt x="11585" y="11434"/>
                      </a:cubicBezTo>
                      <a:cubicBezTo>
                        <a:pt x="11468" y="11434"/>
                        <a:pt x="11068" y="11450"/>
                        <a:pt x="10966" y="11574"/>
                      </a:cubicBezTo>
                      <a:cubicBezTo>
                        <a:pt x="11003" y="11493"/>
                        <a:pt x="11068" y="11431"/>
                        <a:pt x="11053" y="11329"/>
                      </a:cubicBezTo>
                      <a:cubicBezTo>
                        <a:pt x="11360" y="11511"/>
                        <a:pt x="11588" y="10834"/>
                        <a:pt x="11473" y="10674"/>
                      </a:cubicBezTo>
                      <a:cubicBezTo>
                        <a:pt x="11548" y="11455"/>
                        <a:pt x="12215" y="10595"/>
                        <a:pt x="12459" y="10590"/>
                      </a:cubicBezTo>
                      <a:cubicBezTo>
                        <a:pt x="12794" y="10584"/>
                        <a:pt x="12838" y="10062"/>
                        <a:pt x="12863" y="9783"/>
                      </a:cubicBezTo>
                      <a:cubicBezTo>
                        <a:pt x="12881" y="9580"/>
                        <a:pt x="13458" y="9031"/>
                        <a:pt x="13427" y="8990"/>
                      </a:cubicBezTo>
                      <a:cubicBezTo>
                        <a:pt x="13815" y="8727"/>
                        <a:pt x="12477" y="8225"/>
                        <a:pt x="13133" y="7551"/>
                      </a:cubicBezTo>
                      <a:cubicBezTo>
                        <a:pt x="13342" y="7340"/>
                        <a:pt x="13527" y="7230"/>
                        <a:pt x="13796" y="7110"/>
                      </a:cubicBezTo>
                      <a:cubicBezTo>
                        <a:pt x="13875" y="7074"/>
                        <a:pt x="14210" y="6821"/>
                        <a:pt x="14230" y="6703"/>
                      </a:cubicBezTo>
                      <a:cubicBezTo>
                        <a:pt x="14239" y="6653"/>
                        <a:pt x="14134" y="6487"/>
                        <a:pt x="14081" y="6528"/>
                      </a:cubicBezTo>
                      <a:cubicBezTo>
                        <a:pt x="14339" y="5989"/>
                        <a:pt x="15221" y="5978"/>
                        <a:pt x="15459" y="6484"/>
                      </a:cubicBezTo>
                      <a:cubicBezTo>
                        <a:pt x="15284" y="6479"/>
                        <a:pt x="14555" y="7035"/>
                        <a:pt x="14534" y="7238"/>
                      </a:cubicBezTo>
                      <a:cubicBezTo>
                        <a:pt x="14055" y="7196"/>
                        <a:pt x="14378" y="8563"/>
                        <a:pt x="14576" y="8615"/>
                      </a:cubicBezTo>
                      <a:cubicBezTo>
                        <a:pt x="14918" y="8705"/>
                        <a:pt x="14912" y="8954"/>
                        <a:pt x="15299" y="8832"/>
                      </a:cubicBezTo>
                      <a:cubicBezTo>
                        <a:pt x="16051" y="8597"/>
                        <a:pt x="16518" y="8623"/>
                        <a:pt x="17126" y="8089"/>
                      </a:cubicBezTo>
                      <a:cubicBezTo>
                        <a:pt x="17989" y="7332"/>
                        <a:pt x="17131" y="7189"/>
                        <a:pt x="16960" y="6564"/>
                      </a:cubicBezTo>
                      <a:cubicBezTo>
                        <a:pt x="16891" y="6310"/>
                        <a:pt x="16962" y="6056"/>
                        <a:pt x="16770" y="5802"/>
                      </a:cubicBezTo>
                      <a:cubicBezTo>
                        <a:pt x="16593" y="5570"/>
                        <a:pt x="16691" y="5715"/>
                        <a:pt x="16751" y="5394"/>
                      </a:cubicBezTo>
                      <a:cubicBezTo>
                        <a:pt x="16807" y="5092"/>
                        <a:pt x="16443" y="5099"/>
                        <a:pt x="16319" y="4939"/>
                      </a:cubicBezTo>
                      <a:cubicBezTo>
                        <a:pt x="16366" y="4885"/>
                        <a:pt x="16402" y="4805"/>
                        <a:pt x="16433" y="4739"/>
                      </a:cubicBezTo>
                      <a:cubicBezTo>
                        <a:pt x="16397" y="4728"/>
                        <a:pt x="16370" y="4705"/>
                        <a:pt x="16352" y="4670"/>
                      </a:cubicBezTo>
                      <a:cubicBezTo>
                        <a:pt x="16486" y="4552"/>
                        <a:pt x="16818" y="4457"/>
                        <a:pt x="16818" y="4297"/>
                      </a:cubicBezTo>
                      <a:lnTo>
                        <a:pt x="16777" y="4292"/>
                      </a:lnTo>
                      <a:lnTo>
                        <a:pt x="16781" y="4239"/>
                      </a:lnTo>
                      <a:cubicBezTo>
                        <a:pt x="16681" y="4213"/>
                        <a:pt x="16582" y="4186"/>
                        <a:pt x="16483" y="4156"/>
                      </a:cubicBezTo>
                      <a:cubicBezTo>
                        <a:pt x="16600" y="4125"/>
                        <a:pt x="16712" y="4098"/>
                        <a:pt x="16819" y="4044"/>
                      </a:cubicBezTo>
                      <a:lnTo>
                        <a:pt x="16812" y="4008"/>
                      </a:lnTo>
                      <a:cubicBezTo>
                        <a:pt x="16788" y="3879"/>
                        <a:pt x="16102" y="3767"/>
                        <a:pt x="16024" y="3831"/>
                      </a:cubicBezTo>
                      <a:cubicBezTo>
                        <a:pt x="16035" y="3485"/>
                        <a:pt x="15559" y="3828"/>
                        <a:pt x="15481" y="3933"/>
                      </a:cubicBezTo>
                      <a:cubicBezTo>
                        <a:pt x="15481" y="3810"/>
                        <a:pt x="15465" y="3728"/>
                        <a:pt x="15353" y="3712"/>
                      </a:cubicBezTo>
                      <a:cubicBezTo>
                        <a:pt x="15350" y="3712"/>
                        <a:pt x="15455" y="3766"/>
                        <a:pt x="15313" y="3766"/>
                      </a:cubicBezTo>
                      <a:lnTo>
                        <a:pt x="15313" y="3708"/>
                      </a:lnTo>
                      <a:cubicBezTo>
                        <a:pt x="14920" y="3686"/>
                        <a:pt x="14462" y="3793"/>
                        <a:pt x="14080" y="3879"/>
                      </a:cubicBezTo>
                      <a:lnTo>
                        <a:pt x="14055" y="3979"/>
                      </a:lnTo>
                      <a:cubicBezTo>
                        <a:pt x="14083" y="3996"/>
                        <a:pt x="14112" y="4012"/>
                        <a:pt x="14141" y="4027"/>
                      </a:cubicBezTo>
                      <a:cubicBezTo>
                        <a:pt x="14126" y="4044"/>
                        <a:pt x="13707" y="4059"/>
                        <a:pt x="13848" y="4178"/>
                      </a:cubicBezTo>
                      <a:cubicBezTo>
                        <a:pt x="13839" y="4188"/>
                        <a:pt x="13730" y="4250"/>
                        <a:pt x="13705" y="4250"/>
                      </a:cubicBezTo>
                      <a:cubicBezTo>
                        <a:pt x="13546" y="4221"/>
                        <a:pt x="13373" y="4049"/>
                        <a:pt x="13215" y="4159"/>
                      </a:cubicBezTo>
                      <a:cubicBezTo>
                        <a:pt x="13149" y="4204"/>
                        <a:pt x="12175" y="4604"/>
                        <a:pt x="12746" y="4666"/>
                      </a:cubicBezTo>
                      <a:cubicBezTo>
                        <a:pt x="12622" y="4865"/>
                        <a:pt x="12457" y="4653"/>
                        <a:pt x="12460" y="4524"/>
                      </a:cubicBezTo>
                      <a:cubicBezTo>
                        <a:pt x="12221" y="4504"/>
                        <a:pt x="11580" y="4848"/>
                        <a:pt x="11551" y="5086"/>
                      </a:cubicBezTo>
                      <a:cubicBezTo>
                        <a:pt x="11780" y="5070"/>
                        <a:pt x="12010" y="5019"/>
                        <a:pt x="12238" y="4987"/>
                      </a:cubicBezTo>
                      <a:cubicBezTo>
                        <a:pt x="11896" y="5054"/>
                        <a:pt x="11014" y="6216"/>
                        <a:pt x="10964" y="6583"/>
                      </a:cubicBezTo>
                      <a:cubicBezTo>
                        <a:pt x="10736" y="6624"/>
                        <a:pt x="10558" y="6970"/>
                        <a:pt x="10381" y="6977"/>
                      </a:cubicBezTo>
                      <a:cubicBezTo>
                        <a:pt x="10180" y="6977"/>
                        <a:pt x="10128" y="6767"/>
                        <a:pt x="10029" y="7058"/>
                      </a:cubicBezTo>
                      <a:cubicBezTo>
                        <a:pt x="9982" y="7191"/>
                        <a:pt x="9499" y="7414"/>
                        <a:pt x="9402" y="7408"/>
                      </a:cubicBezTo>
                      <a:cubicBezTo>
                        <a:pt x="9414" y="7463"/>
                        <a:pt x="9398" y="7484"/>
                        <a:pt x="9354" y="7470"/>
                      </a:cubicBezTo>
                      <a:cubicBezTo>
                        <a:pt x="9353" y="7486"/>
                        <a:pt x="9333" y="7546"/>
                        <a:pt x="9329" y="7554"/>
                      </a:cubicBezTo>
                      <a:cubicBezTo>
                        <a:pt x="9181" y="7675"/>
                        <a:pt x="8893" y="7604"/>
                        <a:pt x="8949" y="7955"/>
                      </a:cubicBezTo>
                      <a:cubicBezTo>
                        <a:pt x="8986" y="8192"/>
                        <a:pt x="8876" y="8784"/>
                        <a:pt x="8991" y="8987"/>
                      </a:cubicBezTo>
                      <a:cubicBezTo>
                        <a:pt x="9205" y="9365"/>
                        <a:pt x="9340" y="9782"/>
                        <a:pt x="9892" y="9648"/>
                      </a:cubicBezTo>
                      <a:cubicBezTo>
                        <a:pt x="10114" y="9595"/>
                        <a:pt x="10749" y="9192"/>
                        <a:pt x="10777" y="8955"/>
                      </a:cubicBezTo>
                      <a:cubicBezTo>
                        <a:pt x="10817" y="9053"/>
                        <a:pt x="10800" y="9070"/>
                        <a:pt x="10918" y="9140"/>
                      </a:cubicBezTo>
                      <a:cubicBezTo>
                        <a:pt x="10889" y="9162"/>
                        <a:pt x="10862" y="9182"/>
                        <a:pt x="10829" y="9197"/>
                      </a:cubicBezTo>
                      <a:cubicBezTo>
                        <a:pt x="11004" y="9640"/>
                        <a:pt x="11181" y="10022"/>
                        <a:pt x="11497" y="10369"/>
                      </a:cubicBezTo>
                      <a:cubicBezTo>
                        <a:pt x="11390" y="10425"/>
                        <a:pt x="11363" y="10548"/>
                        <a:pt x="11450" y="10649"/>
                      </a:cubicBezTo>
                      <a:cubicBezTo>
                        <a:pt x="11391" y="10614"/>
                        <a:pt x="11149" y="10769"/>
                        <a:pt x="11098" y="10800"/>
                      </a:cubicBezTo>
                      <a:cubicBezTo>
                        <a:pt x="10812" y="10969"/>
                        <a:pt x="11257" y="11023"/>
                        <a:pt x="11209" y="11174"/>
                      </a:cubicBezTo>
                      <a:cubicBezTo>
                        <a:pt x="11154" y="11353"/>
                        <a:pt x="10994" y="11044"/>
                        <a:pt x="11012" y="11359"/>
                      </a:cubicBezTo>
                      <a:cubicBezTo>
                        <a:pt x="10937" y="11384"/>
                        <a:pt x="10752" y="11439"/>
                        <a:pt x="10683" y="11373"/>
                      </a:cubicBezTo>
                      <a:cubicBezTo>
                        <a:pt x="10699" y="11309"/>
                        <a:pt x="10743" y="11117"/>
                        <a:pt x="10714" y="11059"/>
                      </a:cubicBezTo>
                      <a:cubicBezTo>
                        <a:pt x="10772" y="11086"/>
                        <a:pt x="10965" y="11220"/>
                        <a:pt x="10955" y="11230"/>
                      </a:cubicBezTo>
                      <a:cubicBezTo>
                        <a:pt x="11264" y="10919"/>
                        <a:pt x="10514" y="10683"/>
                        <a:pt x="10674" y="11018"/>
                      </a:cubicBezTo>
                      <a:cubicBezTo>
                        <a:pt x="10644" y="11008"/>
                        <a:pt x="10613" y="11003"/>
                        <a:pt x="10583" y="11002"/>
                      </a:cubicBezTo>
                      <a:cubicBezTo>
                        <a:pt x="10613" y="10960"/>
                        <a:pt x="10785" y="10573"/>
                        <a:pt x="10785" y="10566"/>
                      </a:cubicBezTo>
                      <a:cubicBezTo>
                        <a:pt x="10800" y="10576"/>
                        <a:pt x="10821" y="10590"/>
                        <a:pt x="10853" y="10592"/>
                      </a:cubicBezTo>
                      <a:cubicBezTo>
                        <a:pt x="10863" y="10592"/>
                        <a:pt x="10848" y="9927"/>
                        <a:pt x="10934" y="9698"/>
                      </a:cubicBezTo>
                      <a:cubicBezTo>
                        <a:pt x="10675" y="9764"/>
                        <a:pt x="10420" y="9916"/>
                        <a:pt x="10181" y="10042"/>
                      </a:cubicBezTo>
                      <a:cubicBezTo>
                        <a:pt x="9963" y="10157"/>
                        <a:pt x="9886" y="10826"/>
                        <a:pt x="10149" y="10909"/>
                      </a:cubicBezTo>
                      <a:cubicBezTo>
                        <a:pt x="10138" y="10964"/>
                        <a:pt x="10090" y="11008"/>
                        <a:pt x="10090" y="11067"/>
                      </a:cubicBezTo>
                      <a:cubicBezTo>
                        <a:pt x="10053" y="11050"/>
                        <a:pt x="10016" y="11033"/>
                        <a:pt x="9978" y="11019"/>
                      </a:cubicBezTo>
                      <a:cubicBezTo>
                        <a:pt x="10028" y="11079"/>
                        <a:pt x="10066" y="11359"/>
                        <a:pt x="10163" y="11359"/>
                      </a:cubicBezTo>
                      <a:cubicBezTo>
                        <a:pt x="10073" y="11359"/>
                        <a:pt x="10093" y="11378"/>
                        <a:pt x="10048" y="11394"/>
                      </a:cubicBezTo>
                      <a:cubicBezTo>
                        <a:pt x="10043" y="11379"/>
                        <a:pt x="10156" y="11600"/>
                        <a:pt x="10151" y="11616"/>
                      </a:cubicBezTo>
                      <a:cubicBezTo>
                        <a:pt x="10064" y="11619"/>
                        <a:pt x="9974" y="11681"/>
                        <a:pt x="10004" y="11789"/>
                      </a:cubicBezTo>
                      <a:cubicBezTo>
                        <a:pt x="9806" y="11773"/>
                        <a:pt x="8782" y="11721"/>
                        <a:pt x="9003" y="12226"/>
                      </a:cubicBezTo>
                      <a:cubicBezTo>
                        <a:pt x="8695" y="11907"/>
                        <a:pt x="8967" y="11872"/>
                        <a:pt x="8720" y="12293"/>
                      </a:cubicBezTo>
                      <a:cubicBezTo>
                        <a:pt x="8561" y="12563"/>
                        <a:pt x="8330" y="12770"/>
                        <a:pt x="8088" y="12915"/>
                      </a:cubicBezTo>
                      <a:lnTo>
                        <a:pt x="8082" y="12908"/>
                      </a:lnTo>
                      <a:cubicBezTo>
                        <a:pt x="7634" y="12869"/>
                        <a:pt x="7779" y="13179"/>
                        <a:pt x="7606" y="13396"/>
                      </a:cubicBezTo>
                      <a:cubicBezTo>
                        <a:pt x="7588" y="13419"/>
                        <a:pt x="7002" y="13803"/>
                        <a:pt x="7051" y="13801"/>
                      </a:cubicBezTo>
                      <a:cubicBezTo>
                        <a:pt x="6841" y="13801"/>
                        <a:pt x="6602" y="13612"/>
                        <a:pt x="6400" y="13559"/>
                      </a:cubicBezTo>
                      <a:cubicBezTo>
                        <a:pt x="6489" y="14164"/>
                        <a:pt x="6519" y="13881"/>
                        <a:pt x="6154" y="14145"/>
                      </a:cubicBezTo>
                      <a:cubicBezTo>
                        <a:pt x="5934" y="14026"/>
                        <a:pt x="5898" y="14077"/>
                        <a:pt x="5673" y="14077"/>
                      </a:cubicBezTo>
                      <a:cubicBezTo>
                        <a:pt x="5381" y="14162"/>
                        <a:pt x="5116" y="14590"/>
                        <a:pt x="5629" y="14617"/>
                      </a:cubicBezTo>
                      <a:cubicBezTo>
                        <a:pt x="5897" y="14801"/>
                        <a:pt x="6092" y="14655"/>
                        <a:pt x="6255" y="15020"/>
                      </a:cubicBezTo>
                      <a:cubicBezTo>
                        <a:pt x="6320" y="15168"/>
                        <a:pt x="6390" y="15262"/>
                        <a:pt x="6508" y="15350"/>
                      </a:cubicBezTo>
                      <a:cubicBezTo>
                        <a:pt x="6728" y="15390"/>
                        <a:pt x="6465" y="16646"/>
                        <a:pt x="6350" y="16730"/>
                      </a:cubicBezTo>
                      <a:cubicBezTo>
                        <a:pt x="6365" y="16739"/>
                        <a:pt x="5826" y="16663"/>
                        <a:pt x="5785" y="16667"/>
                      </a:cubicBezTo>
                      <a:cubicBezTo>
                        <a:pt x="5650" y="16689"/>
                        <a:pt x="5391" y="16822"/>
                        <a:pt x="5281" y="16822"/>
                      </a:cubicBezTo>
                      <a:cubicBezTo>
                        <a:pt x="5108" y="16822"/>
                        <a:pt x="3913" y="16170"/>
                        <a:pt x="3821" y="16687"/>
                      </a:cubicBezTo>
                      <a:cubicBezTo>
                        <a:pt x="3737" y="16815"/>
                        <a:pt x="3377" y="16828"/>
                        <a:pt x="3449" y="17021"/>
                      </a:cubicBezTo>
                      <a:cubicBezTo>
                        <a:pt x="3530" y="17238"/>
                        <a:pt x="3616" y="17337"/>
                        <a:pt x="3535" y="17599"/>
                      </a:cubicBezTo>
                      <a:cubicBezTo>
                        <a:pt x="3600" y="17542"/>
                        <a:pt x="3710" y="17444"/>
                        <a:pt x="3784" y="17425"/>
                      </a:cubicBezTo>
                      <a:cubicBezTo>
                        <a:pt x="3784" y="17438"/>
                        <a:pt x="3787" y="17450"/>
                        <a:pt x="3789" y="17462"/>
                      </a:cubicBezTo>
                      <a:cubicBezTo>
                        <a:pt x="3726" y="17490"/>
                        <a:pt x="3651" y="17551"/>
                        <a:pt x="3594" y="17601"/>
                      </a:cubicBezTo>
                      <a:cubicBezTo>
                        <a:pt x="3653" y="18066"/>
                        <a:pt x="3066" y="19278"/>
                        <a:pt x="3496" y="19389"/>
                      </a:cubicBezTo>
                      <a:cubicBezTo>
                        <a:pt x="3578" y="19503"/>
                        <a:pt x="3431" y="20005"/>
                        <a:pt x="3411" y="20118"/>
                      </a:cubicBezTo>
                      <a:cubicBezTo>
                        <a:pt x="3635" y="20121"/>
                        <a:pt x="3877" y="20136"/>
                        <a:pt x="4087" y="20055"/>
                      </a:cubicBezTo>
                      <a:cubicBezTo>
                        <a:pt x="4100" y="20019"/>
                        <a:pt x="4106" y="19981"/>
                        <a:pt x="4104" y="19942"/>
                      </a:cubicBezTo>
                      <a:cubicBezTo>
                        <a:pt x="4297" y="19997"/>
                        <a:pt x="4530" y="20799"/>
                        <a:pt x="4764" y="20513"/>
                      </a:cubicBezTo>
                      <a:cubicBezTo>
                        <a:pt x="4977" y="20254"/>
                        <a:pt x="5179" y="20132"/>
                        <a:pt x="5537" y="20162"/>
                      </a:cubicBezTo>
                      <a:cubicBezTo>
                        <a:pt x="5614" y="20159"/>
                        <a:pt x="5904" y="20198"/>
                        <a:pt x="5920" y="20206"/>
                      </a:cubicBezTo>
                      <a:cubicBezTo>
                        <a:pt x="6029" y="20263"/>
                        <a:pt x="6288" y="19747"/>
                        <a:pt x="6500" y="19720"/>
                      </a:cubicBezTo>
                      <a:cubicBezTo>
                        <a:pt x="6516" y="19542"/>
                        <a:pt x="6994" y="19064"/>
                        <a:pt x="6943" y="19014"/>
                      </a:cubicBezTo>
                      <a:cubicBezTo>
                        <a:pt x="6523" y="18603"/>
                        <a:pt x="7185" y="18457"/>
                        <a:pt x="7212" y="18069"/>
                      </a:cubicBezTo>
                      <a:cubicBezTo>
                        <a:pt x="7226" y="17872"/>
                        <a:pt x="8104" y="17676"/>
                        <a:pt x="8191" y="17252"/>
                      </a:cubicBezTo>
                      <a:cubicBezTo>
                        <a:pt x="7967" y="16762"/>
                        <a:pt x="8592" y="16828"/>
                        <a:pt x="8806" y="16828"/>
                      </a:cubicBezTo>
                      <a:cubicBezTo>
                        <a:pt x="9295" y="16828"/>
                        <a:pt x="9285" y="17028"/>
                        <a:pt x="9719" y="16681"/>
                      </a:cubicBezTo>
                      <a:cubicBezTo>
                        <a:pt x="10053" y="16798"/>
                        <a:pt x="10062" y="16395"/>
                        <a:pt x="10290" y="16395"/>
                      </a:cubicBezTo>
                      <a:cubicBezTo>
                        <a:pt x="10831" y="16420"/>
                        <a:pt x="10690" y="16988"/>
                        <a:pt x="11024" y="17234"/>
                      </a:cubicBezTo>
                      <a:cubicBezTo>
                        <a:pt x="11260" y="17408"/>
                        <a:pt x="11458" y="17785"/>
                        <a:pt x="11701" y="17900"/>
                      </a:cubicBezTo>
                      <a:cubicBezTo>
                        <a:pt x="11758" y="17927"/>
                        <a:pt x="12171" y="18115"/>
                        <a:pt x="12175" y="18125"/>
                      </a:cubicBezTo>
                      <a:cubicBezTo>
                        <a:pt x="12200" y="18189"/>
                        <a:pt x="12697" y="18605"/>
                        <a:pt x="12766" y="18619"/>
                      </a:cubicBezTo>
                      <a:cubicBezTo>
                        <a:pt x="12961" y="18658"/>
                        <a:pt x="13173" y="19418"/>
                        <a:pt x="12855" y="19436"/>
                      </a:cubicBezTo>
                      <a:cubicBezTo>
                        <a:pt x="12711" y="19427"/>
                        <a:pt x="12614" y="19631"/>
                        <a:pt x="12536" y="19631"/>
                      </a:cubicBezTo>
                      <a:cubicBezTo>
                        <a:pt x="12338" y="19631"/>
                        <a:pt x="11750" y="19355"/>
                        <a:pt x="11649" y="19598"/>
                      </a:cubicBezTo>
                      <a:cubicBezTo>
                        <a:pt x="11548" y="19838"/>
                        <a:pt x="12500" y="20365"/>
                        <a:pt x="12643" y="20365"/>
                      </a:cubicBezTo>
                      <a:cubicBezTo>
                        <a:pt x="12872" y="20365"/>
                        <a:pt x="12768" y="19773"/>
                        <a:pt x="12861" y="19652"/>
                      </a:cubicBezTo>
                      <a:cubicBezTo>
                        <a:pt x="12937" y="19784"/>
                        <a:pt x="13907" y="18987"/>
                        <a:pt x="13268" y="18723"/>
                      </a:cubicBezTo>
                      <a:cubicBezTo>
                        <a:pt x="13262" y="18582"/>
                        <a:pt x="13314" y="18477"/>
                        <a:pt x="13424" y="18409"/>
                      </a:cubicBezTo>
                      <a:cubicBezTo>
                        <a:pt x="13567" y="18409"/>
                        <a:pt x="13727" y="18623"/>
                        <a:pt x="13787" y="18743"/>
                      </a:cubicBezTo>
                      <a:cubicBezTo>
                        <a:pt x="14586" y="18482"/>
                        <a:pt x="13011" y="17868"/>
                        <a:pt x="13024" y="17811"/>
                      </a:cubicBezTo>
                      <a:cubicBezTo>
                        <a:pt x="13147" y="17540"/>
                        <a:pt x="12981" y="17586"/>
                        <a:pt x="12787" y="17586"/>
                      </a:cubicBezTo>
                      <a:cubicBezTo>
                        <a:pt x="12361" y="17586"/>
                        <a:pt x="12347" y="17113"/>
                        <a:pt x="12152" y="16852"/>
                      </a:cubicBezTo>
                      <a:cubicBezTo>
                        <a:pt x="11986" y="16631"/>
                        <a:pt x="11693" y="16567"/>
                        <a:pt x="11625" y="16266"/>
                      </a:cubicBezTo>
                      <a:cubicBezTo>
                        <a:pt x="11495" y="15947"/>
                        <a:pt x="11716" y="15939"/>
                        <a:pt x="11865" y="15798"/>
                      </a:cubicBezTo>
                      <a:cubicBezTo>
                        <a:pt x="11841" y="15934"/>
                        <a:pt x="11936" y="16125"/>
                        <a:pt x="12008" y="16225"/>
                      </a:cubicBezTo>
                      <a:cubicBezTo>
                        <a:pt x="12087" y="16161"/>
                        <a:pt x="12165" y="16158"/>
                        <a:pt x="12238" y="16230"/>
                      </a:cubicBezTo>
                      <a:cubicBezTo>
                        <a:pt x="12254" y="16203"/>
                        <a:pt x="12301" y="16084"/>
                        <a:pt x="12329" y="16084"/>
                      </a:cubicBezTo>
                      <a:cubicBezTo>
                        <a:pt x="12326" y="16084"/>
                        <a:pt x="12736" y="16816"/>
                        <a:pt x="12978" y="16874"/>
                      </a:cubicBezTo>
                      <a:cubicBezTo>
                        <a:pt x="13227" y="16935"/>
                        <a:pt x="13439" y="17177"/>
                        <a:pt x="13668" y="17310"/>
                      </a:cubicBezTo>
                      <a:lnTo>
                        <a:pt x="13669" y="17307"/>
                      </a:lnTo>
                      <a:cubicBezTo>
                        <a:pt x="13733" y="17355"/>
                        <a:pt x="13798" y="17401"/>
                        <a:pt x="13864" y="17445"/>
                      </a:cubicBezTo>
                      <a:cubicBezTo>
                        <a:pt x="13864" y="17445"/>
                        <a:pt x="13885" y="17398"/>
                        <a:pt x="13900" y="17364"/>
                      </a:cubicBezTo>
                      <a:cubicBezTo>
                        <a:pt x="13996" y="17452"/>
                        <a:pt x="14062" y="17548"/>
                        <a:pt x="14179" y="17579"/>
                      </a:cubicBezTo>
                      <a:cubicBezTo>
                        <a:pt x="14188" y="18042"/>
                        <a:pt x="14082" y="18142"/>
                        <a:pt x="14348" y="18508"/>
                      </a:cubicBezTo>
                      <a:cubicBezTo>
                        <a:pt x="14118" y="18572"/>
                        <a:pt x="14350" y="18860"/>
                        <a:pt x="14440" y="18766"/>
                      </a:cubicBezTo>
                      <a:cubicBezTo>
                        <a:pt x="14548" y="18913"/>
                        <a:pt x="14606" y="19070"/>
                        <a:pt x="14601" y="19267"/>
                      </a:cubicBezTo>
                      <a:cubicBezTo>
                        <a:pt x="14744" y="19281"/>
                        <a:pt x="14884" y="19339"/>
                        <a:pt x="15005" y="19427"/>
                      </a:cubicBezTo>
                      <a:cubicBezTo>
                        <a:pt x="14917" y="19488"/>
                        <a:pt x="14849" y="19566"/>
                        <a:pt x="14799" y="19661"/>
                      </a:cubicBezTo>
                      <a:cubicBezTo>
                        <a:pt x="15088" y="19884"/>
                        <a:pt x="14876" y="20093"/>
                        <a:pt x="15189" y="20301"/>
                      </a:cubicBezTo>
                      <a:cubicBezTo>
                        <a:pt x="15191" y="20250"/>
                        <a:pt x="15226" y="20114"/>
                        <a:pt x="15288" y="20127"/>
                      </a:cubicBezTo>
                      <a:cubicBezTo>
                        <a:pt x="15355" y="20187"/>
                        <a:pt x="15355" y="20379"/>
                        <a:pt x="15421" y="20470"/>
                      </a:cubicBezTo>
                      <a:cubicBezTo>
                        <a:pt x="15434" y="20425"/>
                        <a:pt x="15471" y="20268"/>
                        <a:pt x="15516" y="20268"/>
                      </a:cubicBezTo>
                      <a:cubicBezTo>
                        <a:pt x="15547" y="20268"/>
                        <a:pt x="15717" y="20454"/>
                        <a:pt x="15743" y="20497"/>
                      </a:cubicBezTo>
                      <a:cubicBezTo>
                        <a:pt x="15738" y="20305"/>
                        <a:pt x="15706" y="20091"/>
                        <a:pt x="15617" y="19924"/>
                      </a:cubicBezTo>
                      <a:cubicBezTo>
                        <a:pt x="15719" y="19942"/>
                        <a:pt x="15823" y="19903"/>
                        <a:pt x="15832" y="19775"/>
                      </a:cubicBezTo>
                      <a:cubicBezTo>
                        <a:pt x="15922" y="19798"/>
                        <a:pt x="16115" y="19795"/>
                        <a:pt x="16041" y="19632"/>
                      </a:cubicBezTo>
                      <a:cubicBezTo>
                        <a:pt x="16106" y="19623"/>
                        <a:pt x="16168" y="19588"/>
                        <a:pt x="16210" y="19533"/>
                      </a:cubicBezTo>
                      <a:cubicBezTo>
                        <a:pt x="16138" y="19390"/>
                        <a:pt x="15206" y="18490"/>
                        <a:pt x="15434" y="18346"/>
                      </a:cubicBezTo>
                      <a:cubicBezTo>
                        <a:pt x="15434" y="18538"/>
                        <a:pt x="16064" y="18478"/>
                        <a:pt x="15848" y="18241"/>
                      </a:cubicBezTo>
                      <a:cubicBezTo>
                        <a:pt x="16147" y="18267"/>
                        <a:pt x="16258" y="18137"/>
                        <a:pt x="16617" y="18242"/>
                      </a:cubicBezTo>
                      <a:cubicBezTo>
                        <a:pt x="16734" y="18192"/>
                        <a:pt x="16850" y="18068"/>
                        <a:pt x="16906" y="17901"/>
                      </a:cubicBezTo>
                      <a:cubicBezTo>
                        <a:pt x="16903" y="17828"/>
                        <a:pt x="16902" y="17625"/>
                        <a:pt x="16866" y="17758"/>
                      </a:cubicBezTo>
                      <a:cubicBezTo>
                        <a:pt x="16932" y="17767"/>
                        <a:pt x="16992" y="17749"/>
                        <a:pt x="17046" y="17705"/>
                      </a:cubicBezTo>
                      <a:lnTo>
                        <a:pt x="16983" y="17599"/>
                      </a:lnTo>
                      <a:cubicBezTo>
                        <a:pt x="17041" y="17536"/>
                        <a:pt x="17165" y="17507"/>
                        <a:pt x="17236" y="17493"/>
                      </a:cubicBezTo>
                      <a:cubicBezTo>
                        <a:pt x="17318" y="17587"/>
                        <a:pt x="17416" y="17601"/>
                        <a:pt x="17530" y="17550"/>
                      </a:cubicBezTo>
                      <a:cubicBezTo>
                        <a:pt x="17577" y="17423"/>
                        <a:pt x="17512" y="17280"/>
                        <a:pt x="17384" y="17221"/>
                      </a:cubicBezTo>
                      <a:cubicBezTo>
                        <a:pt x="17687" y="16967"/>
                        <a:pt x="17565" y="16430"/>
                        <a:pt x="17781" y="16125"/>
                      </a:cubicBezTo>
                      <a:cubicBezTo>
                        <a:pt x="17837" y="16046"/>
                        <a:pt x="18329" y="15957"/>
                        <a:pt x="17971" y="15701"/>
                      </a:cubicBezTo>
                      <a:cubicBezTo>
                        <a:pt x="18121" y="15585"/>
                        <a:pt x="18165" y="15400"/>
                        <a:pt x="18293" y="15287"/>
                      </a:cubicBezTo>
                      <a:cubicBezTo>
                        <a:pt x="18372" y="15279"/>
                        <a:pt x="18564" y="15290"/>
                        <a:pt x="18635" y="15243"/>
                      </a:cubicBezTo>
                      <a:cubicBezTo>
                        <a:pt x="18639" y="15249"/>
                        <a:pt x="18650" y="15264"/>
                        <a:pt x="18652" y="15266"/>
                      </a:cubicBezTo>
                      <a:cubicBezTo>
                        <a:pt x="18287" y="15517"/>
                        <a:pt x="19128" y="15507"/>
                        <a:pt x="19226" y="15549"/>
                      </a:cubicBezTo>
                      <a:cubicBezTo>
                        <a:pt x="19228" y="15542"/>
                        <a:pt x="18587" y="15928"/>
                        <a:pt x="18950" y="15928"/>
                      </a:cubicBezTo>
                      <a:cubicBezTo>
                        <a:pt x="19011" y="15928"/>
                        <a:pt x="19283" y="15953"/>
                        <a:pt x="19298" y="16033"/>
                      </a:cubicBezTo>
                      <a:cubicBezTo>
                        <a:pt x="19302" y="16103"/>
                        <a:pt x="19240" y="16207"/>
                        <a:pt x="19205" y="16258"/>
                      </a:cubicBezTo>
                      <a:cubicBezTo>
                        <a:pt x="19386" y="16473"/>
                        <a:pt x="20060" y="16208"/>
                        <a:pt x="20085" y="16168"/>
                      </a:cubicBezTo>
                      <a:cubicBezTo>
                        <a:pt x="20101" y="16142"/>
                        <a:pt x="20747" y="15587"/>
                        <a:pt x="20176" y="15813"/>
                      </a:cubicBezTo>
                      <a:cubicBezTo>
                        <a:pt x="19948" y="15902"/>
                        <a:pt x="19869" y="15644"/>
                        <a:pt x="19761" y="15477"/>
                      </a:cubicBezTo>
                      <a:cubicBezTo>
                        <a:pt x="19950" y="15446"/>
                        <a:pt x="20140" y="15270"/>
                        <a:pt x="20317" y="15219"/>
                      </a:cubicBezTo>
                      <a:cubicBezTo>
                        <a:pt x="20455" y="15239"/>
                        <a:pt x="21096" y="15033"/>
                        <a:pt x="20948" y="14830"/>
                      </a:cubicBezTo>
                      <a:cubicBezTo>
                        <a:pt x="21018" y="14787"/>
                        <a:pt x="21111" y="14689"/>
                        <a:pt x="21196" y="14689"/>
                      </a:cubicBezTo>
                      <a:cubicBezTo>
                        <a:pt x="21540" y="14453"/>
                        <a:pt x="21283" y="14523"/>
                        <a:pt x="21399" y="14198"/>
                      </a:cubicBezTo>
                      <a:cubicBezTo>
                        <a:pt x="21401" y="14194"/>
                        <a:pt x="21392" y="14218"/>
                        <a:pt x="21399" y="14198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410780">
                    <a:lnSpc>
                      <a:spcPct val="110000"/>
                    </a:lnSpc>
                    <a:spcBef>
                      <a:spcPts val="2110"/>
                    </a:spcBef>
                    <a:defRPr sz="2000">
                      <a:solidFill>
                        <a:srgbClr val="4C4C4C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pPr>
                  <a:endParaRPr sz="1407">
                    <a:latin typeface="Abadi MT Condensed Light" panose="020B0306030101010103" pitchFamily="34" charset="77"/>
                    <a:ea typeface="Lato Light" panose="020F0502020204030203" pitchFamily="34" charset="0"/>
                    <a:cs typeface="Lato Light" panose="020F0502020204030203" pitchFamily="34" charset="0"/>
                  </a:endParaRPr>
                </a:p>
              </p:txBody>
            </p:sp>
            <p:sp>
              <p:nvSpPr>
                <p:cNvPr id="45" name="Shape 4465">
                  <a:extLst>
                    <a:ext uri="{FF2B5EF4-FFF2-40B4-BE49-F238E27FC236}">
                      <a16:creationId xmlns:a16="http://schemas.microsoft.com/office/drawing/2014/main" id="{41B1BC59-37F5-4AE9-ABB0-CF4FA696E1B5}"/>
                    </a:ext>
                  </a:extLst>
                </p:cNvPr>
                <p:cNvSpPr/>
                <p:nvPr/>
              </p:nvSpPr>
              <p:spPr>
                <a:xfrm>
                  <a:off x="2457769" y="3744205"/>
                  <a:ext cx="1927272" cy="314051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156" h="21346" extrusionOk="0">
                      <a:moveTo>
                        <a:pt x="14907" y="13611"/>
                      </a:moveTo>
                      <a:cubicBezTo>
                        <a:pt x="14908" y="13576"/>
                        <a:pt x="14915" y="13542"/>
                        <a:pt x="14927" y="13508"/>
                      </a:cubicBezTo>
                      <a:cubicBezTo>
                        <a:pt x="14945" y="13527"/>
                        <a:pt x="14935" y="13561"/>
                        <a:pt x="14907" y="13611"/>
                      </a:cubicBezTo>
                      <a:cubicBezTo>
                        <a:pt x="14911" y="13596"/>
                        <a:pt x="14935" y="13561"/>
                        <a:pt x="14907" y="13611"/>
                      </a:cubicBezTo>
                      <a:close/>
                      <a:moveTo>
                        <a:pt x="13846" y="3906"/>
                      </a:moveTo>
                      <a:cubicBezTo>
                        <a:pt x="13745" y="4068"/>
                        <a:pt x="13727" y="4129"/>
                        <a:pt x="13495" y="4231"/>
                      </a:cubicBezTo>
                      <a:cubicBezTo>
                        <a:pt x="13568" y="4090"/>
                        <a:pt x="13714" y="3995"/>
                        <a:pt x="13864" y="3877"/>
                      </a:cubicBezTo>
                      <a:lnTo>
                        <a:pt x="13846" y="3906"/>
                      </a:lnTo>
                      <a:cubicBezTo>
                        <a:pt x="13827" y="3937"/>
                        <a:pt x="13846" y="3906"/>
                        <a:pt x="13846" y="3906"/>
                      </a:cubicBezTo>
                      <a:close/>
                      <a:moveTo>
                        <a:pt x="12475" y="14778"/>
                      </a:moveTo>
                      <a:cubicBezTo>
                        <a:pt x="12516" y="14778"/>
                        <a:pt x="12564" y="14776"/>
                        <a:pt x="12595" y="14795"/>
                      </a:cubicBezTo>
                      <a:cubicBezTo>
                        <a:pt x="12555" y="14785"/>
                        <a:pt x="12514" y="14778"/>
                        <a:pt x="12475" y="14778"/>
                      </a:cubicBezTo>
                      <a:cubicBezTo>
                        <a:pt x="12476" y="14778"/>
                        <a:pt x="12514" y="14778"/>
                        <a:pt x="12475" y="14778"/>
                      </a:cubicBezTo>
                      <a:close/>
                      <a:moveTo>
                        <a:pt x="7113" y="17141"/>
                      </a:moveTo>
                      <a:cubicBezTo>
                        <a:pt x="7109" y="17139"/>
                        <a:pt x="7101" y="17127"/>
                        <a:pt x="7096" y="17118"/>
                      </a:cubicBezTo>
                      <a:cubicBezTo>
                        <a:pt x="7113" y="17112"/>
                        <a:pt x="7129" y="17104"/>
                        <a:pt x="7143" y="17096"/>
                      </a:cubicBezTo>
                      <a:cubicBezTo>
                        <a:pt x="7135" y="17114"/>
                        <a:pt x="7137" y="17132"/>
                        <a:pt x="7149" y="17150"/>
                      </a:cubicBezTo>
                      <a:lnTo>
                        <a:pt x="7113" y="17141"/>
                      </a:lnTo>
                      <a:cubicBezTo>
                        <a:pt x="7109" y="17139"/>
                        <a:pt x="7113" y="17141"/>
                        <a:pt x="7113" y="17141"/>
                      </a:cubicBezTo>
                      <a:close/>
                      <a:moveTo>
                        <a:pt x="4271" y="153"/>
                      </a:moveTo>
                      <a:cubicBezTo>
                        <a:pt x="4271" y="153"/>
                        <a:pt x="4274" y="153"/>
                        <a:pt x="4271" y="153"/>
                      </a:cubicBezTo>
                      <a:cubicBezTo>
                        <a:pt x="4271" y="153"/>
                        <a:pt x="4271" y="153"/>
                        <a:pt x="4271" y="153"/>
                      </a:cubicBezTo>
                      <a:close/>
                      <a:moveTo>
                        <a:pt x="21083" y="5876"/>
                      </a:moveTo>
                      <a:cubicBezTo>
                        <a:pt x="20878" y="5351"/>
                        <a:pt x="20177" y="5444"/>
                        <a:pt x="19555" y="5083"/>
                      </a:cubicBezTo>
                      <a:cubicBezTo>
                        <a:pt x="19066" y="4799"/>
                        <a:pt x="18685" y="4740"/>
                        <a:pt x="18023" y="4717"/>
                      </a:cubicBezTo>
                      <a:cubicBezTo>
                        <a:pt x="17537" y="4700"/>
                        <a:pt x="17283" y="4482"/>
                        <a:pt x="16812" y="4685"/>
                      </a:cubicBezTo>
                      <a:cubicBezTo>
                        <a:pt x="16950" y="4215"/>
                        <a:pt x="15462" y="3995"/>
                        <a:pt x="14945" y="4103"/>
                      </a:cubicBezTo>
                      <a:cubicBezTo>
                        <a:pt x="14955" y="4083"/>
                        <a:pt x="15053" y="3900"/>
                        <a:pt x="15053" y="3900"/>
                      </a:cubicBezTo>
                      <a:cubicBezTo>
                        <a:pt x="14663" y="3887"/>
                        <a:pt x="14273" y="3873"/>
                        <a:pt x="13883" y="3862"/>
                      </a:cubicBezTo>
                      <a:cubicBezTo>
                        <a:pt x="14117" y="3655"/>
                        <a:pt x="14501" y="3533"/>
                        <a:pt x="14274" y="3246"/>
                      </a:cubicBezTo>
                      <a:cubicBezTo>
                        <a:pt x="13791" y="3298"/>
                        <a:pt x="13738" y="2329"/>
                        <a:pt x="13421" y="2513"/>
                      </a:cubicBezTo>
                      <a:cubicBezTo>
                        <a:pt x="13222" y="2341"/>
                        <a:pt x="12877" y="2206"/>
                        <a:pt x="12575" y="2135"/>
                      </a:cubicBezTo>
                      <a:cubicBezTo>
                        <a:pt x="12586" y="2119"/>
                        <a:pt x="12595" y="2102"/>
                        <a:pt x="12600" y="2085"/>
                      </a:cubicBezTo>
                      <a:cubicBezTo>
                        <a:pt x="12472" y="2018"/>
                        <a:pt x="11718" y="1855"/>
                        <a:pt x="11552" y="2009"/>
                      </a:cubicBezTo>
                      <a:cubicBezTo>
                        <a:pt x="11407" y="1950"/>
                        <a:pt x="11152" y="1951"/>
                        <a:pt x="10982" y="1957"/>
                      </a:cubicBezTo>
                      <a:lnTo>
                        <a:pt x="10971" y="1915"/>
                      </a:lnTo>
                      <a:lnTo>
                        <a:pt x="10942" y="1935"/>
                      </a:lnTo>
                      <a:cubicBezTo>
                        <a:pt x="10847" y="1887"/>
                        <a:pt x="10590" y="1730"/>
                        <a:pt x="10461" y="1730"/>
                      </a:cubicBezTo>
                      <a:cubicBezTo>
                        <a:pt x="10603" y="1730"/>
                        <a:pt x="10202" y="1408"/>
                        <a:pt x="10132" y="1370"/>
                      </a:cubicBezTo>
                      <a:cubicBezTo>
                        <a:pt x="10175" y="1376"/>
                        <a:pt x="10205" y="1380"/>
                        <a:pt x="10205" y="1380"/>
                      </a:cubicBezTo>
                      <a:cubicBezTo>
                        <a:pt x="9946" y="1224"/>
                        <a:pt x="9692" y="1045"/>
                        <a:pt x="9292" y="1115"/>
                      </a:cubicBezTo>
                      <a:cubicBezTo>
                        <a:pt x="9308" y="1100"/>
                        <a:pt x="9312" y="1069"/>
                        <a:pt x="9318" y="1047"/>
                      </a:cubicBezTo>
                      <a:cubicBezTo>
                        <a:pt x="9756" y="901"/>
                        <a:pt x="8958" y="655"/>
                        <a:pt x="8719" y="691"/>
                      </a:cubicBezTo>
                      <a:cubicBezTo>
                        <a:pt x="8697" y="649"/>
                        <a:pt x="8672" y="637"/>
                        <a:pt x="8622" y="605"/>
                      </a:cubicBezTo>
                      <a:cubicBezTo>
                        <a:pt x="8595" y="615"/>
                        <a:pt x="8857" y="603"/>
                        <a:pt x="8946" y="583"/>
                      </a:cubicBezTo>
                      <a:lnTo>
                        <a:pt x="8946" y="424"/>
                      </a:lnTo>
                      <a:cubicBezTo>
                        <a:pt x="8584" y="419"/>
                        <a:pt x="8041" y="370"/>
                        <a:pt x="7753" y="527"/>
                      </a:cubicBezTo>
                      <a:cubicBezTo>
                        <a:pt x="7325" y="761"/>
                        <a:pt x="7238" y="462"/>
                        <a:pt x="6865" y="462"/>
                      </a:cubicBezTo>
                      <a:cubicBezTo>
                        <a:pt x="6651" y="462"/>
                        <a:pt x="6162" y="582"/>
                        <a:pt x="6100" y="423"/>
                      </a:cubicBezTo>
                      <a:cubicBezTo>
                        <a:pt x="6035" y="257"/>
                        <a:pt x="5794" y="173"/>
                        <a:pt x="5530" y="201"/>
                      </a:cubicBezTo>
                      <a:cubicBezTo>
                        <a:pt x="5798" y="201"/>
                        <a:pt x="4516" y="-254"/>
                        <a:pt x="5126" y="246"/>
                      </a:cubicBezTo>
                      <a:cubicBezTo>
                        <a:pt x="4964" y="310"/>
                        <a:pt x="4729" y="281"/>
                        <a:pt x="4573" y="365"/>
                      </a:cubicBezTo>
                      <a:cubicBezTo>
                        <a:pt x="4569" y="357"/>
                        <a:pt x="4565" y="351"/>
                        <a:pt x="4561" y="344"/>
                      </a:cubicBezTo>
                      <a:cubicBezTo>
                        <a:pt x="4686" y="310"/>
                        <a:pt x="4802" y="265"/>
                        <a:pt x="4906" y="212"/>
                      </a:cubicBezTo>
                      <a:cubicBezTo>
                        <a:pt x="4915" y="-229"/>
                        <a:pt x="4397" y="153"/>
                        <a:pt x="4270" y="153"/>
                      </a:cubicBezTo>
                      <a:cubicBezTo>
                        <a:pt x="4167" y="164"/>
                        <a:pt x="3359" y="353"/>
                        <a:pt x="3319" y="417"/>
                      </a:cubicBezTo>
                      <a:lnTo>
                        <a:pt x="3145" y="383"/>
                      </a:lnTo>
                      <a:cubicBezTo>
                        <a:pt x="2836" y="502"/>
                        <a:pt x="2710" y="657"/>
                        <a:pt x="2597" y="861"/>
                      </a:cubicBezTo>
                      <a:lnTo>
                        <a:pt x="2632" y="881"/>
                      </a:lnTo>
                      <a:lnTo>
                        <a:pt x="2609" y="891"/>
                      </a:lnTo>
                      <a:cubicBezTo>
                        <a:pt x="2609" y="891"/>
                        <a:pt x="2630" y="919"/>
                        <a:pt x="2631" y="920"/>
                      </a:cubicBezTo>
                      <a:cubicBezTo>
                        <a:pt x="2441" y="925"/>
                        <a:pt x="2439" y="994"/>
                        <a:pt x="2367" y="1082"/>
                      </a:cubicBezTo>
                      <a:cubicBezTo>
                        <a:pt x="2327" y="1132"/>
                        <a:pt x="2134" y="1188"/>
                        <a:pt x="2046" y="1216"/>
                      </a:cubicBezTo>
                      <a:cubicBezTo>
                        <a:pt x="2006" y="1191"/>
                        <a:pt x="1971" y="1160"/>
                        <a:pt x="1938" y="1132"/>
                      </a:cubicBezTo>
                      <a:lnTo>
                        <a:pt x="1757" y="1278"/>
                      </a:lnTo>
                      <a:lnTo>
                        <a:pt x="1868" y="1415"/>
                      </a:lnTo>
                      <a:lnTo>
                        <a:pt x="1840" y="1419"/>
                      </a:lnTo>
                      <a:lnTo>
                        <a:pt x="1824" y="1473"/>
                      </a:lnTo>
                      <a:lnTo>
                        <a:pt x="1805" y="1460"/>
                      </a:lnTo>
                      <a:cubicBezTo>
                        <a:pt x="1758" y="1481"/>
                        <a:pt x="1709" y="1500"/>
                        <a:pt x="1658" y="1517"/>
                      </a:cubicBezTo>
                      <a:cubicBezTo>
                        <a:pt x="1549" y="1674"/>
                        <a:pt x="1707" y="1979"/>
                        <a:pt x="1798" y="2121"/>
                      </a:cubicBezTo>
                      <a:lnTo>
                        <a:pt x="1623" y="2198"/>
                      </a:lnTo>
                      <a:cubicBezTo>
                        <a:pt x="1623" y="2198"/>
                        <a:pt x="1757" y="2274"/>
                        <a:pt x="1768" y="2279"/>
                      </a:cubicBezTo>
                      <a:cubicBezTo>
                        <a:pt x="1773" y="2424"/>
                        <a:pt x="1650" y="2661"/>
                        <a:pt x="1803" y="2773"/>
                      </a:cubicBezTo>
                      <a:cubicBezTo>
                        <a:pt x="1723" y="2851"/>
                        <a:pt x="1540" y="2983"/>
                        <a:pt x="1532" y="3078"/>
                      </a:cubicBezTo>
                      <a:cubicBezTo>
                        <a:pt x="1139" y="3076"/>
                        <a:pt x="1182" y="3360"/>
                        <a:pt x="947" y="3451"/>
                      </a:cubicBezTo>
                      <a:cubicBezTo>
                        <a:pt x="945" y="3436"/>
                        <a:pt x="951" y="3434"/>
                        <a:pt x="966" y="3447"/>
                      </a:cubicBezTo>
                      <a:cubicBezTo>
                        <a:pt x="608" y="3513"/>
                        <a:pt x="413" y="3554"/>
                        <a:pt x="434" y="3830"/>
                      </a:cubicBezTo>
                      <a:cubicBezTo>
                        <a:pt x="410" y="3843"/>
                        <a:pt x="192" y="4024"/>
                        <a:pt x="245" y="4024"/>
                      </a:cubicBezTo>
                      <a:lnTo>
                        <a:pt x="236" y="4024"/>
                      </a:lnTo>
                      <a:cubicBezTo>
                        <a:pt x="54" y="4141"/>
                        <a:pt x="48" y="4311"/>
                        <a:pt x="120" y="4482"/>
                      </a:cubicBezTo>
                      <a:cubicBezTo>
                        <a:pt x="-250" y="4580"/>
                        <a:pt x="355" y="4716"/>
                        <a:pt x="355" y="4730"/>
                      </a:cubicBezTo>
                      <a:cubicBezTo>
                        <a:pt x="361" y="4790"/>
                        <a:pt x="347" y="4826"/>
                        <a:pt x="446" y="4867"/>
                      </a:cubicBezTo>
                      <a:cubicBezTo>
                        <a:pt x="418" y="4880"/>
                        <a:pt x="385" y="4889"/>
                        <a:pt x="354" y="4898"/>
                      </a:cubicBezTo>
                      <a:lnTo>
                        <a:pt x="401" y="5044"/>
                      </a:lnTo>
                      <a:cubicBezTo>
                        <a:pt x="360" y="5065"/>
                        <a:pt x="295" y="5073"/>
                        <a:pt x="243" y="5074"/>
                      </a:cubicBezTo>
                      <a:cubicBezTo>
                        <a:pt x="-96" y="5327"/>
                        <a:pt x="100" y="5478"/>
                        <a:pt x="253" y="5724"/>
                      </a:cubicBezTo>
                      <a:cubicBezTo>
                        <a:pt x="-131" y="5758"/>
                        <a:pt x="906" y="6336"/>
                        <a:pt x="977" y="6405"/>
                      </a:cubicBezTo>
                      <a:cubicBezTo>
                        <a:pt x="1473" y="6884"/>
                        <a:pt x="1943" y="7410"/>
                        <a:pt x="2366" y="7917"/>
                      </a:cubicBezTo>
                      <a:cubicBezTo>
                        <a:pt x="2792" y="8429"/>
                        <a:pt x="2834" y="8747"/>
                        <a:pt x="3754" y="9047"/>
                      </a:cubicBezTo>
                      <a:cubicBezTo>
                        <a:pt x="4138" y="9172"/>
                        <a:pt x="4518" y="9326"/>
                        <a:pt x="4908" y="9441"/>
                      </a:cubicBezTo>
                      <a:cubicBezTo>
                        <a:pt x="5168" y="9517"/>
                        <a:pt x="5201" y="9759"/>
                        <a:pt x="5520" y="9800"/>
                      </a:cubicBezTo>
                      <a:cubicBezTo>
                        <a:pt x="5673" y="10251"/>
                        <a:pt x="5783" y="10655"/>
                        <a:pt x="5791" y="11117"/>
                      </a:cubicBezTo>
                      <a:cubicBezTo>
                        <a:pt x="5711" y="11122"/>
                        <a:pt x="5913" y="12338"/>
                        <a:pt x="5907" y="12464"/>
                      </a:cubicBezTo>
                      <a:cubicBezTo>
                        <a:pt x="5882" y="13059"/>
                        <a:pt x="5883" y="13548"/>
                        <a:pt x="6193" y="14121"/>
                      </a:cubicBezTo>
                      <a:lnTo>
                        <a:pt x="6225" y="14132"/>
                      </a:lnTo>
                      <a:cubicBezTo>
                        <a:pt x="6430" y="14543"/>
                        <a:pt x="6291" y="15161"/>
                        <a:pt x="6165" y="15567"/>
                      </a:cubicBezTo>
                      <a:lnTo>
                        <a:pt x="5959" y="15469"/>
                      </a:lnTo>
                      <a:cubicBezTo>
                        <a:pt x="6052" y="15704"/>
                        <a:pt x="6153" y="16040"/>
                        <a:pt x="6421" y="16224"/>
                      </a:cubicBezTo>
                      <a:cubicBezTo>
                        <a:pt x="6507" y="16420"/>
                        <a:pt x="6366" y="16837"/>
                        <a:pt x="6657" y="17019"/>
                      </a:cubicBezTo>
                      <a:lnTo>
                        <a:pt x="6608" y="17029"/>
                      </a:lnTo>
                      <a:cubicBezTo>
                        <a:pt x="6637" y="17135"/>
                        <a:pt x="6673" y="17242"/>
                        <a:pt x="6698" y="17348"/>
                      </a:cubicBezTo>
                      <a:cubicBezTo>
                        <a:pt x="6724" y="17460"/>
                        <a:pt x="6961" y="17753"/>
                        <a:pt x="7204" y="17552"/>
                      </a:cubicBezTo>
                      <a:cubicBezTo>
                        <a:pt x="7368" y="17415"/>
                        <a:pt x="7130" y="17379"/>
                        <a:pt x="7104" y="17271"/>
                      </a:cubicBezTo>
                      <a:cubicBezTo>
                        <a:pt x="7153" y="17247"/>
                        <a:pt x="7205" y="17224"/>
                        <a:pt x="7258" y="17204"/>
                      </a:cubicBezTo>
                      <a:cubicBezTo>
                        <a:pt x="7266" y="17207"/>
                        <a:pt x="7274" y="17209"/>
                        <a:pt x="7283" y="17212"/>
                      </a:cubicBezTo>
                      <a:cubicBezTo>
                        <a:pt x="7428" y="17330"/>
                        <a:pt x="7359" y="17669"/>
                        <a:pt x="7457" y="17825"/>
                      </a:cubicBezTo>
                      <a:cubicBezTo>
                        <a:pt x="7064" y="17733"/>
                        <a:pt x="6781" y="17992"/>
                        <a:pt x="7244" y="18037"/>
                      </a:cubicBezTo>
                      <a:cubicBezTo>
                        <a:pt x="7249" y="18089"/>
                        <a:pt x="7372" y="18164"/>
                        <a:pt x="7414" y="18219"/>
                      </a:cubicBezTo>
                      <a:cubicBezTo>
                        <a:pt x="7100" y="18171"/>
                        <a:pt x="6990" y="18391"/>
                        <a:pt x="6948" y="18541"/>
                      </a:cubicBezTo>
                      <a:cubicBezTo>
                        <a:pt x="6858" y="18867"/>
                        <a:pt x="7590" y="18545"/>
                        <a:pt x="7695" y="18694"/>
                      </a:cubicBezTo>
                      <a:cubicBezTo>
                        <a:pt x="7722" y="18862"/>
                        <a:pt x="7638" y="18904"/>
                        <a:pt x="7476" y="18960"/>
                      </a:cubicBezTo>
                      <a:cubicBezTo>
                        <a:pt x="7193" y="19058"/>
                        <a:pt x="7547" y="19380"/>
                        <a:pt x="7676" y="19483"/>
                      </a:cubicBezTo>
                      <a:cubicBezTo>
                        <a:pt x="7806" y="19585"/>
                        <a:pt x="8719" y="19925"/>
                        <a:pt x="8709" y="20034"/>
                      </a:cubicBezTo>
                      <a:cubicBezTo>
                        <a:pt x="8675" y="20055"/>
                        <a:pt x="8539" y="20057"/>
                        <a:pt x="8495" y="20060"/>
                      </a:cubicBezTo>
                      <a:cubicBezTo>
                        <a:pt x="8668" y="20215"/>
                        <a:pt x="8970" y="20245"/>
                        <a:pt x="9155" y="20402"/>
                      </a:cubicBezTo>
                      <a:cubicBezTo>
                        <a:pt x="9472" y="20673"/>
                        <a:pt x="9686" y="20866"/>
                        <a:pt x="10256" y="20922"/>
                      </a:cubicBezTo>
                      <a:cubicBezTo>
                        <a:pt x="10224" y="21093"/>
                        <a:pt x="10989" y="21099"/>
                        <a:pt x="11173" y="21106"/>
                      </a:cubicBezTo>
                      <a:cubicBezTo>
                        <a:pt x="11320" y="21272"/>
                        <a:pt x="11860" y="21266"/>
                        <a:pt x="12121" y="21346"/>
                      </a:cubicBezTo>
                      <a:cubicBezTo>
                        <a:pt x="12171" y="21325"/>
                        <a:pt x="12226" y="21311"/>
                        <a:pt x="12286" y="21303"/>
                      </a:cubicBezTo>
                      <a:cubicBezTo>
                        <a:pt x="12279" y="21275"/>
                        <a:pt x="12265" y="21249"/>
                        <a:pt x="12243" y="21224"/>
                      </a:cubicBezTo>
                      <a:cubicBezTo>
                        <a:pt x="12367" y="21226"/>
                        <a:pt x="12609" y="21245"/>
                        <a:pt x="12688" y="21175"/>
                      </a:cubicBezTo>
                      <a:cubicBezTo>
                        <a:pt x="13408" y="21075"/>
                        <a:pt x="12856" y="20944"/>
                        <a:pt x="12432" y="20879"/>
                      </a:cubicBezTo>
                      <a:cubicBezTo>
                        <a:pt x="12038" y="20820"/>
                        <a:pt x="11669" y="20556"/>
                        <a:pt x="11367" y="20396"/>
                      </a:cubicBezTo>
                      <a:lnTo>
                        <a:pt x="11371" y="20394"/>
                      </a:lnTo>
                      <a:cubicBezTo>
                        <a:pt x="11287" y="20307"/>
                        <a:pt x="11160" y="20275"/>
                        <a:pt x="11013" y="20336"/>
                      </a:cubicBezTo>
                      <a:cubicBezTo>
                        <a:pt x="10986" y="20329"/>
                        <a:pt x="10938" y="20310"/>
                        <a:pt x="10929" y="20303"/>
                      </a:cubicBezTo>
                      <a:cubicBezTo>
                        <a:pt x="10926" y="20288"/>
                        <a:pt x="10923" y="20273"/>
                        <a:pt x="10922" y="20258"/>
                      </a:cubicBezTo>
                      <a:lnTo>
                        <a:pt x="11154" y="20296"/>
                      </a:lnTo>
                      <a:lnTo>
                        <a:pt x="11240" y="20191"/>
                      </a:lnTo>
                      <a:cubicBezTo>
                        <a:pt x="10960" y="20056"/>
                        <a:pt x="10729" y="19885"/>
                        <a:pt x="10600" y="19679"/>
                      </a:cubicBezTo>
                      <a:cubicBezTo>
                        <a:pt x="11043" y="19491"/>
                        <a:pt x="10850" y="19267"/>
                        <a:pt x="11190" y="19008"/>
                      </a:cubicBezTo>
                      <a:cubicBezTo>
                        <a:pt x="11610" y="18689"/>
                        <a:pt x="10881" y="18589"/>
                        <a:pt x="10564" y="18488"/>
                      </a:cubicBezTo>
                      <a:cubicBezTo>
                        <a:pt x="9933" y="18287"/>
                        <a:pt x="10482" y="18110"/>
                        <a:pt x="10762" y="17956"/>
                      </a:cubicBezTo>
                      <a:cubicBezTo>
                        <a:pt x="11082" y="17780"/>
                        <a:pt x="10532" y="17572"/>
                        <a:pt x="10925" y="17461"/>
                      </a:cubicBezTo>
                      <a:cubicBezTo>
                        <a:pt x="11053" y="17363"/>
                        <a:pt x="11542" y="17241"/>
                        <a:pt x="11132" y="17081"/>
                      </a:cubicBezTo>
                      <a:cubicBezTo>
                        <a:pt x="10719" y="16920"/>
                        <a:pt x="10542" y="17195"/>
                        <a:pt x="10370" y="16756"/>
                      </a:cubicBezTo>
                      <a:cubicBezTo>
                        <a:pt x="10280" y="16736"/>
                        <a:pt x="10698" y="16839"/>
                        <a:pt x="10701" y="16840"/>
                      </a:cubicBezTo>
                      <a:cubicBezTo>
                        <a:pt x="10852" y="16881"/>
                        <a:pt x="11044" y="16917"/>
                        <a:pt x="11208" y="16879"/>
                      </a:cubicBezTo>
                      <a:cubicBezTo>
                        <a:pt x="11677" y="16774"/>
                        <a:pt x="11296" y="16620"/>
                        <a:pt x="11327" y="16476"/>
                      </a:cubicBezTo>
                      <a:lnTo>
                        <a:pt x="11391" y="16465"/>
                      </a:lnTo>
                      <a:cubicBezTo>
                        <a:pt x="11399" y="16341"/>
                        <a:pt x="11312" y="16265"/>
                        <a:pt x="11208" y="16169"/>
                      </a:cubicBezTo>
                      <a:cubicBezTo>
                        <a:pt x="11664" y="16259"/>
                        <a:pt x="12455" y="16159"/>
                        <a:pt x="12835" y="15994"/>
                      </a:cubicBezTo>
                      <a:cubicBezTo>
                        <a:pt x="13028" y="15910"/>
                        <a:pt x="13154" y="15698"/>
                        <a:pt x="13228" y="15565"/>
                      </a:cubicBezTo>
                      <a:cubicBezTo>
                        <a:pt x="13402" y="15253"/>
                        <a:pt x="12911" y="15333"/>
                        <a:pt x="12834" y="15144"/>
                      </a:cubicBezTo>
                      <a:cubicBezTo>
                        <a:pt x="12802" y="15022"/>
                        <a:pt x="12963" y="14987"/>
                        <a:pt x="12778" y="14873"/>
                      </a:cubicBezTo>
                      <a:cubicBezTo>
                        <a:pt x="13254" y="14989"/>
                        <a:pt x="14069" y="14954"/>
                        <a:pt x="14075" y="14543"/>
                      </a:cubicBezTo>
                      <a:cubicBezTo>
                        <a:pt x="14715" y="14565"/>
                        <a:pt x="14622" y="13934"/>
                        <a:pt x="14861" y="13689"/>
                      </a:cubicBezTo>
                      <a:cubicBezTo>
                        <a:pt x="14826" y="13753"/>
                        <a:pt x="14779" y="13815"/>
                        <a:pt x="14699" y="13862"/>
                      </a:cubicBezTo>
                      <a:lnTo>
                        <a:pt x="14810" y="13932"/>
                      </a:lnTo>
                      <a:lnTo>
                        <a:pt x="14823" y="13925"/>
                      </a:lnTo>
                      <a:lnTo>
                        <a:pt x="14866" y="13945"/>
                      </a:lnTo>
                      <a:cubicBezTo>
                        <a:pt x="15391" y="13663"/>
                        <a:pt x="15253" y="13268"/>
                        <a:pt x="15713" y="12979"/>
                      </a:cubicBezTo>
                      <a:cubicBezTo>
                        <a:pt x="16218" y="12660"/>
                        <a:pt x="15525" y="12151"/>
                        <a:pt x="15954" y="11777"/>
                      </a:cubicBezTo>
                      <a:cubicBezTo>
                        <a:pt x="16313" y="11463"/>
                        <a:pt x="17360" y="11121"/>
                        <a:pt x="17972" y="11165"/>
                      </a:cubicBezTo>
                      <a:cubicBezTo>
                        <a:pt x="18474" y="11201"/>
                        <a:pt x="18489" y="10927"/>
                        <a:pt x="18940" y="10851"/>
                      </a:cubicBezTo>
                      <a:cubicBezTo>
                        <a:pt x="18679" y="10613"/>
                        <a:pt x="19041" y="10505"/>
                        <a:pt x="19136" y="10300"/>
                      </a:cubicBezTo>
                      <a:cubicBezTo>
                        <a:pt x="19263" y="10026"/>
                        <a:pt x="19440" y="9737"/>
                        <a:pt x="19532" y="9473"/>
                      </a:cubicBezTo>
                      <a:cubicBezTo>
                        <a:pt x="19677" y="9053"/>
                        <a:pt x="19187" y="8394"/>
                        <a:pt x="19505" y="8013"/>
                      </a:cubicBezTo>
                      <a:cubicBezTo>
                        <a:pt x="20005" y="8053"/>
                        <a:pt x="20030" y="7526"/>
                        <a:pt x="20245" y="7340"/>
                      </a:cubicBezTo>
                      <a:cubicBezTo>
                        <a:pt x="20849" y="6817"/>
                        <a:pt x="21350" y="6573"/>
                        <a:pt x="21083" y="5876"/>
                      </a:cubicBezTo>
                      <a:cubicBezTo>
                        <a:pt x="21071" y="5847"/>
                        <a:pt x="21253" y="6319"/>
                        <a:pt x="21083" y="5876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410780">
                    <a:lnSpc>
                      <a:spcPct val="110000"/>
                    </a:lnSpc>
                    <a:spcBef>
                      <a:spcPts val="2110"/>
                    </a:spcBef>
                    <a:defRPr sz="2000">
                      <a:solidFill>
                        <a:srgbClr val="4C4C4C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pPr>
                  <a:endParaRPr sz="1407" dirty="0">
                    <a:latin typeface="Abadi MT Condensed Light" panose="020B0306030101010103" pitchFamily="34" charset="77"/>
                    <a:ea typeface="Lato Light" panose="020F0502020204030203" pitchFamily="34" charset="0"/>
                    <a:cs typeface="Lato Light" panose="020F0502020204030203" pitchFamily="34" charset="0"/>
                  </a:endParaRPr>
                </a:p>
              </p:txBody>
            </p:sp>
            <p:sp>
              <p:nvSpPr>
                <p:cNvPr id="46" name="Shape 4466">
                  <a:extLst>
                    <a:ext uri="{FF2B5EF4-FFF2-40B4-BE49-F238E27FC236}">
                      <a16:creationId xmlns:a16="http://schemas.microsoft.com/office/drawing/2014/main" id="{44DAF98F-9927-4DC8-87B8-66870B304B98}"/>
                    </a:ext>
                  </a:extLst>
                </p:cNvPr>
                <p:cNvSpPr/>
                <p:nvPr/>
              </p:nvSpPr>
              <p:spPr>
                <a:xfrm>
                  <a:off x="5154220" y="2537225"/>
                  <a:ext cx="2825326" cy="33331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4" h="21436" extrusionOk="0">
                      <a:moveTo>
                        <a:pt x="21150" y="15574"/>
                      </a:moveTo>
                      <a:cubicBezTo>
                        <a:pt x="21261" y="15717"/>
                        <a:pt x="21093" y="15952"/>
                        <a:pt x="20924" y="15784"/>
                      </a:cubicBezTo>
                      <a:cubicBezTo>
                        <a:pt x="20982" y="16021"/>
                        <a:pt x="20891" y="16384"/>
                        <a:pt x="20777" y="16596"/>
                      </a:cubicBezTo>
                      <a:cubicBezTo>
                        <a:pt x="20505" y="17107"/>
                        <a:pt x="20399" y="17680"/>
                        <a:pt x="20142" y="18190"/>
                      </a:cubicBezTo>
                      <a:cubicBezTo>
                        <a:pt x="20021" y="18451"/>
                        <a:pt x="19581" y="18883"/>
                        <a:pt x="19210" y="18697"/>
                      </a:cubicBezTo>
                      <a:cubicBezTo>
                        <a:pt x="19055" y="18620"/>
                        <a:pt x="18983" y="18564"/>
                        <a:pt x="18916" y="18429"/>
                      </a:cubicBezTo>
                      <a:cubicBezTo>
                        <a:pt x="18874" y="18346"/>
                        <a:pt x="18895" y="18082"/>
                        <a:pt x="18885" y="18073"/>
                      </a:cubicBezTo>
                      <a:cubicBezTo>
                        <a:pt x="18630" y="17743"/>
                        <a:pt x="18882" y="17612"/>
                        <a:pt x="18985" y="17344"/>
                      </a:cubicBezTo>
                      <a:cubicBezTo>
                        <a:pt x="19114" y="17002"/>
                        <a:pt x="19115" y="16913"/>
                        <a:pt x="19087" y="16545"/>
                      </a:cubicBezTo>
                      <a:cubicBezTo>
                        <a:pt x="19035" y="16414"/>
                        <a:pt x="19148" y="15981"/>
                        <a:pt x="19273" y="15913"/>
                      </a:cubicBezTo>
                      <a:cubicBezTo>
                        <a:pt x="19479" y="15800"/>
                        <a:pt x="19740" y="15772"/>
                        <a:pt x="19957" y="15653"/>
                      </a:cubicBezTo>
                      <a:cubicBezTo>
                        <a:pt x="20082" y="15574"/>
                        <a:pt x="20117" y="15501"/>
                        <a:pt x="20239" y="15479"/>
                      </a:cubicBezTo>
                      <a:cubicBezTo>
                        <a:pt x="20387" y="15448"/>
                        <a:pt x="20295" y="14983"/>
                        <a:pt x="20473" y="15143"/>
                      </a:cubicBezTo>
                      <a:cubicBezTo>
                        <a:pt x="20533" y="15027"/>
                        <a:pt x="20661" y="14865"/>
                        <a:pt x="20739" y="14731"/>
                      </a:cubicBezTo>
                      <a:cubicBezTo>
                        <a:pt x="20722" y="14552"/>
                        <a:pt x="20909" y="14739"/>
                        <a:pt x="20929" y="14819"/>
                      </a:cubicBezTo>
                      <a:cubicBezTo>
                        <a:pt x="20973" y="14985"/>
                        <a:pt x="21061" y="15461"/>
                        <a:pt x="21150" y="15574"/>
                      </a:cubicBezTo>
                      <a:cubicBezTo>
                        <a:pt x="21173" y="15603"/>
                        <a:pt x="21138" y="15559"/>
                        <a:pt x="21150" y="15574"/>
                      </a:cubicBezTo>
                      <a:close/>
                      <a:moveTo>
                        <a:pt x="21449" y="7942"/>
                      </a:moveTo>
                      <a:cubicBezTo>
                        <a:pt x="21344" y="7731"/>
                        <a:pt x="21600" y="7533"/>
                        <a:pt x="21152" y="7539"/>
                      </a:cubicBezTo>
                      <a:cubicBezTo>
                        <a:pt x="21008" y="7541"/>
                        <a:pt x="20754" y="7739"/>
                        <a:pt x="20526" y="7739"/>
                      </a:cubicBezTo>
                      <a:cubicBezTo>
                        <a:pt x="20244" y="7739"/>
                        <a:pt x="20016" y="7865"/>
                        <a:pt x="19729" y="7865"/>
                      </a:cubicBezTo>
                      <a:cubicBezTo>
                        <a:pt x="19565" y="7865"/>
                        <a:pt x="19469" y="8014"/>
                        <a:pt x="19302" y="7993"/>
                      </a:cubicBezTo>
                      <a:cubicBezTo>
                        <a:pt x="19093" y="7930"/>
                        <a:pt x="19070" y="7669"/>
                        <a:pt x="18908" y="7605"/>
                      </a:cubicBezTo>
                      <a:cubicBezTo>
                        <a:pt x="19001" y="7551"/>
                        <a:pt x="19025" y="7458"/>
                        <a:pt x="18981" y="7374"/>
                      </a:cubicBezTo>
                      <a:cubicBezTo>
                        <a:pt x="19062" y="7284"/>
                        <a:pt x="18938" y="7312"/>
                        <a:pt x="18896" y="7232"/>
                      </a:cubicBezTo>
                      <a:cubicBezTo>
                        <a:pt x="18780" y="7074"/>
                        <a:pt x="18298" y="6560"/>
                        <a:pt x="18034" y="6598"/>
                      </a:cubicBezTo>
                      <a:cubicBezTo>
                        <a:pt x="17984" y="6467"/>
                        <a:pt x="17855" y="6463"/>
                        <a:pt x="17803" y="6343"/>
                      </a:cubicBezTo>
                      <a:cubicBezTo>
                        <a:pt x="17753" y="6232"/>
                        <a:pt x="17703" y="5708"/>
                        <a:pt x="17456" y="5708"/>
                      </a:cubicBezTo>
                      <a:lnTo>
                        <a:pt x="17456" y="5708"/>
                      </a:lnTo>
                      <a:cubicBezTo>
                        <a:pt x="17148" y="5708"/>
                        <a:pt x="17061" y="5095"/>
                        <a:pt x="17029" y="4927"/>
                      </a:cubicBezTo>
                      <a:lnTo>
                        <a:pt x="17085" y="4930"/>
                      </a:lnTo>
                      <a:cubicBezTo>
                        <a:pt x="16985" y="4575"/>
                        <a:pt x="16629" y="4445"/>
                        <a:pt x="16480" y="4141"/>
                      </a:cubicBezTo>
                      <a:lnTo>
                        <a:pt x="16435" y="4152"/>
                      </a:lnTo>
                      <a:cubicBezTo>
                        <a:pt x="16428" y="4118"/>
                        <a:pt x="16411" y="4085"/>
                        <a:pt x="16410" y="4050"/>
                      </a:cubicBezTo>
                      <a:cubicBezTo>
                        <a:pt x="16418" y="4049"/>
                        <a:pt x="16577" y="4040"/>
                        <a:pt x="16577" y="4040"/>
                      </a:cubicBezTo>
                      <a:cubicBezTo>
                        <a:pt x="16561" y="4019"/>
                        <a:pt x="16373" y="3888"/>
                        <a:pt x="16373" y="3877"/>
                      </a:cubicBezTo>
                      <a:cubicBezTo>
                        <a:pt x="16140" y="3556"/>
                        <a:pt x="15927" y="3229"/>
                        <a:pt x="15764" y="2884"/>
                      </a:cubicBezTo>
                      <a:cubicBezTo>
                        <a:pt x="15810" y="2908"/>
                        <a:pt x="15860" y="2921"/>
                        <a:pt x="15913" y="2924"/>
                      </a:cubicBezTo>
                      <a:cubicBezTo>
                        <a:pt x="16212" y="2508"/>
                        <a:pt x="16034" y="2139"/>
                        <a:pt x="15828" y="1728"/>
                      </a:cubicBezTo>
                      <a:cubicBezTo>
                        <a:pt x="15663" y="1776"/>
                        <a:pt x="15487" y="1765"/>
                        <a:pt x="15320" y="1792"/>
                      </a:cubicBezTo>
                      <a:cubicBezTo>
                        <a:pt x="15262" y="1792"/>
                        <a:pt x="15004" y="1673"/>
                        <a:pt x="14939" y="1652"/>
                      </a:cubicBezTo>
                      <a:cubicBezTo>
                        <a:pt x="14877" y="1646"/>
                        <a:pt x="14703" y="1675"/>
                        <a:pt x="14673" y="1666"/>
                      </a:cubicBezTo>
                      <a:cubicBezTo>
                        <a:pt x="14649" y="1666"/>
                        <a:pt x="14604" y="1640"/>
                        <a:pt x="14583" y="1631"/>
                      </a:cubicBezTo>
                      <a:cubicBezTo>
                        <a:pt x="14579" y="1638"/>
                        <a:pt x="14541" y="1746"/>
                        <a:pt x="14548" y="1746"/>
                      </a:cubicBezTo>
                      <a:cubicBezTo>
                        <a:pt x="14314" y="1775"/>
                        <a:pt x="14213" y="1915"/>
                        <a:pt x="13949" y="1776"/>
                      </a:cubicBezTo>
                      <a:cubicBezTo>
                        <a:pt x="13737" y="1662"/>
                        <a:pt x="13370" y="1599"/>
                        <a:pt x="13126" y="1666"/>
                      </a:cubicBezTo>
                      <a:cubicBezTo>
                        <a:pt x="13114" y="1631"/>
                        <a:pt x="12362" y="1325"/>
                        <a:pt x="12311" y="1315"/>
                      </a:cubicBezTo>
                      <a:cubicBezTo>
                        <a:pt x="12058" y="1263"/>
                        <a:pt x="11585" y="1295"/>
                        <a:pt x="11468" y="1561"/>
                      </a:cubicBezTo>
                      <a:cubicBezTo>
                        <a:pt x="11405" y="1704"/>
                        <a:pt x="11546" y="1817"/>
                        <a:pt x="11493" y="1940"/>
                      </a:cubicBezTo>
                      <a:cubicBezTo>
                        <a:pt x="11411" y="2129"/>
                        <a:pt x="10260" y="1753"/>
                        <a:pt x="10229" y="1583"/>
                      </a:cubicBezTo>
                      <a:cubicBezTo>
                        <a:pt x="10181" y="1321"/>
                        <a:pt x="9285" y="1213"/>
                        <a:pt x="9029" y="1193"/>
                      </a:cubicBezTo>
                      <a:cubicBezTo>
                        <a:pt x="9018" y="1125"/>
                        <a:pt x="8978" y="1083"/>
                        <a:pt x="8892" y="1075"/>
                      </a:cubicBezTo>
                      <a:lnTo>
                        <a:pt x="8892" y="1071"/>
                      </a:lnTo>
                      <a:cubicBezTo>
                        <a:pt x="8848" y="1075"/>
                        <a:pt x="8690" y="1054"/>
                        <a:pt x="8710" y="986"/>
                      </a:cubicBezTo>
                      <a:cubicBezTo>
                        <a:pt x="8710" y="964"/>
                        <a:pt x="8994" y="767"/>
                        <a:pt x="9016" y="679"/>
                      </a:cubicBezTo>
                      <a:cubicBezTo>
                        <a:pt x="9056" y="517"/>
                        <a:pt x="8891" y="519"/>
                        <a:pt x="8901" y="450"/>
                      </a:cubicBezTo>
                      <a:cubicBezTo>
                        <a:pt x="8820" y="389"/>
                        <a:pt x="9205" y="-90"/>
                        <a:pt x="8780" y="124"/>
                      </a:cubicBezTo>
                      <a:cubicBezTo>
                        <a:pt x="8738" y="-14"/>
                        <a:pt x="7966" y="-25"/>
                        <a:pt x="7786" y="33"/>
                      </a:cubicBezTo>
                      <a:cubicBezTo>
                        <a:pt x="7755" y="33"/>
                        <a:pt x="7236" y="45"/>
                        <a:pt x="7284" y="112"/>
                      </a:cubicBezTo>
                      <a:cubicBezTo>
                        <a:pt x="6980" y="-39"/>
                        <a:pt x="6476" y="127"/>
                        <a:pt x="6182" y="191"/>
                      </a:cubicBezTo>
                      <a:cubicBezTo>
                        <a:pt x="5782" y="191"/>
                        <a:pt x="5357" y="466"/>
                        <a:pt x="4985" y="577"/>
                      </a:cubicBezTo>
                      <a:cubicBezTo>
                        <a:pt x="4968" y="561"/>
                        <a:pt x="4957" y="544"/>
                        <a:pt x="4950" y="523"/>
                      </a:cubicBezTo>
                      <a:lnTo>
                        <a:pt x="4918" y="529"/>
                      </a:lnTo>
                      <a:lnTo>
                        <a:pt x="4905" y="496"/>
                      </a:lnTo>
                      <a:cubicBezTo>
                        <a:pt x="4737" y="581"/>
                        <a:pt x="4445" y="574"/>
                        <a:pt x="4277" y="480"/>
                      </a:cubicBezTo>
                      <a:cubicBezTo>
                        <a:pt x="4282" y="423"/>
                        <a:pt x="4286" y="367"/>
                        <a:pt x="4279" y="311"/>
                      </a:cubicBezTo>
                      <a:cubicBezTo>
                        <a:pt x="3839" y="327"/>
                        <a:pt x="3931" y="706"/>
                        <a:pt x="3692" y="913"/>
                      </a:cubicBezTo>
                      <a:cubicBezTo>
                        <a:pt x="3463" y="1112"/>
                        <a:pt x="3139" y="1114"/>
                        <a:pt x="2935" y="1363"/>
                      </a:cubicBezTo>
                      <a:cubicBezTo>
                        <a:pt x="2899" y="1537"/>
                        <a:pt x="2704" y="1647"/>
                        <a:pt x="2717" y="1829"/>
                      </a:cubicBezTo>
                      <a:cubicBezTo>
                        <a:pt x="2734" y="2071"/>
                        <a:pt x="2718" y="2224"/>
                        <a:pt x="2488" y="2389"/>
                      </a:cubicBezTo>
                      <a:cubicBezTo>
                        <a:pt x="2217" y="2584"/>
                        <a:pt x="1913" y="2731"/>
                        <a:pt x="1546" y="2719"/>
                      </a:cubicBezTo>
                      <a:cubicBezTo>
                        <a:pt x="1507" y="2976"/>
                        <a:pt x="1199" y="3017"/>
                        <a:pt x="1132" y="3212"/>
                      </a:cubicBezTo>
                      <a:cubicBezTo>
                        <a:pt x="1025" y="3521"/>
                        <a:pt x="918" y="3677"/>
                        <a:pt x="641" y="3906"/>
                      </a:cubicBezTo>
                      <a:lnTo>
                        <a:pt x="670" y="3942"/>
                      </a:lnTo>
                      <a:cubicBezTo>
                        <a:pt x="508" y="4166"/>
                        <a:pt x="173" y="4557"/>
                        <a:pt x="339" y="4803"/>
                      </a:cubicBezTo>
                      <a:lnTo>
                        <a:pt x="391" y="4803"/>
                      </a:lnTo>
                      <a:cubicBezTo>
                        <a:pt x="467" y="4803"/>
                        <a:pt x="416" y="5040"/>
                        <a:pt x="558" y="5026"/>
                      </a:cubicBezTo>
                      <a:cubicBezTo>
                        <a:pt x="575" y="5060"/>
                        <a:pt x="612" y="5269"/>
                        <a:pt x="543" y="5269"/>
                      </a:cubicBezTo>
                      <a:lnTo>
                        <a:pt x="456" y="5299"/>
                      </a:lnTo>
                      <a:cubicBezTo>
                        <a:pt x="764" y="5604"/>
                        <a:pt x="582" y="5896"/>
                        <a:pt x="452" y="6228"/>
                      </a:cubicBezTo>
                      <a:cubicBezTo>
                        <a:pt x="401" y="6220"/>
                        <a:pt x="345" y="6229"/>
                        <a:pt x="297" y="6251"/>
                      </a:cubicBezTo>
                      <a:cubicBezTo>
                        <a:pt x="430" y="6424"/>
                        <a:pt x="154" y="6618"/>
                        <a:pt x="0" y="6730"/>
                      </a:cubicBezTo>
                      <a:cubicBezTo>
                        <a:pt x="249" y="6752"/>
                        <a:pt x="299" y="6978"/>
                        <a:pt x="276" y="7155"/>
                      </a:cubicBezTo>
                      <a:lnTo>
                        <a:pt x="307" y="7155"/>
                      </a:lnTo>
                      <a:cubicBezTo>
                        <a:pt x="294" y="7155"/>
                        <a:pt x="281" y="7155"/>
                        <a:pt x="268" y="7155"/>
                      </a:cubicBezTo>
                      <a:cubicBezTo>
                        <a:pt x="265" y="7167"/>
                        <a:pt x="258" y="7174"/>
                        <a:pt x="247" y="7177"/>
                      </a:cubicBezTo>
                      <a:cubicBezTo>
                        <a:pt x="206" y="7341"/>
                        <a:pt x="390" y="7647"/>
                        <a:pt x="654" y="7597"/>
                      </a:cubicBezTo>
                      <a:cubicBezTo>
                        <a:pt x="662" y="7714"/>
                        <a:pt x="780" y="7762"/>
                        <a:pt x="802" y="7878"/>
                      </a:cubicBezTo>
                      <a:cubicBezTo>
                        <a:pt x="873" y="7889"/>
                        <a:pt x="913" y="7864"/>
                        <a:pt x="946" y="7814"/>
                      </a:cubicBezTo>
                      <a:cubicBezTo>
                        <a:pt x="1016" y="8004"/>
                        <a:pt x="1264" y="8051"/>
                        <a:pt x="1309" y="8201"/>
                      </a:cubicBezTo>
                      <a:cubicBezTo>
                        <a:pt x="1426" y="8354"/>
                        <a:pt x="1416" y="8441"/>
                        <a:pt x="1473" y="8622"/>
                      </a:cubicBezTo>
                      <a:lnTo>
                        <a:pt x="1520" y="8622"/>
                      </a:lnTo>
                      <a:cubicBezTo>
                        <a:pt x="1569" y="8710"/>
                        <a:pt x="1975" y="9160"/>
                        <a:pt x="2133" y="9105"/>
                      </a:cubicBezTo>
                      <a:cubicBezTo>
                        <a:pt x="2414" y="9356"/>
                        <a:pt x="2674" y="9574"/>
                        <a:pt x="3086" y="9750"/>
                      </a:cubicBezTo>
                      <a:cubicBezTo>
                        <a:pt x="3082" y="9812"/>
                        <a:pt x="3079" y="9875"/>
                        <a:pt x="3077" y="9937"/>
                      </a:cubicBezTo>
                      <a:cubicBezTo>
                        <a:pt x="3152" y="9898"/>
                        <a:pt x="3229" y="9859"/>
                        <a:pt x="3307" y="9824"/>
                      </a:cubicBezTo>
                      <a:lnTo>
                        <a:pt x="3321" y="9829"/>
                      </a:lnTo>
                      <a:lnTo>
                        <a:pt x="3322" y="9817"/>
                      </a:lnTo>
                      <a:cubicBezTo>
                        <a:pt x="3580" y="9701"/>
                        <a:pt x="3830" y="9612"/>
                        <a:pt x="4125" y="9621"/>
                      </a:cubicBezTo>
                      <a:cubicBezTo>
                        <a:pt x="4261" y="9626"/>
                        <a:pt x="4581" y="9721"/>
                        <a:pt x="4686" y="9617"/>
                      </a:cubicBezTo>
                      <a:cubicBezTo>
                        <a:pt x="4748" y="9641"/>
                        <a:pt x="4808" y="9667"/>
                        <a:pt x="4866" y="9695"/>
                      </a:cubicBezTo>
                      <a:cubicBezTo>
                        <a:pt x="5080" y="9574"/>
                        <a:pt x="5871" y="9431"/>
                        <a:pt x="5918" y="9296"/>
                      </a:cubicBezTo>
                      <a:cubicBezTo>
                        <a:pt x="5972" y="9317"/>
                        <a:pt x="5995" y="9339"/>
                        <a:pt x="6016" y="9264"/>
                      </a:cubicBezTo>
                      <a:cubicBezTo>
                        <a:pt x="6022" y="9261"/>
                        <a:pt x="6045" y="9250"/>
                        <a:pt x="6080" y="9241"/>
                      </a:cubicBezTo>
                      <a:cubicBezTo>
                        <a:pt x="6162" y="9312"/>
                        <a:pt x="6375" y="9249"/>
                        <a:pt x="6476" y="9223"/>
                      </a:cubicBezTo>
                      <a:lnTo>
                        <a:pt x="6476" y="9214"/>
                      </a:lnTo>
                      <a:cubicBezTo>
                        <a:pt x="7144" y="9195"/>
                        <a:pt x="6984" y="9378"/>
                        <a:pt x="7304" y="9739"/>
                      </a:cubicBezTo>
                      <a:cubicBezTo>
                        <a:pt x="7475" y="9932"/>
                        <a:pt x="7980" y="9814"/>
                        <a:pt x="8200" y="9773"/>
                      </a:cubicBezTo>
                      <a:cubicBezTo>
                        <a:pt x="8223" y="9858"/>
                        <a:pt x="8315" y="9945"/>
                        <a:pt x="8426" y="9941"/>
                      </a:cubicBezTo>
                      <a:cubicBezTo>
                        <a:pt x="8418" y="9986"/>
                        <a:pt x="8482" y="10342"/>
                        <a:pt x="8493" y="10381"/>
                      </a:cubicBezTo>
                      <a:lnTo>
                        <a:pt x="8473" y="10381"/>
                      </a:lnTo>
                      <a:cubicBezTo>
                        <a:pt x="8451" y="10590"/>
                        <a:pt x="8231" y="10752"/>
                        <a:pt x="8455" y="10846"/>
                      </a:cubicBezTo>
                      <a:cubicBezTo>
                        <a:pt x="8424" y="11002"/>
                        <a:pt x="8415" y="11164"/>
                        <a:pt x="8205" y="11187"/>
                      </a:cubicBezTo>
                      <a:cubicBezTo>
                        <a:pt x="8322" y="11607"/>
                        <a:pt x="8608" y="11836"/>
                        <a:pt x="8916" y="12161"/>
                      </a:cubicBezTo>
                      <a:cubicBezTo>
                        <a:pt x="8896" y="12195"/>
                        <a:pt x="8883" y="12228"/>
                        <a:pt x="8856" y="12259"/>
                      </a:cubicBezTo>
                      <a:cubicBezTo>
                        <a:pt x="9007" y="12382"/>
                        <a:pt x="9103" y="12537"/>
                        <a:pt x="9233" y="12666"/>
                      </a:cubicBezTo>
                      <a:lnTo>
                        <a:pt x="9303" y="12614"/>
                      </a:lnTo>
                      <a:cubicBezTo>
                        <a:pt x="9334" y="12654"/>
                        <a:pt x="9303" y="12657"/>
                        <a:pt x="9301" y="12701"/>
                      </a:cubicBezTo>
                      <a:lnTo>
                        <a:pt x="9265" y="12704"/>
                      </a:lnTo>
                      <a:cubicBezTo>
                        <a:pt x="9269" y="12865"/>
                        <a:pt x="9736" y="13608"/>
                        <a:pt x="9628" y="13713"/>
                      </a:cubicBezTo>
                      <a:cubicBezTo>
                        <a:pt x="9399" y="13830"/>
                        <a:pt x="9559" y="14066"/>
                        <a:pt x="9672" y="14224"/>
                      </a:cubicBezTo>
                      <a:cubicBezTo>
                        <a:pt x="9958" y="14623"/>
                        <a:pt x="9535" y="14683"/>
                        <a:pt x="9477" y="14929"/>
                      </a:cubicBezTo>
                      <a:cubicBezTo>
                        <a:pt x="9422" y="15139"/>
                        <a:pt x="9270" y="15661"/>
                        <a:pt x="9117" y="15801"/>
                      </a:cubicBezTo>
                      <a:cubicBezTo>
                        <a:pt x="9132" y="15821"/>
                        <a:pt x="9142" y="15843"/>
                        <a:pt x="9148" y="15865"/>
                      </a:cubicBezTo>
                      <a:lnTo>
                        <a:pt x="9127" y="15871"/>
                      </a:lnTo>
                      <a:cubicBezTo>
                        <a:pt x="9147" y="15972"/>
                        <a:pt x="9127" y="16088"/>
                        <a:pt x="9127" y="16190"/>
                      </a:cubicBezTo>
                      <a:lnTo>
                        <a:pt x="9117" y="16197"/>
                      </a:lnTo>
                      <a:cubicBezTo>
                        <a:pt x="9045" y="16880"/>
                        <a:pt x="10051" y="17437"/>
                        <a:pt x="9956" y="18137"/>
                      </a:cubicBezTo>
                      <a:cubicBezTo>
                        <a:pt x="9907" y="18501"/>
                        <a:pt x="10103" y="19517"/>
                        <a:pt x="10608" y="19648"/>
                      </a:cubicBezTo>
                      <a:cubicBezTo>
                        <a:pt x="10711" y="19738"/>
                        <a:pt x="11215" y="20660"/>
                        <a:pt x="11120" y="20764"/>
                      </a:cubicBezTo>
                      <a:cubicBezTo>
                        <a:pt x="10785" y="20848"/>
                        <a:pt x="11116" y="20987"/>
                        <a:pt x="11144" y="21115"/>
                      </a:cubicBezTo>
                      <a:cubicBezTo>
                        <a:pt x="10968" y="21510"/>
                        <a:pt x="11967" y="21476"/>
                        <a:pt x="12221" y="21354"/>
                      </a:cubicBezTo>
                      <a:cubicBezTo>
                        <a:pt x="12519" y="21209"/>
                        <a:pt x="12813" y="21294"/>
                        <a:pt x="13150" y="21319"/>
                      </a:cubicBezTo>
                      <a:cubicBezTo>
                        <a:pt x="13150" y="21319"/>
                        <a:pt x="13164" y="21264"/>
                        <a:pt x="13165" y="21262"/>
                      </a:cubicBezTo>
                      <a:cubicBezTo>
                        <a:pt x="13768" y="21285"/>
                        <a:pt x="14233" y="20805"/>
                        <a:pt x="14641" y="20497"/>
                      </a:cubicBezTo>
                      <a:cubicBezTo>
                        <a:pt x="14854" y="20335"/>
                        <a:pt x="14941" y="20135"/>
                        <a:pt x="15093" y="19938"/>
                      </a:cubicBezTo>
                      <a:cubicBezTo>
                        <a:pt x="15177" y="19827"/>
                        <a:pt x="15387" y="19750"/>
                        <a:pt x="15454" y="19635"/>
                      </a:cubicBezTo>
                      <a:cubicBezTo>
                        <a:pt x="15552" y="19463"/>
                        <a:pt x="15640" y="19307"/>
                        <a:pt x="15688" y="19094"/>
                      </a:cubicBezTo>
                      <a:lnTo>
                        <a:pt x="15697" y="19094"/>
                      </a:lnTo>
                      <a:cubicBezTo>
                        <a:pt x="15716" y="18996"/>
                        <a:pt x="15724" y="18898"/>
                        <a:pt x="15722" y="18799"/>
                      </a:cubicBezTo>
                      <a:lnTo>
                        <a:pt x="15659" y="18795"/>
                      </a:lnTo>
                      <a:cubicBezTo>
                        <a:pt x="15712" y="18611"/>
                        <a:pt x="15867" y="18624"/>
                        <a:pt x="16053" y="18537"/>
                      </a:cubicBezTo>
                      <a:cubicBezTo>
                        <a:pt x="16371" y="18385"/>
                        <a:pt x="16454" y="18365"/>
                        <a:pt x="16521" y="18076"/>
                      </a:cubicBezTo>
                      <a:cubicBezTo>
                        <a:pt x="16544" y="17824"/>
                        <a:pt x="16568" y="17645"/>
                        <a:pt x="16480" y="17400"/>
                      </a:cubicBezTo>
                      <a:cubicBezTo>
                        <a:pt x="16325" y="16977"/>
                        <a:pt x="16456" y="16954"/>
                        <a:pt x="16829" y="16691"/>
                      </a:cubicBezTo>
                      <a:cubicBezTo>
                        <a:pt x="17122" y="16484"/>
                        <a:pt x="17222" y="16348"/>
                        <a:pt x="17594" y="16182"/>
                      </a:cubicBezTo>
                      <a:cubicBezTo>
                        <a:pt x="17872" y="16057"/>
                        <a:pt x="18450" y="15634"/>
                        <a:pt x="18274" y="15310"/>
                      </a:cubicBezTo>
                      <a:cubicBezTo>
                        <a:pt x="18221" y="15211"/>
                        <a:pt x="18282" y="14088"/>
                        <a:pt x="18165" y="14103"/>
                      </a:cubicBezTo>
                      <a:cubicBezTo>
                        <a:pt x="18141" y="14052"/>
                        <a:pt x="18023" y="13987"/>
                        <a:pt x="17958" y="13987"/>
                      </a:cubicBezTo>
                      <a:cubicBezTo>
                        <a:pt x="17817" y="13835"/>
                        <a:pt x="17931" y="13505"/>
                        <a:pt x="17832" y="13353"/>
                      </a:cubicBezTo>
                      <a:cubicBezTo>
                        <a:pt x="17796" y="13301"/>
                        <a:pt x="17878" y="13216"/>
                        <a:pt x="17887" y="13166"/>
                      </a:cubicBezTo>
                      <a:cubicBezTo>
                        <a:pt x="17915" y="13016"/>
                        <a:pt x="17749" y="13031"/>
                        <a:pt x="17690" y="12936"/>
                      </a:cubicBezTo>
                      <a:cubicBezTo>
                        <a:pt x="17639" y="12798"/>
                        <a:pt x="17991" y="12016"/>
                        <a:pt x="18132" y="11894"/>
                      </a:cubicBezTo>
                      <a:cubicBezTo>
                        <a:pt x="18256" y="11861"/>
                        <a:pt x="18334" y="11800"/>
                        <a:pt x="18421" y="11719"/>
                      </a:cubicBezTo>
                      <a:lnTo>
                        <a:pt x="18439" y="11748"/>
                      </a:lnTo>
                      <a:cubicBezTo>
                        <a:pt x="18933" y="11102"/>
                        <a:pt x="19669" y="10727"/>
                        <a:pt x="20222" y="10146"/>
                      </a:cubicBezTo>
                      <a:cubicBezTo>
                        <a:pt x="20487" y="9868"/>
                        <a:pt x="20746" y="9587"/>
                        <a:pt x="20861" y="9234"/>
                      </a:cubicBezTo>
                      <a:cubicBezTo>
                        <a:pt x="20916" y="9067"/>
                        <a:pt x="21026" y="8908"/>
                        <a:pt x="21115" y="8753"/>
                      </a:cubicBezTo>
                      <a:cubicBezTo>
                        <a:pt x="21241" y="8534"/>
                        <a:pt x="21257" y="8322"/>
                        <a:pt x="21357" y="8120"/>
                      </a:cubicBezTo>
                      <a:cubicBezTo>
                        <a:pt x="21369" y="8126"/>
                        <a:pt x="21377" y="8136"/>
                        <a:pt x="21381" y="8150"/>
                      </a:cubicBezTo>
                      <a:cubicBezTo>
                        <a:pt x="21416" y="8150"/>
                        <a:pt x="21450" y="8149"/>
                        <a:pt x="21485" y="8146"/>
                      </a:cubicBezTo>
                      <a:cubicBezTo>
                        <a:pt x="21506" y="8073"/>
                        <a:pt x="21488" y="8022"/>
                        <a:pt x="21449" y="7942"/>
                      </a:cubicBezTo>
                      <a:cubicBezTo>
                        <a:pt x="21441" y="7926"/>
                        <a:pt x="21477" y="7998"/>
                        <a:pt x="21449" y="7942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410780">
                    <a:lnSpc>
                      <a:spcPct val="110000"/>
                    </a:lnSpc>
                    <a:spcBef>
                      <a:spcPts val="2110"/>
                    </a:spcBef>
                    <a:defRPr sz="2000">
                      <a:solidFill>
                        <a:srgbClr val="4C4C4C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pPr>
                  <a:endParaRPr sz="1407">
                    <a:latin typeface="Abadi MT Condensed Light" panose="020B0306030101010103" pitchFamily="34" charset="77"/>
                    <a:ea typeface="Lato Light" panose="020F0502020204030203" pitchFamily="34" charset="0"/>
                    <a:cs typeface="Lato Light" panose="020F0502020204030203" pitchFamily="34" charset="0"/>
                  </a:endParaRPr>
                </a:p>
              </p:txBody>
            </p:sp>
            <p:sp>
              <p:nvSpPr>
                <p:cNvPr id="47" name="Shape 4467">
                  <a:extLst>
                    <a:ext uri="{FF2B5EF4-FFF2-40B4-BE49-F238E27FC236}">
                      <a16:creationId xmlns:a16="http://schemas.microsoft.com/office/drawing/2014/main" id="{CBC6B965-5B97-4A1A-B618-A6365F50C0B6}"/>
                    </a:ext>
                  </a:extLst>
                </p:cNvPr>
                <p:cNvSpPr/>
                <p:nvPr/>
              </p:nvSpPr>
              <p:spPr>
                <a:xfrm>
                  <a:off x="6818981" y="737114"/>
                  <a:ext cx="5030520" cy="397174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91" h="21535" extrusionOk="0">
                      <a:moveTo>
                        <a:pt x="16904" y="15081"/>
                      </a:moveTo>
                      <a:cubicBezTo>
                        <a:pt x="16878" y="15144"/>
                        <a:pt x="16987" y="15511"/>
                        <a:pt x="17048" y="15519"/>
                      </a:cubicBezTo>
                      <a:cubicBezTo>
                        <a:pt x="17083" y="15524"/>
                        <a:pt x="17047" y="15382"/>
                        <a:pt x="17101" y="15439"/>
                      </a:cubicBezTo>
                      <a:cubicBezTo>
                        <a:pt x="17151" y="15490"/>
                        <a:pt x="17019" y="15711"/>
                        <a:pt x="17203" y="15682"/>
                      </a:cubicBezTo>
                      <a:cubicBezTo>
                        <a:pt x="17259" y="15674"/>
                        <a:pt x="17432" y="15703"/>
                        <a:pt x="17464" y="15758"/>
                      </a:cubicBezTo>
                      <a:cubicBezTo>
                        <a:pt x="17452" y="15727"/>
                        <a:pt x="17442" y="15696"/>
                        <a:pt x="17435" y="15663"/>
                      </a:cubicBezTo>
                      <a:cubicBezTo>
                        <a:pt x="17516" y="15683"/>
                        <a:pt x="17654" y="15992"/>
                        <a:pt x="17725" y="15946"/>
                      </a:cubicBezTo>
                      <a:cubicBezTo>
                        <a:pt x="17786" y="15905"/>
                        <a:pt x="17633" y="15755"/>
                        <a:pt x="17633" y="15702"/>
                      </a:cubicBezTo>
                      <a:cubicBezTo>
                        <a:pt x="17660" y="15714"/>
                        <a:pt x="17766" y="15737"/>
                        <a:pt x="17745" y="15652"/>
                      </a:cubicBezTo>
                      <a:cubicBezTo>
                        <a:pt x="17729" y="15587"/>
                        <a:pt x="17567" y="15597"/>
                        <a:pt x="17540" y="15580"/>
                      </a:cubicBezTo>
                      <a:cubicBezTo>
                        <a:pt x="17349" y="15455"/>
                        <a:pt x="17283" y="15635"/>
                        <a:pt x="17202" y="15310"/>
                      </a:cubicBezTo>
                      <a:cubicBezTo>
                        <a:pt x="17153" y="15112"/>
                        <a:pt x="17295" y="15098"/>
                        <a:pt x="17324" y="14930"/>
                      </a:cubicBezTo>
                      <a:cubicBezTo>
                        <a:pt x="17333" y="14883"/>
                        <a:pt x="17282" y="14574"/>
                        <a:pt x="17261" y="14508"/>
                      </a:cubicBezTo>
                      <a:cubicBezTo>
                        <a:pt x="17172" y="14517"/>
                        <a:pt x="16955" y="14428"/>
                        <a:pt x="16945" y="14587"/>
                      </a:cubicBezTo>
                      <a:cubicBezTo>
                        <a:pt x="16940" y="14669"/>
                        <a:pt x="17033" y="15040"/>
                        <a:pt x="16988" y="15085"/>
                      </a:cubicBezTo>
                      <a:cubicBezTo>
                        <a:pt x="16958" y="15115"/>
                        <a:pt x="16927" y="15024"/>
                        <a:pt x="16904" y="15081"/>
                      </a:cubicBezTo>
                      <a:close/>
                      <a:moveTo>
                        <a:pt x="16904" y="15081"/>
                      </a:moveTo>
                      <a:cubicBezTo>
                        <a:pt x="16926" y="15025"/>
                        <a:pt x="16888" y="15121"/>
                        <a:pt x="16904" y="15081"/>
                      </a:cubicBezTo>
                      <a:cubicBezTo>
                        <a:pt x="16904" y="15081"/>
                        <a:pt x="16904" y="15081"/>
                        <a:pt x="16904" y="15081"/>
                      </a:cubicBezTo>
                      <a:close/>
                      <a:moveTo>
                        <a:pt x="17709" y="16709"/>
                      </a:moveTo>
                      <a:cubicBezTo>
                        <a:pt x="17708" y="16802"/>
                        <a:pt x="17805" y="16839"/>
                        <a:pt x="17834" y="16746"/>
                      </a:cubicBezTo>
                      <a:cubicBezTo>
                        <a:pt x="17843" y="16718"/>
                        <a:pt x="17726" y="16544"/>
                        <a:pt x="17722" y="16461"/>
                      </a:cubicBezTo>
                      <a:cubicBezTo>
                        <a:pt x="17724" y="16510"/>
                        <a:pt x="17344" y="16224"/>
                        <a:pt x="17341" y="16255"/>
                      </a:cubicBezTo>
                      <a:cubicBezTo>
                        <a:pt x="17337" y="16305"/>
                        <a:pt x="17337" y="16436"/>
                        <a:pt x="17350" y="16498"/>
                      </a:cubicBezTo>
                      <a:cubicBezTo>
                        <a:pt x="17373" y="16614"/>
                        <a:pt x="17515" y="16528"/>
                        <a:pt x="17520" y="16668"/>
                      </a:cubicBezTo>
                      <a:cubicBezTo>
                        <a:pt x="17522" y="16697"/>
                        <a:pt x="17426" y="16700"/>
                        <a:pt x="17444" y="16766"/>
                      </a:cubicBezTo>
                      <a:cubicBezTo>
                        <a:pt x="17455" y="16807"/>
                        <a:pt x="17578" y="16963"/>
                        <a:pt x="17612" y="16917"/>
                      </a:cubicBezTo>
                      <a:cubicBezTo>
                        <a:pt x="17662" y="16850"/>
                        <a:pt x="17544" y="16759"/>
                        <a:pt x="17614" y="16682"/>
                      </a:cubicBezTo>
                      <a:cubicBezTo>
                        <a:pt x="17616" y="16704"/>
                        <a:pt x="17611" y="16808"/>
                        <a:pt x="17633" y="16819"/>
                      </a:cubicBezTo>
                      <a:cubicBezTo>
                        <a:pt x="17628" y="16817"/>
                        <a:pt x="17623" y="16814"/>
                        <a:pt x="17634" y="16819"/>
                      </a:cubicBezTo>
                      <a:cubicBezTo>
                        <a:pt x="17645" y="16824"/>
                        <a:pt x="17640" y="16822"/>
                        <a:pt x="17634" y="16819"/>
                      </a:cubicBezTo>
                      <a:cubicBezTo>
                        <a:pt x="17657" y="16828"/>
                        <a:pt x="17680" y="16724"/>
                        <a:pt x="17709" y="16709"/>
                      </a:cubicBezTo>
                      <a:close/>
                      <a:moveTo>
                        <a:pt x="17710" y="15961"/>
                      </a:moveTo>
                      <a:cubicBezTo>
                        <a:pt x="17692" y="16058"/>
                        <a:pt x="17961" y="16228"/>
                        <a:pt x="17733" y="16237"/>
                      </a:cubicBezTo>
                      <a:cubicBezTo>
                        <a:pt x="17725" y="16290"/>
                        <a:pt x="17863" y="16620"/>
                        <a:pt x="17917" y="16605"/>
                      </a:cubicBezTo>
                      <a:cubicBezTo>
                        <a:pt x="17920" y="16528"/>
                        <a:pt x="17845" y="16422"/>
                        <a:pt x="17860" y="16351"/>
                      </a:cubicBezTo>
                      <a:cubicBezTo>
                        <a:pt x="17876" y="16273"/>
                        <a:pt x="17948" y="16350"/>
                        <a:pt x="17980" y="16311"/>
                      </a:cubicBezTo>
                      <a:cubicBezTo>
                        <a:pt x="17973" y="16319"/>
                        <a:pt x="17965" y="16329"/>
                        <a:pt x="17980" y="16310"/>
                      </a:cubicBezTo>
                      <a:cubicBezTo>
                        <a:pt x="17991" y="16297"/>
                        <a:pt x="17986" y="16303"/>
                        <a:pt x="17980" y="16310"/>
                      </a:cubicBezTo>
                      <a:cubicBezTo>
                        <a:pt x="18077" y="16188"/>
                        <a:pt x="17806" y="15955"/>
                        <a:pt x="17710" y="15961"/>
                      </a:cubicBezTo>
                      <a:close/>
                      <a:moveTo>
                        <a:pt x="18167" y="17453"/>
                      </a:moveTo>
                      <a:cubicBezTo>
                        <a:pt x="18167" y="17440"/>
                        <a:pt x="18167" y="17446"/>
                        <a:pt x="18167" y="17453"/>
                      </a:cubicBezTo>
                      <a:cubicBezTo>
                        <a:pt x="18167" y="17453"/>
                        <a:pt x="18167" y="17453"/>
                        <a:pt x="18167" y="17453"/>
                      </a:cubicBezTo>
                      <a:close/>
                      <a:moveTo>
                        <a:pt x="18083" y="17581"/>
                      </a:moveTo>
                      <a:cubicBezTo>
                        <a:pt x="18118" y="17811"/>
                        <a:pt x="18000" y="17620"/>
                        <a:pt x="18003" y="17620"/>
                      </a:cubicBezTo>
                      <a:cubicBezTo>
                        <a:pt x="17800" y="17636"/>
                        <a:pt x="17817" y="17533"/>
                        <a:pt x="17813" y="17287"/>
                      </a:cubicBezTo>
                      <a:cubicBezTo>
                        <a:pt x="17810" y="17128"/>
                        <a:pt x="17608" y="17239"/>
                        <a:pt x="17535" y="17194"/>
                      </a:cubicBezTo>
                      <a:cubicBezTo>
                        <a:pt x="17492" y="17167"/>
                        <a:pt x="17488" y="17406"/>
                        <a:pt x="17436" y="17391"/>
                      </a:cubicBezTo>
                      <a:cubicBezTo>
                        <a:pt x="17357" y="17368"/>
                        <a:pt x="17569" y="16871"/>
                        <a:pt x="17719" y="16991"/>
                      </a:cubicBezTo>
                      <a:cubicBezTo>
                        <a:pt x="17721" y="16992"/>
                        <a:pt x="17793" y="17215"/>
                        <a:pt x="17812" y="17062"/>
                      </a:cubicBezTo>
                      <a:cubicBezTo>
                        <a:pt x="17825" y="16959"/>
                        <a:pt x="17826" y="16988"/>
                        <a:pt x="17894" y="16996"/>
                      </a:cubicBezTo>
                      <a:cubicBezTo>
                        <a:pt x="17909" y="16893"/>
                        <a:pt x="17880" y="16906"/>
                        <a:pt x="17983" y="16886"/>
                      </a:cubicBezTo>
                      <a:cubicBezTo>
                        <a:pt x="18091" y="16865"/>
                        <a:pt x="17957" y="16726"/>
                        <a:pt x="18000" y="16693"/>
                      </a:cubicBezTo>
                      <a:cubicBezTo>
                        <a:pt x="18101" y="16614"/>
                        <a:pt x="18130" y="16965"/>
                        <a:pt x="18133" y="16978"/>
                      </a:cubicBezTo>
                      <a:cubicBezTo>
                        <a:pt x="18131" y="16970"/>
                        <a:pt x="18211" y="17160"/>
                        <a:pt x="18200" y="17128"/>
                      </a:cubicBezTo>
                      <a:cubicBezTo>
                        <a:pt x="18258" y="17300"/>
                        <a:pt x="18153" y="17341"/>
                        <a:pt x="18174" y="17494"/>
                      </a:cubicBezTo>
                      <a:lnTo>
                        <a:pt x="18168" y="17460"/>
                      </a:lnTo>
                      <a:cubicBezTo>
                        <a:pt x="18167" y="17449"/>
                        <a:pt x="18120" y="17319"/>
                        <a:pt x="18100" y="17304"/>
                      </a:cubicBezTo>
                      <a:cubicBezTo>
                        <a:pt x="17981" y="17215"/>
                        <a:pt x="18085" y="17594"/>
                        <a:pt x="18083" y="17581"/>
                      </a:cubicBezTo>
                      <a:close/>
                      <a:moveTo>
                        <a:pt x="18592" y="19309"/>
                      </a:moveTo>
                      <a:cubicBezTo>
                        <a:pt x="18592" y="19309"/>
                        <a:pt x="18587" y="19307"/>
                        <a:pt x="18585" y="19305"/>
                      </a:cubicBezTo>
                      <a:cubicBezTo>
                        <a:pt x="18586" y="19306"/>
                        <a:pt x="18588" y="19307"/>
                        <a:pt x="18592" y="19309"/>
                      </a:cubicBezTo>
                      <a:close/>
                      <a:moveTo>
                        <a:pt x="18592" y="19309"/>
                      </a:moveTo>
                      <a:lnTo>
                        <a:pt x="18598" y="19309"/>
                      </a:lnTo>
                      <a:cubicBezTo>
                        <a:pt x="18615" y="19134"/>
                        <a:pt x="18425" y="19063"/>
                        <a:pt x="18628" y="18989"/>
                      </a:cubicBezTo>
                      <a:cubicBezTo>
                        <a:pt x="18655" y="18947"/>
                        <a:pt x="18648" y="18911"/>
                        <a:pt x="18607" y="18881"/>
                      </a:cubicBezTo>
                      <a:cubicBezTo>
                        <a:pt x="18642" y="18813"/>
                        <a:pt x="18683" y="18803"/>
                        <a:pt x="18669" y="18696"/>
                      </a:cubicBezTo>
                      <a:cubicBezTo>
                        <a:pt x="18643" y="18690"/>
                        <a:pt x="18459" y="18728"/>
                        <a:pt x="18561" y="18611"/>
                      </a:cubicBezTo>
                      <a:cubicBezTo>
                        <a:pt x="18564" y="18608"/>
                        <a:pt x="18724" y="18381"/>
                        <a:pt x="18601" y="18449"/>
                      </a:cubicBezTo>
                      <a:cubicBezTo>
                        <a:pt x="18400" y="18560"/>
                        <a:pt x="18393" y="19197"/>
                        <a:pt x="18592" y="19309"/>
                      </a:cubicBezTo>
                      <a:close/>
                      <a:moveTo>
                        <a:pt x="18103" y="19991"/>
                      </a:moveTo>
                      <a:cubicBezTo>
                        <a:pt x="18100" y="19960"/>
                        <a:pt x="18096" y="19927"/>
                        <a:pt x="18103" y="19992"/>
                      </a:cubicBezTo>
                      <a:cubicBezTo>
                        <a:pt x="18109" y="20049"/>
                        <a:pt x="18106" y="20022"/>
                        <a:pt x="18103" y="19992"/>
                      </a:cubicBezTo>
                      <a:cubicBezTo>
                        <a:pt x="18116" y="20110"/>
                        <a:pt x="18306" y="20161"/>
                        <a:pt x="18306" y="20039"/>
                      </a:cubicBezTo>
                      <a:lnTo>
                        <a:pt x="18306" y="20017"/>
                      </a:lnTo>
                      <a:cubicBezTo>
                        <a:pt x="18306" y="19930"/>
                        <a:pt x="18091" y="19867"/>
                        <a:pt x="18103" y="19991"/>
                      </a:cubicBezTo>
                      <a:close/>
                      <a:moveTo>
                        <a:pt x="18904" y="19884"/>
                      </a:moveTo>
                      <a:cubicBezTo>
                        <a:pt x="18917" y="19893"/>
                        <a:pt x="18937" y="19906"/>
                        <a:pt x="18903" y="19884"/>
                      </a:cubicBezTo>
                      <a:cubicBezTo>
                        <a:pt x="18890" y="19876"/>
                        <a:pt x="18895" y="19879"/>
                        <a:pt x="18902" y="19883"/>
                      </a:cubicBezTo>
                      <a:cubicBezTo>
                        <a:pt x="18853" y="19853"/>
                        <a:pt x="18538" y="19779"/>
                        <a:pt x="18518" y="19896"/>
                      </a:cubicBezTo>
                      <a:cubicBezTo>
                        <a:pt x="18509" y="19950"/>
                        <a:pt x="18935" y="20067"/>
                        <a:pt x="18988" y="20089"/>
                      </a:cubicBezTo>
                      <a:cubicBezTo>
                        <a:pt x="19014" y="20004"/>
                        <a:pt x="18985" y="19937"/>
                        <a:pt x="18904" y="19884"/>
                      </a:cubicBezTo>
                      <a:close/>
                      <a:moveTo>
                        <a:pt x="16263" y="21201"/>
                      </a:moveTo>
                      <a:cubicBezTo>
                        <a:pt x="16276" y="21209"/>
                        <a:pt x="16293" y="21218"/>
                        <a:pt x="16262" y="21201"/>
                      </a:cubicBezTo>
                      <a:cubicBezTo>
                        <a:pt x="16243" y="21190"/>
                        <a:pt x="16250" y="21195"/>
                        <a:pt x="16261" y="21200"/>
                      </a:cubicBezTo>
                      <a:cubicBezTo>
                        <a:pt x="16178" y="21156"/>
                        <a:pt x="15894" y="21117"/>
                        <a:pt x="15839" y="21038"/>
                      </a:cubicBezTo>
                      <a:cubicBezTo>
                        <a:pt x="15766" y="20931"/>
                        <a:pt x="16060" y="20952"/>
                        <a:pt x="16033" y="20890"/>
                      </a:cubicBezTo>
                      <a:cubicBezTo>
                        <a:pt x="16015" y="20847"/>
                        <a:pt x="15631" y="20892"/>
                        <a:pt x="15548" y="20827"/>
                      </a:cubicBezTo>
                      <a:cubicBezTo>
                        <a:pt x="15431" y="20733"/>
                        <a:pt x="15383" y="20954"/>
                        <a:pt x="15185" y="20881"/>
                      </a:cubicBezTo>
                      <a:cubicBezTo>
                        <a:pt x="15030" y="20824"/>
                        <a:pt x="14638" y="20421"/>
                        <a:pt x="14549" y="20854"/>
                      </a:cubicBezTo>
                      <a:cubicBezTo>
                        <a:pt x="14678" y="20857"/>
                        <a:pt x="14825" y="21025"/>
                        <a:pt x="14961" y="21071"/>
                      </a:cubicBezTo>
                      <a:cubicBezTo>
                        <a:pt x="15189" y="21147"/>
                        <a:pt x="15472" y="21216"/>
                        <a:pt x="15706" y="21244"/>
                      </a:cubicBezTo>
                      <a:cubicBezTo>
                        <a:pt x="15768" y="21252"/>
                        <a:pt x="16095" y="21365"/>
                        <a:pt x="16116" y="21306"/>
                      </a:cubicBezTo>
                      <a:cubicBezTo>
                        <a:pt x="16108" y="21329"/>
                        <a:pt x="16443" y="21301"/>
                        <a:pt x="16263" y="21201"/>
                      </a:cubicBezTo>
                      <a:close/>
                      <a:moveTo>
                        <a:pt x="14587" y="20535"/>
                      </a:moveTo>
                      <a:cubicBezTo>
                        <a:pt x="14613" y="20480"/>
                        <a:pt x="14595" y="20518"/>
                        <a:pt x="14587" y="20535"/>
                      </a:cubicBezTo>
                      <a:cubicBezTo>
                        <a:pt x="14615" y="20477"/>
                        <a:pt x="14667" y="19955"/>
                        <a:pt x="14646" y="19893"/>
                      </a:cubicBezTo>
                      <a:cubicBezTo>
                        <a:pt x="14672" y="19912"/>
                        <a:pt x="14704" y="19916"/>
                        <a:pt x="14725" y="19942"/>
                      </a:cubicBezTo>
                      <a:cubicBezTo>
                        <a:pt x="14719" y="19826"/>
                        <a:pt x="14724" y="19684"/>
                        <a:pt x="14625" y="19570"/>
                      </a:cubicBezTo>
                      <a:cubicBezTo>
                        <a:pt x="14582" y="19521"/>
                        <a:pt x="14466" y="19573"/>
                        <a:pt x="14476" y="19656"/>
                      </a:cubicBezTo>
                      <a:cubicBezTo>
                        <a:pt x="14484" y="19728"/>
                        <a:pt x="14595" y="19726"/>
                        <a:pt x="14612" y="19833"/>
                      </a:cubicBezTo>
                      <a:cubicBezTo>
                        <a:pt x="14544" y="19734"/>
                        <a:pt x="14504" y="19734"/>
                        <a:pt x="14410" y="19686"/>
                      </a:cubicBezTo>
                      <a:cubicBezTo>
                        <a:pt x="14334" y="19438"/>
                        <a:pt x="14184" y="19343"/>
                        <a:pt x="14241" y="19116"/>
                      </a:cubicBezTo>
                      <a:cubicBezTo>
                        <a:pt x="14265" y="19025"/>
                        <a:pt x="13866" y="18581"/>
                        <a:pt x="13773" y="18564"/>
                      </a:cubicBezTo>
                      <a:cubicBezTo>
                        <a:pt x="13610" y="18532"/>
                        <a:pt x="13314" y="18143"/>
                        <a:pt x="13239" y="17978"/>
                      </a:cubicBezTo>
                      <a:cubicBezTo>
                        <a:pt x="13175" y="17835"/>
                        <a:pt x="12614" y="17619"/>
                        <a:pt x="12740" y="17868"/>
                      </a:cubicBezTo>
                      <a:cubicBezTo>
                        <a:pt x="12804" y="17994"/>
                        <a:pt x="12911" y="18099"/>
                        <a:pt x="12993" y="18204"/>
                      </a:cubicBezTo>
                      <a:cubicBezTo>
                        <a:pt x="13074" y="18306"/>
                        <a:pt x="13143" y="18547"/>
                        <a:pt x="13247" y="18604"/>
                      </a:cubicBezTo>
                      <a:cubicBezTo>
                        <a:pt x="13343" y="18657"/>
                        <a:pt x="13391" y="18728"/>
                        <a:pt x="13410" y="18867"/>
                      </a:cubicBezTo>
                      <a:cubicBezTo>
                        <a:pt x="13435" y="19052"/>
                        <a:pt x="13571" y="19187"/>
                        <a:pt x="13642" y="19345"/>
                      </a:cubicBezTo>
                      <a:cubicBezTo>
                        <a:pt x="13726" y="19532"/>
                        <a:pt x="13738" y="19854"/>
                        <a:pt x="13898" y="19967"/>
                      </a:cubicBezTo>
                      <a:cubicBezTo>
                        <a:pt x="13999" y="20039"/>
                        <a:pt x="14049" y="20239"/>
                        <a:pt x="14159" y="20332"/>
                      </a:cubicBezTo>
                      <a:cubicBezTo>
                        <a:pt x="14218" y="20381"/>
                        <a:pt x="14320" y="20591"/>
                        <a:pt x="14373" y="20604"/>
                      </a:cubicBezTo>
                      <a:cubicBezTo>
                        <a:pt x="14369" y="20571"/>
                        <a:pt x="14355" y="20530"/>
                        <a:pt x="14378" y="20503"/>
                      </a:cubicBezTo>
                      <a:cubicBezTo>
                        <a:pt x="14413" y="20525"/>
                        <a:pt x="14560" y="20593"/>
                        <a:pt x="14587" y="20535"/>
                      </a:cubicBezTo>
                      <a:cubicBezTo>
                        <a:pt x="14584" y="20542"/>
                        <a:pt x="14582" y="20546"/>
                        <a:pt x="14587" y="20535"/>
                      </a:cubicBezTo>
                      <a:close/>
                      <a:moveTo>
                        <a:pt x="18008" y="18723"/>
                      </a:moveTo>
                      <a:cubicBezTo>
                        <a:pt x="17983" y="18750"/>
                        <a:pt x="17963" y="18782"/>
                        <a:pt x="17947" y="18819"/>
                      </a:cubicBezTo>
                      <a:cubicBezTo>
                        <a:pt x="17734" y="19148"/>
                        <a:pt x="17442" y="18778"/>
                        <a:pt x="17197" y="18912"/>
                      </a:cubicBezTo>
                      <a:cubicBezTo>
                        <a:pt x="17066" y="18984"/>
                        <a:pt x="16845" y="19897"/>
                        <a:pt x="16936" y="20034"/>
                      </a:cubicBezTo>
                      <a:cubicBezTo>
                        <a:pt x="16988" y="20112"/>
                        <a:pt x="17002" y="20686"/>
                        <a:pt x="17101" y="20570"/>
                      </a:cubicBezTo>
                      <a:cubicBezTo>
                        <a:pt x="17213" y="20440"/>
                        <a:pt x="17177" y="20077"/>
                        <a:pt x="17157" y="19905"/>
                      </a:cubicBezTo>
                      <a:cubicBezTo>
                        <a:pt x="17424" y="19728"/>
                        <a:pt x="17188" y="20552"/>
                        <a:pt x="17558" y="20246"/>
                      </a:cubicBezTo>
                      <a:cubicBezTo>
                        <a:pt x="17629" y="20187"/>
                        <a:pt x="17419" y="19764"/>
                        <a:pt x="17386" y="19700"/>
                      </a:cubicBezTo>
                      <a:cubicBezTo>
                        <a:pt x="17326" y="19586"/>
                        <a:pt x="17694" y="19451"/>
                        <a:pt x="17705" y="19360"/>
                      </a:cubicBezTo>
                      <a:cubicBezTo>
                        <a:pt x="17715" y="19275"/>
                        <a:pt x="16935" y="19751"/>
                        <a:pt x="17124" y="19135"/>
                      </a:cubicBezTo>
                      <a:cubicBezTo>
                        <a:pt x="17171" y="18983"/>
                        <a:pt x="17519" y="19053"/>
                        <a:pt x="17608" y="19065"/>
                      </a:cubicBezTo>
                      <a:cubicBezTo>
                        <a:pt x="17718" y="19079"/>
                        <a:pt x="17835" y="19134"/>
                        <a:pt x="17920" y="19006"/>
                      </a:cubicBezTo>
                      <a:cubicBezTo>
                        <a:pt x="17927" y="18996"/>
                        <a:pt x="18090" y="18686"/>
                        <a:pt x="18008" y="18723"/>
                      </a:cubicBezTo>
                      <a:close/>
                      <a:moveTo>
                        <a:pt x="16704" y="13082"/>
                      </a:moveTo>
                      <a:cubicBezTo>
                        <a:pt x="16613" y="13312"/>
                        <a:pt x="16783" y="13423"/>
                        <a:pt x="16840" y="13609"/>
                      </a:cubicBezTo>
                      <a:cubicBezTo>
                        <a:pt x="16841" y="13609"/>
                        <a:pt x="16850" y="13609"/>
                        <a:pt x="16852" y="13609"/>
                      </a:cubicBezTo>
                      <a:cubicBezTo>
                        <a:pt x="16855" y="13521"/>
                        <a:pt x="17025" y="12818"/>
                        <a:pt x="16888" y="12816"/>
                      </a:cubicBezTo>
                      <a:cubicBezTo>
                        <a:pt x="16888" y="12816"/>
                        <a:pt x="16888" y="12816"/>
                        <a:pt x="16888" y="12816"/>
                      </a:cubicBezTo>
                      <a:cubicBezTo>
                        <a:pt x="16848" y="12816"/>
                        <a:pt x="16878" y="12816"/>
                        <a:pt x="16888" y="12816"/>
                      </a:cubicBezTo>
                      <a:cubicBezTo>
                        <a:pt x="16771" y="12816"/>
                        <a:pt x="16747" y="12972"/>
                        <a:pt x="16704" y="13082"/>
                      </a:cubicBezTo>
                      <a:close/>
                      <a:moveTo>
                        <a:pt x="17712" y="10844"/>
                      </a:moveTo>
                      <a:cubicBezTo>
                        <a:pt x="17703" y="10863"/>
                        <a:pt x="17708" y="10853"/>
                        <a:pt x="17712" y="10844"/>
                      </a:cubicBezTo>
                      <a:cubicBezTo>
                        <a:pt x="17692" y="10887"/>
                        <a:pt x="17822" y="11096"/>
                        <a:pt x="17838" y="11109"/>
                      </a:cubicBezTo>
                      <a:cubicBezTo>
                        <a:pt x="17849" y="11118"/>
                        <a:pt x="17865" y="11124"/>
                        <a:pt x="17877" y="11126"/>
                      </a:cubicBezTo>
                      <a:cubicBezTo>
                        <a:pt x="17878" y="11096"/>
                        <a:pt x="17839" y="10886"/>
                        <a:pt x="17827" y="10899"/>
                      </a:cubicBezTo>
                      <a:cubicBezTo>
                        <a:pt x="17897" y="10821"/>
                        <a:pt x="17903" y="11539"/>
                        <a:pt x="18077" y="11380"/>
                      </a:cubicBezTo>
                      <a:cubicBezTo>
                        <a:pt x="18170" y="11297"/>
                        <a:pt x="18111" y="11168"/>
                        <a:pt x="18118" y="11055"/>
                      </a:cubicBezTo>
                      <a:cubicBezTo>
                        <a:pt x="18128" y="10876"/>
                        <a:pt x="18099" y="10972"/>
                        <a:pt x="18021" y="10859"/>
                      </a:cubicBezTo>
                      <a:cubicBezTo>
                        <a:pt x="18036" y="10845"/>
                        <a:pt x="17825" y="10607"/>
                        <a:pt x="17712" y="10844"/>
                      </a:cubicBezTo>
                      <a:cubicBezTo>
                        <a:pt x="17714" y="10841"/>
                        <a:pt x="17715" y="10839"/>
                        <a:pt x="17716" y="10837"/>
                      </a:cubicBezTo>
                      <a:cubicBezTo>
                        <a:pt x="17715" y="10838"/>
                        <a:pt x="17714" y="10841"/>
                        <a:pt x="17712" y="10844"/>
                      </a:cubicBezTo>
                      <a:close/>
                      <a:moveTo>
                        <a:pt x="18155" y="10981"/>
                      </a:moveTo>
                      <a:cubicBezTo>
                        <a:pt x="18156" y="10983"/>
                        <a:pt x="18156" y="10984"/>
                        <a:pt x="18157" y="10986"/>
                      </a:cubicBezTo>
                      <a:lnTo>
                        <a:pt x="18157" y="10980"/>
                      </a:lnTo>
                      <a:cubicBezTo>
                        <a:pt x="18156" y="10981"/>
                        <a:pt x="18156" y="10981"/>
                        <a:pt x="18155" y="10981"/>
                      </a:cubicBezTo>
                      <a:close/>
                      <a:moveTo>
                        <a:pt x="18494" y="10870"/>
                      </a:moveTo>
                      <a:cubicBezTo>
                        <a:pt x="18495" y="10871"/>
                        <a:pt x="18495" y="10871"/>
                        <a:pt x="18494" y="10870"/>
                      </a:cubicBezTo>
                      <a:cubicBezTo>
                        <a:pt x="18471" y="10838"/>
                        <a:pt x="18547" y="10731"/>
                        <a:pt x="18554" y="10729"/>
                      </a:cubicBezTo>
                      <a:cubicBezTo>
                        <a:pt x="18453" y="10479"/>
                        <a:pt x="18199" y="10696"/>
                        <a:pt x="18150" y="10851"/>
                      </a:cubicBezTo>
                      <a:cubicBezTo>
                        <a:pt x="18209" y="10805"/>
                        <a:pt x="18269" y="11010"/>
                        <a:pt x="18342" y="10999"/>
                      </a:cubicBezTo>
                      <a:cubicBezTo>
                        <a:pt x="18354" y="10871"/>
                        <a:pt x="18377" y="10711"/>
                        <a:pt x="18494" y="10870"/>
                      </a:cubicBezTo>
                      <a:close/>
                      <a:moveTo>
                        <a:pt x="18925" y="10455"/>
                      </a:moveTo>
                      <a:cubicBezTo>
                        <a:pt x="19074" y="10535"/>
                        <a:pt x="18998" y="10353"/>
                        <a:pt x="19082" y="10331"/>
                      </a:cubicBezTo>
                      <a:cubicBezTo>
                        <a:pt x="19143" y="10315"/>
                        <a:pt x="19102" y="10429"/>
                        <a:pt x="19140" y="10453"/>
                      </a:cubicBezTo>
                      <a:cubicBezTo>
                        <a:pt x="19161" y="10466"/>
                        <a:pt x="19182" y="10192"/>
                        <a:pt x="19268" y="10229"/>
                      </a:cubicBezTo>
                      <a:cubicBezTo>
                        <a:pt x="19270" y="10283"/>
                        <a:pt x="19281" y="10332"/>
                        <a:pt x="19303" y="10378"/>
                      </a:cubicBezTo>
                      <a:cubicBezTo>
                        <a:pt x="19331" y="10411"/>
                        <a:pt x="19368" y="10180"/>
                        <a:pt x="19390" y="10163"/>
                      </a:cubicBezTo>
                      <a:cubicBezTo>
                        <a:pt x="19189" y="10042"/>
                        <a:pt x="19220" y="9561"/>
                        <a:pt x="19213" y="9410"/>
                      </a:cubicBezTo>
                      <a:cubicBezTo>
                        <a:pt x="19203" y="9250"/>
                        <a:pt x="18945" y="8663"/>
                        <a:pt x="18789" y="8793"/>
                      </a:cubicBezTo>
                      <a:cubicBezTo>
                        <a:pt x="18688" y="8878"/>
                        <a:pt x="18903" y="9380"/>
                        <a:pt x="18921" y="9513"/>
                      </a:cubicBezTo>
                      <a:cubicBezTo>
                        <a:pt x="18942" y="9666"/>
                        <a:pt x="18831" y="9812"/>
                        <a:pt x="18747" y="9883"/>
                      </a:cubicBezTo>
                      <a:cubicBezTo>
                        <a:pt x="18578" y="10022"/>
                        <a:pt x="18681" y="9752"/>
                        <a:pt x="18616" y="9737"/>
                      </a:cubicBezTo>
                      <a:cubicBezTo>
                        <a:pt x="18570" y="9727"/>
                        <a:pt x="18579" y="10013"/>
                        <a:pt x="18565" y="10058"/>
                      </a:cubicBezTo>
                      <a:cubicBezTo>
                        <a:pt x="18497" y="10271"/>
                        <a:pt x="18631" y="10204"/>
                        <a:pt x="18427" y="10176"/>
                      </a:cubicBezTo>
                      <a:cubicBezTo>
                        <a:pt x="18351" y="10166"/>
                        <a:pt x="18089" y="10234"/>
                        <a:pt x="18044" y="10303"/>
                      </a:cubicBezTo>
                      <a:cubicBezTo>
                        <a:pt x="18047" y="10299"/>
                        <a:pt x="17883" y="10560"/>
                        <a:pt x="17858" y="10523"/>
                      </a:cubicBezTo>
                      <a:cubicBezTo>
                        <a:pt x="17899" y="10754"/>
                        <a:pt x="18464" y="10422"/>
                        <a:pt x="18580" y="10472"/>
                      </a:cubicBezTo>
                      <a:cubicBezTo>
                        <a:pt x="18585" y="10596"/>
                        <a:pt x="18609" y="10680"/>
                        <a:pt x="18703" y="10735"/>
                      </a:cubicBezTo>
                      <a:cubicBezTo>
                        <a:pt x="18753" y="10764"/>
                        <a:pt x="18816" y="10592"/>
                        <a:pt x="18840" y="10543"/>
                      </a:cubicBezTo>
                      <a:cubicBezTo>
                        <a:pt x="18865" y="10494"/>
                        <a:pt x="18720" y="10465"/>
                        <a:pt x="18769" y="10389"/>
                      </a:cubicBezTo>
                      <a:cubicBezTo>
                        <a:pt x="18797" y="10347"/>
                        <a:pt x="18905" y="10444"/>
                        <a:pt x="18925" y="10455"/>
                      </a:cubicBezTo>
                      <a:close/>
                      <a:moveTo>
                        <a:pt x="19160" y="8116"/>
                      </a:moveTo>
                      <a:lnTo>
                        <a:pt x="19146" y="8111"/>
                      </a:lnTo>
                      <a:cubicBezTo>
                        <a:pt x="19036" y="8151"/>
                        <a:pt x="19089" y="8247"/>
                        <a:pt x="18906" y="8142"/>
                      </a:cubicBezTo>
                      <a:cubicBezTo>
                        <a:pt x="18847" y="8108"/>
                        <a:pt x="18485" y="7762"/>
                        <a:pt x="18443" y="7857"/>
                      </a:cubicBezTo>
                      <a:cubicBezTo>
                        <a:pt x="18479" y="7928"/>
                        <a:pt x="18697" y="8296"/>
                        <a:pt x="18646" y="8380"/>
                      </a:cubicBezTo>
                      <a:cubicBezTo>
                        <a:pt x="18629" y="8381"/>
                        <a:pt x="18520" y="8340"/>
                        <a:pt x="18499" y="8358"/>
                      </a:cubicBezTo>
                      <a:cubicBezTo>
                        <a:pt x="18498" y="8393"/>
                        <a:pt x="18522" y="8403"/>
                        <a:pt x="18547" y="8410"/>
                      </a:cubicBezTo>
                      <a:cubicBezTo>
                        <a:pt x="18531" y="8460"/>
                        <a:pt x="18513" y="8509"/>
                        <a:pt x="18493" y="8557"/>
                      </a:cubicBezTo>
                      <a:cubicBezTo>
                        <a:pt x="18527" y="8619"/>
                        <a:pt x="18568" y="8674"/>
                        <a:pt x="18615" y="8721"/>
                      </a:cubicBezTo>
                      <a:cubicBezTo>
                        <a:pt x="18661" y="8865"/>
                        <a:pt x="18800" y="8728"/>
                        <a:pt x="18795" y="8712"/>
                      </a:cubicBezTo>
                      <a:cubicBezTo>
                        <a:pt x="18774" y="8635"/>
                        <a:pt x="18622" y="8687"/>
                        <a:pt x="18587" y="8598"/>
                      </a:cubicBezTo>
                      <a:cubicBezTo>
                        <a:pt x="18565" y="8543"/>
                        <a:pt x="18779" y="8529"/>
                        <a:pt x="18804" y="8536"/>
                      </a:cubicBezTo>
                      <a:cubicBezTo>
                        <a:pt x="18831" y="8543"/>
                        <a:pt x="19142" y="8756"/>
                        <a:pt x="19097" y="8609"/>
                      </a:cubicBezTo>
                      <a:cubicBezTo>
                        <a:pt x="19047" y="8447"/>
                        <a:pt x="19219" y="8414"/>
                        <a:pt x="19316" y="8366"/>
                      </a:cubicBezTo>
                      <a:cubicBezTo>
                        <a:pt x="19247" y="8378"/>
                        <a:pt x="19154" y="8192"/>
                        <a:pt x="19160" y="8116"/>
                      </a:cubicBezTo>
                      <a:close/>
                      <a:moveTo>
                        <a:pt x="17646" y="6274"/>
                      </a:moveTo>
                      <a:cubicBezTo>
                        <a:pt x="17799" y="6419"/>
                        <a:pt x="17943" y="6645"/>
                        <a:pt x="18027" y="6862"/>
                      </a:cubicBezTo>
                      <a:cubicBezTo>
                        <a:pt x="18080" y="6997"/>
                        <a:pt x="18171" y="7189"/>
                        <a:pt x="18248" y="7303"/>
                      </a:cubicBezTo>
                      <a:cubicBezTo>
                        <a:pt x="18298" y="7378"/>
                        <a:pt x="18389" y="7663"/>
                        <a:pt x="18474" y="7676"/>
                      </a:cubicBezTo>
                      <a:cubicBezTo>
                        <a:pt x="18421" y="7470"/>
                        <a:pt x="18534" y="7473"/>
                        <a:pt x="18607" y="7547"/>
                      </a:cubicBezTo>
                      <a:cubicBezTo>
                        <a:pt x="18461" y="7353"/>
                        <a:pt x="18082" y="7060"/>
                        <a:pt x="18198" y="6858"/>
                      </a:cubicBezTo>
                      <a:cubicBezTo>
                        <a:pt x="18255" y="6759"/>
                        <a:pt x="18499" y="7018"/>
                        <a:pt x="18519" y="7049"/>
                      </a:cubicBezTo>
                      <a:cubicBezTo>
                        <a:pt x="18357" y="6801"/>
                        <a:pt x="18126" y="6627"/>
                        <a:pt x="17961" y="6378"/>
                      </a:cubicBezTo>
                      <a:cubicBezTo>
                        <a:pt x="17806" y="6144"/>
                        <a:pt x="17586" y="5734"/>
                        <a:pt x="17350" y="5619"/>
                      </a:cubicBezTo>
                      <a:cubicBezTo>
                        <a:pt x="17325" y="5663"/>
                        <a:pt x="17472" y="5827"/>
                        <a:pt x="17478" y="5878"/>
                      </a:cubicBezTo>
                      <a:cubicBezTo>
                        <a:pt x="17465" y="5877"/>
                        <a:pt x="17376" y="5743"/>
                        <a:pt x="17378" y="5856"/>
                      </a:cubicBezTo>
                      <a:cubicBezTo>
                        <a:pt x="17378" y="5852"/>
                        <a:pt x="17378" y="5849"/>
                        <a:pt x="17378" y="5857"/>
                      </a:cubicBezTo>
                      <a:cubicBezTo>
                        <a:pt x="17378" y="5869"/>
                        <a:pt x="17378" y="5863"/>
                        <a:pt x="17378" y="5857"/>
                      </a:cubicBezTo>
                      <a:cubicBezTo>
                        <a:pt x="17381" y="5928"/>
                        <a:pt x="17603" y="6232"/>
                        <a:pt x="17646" y="6274"/>
                      </a:cubicBezTo>
                      <a:close/>
                      <a:moveTo>
                        <a:pt x="18607" y="7547"/>
                      </a:moveTo>
                      <a:cubicBezTo>
                        <a:pt x="18635" y="7584"/>
                        <a:pt x="18654" y="7616"/>
                        <a:pt x="18660" y="7644"/>
                      </a:cubicBezTo>
                      <a:cubicBezTo>
                        <a:pt x="18653" y="7607"/>
                        <a:pt x="18633" y="7573"/>
                        <a:pt x="18607" y="7547"/>
                      </a:cubicBezTo>
                      <a:close/>
                      <a:moveTo>
                        <a:pt x="12796" y="1135"/>
                      </a:moveTo>
                      <a:cubicBezTo>
                        <a:pt x="12751" y="1122"/>
                        <a:pt x="12895" y="1166"/>
                        <a:pt x="12796" y="1135"/>
                      </a:cubicBezTo>
                      <a:cubicBezTo>
                        <a:pt x="12796" y="1135"/>
                        <a:pt x="12796" y="1135"/>
                        <a:pt x="12796" y="1135"/>
                      </a:cubicBezTo>
                      <a:close/>
                      <a:moveTo>
                        <a:pt x="12796" y="1135"/>
                      </a:moveTo>
                      <a:cubicBezTo>
                        <a:pt x="12907" y="1169"/>
                        <a:pt x="13566" y="1269"/>
                        <a:pt x="13631" y="1102"/>
                      </a:cubicBezTo>
                      <a:cubicBezTo>
                        <a:pt x="13663" y="1018"/>
                        <a:pt x="12743" y="910"/>
                        <a:pt x="12645" y="914"/>
                      </a:cubicBezTo>
                      <a:cubicBezTo>
                        <a:pt x="12600" y="1062"/>
                        <a:pt x="12710" y="1110"/>
                        <a:pt x="12796" y="1135"/>
                      </a:cubicBezTo>
                      <a:close/>
                      <a:moveTo>
                        <a:pt x="6624" y="191"/>
                      </a:moveTo>
                      <a:cubicBezTo>
                        <a:pt x="6624" y="192"/>
                        <a:pt x="6625" y="195"/>
                        <a:pt x="6626" y="199"/>
                      </a:cubicBezTo>
                      <a:cubicBezTo>
                        <a:pt x="6626" y="196"/>
                        <a:pt x="6625" y="194"/>
                        <a:pt x="6624" y="191"/>
                      </a:cubicBezTo>
                      <a:cubicBezTo>
                        <a:pt x="6624" y="191"/>
                        <a:pt x="6624" y="191"/>
                        <a:pt x="6624" y="191"/>
                      </a:cubicBezTo>
                      <a:close/>
                      <a:moveTo>
                        <a:pt x="6637" y="229"/>
                      </a:moveTo>
                      <a:cubicBezTo>
                        <a:pt x="6645" y="251"/>
                        <a:pt x="6651" y="268"/>
                        <a:pt x="6637" y="229"/>
                      </a:cubicBezTo>
                      <a:cubicBezTo>
                        <a:pt x="6637" y="229"/>
                        <a:pt x="6637" y="229"/>
                        <a:pt x="6637" y="229"/>
                      </a:cubicBezTo>
                      <a:close/>
                      <a:moveTo>
                        <a:pt x="6637" y="229"/>
                      </a:moveTo>
                      <a:cubicBezTo>
                        <a:pt x="6637" y="228"/>
                        <a:pt x="6636" y="225"/>
                        <a:pt x="6635" y="224"/>
                      </a:cubicBezTo>
                      <a:cubicBezTo>
                        <a:pt x="6636" y="225"/>
                        <a:pt x="6637" y="227"/>
                        <a:pt x="6637" y="229"/>
                      </a:cubicBezTo>
                      <a:close/>
                      <a:moveTo>
                        <a:pt x="6626" y="199"/>
                      </a:moveTo>
                      <a:cubicBezTo>
                        <a:pt x="6629" y="205"/>
                        <a:pt x="6632" y="215"/>
                        <a:pt x="6635" y="224"/>
                      </a:cubicBezTo>
                      <a:cubicBezTo>
                        <a:pt x="6633" y="217"/>
                        <a:pt x="6630" y="209"/>
                        <a:pt x="6626" y="199"/>
                      </a:cubicBezTo>
                      <a:close/>
                      <a:moveTo>
                        <a:pt x="6639" y="191"/>
                      </a:moveTo>
                      <a:cubicBezTo>
                        <a:pt x="6700" y="344"/>
                        <a:pt x="6882" y="206"/>
                        <a:pt x="6974" y="224"/>
                      </a:cubicBezTo>
                      <a:cubicBezTo>
                        <a:pt x="6891" y="274"/>
                        <a:pt x="7101" y="361"/>
                        <a:pt x="7127" y="364"/>
                      </a:cubicBezTo>
                      <a:cubicBezTo>
                        <a:pt x="7319" y="388"/>
                        <a:pt x="7515" y="426"/>
                        <a:pt x="7709" y="415"/>
                      </a:cubicBezTo>
                      <a:cubicBezTo>
                        <a:pt x="7714" y="407"/>
                        <a:pt x="7716" y="403"/>
                        <a:pt x="7718" y="393"/>
                      </a:cubicBezTo>
                      <a:cubicBezTo>
                        <a:pt x="7615" y="349"/>
                        <a:pt x="7588" y="217"/>
                        <a:pt x="7471" y="203"/>
                      </a:cubicBezTo>
                      <a:cubicBezTo>
                        <a:pt x="7304" y="184"/>
                        <a:pt x="7240" y="132"/>
                        <a:pt x="7094" y="42"/>
                      </a:cubicBezTo>
                      <a:cubicBezTo>
                        <a:pt x="7017" y="-6"/>
                        <a:pt x="6518" y="-65"/>
                        <a:pt x="6639" y="191"/>
                      </a:cubicBezTo>
                      <a:cubicBezTo>
                        <a:pt x="6639" y="191"/>
                        <a:pt x="6639" y="191"/>
                        <a:pt x="6639" y="191"/>
                      </a:cubicBezTo>
                      <a:close/>
                      <a:moveTo>
                        <a:pt x="3049" y="1821"/>
                      </a:moveTo>
                      <a:cubicBezTo>
                        <a:pt x="3097" y="1824"/>
                        <a:pt x="3068" y="1822"/>
                        <a:pt x="3049" y="1821"/>
                      </a:cubicBezTo>
                      <a:cubicBezTo>
                        <a:pt x="3259" y="1833"/>
                        <a:pt x="3444" y="2105"/>
                        <a:pt x="3693" y="1983"/>
                      </a:cubicBezTo>
                      <a:cubicBezTo>
                        <a:pt x="3695" y="1975"/>
                        <a:pt x="3695" y="1959"/>
                        <a:pt x="3693" y="1951"/>
                      </a:cubicBezTo>
                      <a:cubicBezTo>
                        <a:pt x="3378" y="1819"/>
                        <a:pt x="3267" y="1534"/>
                        <a:pt x="3575" y="1251"/>
                      </a:cubicBezTo>
                      <a:cubicBezTo>
                        <a:pt x="3878" y="973"/>
                        <a:pt x="4250" y="1072"/>
                        <a:pt x="4563" y="873"/>
                      </a:cubicBezTo>
                      <a:cubicBezTo>
                        <a:pt x="4434" y="627"/>
                        <a:pt x="4069" y="857"/>
                        <a:pt x="3881" y="855"/>
                      </a:cubicBezTo>
                      <a:cubicBezTo>
                        <a:pt x="3631" y="853"/>
                        <a:pt x="3298" y="977"/>
                        <a:pt x="3102" y="1185"/>
                      </a:cubicBezTo>
                      <a:cubicBezTo>
                        <a:pt x="3040" y="1251"/>
                        <a:pt x="3027" y="1414"/>
                        <a:pt x="3008" y="1500"/>
                      </a:cubicBezTo>
                      <a:cubicBezTo>
                        <a:pt x="2968" y="1677"/>
                        <a:pt x="2751" y="1804"/>
                        <a:pt x="3049" y="1821"/>
                      </a:cubicBezTo>
                      <a:close/>
                      <a:moveTo>
                        <a:pt x="10216" y="16862"/>
                      </a:moveTo>
                      <a:cubicBezTo>
                        <a:pt x="10007" y="16414"/>
                        <a:pt x="9990" y="17186"/>
                        <a:pt x="10036" y="17376"/>
                      </a:cubicBezTo>
                      <a:cubicBezTo>
                        <a:pt x="10092" y="17606"/>
                        <a:pt x="10129" y="17705"/>
                        <a:pt x="10318" y="17537"/>
                      </a:cubicBezTo>
                      <a:cubicBezTo>
                        <a:pt x="10499" y="17376"/>
                        <a:pt x="10291" y="17023"/>
                        <a:pt x="10216" y="16863"/>
                      </a:cubicBezTo>
                      <a:cubicBezTo>
                        <a:pt x="10225" y="16883"/>
                        <a:pt x="10244" y="16922"/>
                        <a:pt x="10216" y="16862"/>
                      </a:cubicBezTo>
                      <a:close/>
                      <a:moveTo>
                        <a:pt x="10216" y="16862"/>
                      </a:moveTo>
                      <a:cubicBezTo>
                        <a:pt x="10216" y="16862"/>
                        <a:pt x="10216" y="16862"/>
                        <a:pt x="10216" y="16863"/>
                      </a:cubicBezTo>
                      <a:cubicBezTo>
                        <a:pt x="10211" y="16852"/>
                        <a:pt x="10209" y="16847"/>
                        <a:pt x="10216" y="16862"/>
                      </a:cubicBezTo>
                      <a:close/>
                      <a:moveTo>
                        <a:pt x="17680" y="20444"/>
                      </a:moveTo>
                      <a:cubicBezTo>
                        <a:pt x="17677" y="20432"/>
                        <a:pt x="17678" y="20435"/>
                        <a:pt x="17679" y="20439"/>
                      </a:cubicBezTo>
                      <a:cubicBezTo>
                        <a:pt x="17647" y="20338"/>
                        <a:pt x="17562" y="20187"/>
                        <a:pt x="17562" y="20438"/>
                      </a:cubicBezTo>
                      <a:cubicBezTo>
                        <a:pt x="17562" y="20640"/>
                        <a:pt x="17719" y="20588"/>
                        <a:pt x="17681" y="20445"/>
                      </a:cubicBezTo>
                      <a:cubicBezTo>
                        <a:pt x="17681" y="20446"/>
                        <a:pt x="17681" y="20446"/>
                        <a:pt x="17680" y="20444"/>
                      </a:cubicBezTo>
                      <a:close/>
                      <a:moveTo>
                        <a:pt x="20845" y="19801"/>
                      </a:moveTo>
                      <a:cubicBezTo>
                        <a:pt x="20845" y="19756"/>
                        <a:pt x="20831" y="19752"/>
                        <a:pt x="20720" y="19722"/>
                      </a:cubicBezTo>
                      <a:cubicBezTo>
                        <a:pt x="20484" y="19667"/>
                        <a:pt x="20309" y="19366"/>
                        <a:pt x="20078" y="19540"/>
                      </a:cubicBezTo>
                      <a:lnTo>
                        <a:pt x="20083" y="19581"/>
                      </a:lnTo>
                      <a:lnTo>
                        <a:pt x="20066" y="19592"/>
                      </a:lnTo>
                      <a:cubicBezTo>
                        <a:pt x="20073" y="19603"/>
                        <a:pt x="20078" y="19616"/>
                        <a:pt x="20080" y="19629"/>
                      </a:cubicBezTo>
                      <a:cubicBezTo>
                        <a:pt x="19967" y="19665"/>
                        <a:pt x="19867" y="19933"/>
                        <a:pt x="19784" y="19933"/>
                      </a:cubicBezTo>
                      <a:cubicBezTo>
                        <a:pt x="19806" y="19933"/>
                        <a:pt x="19649" y="19674"/>
                        <a:pt x="19649" y="19726"/>
                      </a:cubicBezTo>
                      <a:cubicBezTo>
                        <a:pt x="19591" y="19599"/>
                        <a:pt x="19738" y="19263"/>
                        <a:pt x="19533" y="19263"/>
                      </a:cubicBezTo>
                      <a:cubicBezTo>
                        <a:pt x="19510" y="19243"/>
                        <a:pt x="19395" y="19210"/>
                        <a:pt x="19371" y="19200"/>
                      </a:cubicBezTo>
                      <a:cubicBezTo>
                        <a:pt x="19228" y="19141"/>
                        <a:pt x="19205" y="19326"/>
                        <a:pt x="19144" y="19326"/>
                      </a:cubicBezTo>
                      <a:cubicBezTo>
                        <a:pt x="19123" y="19314"/>
                        <a:pt x="19057" y="19299"/>
                        <a:pt x="19047" y="19341"/>
                      </a:cubicBezTo>
                      <a:cubicBezTo>
                        <a:pt x="18878" y="19223"/>
                        <a:pt x="19194" y="19742"/>
                        <a:pt x="19275" y="19766"/>
                      </a:cubicBezTo>
                      <a:cubicBezTo>
                        <a:pt x="19141" y="19798"/>
                        <a:pt x="19298" y="20026"/>
                        <a:pt x="19315" y="20115"/>
                      </a:cubicBezTo>
                      <a:cubicBezTo>
                        <a:pt x="19376" y="20426"/>
                        <a:pt x="19468" y="20101"/>
                        <a:pt x="19519" y="20101"/>
                      </a:cubicBezTo>
                      <a:cubicBezTo>
                        <a:pt x="19605" y="20101"/>
                        <a:pt x="19914" y="20363"/>
                        <a:pt x="20018" y="20411"/>
                      </a:cubicBezTo>
                      <a:cubicBezTo>
                        <a:pt x="20127" y="20461"/>
                        <a:pt x="20181" y="20479"/>
                        <a:pt x="20248" y="20607"/>
                      </a:cubicBezTo>
                      <a:cubicBezTo>
                        <a:pt x="20277" y="20661"/>
                        <a:pt x="20274" y="20778"/>
                        <a:pt x="20326" y="20815"/>
                      </a:cubicBezTo>
                      <a:cubicBezTo>
                        <a:pt x="20319" y="20858"/>
                        <a:pt x="20311" y="20886"/>
                        <a:pt x="20321" y="20928"/>
                      </a:cubicBezTo>
                      <a:cubicBezTo>
                        <a:pt x="20186" y="20961"/>
                        <a:pt x="20099" y="21117"/>
                        <a:pt x="20109" y="21286"/>
                      </a:cubicBezTo>
                      <a:cubicBezTo>
                        <a:pt x="20228" y="21294"/>
                        <a:pt x="20372" y="21234"/>
                        <a:pt x="20433" y="21234"/>
                      </a:cubicBezTo>
                      <a:lnTo>
                        <a:pt x="20433" y="21233"/>
                      </a:lnTo>
                      <a:cubicBezTo>
                        <a:pt x="20433" y="21142"/>
                        <a:pt x="20719" y="21510"/>
                        <a:pt x="20736" y="21535"/>
                      </a:cubicBezTo>
                      <a:cubicBezTo>
                        <a:pt x="20771" y="21316"/>
                        <a:pt x="20771" y="21081"/>
                        <a:pt x="20799" y="20857"/>
                      </a:cubicBezTo>
                      <a:lnTo>
                        <a:pt x="20771" y="20809"/>
                      </a:lnTo>
                      <a:cubicBezTo>
                        <a:pt x="20895" y="20557"/>
                        <a:pt x="20831" y="20091"/>
                        <a:pt x="20845" y="19801"/>
                      </a:cubicBezTo>
                      <a:close/>
                      <a:moveTo>
                        <a:pt x="21482" y="3136"/>
                      </a:moveTo>
                      <a:cubicBezTo>
                        <a:pt x="21484" y="3136"/>
                        <a:pt x="21512" y="3136"/>
                        <a:pt x="21512" y="3136"/>
                      </a:cubicBezTo>
                      <a:cubicBezTo>
                        <a:pt x="21524" y="3110"/>
                        <a:pt x="21544" y="3089"/>
                        <a:pt x="21567" y="3075"/>
                      </a:cubicBezTo>
                      <a:cubicBezTo>
                        <a:pt x="21432" y="2793"/>
                        <a:pt x="21025" y="2732"/>
                        <a:pt x="20788" y="2699"/>
                      </a:cubicBezTo>
                      <a:cubicBezTo>
                        <a:pt x="20424" y="2699"/>
                        <a:pt x="20032" y="2429"/>
                        <a:pt x="19669" y="2355"/>
                      </a:cubicBezTo>
                      <a:cubicBezTo>
                        <a:pt x="19252" y="2271"/>
                        <a:pt x="18850" y="2097"/>
                        <a:pt x="18423" y="2086"/>
                      </a:cubicBezTo>
                      <a:cubicBezTo>
                        <a:pt x="18281" y="2082"/>
                        <a:pt x="18025" y="1964"/>
                        <a:pt x="17928" y="2085"/>
                      </a:cubicBezTo>
                      <a:cubicBezTo>
                        <a:pt x="17787" y="1963"/>
                        <a:pt x="17753" y="2111"/>
                        <a:pt x="17640" y="2116"/>
                      </a:cubicBezTo>
                      <a:cubicBezTo>
                        <a:pt x="17589" y="2193"/>
                        <a:pt x="17369" y="2124"/>
                        <a:pt x="17309" y="2114"/>
                      </a:cubicBezTo>
                      <a:cubicBezTo>
                        <a:pt x="17131" y="2085"/>
                        <a:pt x="16946" y="2126"/>
                        <a:pt x="16770" y="2090"/>
                      </a:cubicBezTo>
                      <a:cubicBezTo>
                        <a:pt x="16661" y="2068"/>
                        <a:pt x="16615" y="1921"/>
                        <a:pt x="16498" y="1897"/>
                      </a:cubicBezTo>
                      <a:cubicBezTo>
                        <a:pt x="16256" y="1847"/>
                        <a:pt x="15932" y="1733"/>
                        <a:pt x="15687" y="1852"/>
                      </a:cubicBezTo>
                      <a:cubicBezTo>
                        <a:pt x="15505" y="1940"/>
                        <a:pt x="15223" y="1766"/>
                        <a:pt x="15033" y="1732"/>
                      </a:cubicBezTo>
                      <a:cubicBezTo>
                        <a:pt x="15028" y="1585"/>
                        <a:pt x="14601" y="1491"/>
                        <a:pt x="14524" y="1604"/>
                      </a:cubicBezTo>
                      <a:cubicBezTo>
                        <a:pt x="14389" y="1489"/>
                        <a:pt x="14096" y="1512"/>
                        <a:pt x="13941" y="1503"/>
                      </a:cubicBezTo>
                      <a:lnTo>
                        <a:pt x="13941" y="1502"/>
                      </a:lnTo>
                      <a:cubicBezTo>
                        <a:pt x="13859" y="1397"/>
                        <a:pt x="13713" y="1363"/>
                        <a:pt x="13601" y="1377"/>
                      </a:cubicBezTo>
                      <a:cubicBezTo>
                        <a:pt x="13463" y="1395"/>
                        <a:pt x="13552" y="1500"/>
                        <a:pt x="13642" y="1496"/>
                      </a:cubicBezTo>
                      <a:cubicBezTo>
                        <a:pt x="13538" y="1516"/>
                        <a:pt x="13426" y="1657"/>
                        <a:pt x="13589" y="1732"/>
                      </a:cubicBezTo>
                      <a:cubicBezTo>
                        <a:pt x="13432" y="1749"/>
                        <a:pt x="13289" y="1736"/>
                        <a:pt x="13132" y="1770"/>
                      </a:cubicBezTo>
                      <a:cubicBezTo>
                        <a:pt x="13010" y="1796"/>
                        <a:pt x="12688" y="1530"/>
                        <a:pt x="12823" y="1894"/>
                      </a:cubicBezTo>
                      <a:cubicBezTo>
                        <a:pt x="12699" y="1866"/>
                        <a:pt x="12578" y="1803"/>
                        <a:pt x="12462" y="1744"/>
                      </a:cubicBezTo>
                      <a:lnTo>
                        <a:pt x="12468" y="1739"/>
                      </a:lnTo>
                      <a:lnTo>
                        <a:pt x="12445" y="1651"/>
                      </a:lnTo>
                      <a:cubicBezTo>
                        <a:pt x="12201" y="1356"/>
                        <a:pt x="11570" y="1196"/>
                        <a:pt x="11249" y="1384"/>
                      </a:cubicBezTo>
                      <a:cubicBezTo>
                        <a:pt x="11292" y="1402"/>
                        <a:pt x="11339" y="1419"/>
                        <a:pt x="11379" y="1446"/>
                      </a:cubicBezTo>
                      <a:cubicBezTo>
                        <a:pt x="11235" y="1453"/>
                        <a:pt x="11040" y="1498"/>
                        <a:pt x="10902" y="1435"/>
                      </a:cubicBezTo>
                      <a:cubicBezTo>
                        <a:pt x="10924" y="1410"/>
                        <a:pt x="10943" y="1372"/>
                        <a:pt x="10960" y="1341"/>
                      </a:cubicBezTo>
                      <a:cubicBezTo>
                        <a:pt x="10707" y="1338"/>
                        <a:pt x="10460" y="1329"/>
                        <a:pt x="10209" y="1352"/>
                      </a:cubicBezTo>
                      <a:cubicBezTo>
                        <a:pt x="10151" y="1292"/>
                        <a:pt x="10082" y="1254"/>
                        <a:pt x="10017" y="1207"/>
                      </a:cubicBezTo>
                      <a:cubicBezTo>
                        <a:pt x="10017" y="1207"/>
                        <a:pt x="10014" y="1302"/>
                        <a:pt x="10014" y="1302"/>
                      </a:cubicBezTo>
                      <a:cubicBezTo>
                        <a:pt x="9917" y="1297"/>
                        <a:pt x="9781" y="1215"/>
                        <a:pt x="9686" y="1274"/>
                      </a:cubicBezTo>
                      <a:cubicBezTo>
                        <a:pt x="10299" y="771"/>
                        <a:pt x="9202" y="741"/>
                        <a:pt x="8912" y="764"/>
                      </a:cubicBezTo>
                      <a:cubicBezTo>
                        <a:pt x="8912" y="763"/>
                        <a:pt x="8942" y="682"/>
                        <a:pt x="8942" y="682"/>
                      </a:cubicBezTo>
                      <a:cubicBezTo>
                        <a:pt x="8857" y="692"/>
                        <a:pt x="8774" y="674"/>
                        <a:pt x="8690" y="667"/>
                      </a:cubicBezTo>
                      <a:cubicBezTo>
                        <a:pt x="8692" y="666"/>
                        <a:pt x="8711" y="652"/>
                        <a:pt x="8711" y="652"/>
                      </a:cubicBezTo>
                      <a:lnTo>
                        <a:pt x="8680" y="562"/>
                      </a:lnTo>
                      <a:cubicBezTo>
                        <a:pt x="8568" y="569"/>
                        <a:pt x="8454" y="542"/>
                        <a:pt x="8339" y="545"/>
                      </a:cubicBezTo>
                      <a:cubicBezTo>
                        <a:pt x="8372" y="543"/>
                        <a:pt x="8389" y="524"/>
                        <a:pt x="8390" y="487"/>
                      </a:cubicBezTo>
                      <a:cubicBezTo>
                        <a:pt x="8348" y="373"/>
                        <a:pt x="8029" y="432"/>
                        <a:pt x="7984" y="380"/>
                      </a:cubicBezTo>
                      <a:cubicBezTo>
                        <a:pt x="7880" y="261"/>
                        <a:pt x="7809" y="457"/>
                        <a:pt x="7733" y="455"/>
                      </a:cubicBezTo>
                      <a:cubicBezTo>
                        <a:pt x="7767" y="710"/>
                        <a:pt x="8058" y="574"/>
                        <a:pt x="8203" y="565"/>
                      </a:cubicBezTo>
                      <a:cubicBezTo>
                        <a:pt x="8141" y="586"/>
                        <a:pt x="8043" y="670"/>
                        <a:pt x="8093" y="768"/>
                      </a:cubicBezTo>
                      <a:cubicBezTo>
                        <a:pt x="8012" y="760"/>
                        <a:pt x="7931" y="780"/>
                        <a:pt x="7859" y="828"/>
                      </a:cubicBezTo>
                      <a:lnTo>
                        <a:pt x="7899" y="850"/>
                      </a:lnTo>
                      <a:cubicBezTo>
                        <a:pt x="7761" y="924"/>
                        <a:pt x="7599" y="792"/>
                        <a:pt x="7453" y="841"/>
                      </a:cubicBezTo>
                      <a:cubicBezTo>
                        <a:pt x="7359" y="872"/>
                        <a:pt x="7267" y="899"/>
                        <a:pt x="7171" y="911"/>
                      </a:cubicBezTo>
                      <a:cubicBezTo>
                        <a:pt x="6973" y="936"/>
                        <a:pt x="6832" y="1042"/>
                        <a:pt x="6697" y="1218"/>
                      </a:cubicBezTo>
                      <a:lnTo>
                        <a:pt x="6715" y="1300"/>
                      </a:lnTo>
                      <a:cubicBezTo>
                        <a:pt x="6595" y="1317"/>
                        <a:pt x="5933" y="1282"/>
                        <a:pt x="6309" y="1601"/>
                      </a:cubicBezTo>
                      <a:cubicBezTo>
                        <a:pt x="6139" y="1560"/>
                        <a:pt x="5956" y="1546"/>
                        <a:pt x="5807" y="1683"/>
                      </a:cubicBezTo>
                      <a:cubicBezTo>
                        <a:pt x="5762" y="1559"/>
                        <a:pt x="5703" y="1466"/>
                        <a:pt x="5588" y="1483"/>
                      </a:cubicBezTo>
                      <a:lnTo>
                        <a:pt x="5593" y="1581"/>
                      </a:lnTo>
                      <a:lnTo>
                        <a:pt x="5611" y="1582"/>
                      </a:lnTo>
                      <a:cubicBezTo>
                        <a:pt x="5618" y="1583"/>
                        <a:pt x="5633" y="1606"/>
                        <a:pt x="5635" y="1626"/>
                      </a:cubicBezTo>
                      <a:cubicBezTo>
                        <a:pt x="5565" y="1686"/>
                        <a:pt x="5488" y="1670"/>
                        <a:pt x="5467" y="1800"/>
                      </a:cubicBezTo>
                      <a:cubicBezTo>
                        <a:pt x="5452" y="1798"/>
                        <a:pt x="5437" y="1795"/>
                        <a:pt x="5422" y="1791"/>
                      </a:cubicBezTo>
                      <a:cubicBezTo>
                        <a:pt x="5363" y="1613"/>
                        <a:pt x="5452" y="1463"/>
                        <a:pt x="5208" y="1445"/>
                      </a:cubicBezTo>
                      <a:cubicBezTo>
                        <a:pt x="5135" y="1440"/>
                        <a:pt x="5060" y="1440"/>
                        <a:pt x="4988" y="1440"/>
                      </a:cubicBezTo>
                      <a:cubicBezTo>
                        <a:pt x="4835" y="1440"/>
                        <a:pt x="4896" y="1580"/>
                        <a:pt x="4862" y="1697"/>
                      </a:cubicBezTo>
                      <a:cubicBezTo>
                        <a:pt x="4835" y="1790"/>
                        <a:pt x="4726" y="1733"/>
                        <a:pt x="4708" y="1846"/>
                      </a:cubicBezTo>
                      <a:cubicBezTo>
                        <a:pt x="4689" y="1970"/>
                        <a:pt x="4799" y="1948"/>
                        <a:pt x="4812" y="1996"/>
                      </a:cubicBezTo>
                      <a:cubicBezTo>
                        <a:pt x="4844" y="2077"/>
                        <a:pt x="4824" y="2151"/>
                        <a:pt x="4867" y="2245"/>
                      </a:cubicBezTo>
                      <a:cubicBezTo>
                        <a:pt x="4713" y="2182"/>
                        <a:pt x="4560" y="2145"/>
                        <a:pt x="4400" y="2112"/>
                      </a:cubicBezTo>
                      <a:cubicBezTo>
                        <a:pt x="4221" y="2086"/>
                        <a:pt x="4015" y="1954"/>
                        <a:pt x="3841" y="1954"/>
                      </a:cubicBezTo>
                      <a:cubicBezTo>
                        <a:pt x="3573" y="1954"/>
                        <a:pt x="4110" y="2290"/>
                        <a:pt x="4127" y="2309"/>
                      </a:cubicBezTo>
                      <a:cubicBezTo>
                        <a:pt x="4105" y="2315"/>
                        <a:pt x="4083" y="2320"/>
                        <a:pt x="4060" y="2324"/>
                      </a:cubicBezTo>
                      <a:lnTo>
                        <a:pt x="4065" y="2298"/>
                      </a:lnTo>
                      <a:cubicBezTo>
                        <a:pt x="3852" y="2201"/>
                        <a:pt x="3571" y="2399"/>
                        <a:pt x="3372" y="2425"/>
                      </a:cubicBezTo>
                      <a:cubicBezTo>
                        <a:pt x="3370" y="2381"/>
                        <a:pt x="3421" y="2299"/>
                        <a:pt x="3432" y="2250"/>
                      </a:cubicBezTo>
                      <a:cubicBezTo>
                        <a:pt x="3242" y="2226"/>
                        <a:pt x="3075" y="2344"/>
                        <a:pt x="2898" y="2413"/>
                      </a:cubicBezTo>
                      <a:cubicBezTo>
                        <a:pt x="2804" y="2450"/>
                        <a:pt x="2559" y="2500"/>
                        <a:pt x="2574" y="2674"/>
                      </a:cubicBezTo>
                      <a:cubicBezTo>
                        <a:pt x="2584" y="2801"/>
                        <a:pt x="2315" y="2630"/>
                        <a:pt x="2302" y="2618"/>
                      </a:cubicBezTo>
                      <a:cubicBezTo>
                        <a:pt x="2377" y="2566"/>
                        <a:pt x="2604" y="2549"/>
                        <a:pt x="2395" y="2412"/>
                      </a:cubicBezTo>
                      <a:cubicBezTo>
                        <a:pt x="2245" y="2314"/>
                        <a:pt x="2091" y="2321"/>
                        <a:pt x="1929" y="2318"/>
                      </a:cubicBezTo>
                      <a:cubicBezTo>
                        <a:pt x="1937" y="2433"/>
                        <a:pt x="1993" y="2432"/>
                        <a:pt x="2055" y="2493"/>
                      </a:cubicBezTo>
                      <a:cubicBezTo>
                        <a:pt x="2046" y="2478"/>
                        <a:pt x="2074" y="2893"/>
                        <a:pt x="2169" y="2758"/>
                      </a:cubicBezTo>
                      <a:cubicBezTo>
                        <a:pt x="2163" y="2794"/>
                        <a:pt x="2158" y="2830"/>
                        <a:pt x="2156" y="2867"/>
                      </a:cubicBezTo>
                      <a:cubicBezTo>
                        <a:pt x="1969" y="2739"/>
                        <a:pt x="1862" y="2828"/>
                        <a:pt x="1686" y="2928"/>
                      </a:cubicBezTo>
                      <a:cubicBezTo>
                        <a:pt x="1500" y="3032"/>
                        <a:pt x="1637" y="3097"/>
                        <a:pt x="1707" y="3188"/>
                      </a:cubicBezTo>
                      <a:cubicBezTo>
                        <a:pt x="1680" y="3244"/>
                        <a:pt x="1425" y="3107"/>
                        <a:pt x="1395" y="3091"/>
                      </a:cubicBezTo>
                      <a:cubicBezTo>
                        <a:pt x="1324" y="3053"/>
                        <a:pt x="1217" y="3102"/>
                        <a:pt x="1148" y="3140"/>
                      </a:cubicBezTo>
                      <a:cubicBezTo>
                        <a:pt x="1225" y="3269"/>
                        <a:pt x="1313" y="3308"/>
                        <a:pt x="1425" y="3357"/>
                      </a:cubicBezTo>
                      <a:cubicBezTo>
                        <a:pt x="1277" y="3479"/>
                        <a:pt x="1067" y="3145"/>
                        <a:pt x="988" y="3080"/>
                      </a:cubicBezTo>
                      <a:cubicBezTo>
                        <a:pt x="1015" y="3019"/>
                        <a:pt x="1044" y="2956"/>
                        <a:pt x="990" y="2892"/>
                      </a:cubicBezTo>
                      <a:cubicBezTo>
                        <a:pt x="1164" y="2934"/>
                        <a:pt x="2149" y="3013"/>
                        <a:pt x="1702" y="2525"/>
                      </a:cubicBezTo>
                      <a:cubicBezTo>
                        <a:pt x="1515" y="2321"/>
                        <a:pt x="920" y="2139"/>
                        <a:pt x="679" y="2180"/>
                      </a:cubicBezTo>
                      <a:cubicBezTo>
                        <a:pt x="673" y="2165"/>
                        <a:pt x="662" y="2161"/>
                        <a:pt x="647" y="2169"/>
                      </a:cubicBezTo>
                      <a:cubicBezTo>
                        <a:pt x="682" y="2169"/>
                        <a:pt x="559" y="2063"/>
                        <a:pt x="524" y="2055"/>
                      </a:cubicBezTo>
                      <a:cubicBezTo>
                        <a:pt x="469" y="2042"/>
                        <a:pt x="389" y="2064"/>
                        <a:pt x="328" y="2064"/>
                      </a:cubicBezTo>
                      <a:cubicBezTo>
                        <a:pt x="303" y="2062"/>
                        <a:pt x="285" y="2082"/>
                        <a:pt x="285" y="2118"/>
                      </a:cubicBezTo>
                      <a:cubicBezTo>
                        <a:pt x="266" y="2111"/>
                        <a:pt x="247" y="2104"/>
                        <a:pt x="228" y="2096"/>
                      </a:cubicBezTo>
                      <a:lnTo>
                        <a:pt x="222" y="2118"/>
                      </a:lnTo>
                      <a:lnTo>
                        <a:pt x="216" y="2112"/>
                      </a:lnTo>
                      <a:cubicBezTo>
                        <a:pt x="127" y="2182"/>
                        <a:pt x="72" y="2289"/>
                        <a:pt x="1" y="2385"/>
                      </a:cubicBezTo>
                      <a:cubicBezTo>
                        <a:pt x="38" y="2448"/>
                        <a:pt x="247" y="2553"/>
                        <a:pt x="193" y="2625"/>
                      </a:cubicBezTo>
                      <a:cubicBezTo>
                        <a:pt x="81" y="2777"/>
                        <a:pt x="241" y="2837"/>
                        <a:pt x="293" y="2954"/>
                      </a:cubicBezTo>
                      <a:cubicBezTo>
                        <a:pt x="170" y="3047"/>
                        <a:pt x="319" y="3299"/>
                        <a:pt x="399" y="3343"/>
                      </a:cubicBezTo>
                      <a:cubicBezTo>
                        <a:pt x="293" y="3475"/>
                        <a:pt x="513" y="3547"/>
                        <a:pt x="565" y="3597"/>
                      </a:cubicBezTo>
                      <a:cubicBezTo>
                        <a:pt x="607" y="3637"/>
                        <a:pt x="411" y="3845"/>
                        <a:pt x="390" y="3866"/>
                      </a:cubicBezTo>
                      <a:cubicBezTo>
                        <a:pt x="245" y="4011"/>
                        <a:pt x="119" y="4126"/>
                        <a:pt x="0" y="4306"/>
                      </a:cubicBezTo>
                      <a:cubicBezTo>
                        <a:pt x="85" y="4284"/>
                        <a:pt x="190" y="4172"/>
                        <a:pt x="266" y="4167"/>
                      </a:cubicBezTo>
                      <a:cubicBezTo>
                        <a:pt x="283" y="4197"/>
                        <a:pt x="302" y="4226"/>
                        <a:pt x="323" y="4253"/>
                      </a:cubicBezTo>
                      <a:cubicBezTo>
                        <a:pt x="222" y="4199"/>
                        <a:pt x="162" y="4293"/>
                        <a:pt x="201" y="4411"/>
                      </a:cubicBezTo>
                      <a:cubicBezTo>
                        <a:pt x="162" y="4553"/>
                        <a:pt x="82" y="4589"/>
                        <a:pt x="175" y="4758"/>
                      </a:cubicBezTo>
                      <a:cubicBezTo>
                        <a:pt x="78" y="4850"/>
                        <a:pt x="345" y="5225"/>
                        <a:pt x="406" y="5296"/>
                      </a:cubicBezTo>
                      <a:cubicBezTo>
                        <a:pt x="430" y="5300"/>
                        <a:pt x="451" y="5290"/>
                        <a:pt x="470" y="5265"/>
                      </a:cubicBezTo>
                      <a:cubicBezTo>
                        <a:pt x="470" y="5264"/>
                        <a:pt x="471" y="5244"/>
                        <a:pt x="471" y="5244"/>
                      </a:cubicBezTo>
                      <a:cubicBezTo>
                        <a:pt x="468" y="5227"/>
                        <a:pt x="693" y="5374"/>
                        <a:pt x="723" y="5409"/>
                      </a:cubicBezTo>
                      <a:cubicBezTo>
                        <a:pt x="683" y="5491"/>
                        <a:pt x="819" y="5677"/>
                        <a:pt x="881" y="5677"/>
                      </a:cubicBezTo>
                      <a:cubicBezTo>
                        <a:pt x="881" y="5776"/>
                        <a:pt x="983" y="5725"/>
                        <a:pt x="1012" y="5801"/>
                      </a:cubicBezTo>
                      <a:cubicBezTo>
                        <a:pt x="1013" y="5803"/>
                        <a:pt x="840" y="5849"/>
                        <a:pt x="814" y="5864"/>
                      </a:cubicBezTo>
                      <a:cubicBezTo>
                        <a:pt x="850" y="5933"/>
                        <a:pt x="902" y="6106"/>
                        <a:pt x="948" y="6152"/>
                      </a:cubicBezTo>
                      <a:cubicBezTo>
                        <a:pt x="1062" y="6265"/>
                        <a:pt x="1164" y="6069"/>
                        <a:pt x="1293" y="6203"/>
                      </a:cubicBezTo>
                      <a:cubicBezTo>
                        <a:pt x="1286" y="6211"/>
                        <a:pt x="1265" y="6237"/>
                        <a:pt x="1265" y="6237"/>
                      </a:cubicBezTo>
                      <a:cubicBezTo>
                        <a:pt x="1317" y="6354"/>
                        <a:pt x="1446" y="6350"/>
                        <a:pt x="1481" y="6450"/>
                      </a:cubicBezTo>
                      <a:cubicBezTo>
                        <a:pt x="1563" y="6681"/>
                        <a:pt x="1653" y="6696"/>
                        <a:pt x="1848" y="6592"/>
                      </a:cubicBezTo>
                      <a:cubicBezTo>
                        <a:pt x="1905" y="6655"/>
                        <a:pt x="1926" y="6720"/>
                        <a:pt x="2004" y="6723"/>
                      </a:cubicBezTo>
                      <a:lnTo>
                        <a:pt x="2009" y="6693"/>
                      </a:lnTo>
                      <a:cubicBezTo>
                        <a:pt x="2095" y="6686"/>
                        <a:pt x="2174" y="6765"/>
                        <a:pt x="2257" y="6780"/>
                      </a:cubicBezTo>
                      <a:cubicBezTo>
                        <a:pt x="2237" y="6906"/>
                        <a:pt x="2273" y="6983"/>
                        <a:pt x="2267" y="7093"/>
                      </a:cubicBezTo>
                      <a:cubicBezTo>
                        <a:pt x="2263" y="7128"/>
                        <a:pt x="2226" y="7132"/>
                        <a:pt x="2204" y="7126"/>
                      </a:cubicBezTo>
                      <a:lnTo>
                        <a:pt x="2204" y="7098"/>
                      </a:lnTo>
                      <a:cubicBezTo>
                        <a:pt x="2092" y="7098"/>
                        <a:pt x="1997" y="7275"/>
                        <a:pt x="2085" y="7391"/>
                      </a:cubicBezTo>
                      <a:cubicBezTo>
                        <a:pt x="2053" y="7403"/>
                        <a:pt x="2020" y="7412"/>
                        <a:pt x="1986" y="7420"/>
                      </a:cubicBezTo>
                      <a:cubicBezTo>
                        <a:pt x="1976" y="7486"/>
                        <a:pt x="2003" y="7524"/>
                        <a:pt x="2047" y="7561"/>
                      </a:cubicBezTo>
                      <a:cubicBezTo>
                        <a:pt x="2027" y="7581"/>
                        <a:pt x="2018" y="7606"/>
                        <a:pt x="2021" y="7635"/>
                      </a:cubicBezTo>
                      <a:cubicBezTo>
                        <a:pt x="2021" y="7661"/>
                        <a:pt x="1989" y="7660"/>
                        <a:pt x="1990" y="7711"/>
                      </a:cubicBezTo>
                      <a:cubicBezTo>
                        <a:pt x="1945" y="7720"/>
                        <a:pt x="1898" y="7715"/>
                        <a:pt x="1853" y="7703"/>
                      </a:cubicBezTo>
                      <a:cubicBezTo>
                        <a:pt x="1856" y="7754"/>
                        <a:pt x="1852" y="7802"/>
                        <a:pt x="1841" y="7849"/>
                      </a:cubicBezTo>
                      <a:cubicBezTo>
                        <a:pt x="2028" y="7973"/>
                        <a:pt x="2205" y="8066"/>
                        <a:pt x="2363" y="8238"/>
                      </a:cubicBezTo>
                      <a:cubicBezTo>
                        <a:pt x="2296" y="8346"/>
                        <a:pt x="2888" y="8477"/>
                        <a:pt x="2736" y="8789"/>
                      </a:cubicBezTo>
                      <a:cubicBezTo>
                        <a:pt x="2487" y="8980"/>
                        <a:pt x="2231" y="8785"/>
                        <a:pt x="1999" y="8788"/>
                      </a:cubicBezTo>
                      <a:cubicBezTo>
                        <a:pt x="1930" y="8781"/>
                        <a:pt x="1954" y="8678"/>
                        <a:pt x="1835" y="8708"/>
                      </a:cubicBezTo>
                      <a:cubicBezTo>
                        <a:pt x="1704" y="8534"/>
                        <a:pt x="1349" y="8634"/>
                        <a:pt x="1224" y="8736"/>
                      </a:cubicBezTo>
                      <a:cubicBezTo>
                        <a:pt x="1102" y="8835"/>
                        <a:pt x="682" y="8887"/>
                        <a:pt x="661" y="8607"/>
                      </a:cubicBezTo>
                      <a:cubicBezTo>
                        <a:pt x="631" y="8603"/>
                        <a:pt x="588" y="8600"/>
                        <a:pt x="561" y="8615"/>
                      </a:cubicBezTo>
                      <a:cubicBezTo>
                        <a:pt x="559" y="8612"/>
                        <a:pt x="535" y="8572"/>
                        <a:pt x="535" y="8572"/>
                      </a:cubicBezTo>
                      <a:cubicBezTo>
                        <a:pt x="414" y="8571"/>
                        <a:pt x="318" y="8636"/>
                        <a:pt x="375" y="8778"/>
                      </a:cubicBezTo>
                      <a:cubicBezTo>
                        <a:pt x="343" y="8806"/>
                        <a:pt x="256" y="9007"/>
                        <a:pt x="329" y="9043"/>
                      </a:cubicBezTo>
                      <a:cubicBezTo>
                        <a:pt x="249" y="9165"/>
                        <a:pt x="305" y="9330"/>
                        <a:pt x="421" y="9335"/>
                      </a:cubicBezTo>
                      <a:cubicBezTo>
                        <a:pt x="437" y="9593"/>
                        <a:pt x="540" y="10027"/>
                        <a:pt x="785" y="10022"/>
                      </a:cubicBezTo>
                      <a:cubicBezTo>
                        <a:pt x="850" y="10027"/>
                        <a:pt x="1167" y="10311"/>
                        <a:pt x="1169" y="10017"/>
                      </a:cubicBezTo>
                      <a:cubicBezTo>
                        <a:pt x="1171" y="9906"/>
                        <a:pt x="1447" y="10181"/>
                        <a:pt x="1452" y="10184"/>
                      </a:cubicBezTo>
                      <a:cubicBezTo>
                        <a:pt x="1603" y="10274"/>
                        <a:pt x="1696" y="10029"/>
                        <a:pt x="1800" y="10012"/>
                      </a:cubicBezTo>
                      <a:cubicBezTo>
                        <a:pt x="1854" y="10012"/>
                        <a:pt x="1899" y="10096"/>
                        <a:pt x="1959" y="10058"/>
                      </a:cubicBezTo>
                      <a:cubicBezTo>
                        <a:pt x="1947" y="10128"/>
                        <a:pt x="1993" y="10195"/>
                        <a:pt x="1984" y="10276"/>
                      </a:cubicBezTo>
                      <a:cubicBezTo>
                        <a:pt x="1984" y="10276"/>
                        <a:pt x="2022" y="10292"/>
                        <a:pt x="2025" y="10293"/>
                      </a:cubicBezTo>
                      <a:cubicBezTo>
                        <a:pt x="2030" y="10351"/>
                        <a:pt x="2017" y="10414"/>
                        <a:pt x="2045" y="10467"/>
                      </a:cubicBezTo>
                      <a:cubicBezTo>
                        <a:pt x="1964" y="10561"/>
                        <a:pt x="1951" y="10674"/>
                        <a:pt x="1927" y="10801"/>
                      </a:cubicBezTo>
                      <a:cubicBezTo>
                        <a:pt x="1848" y="10835"/>
                        <a:pt x="1834" y="11184"/>
                        <a:pt x="1763" y="11286"/>
                      </a:cubicBezTo>
                      <a:cubicBezTo>
                        <a:pt x="1769" y="11302"/>
                        <a:pt x="2052" y="12076"/>
                        <a:pt x="1847" y="12076"/>
                      </a:cubicBezTo>
                      <a:cubicBezTo>
                        <a:pt x="1847" y="12076"/>
                        <a:pt x="1847" y="12076"/>
                        <a:pt x="1847" y="12076"/>
                      </a:cubicBezTo>
                      <a:lnTo>
                        <a:pt x="1837" y="12090"/>
                      </a:lnTo>
                      <a:cubicBezTo>
                        <a:pt x="1850" y="12113"/>
                        <a:pt x="1854" y="12139"/>
                        <a:pt x="1849" y="12168"/>
                      </a:cubicBezTo>
                      <a:lnTo>
                        <a:pt x="1968" y="12175"/>
                      </a:lnTo>
                      <a:cubicBezTo>
                        <a:pt x="2045" y="12306"/>
                        <a:pt x="2361" y="12799"/>
                        <a:pt x="2334" y="12928"/>
                      </a:cubicBezTo>
                      <a:cubicBezTo>
                        <a:pt x="2299" y="13089"/>
                        <a:pt x="2510" y="13140"/>
                        <a:pt x="2556" y="13229"/>
                      </a:cubicBezTo>
                      <a:cubicBezTo>
                        <a:pt x="2628" y="13365"/>
                        <a:pt x="2637" y="13466"/>
                        <a:pt x="2665" y="13606"/>
                      </a:cubicBezTo>
                      <a:cubicBezTo>
                        <a:pt x="2622" y="13995"/>
                        <a:pt x="2974" y="14177"/>
                        <a:pt x="3079" y="14465"/>
                      </a:cubicBezTo>
                      <a:cubicBezTo>
                        <a:pt x="3147" y="14644"/>
                        <a:pt x="3352" y="14818"/>
                        <a:pt x="3369" y="15010"/>
                      </a:cubicBezTo>
                      <a:cubicBezTo>
                        <a:pt x="3389" y="15237"/>
                        <a:pt x="3410" y="15717"/>
                        <a:pt x="3527" y="15914"/>
                      </a:cubicBezTo>
                      <a:cubicBezTo>
                        <a:pt x="3685" y="16178"/>
                        <a:pt x="3909" y="15819"/>
                        <a:pt x="4050" y="15819"/>
                      </a:cubicBezTo>
                      <a:cubicBezTo>
                        <a:pt x="4318" y="15819"/>
                        <a:pt x="4521" y="15540"/>
                        <a:pt x="4746" y="15429"/>
                      </a:cubicBezTo>
                      <a:cubicBezTo>
                        <a:pt x="4904" y="15350"/>
                        <a:pt x="5142" y="15358"/>
                        <a:pt x="5113" y="15092"/>
                      </a:cubicBezTo>
                      <a:cubicBezTo>
                        <a:pt x="5108" y="15051"/>
                        <a:pt x="5191" y="15049"/>
                        <a:pt x="5224" y="15056"/>
                      </a:cubicBezTo>
                      <a:cubicBezTo>
                        <a:pt x="5227" y="15026"/>
                        <a:pt x="5232" y="14996"/>
                        <a:pt x="5238" y="14967"/>
                      </a:cubicBezTo>
                      <a:cubicBezTo>
                        <a:pt x="5244" y="14974"/>
                        <a:pt x="5256" y="14987"/>
                        <a:pt x="5262" y="14995"/>
                      </a:cubicBezTo>
                      <a:cubicBezTo>
                        <a:pt x="5385" y="14964"/>
                        <a:pt x="5690" y="14881"/>
                        <a:pt x="5666" y="14697"/>
                      </a:cubicBezTo>
                      <a:cubicBezTo>
                        <a:pt x="5680" y="14778"/>
                        <a:pt x="5943" y="14440"/>
                        <a:pt x="5924" y="14454"/>
                      </a:cubicBezTo>
                      <a:cubicBezTo>
                        <a:pt x="5959" y="14436"/>
                        <a:pt x="6024" y="14445"/>
                        <a:pt x="6061" y="14446"/>
                      </a:cubicBezTo>
                      <a:lnTo>
                        <a:pt x="6064" y="14398"/>
                      </a:lnTo>
                      <a:lnTo>
                        <a:pt x="6088" y="14378"/>
                      </a:lnTo>
                      <a:cubicBezTo>
                        <a:pt x="6071" y="14281"/>
                        <a:pt x="6052" y="14106"/>
                        <a:pt x="6092" y="14014"/>
                      </a:cubicBezTo>
                      <a:cubicBezTo>
                        <a:pt x="6217" y="14121"/>
                        <a:pt x="6399" y="13516"/>
                        <a:pt x="6416" y="13402"/>
                      </a:cubicBezTo>
                      <a:cubicBezTo>
                        <a:pt x="6337" y="13408"/>
                        <a:pt x="6330" y="13381"/>
                        <a:pt x="6268" y="13333"/>
                      </a:cubicBezTo>
                      <a:cubicBezTo>
                        <a:pt x="6116" y="13110"/>
                        <a:pt x="6087" y="13191"/>
                        <a:pt x="5900" y="13054"/>
                      </a:cubicBezTo>
                      <a:cubicBezTo>
                        <a:pt x="5695" y="12901"/>
                        <a:pt x="5769" y="12651"/>
                        <a:pt x="5663" y="12468"/>
                      </a:cubicBezTo>
                      <a:cubicBezTo>
                        <a:pt x="5681" y="12448"/>
                        <a:pt x="5685" y="12420"/>
                        <a:pt x="5677" y="12383"/>
                      </a:cubicBezTo>
                      <a:cubicBezTo>
                        <a:pt x="5773" y="12362"/>
                        <a:pt x="5783" y="12641"/>
                        <a:pt x="5830" y="12702"/>
                      </a:cubicBezTo>
                      <a:cubicBezTo>
                        <a:pt x="5907" y="12800"/>
                        <a:pt x="6096" y="12798"/>
                        <a:pt x="6204" y="12813"/>
                      </a:cubicBezTo>
                      <a:cubicBezTo>
                        <a:pt x="6343" y="12843"/>
                        <a:pt x="6560" y="12984"/>
                        <a:pt x="6684" y="12921"/>
                      </a:cubicBezTo>
                      <a:cubicBezTo>
                        <a:pt x="6904" y="12809"/>
                        <a:pt x="7142" y="12917"/>
                        <a:pt x="7377" y="12831"/>
                      </a:cubicBezTo>
                      <a:cubicBezTo>
                        <a:pt x="7381" y="12857"/>
                        <a:pt x="7392" y="12874"/>
                        <a:pt x="7409" y="12884"/>
                      </a:cubicBezTo>
                      <a:cubicBezTo>
                        <a:pt x="7402" y="12977"/>
                        <a:pt x="7445" y="12999"/>
                        <a:pt x="7507" y="12996"/>
                      </a:cubicBezTo>
                      <a:cubicBezTo>
                        <a:pt x="7525" y="13107"/>
                        <a:pt x="7595" y="13302"/>
                        <a:pt x="7708" y="13243"/>
                      </a:cubicBezTo>
                      <a:cubicBezTo>
                        <a:pt x="7799" y="13358"/>
                        <a:pt x="7948" y="13516"/>
                        <a:pt x="8082" y="13456"/>
                      </a:cubicBezTo>
                      <a:cubicBezTo>
                        <a:pt x="8040" y="13536"/>
                        <a:pt x="7899" y="13395"/>
                        <a:pt x="7863" y="13512"/>
                      </a:cubicBezTo>
                      <a:cubicBezTo>
                        <a:pt x="7838" y="13591"/>
                        <a:pt x="7985" y="13734"/>
                        <a:pt x="8024" y="13785"/>
                      </a:cubicBezTo>
                      <a:cubicBezTo>
                        <a:pt x="8174" y="13978"/>
                        <a:pt x="8328" y="14099"/>
                        <a:pt x="8506" y="13859"/>
                      </a:cubicBezTo>
                      <a:cubicBezTo>
                        <a:pt x="8506" y="13859"/>
                        <a:pt x="8511" y="13822"/>
                        <a:pt x="8511" y="13821"/>
                      </a:cubicBezTo>
                      <a:cubicBezTo>
                        <a:pt x="8597" y="14372"/>
                        <a:pt x="8658" y="15060"/>
                        <a:pt x="8944" y="15536"/>
                      </a:cubicBezTo>
                      <a:cubicBezTo>
                        <a:pt x="9051" y="15713"/>
                        <a:pt x="9457" y="17441"/>
                        <a:pt x="9713" y="17105"/>
                      </a:cubicBezTo>
                      <a:cubicBezTo>
                        <a:pt x="9784" y="17012"/>
                        <a:pt x="9781" y="16935"/>
                        <a:pt x="9870" y="16876"/>
                      </a:cubicBezTo>
                      <a:cubicBezTo>
                        <a:pt x="9961" y="16816"/>
                        <a:pt x="9845" y="16697"/>
                        <a:pt x="9968" y="16619"/>
                      </a:cubicBezTo>
                      <a:cubicBezTo>
                        <a:pt x="9997" y="16525"/>
                        <a:pt x="10045" y="16545"/>
                        <a:pt x="10043" y="16402"/>
                      </a:cubicBezTo>
                      <a:cubicBezTo>
                        <a:pt x="10042" y="16315"/>
                        <a:pt x="9996" y="16229"/>
                        <a:pt x="10027" y="16148"/>
                      </a:cubicBezTo>
                      <a:cubicBezTo>
                        <a:pt x="10149" y="15836"/>
                        <a:pt x="9994" y="15606"/>
                        <a:pt x="10014" y="15300"/>
                      </a:cubicBezTo>
                      <a:cubicBezTo>
                        <a:pt x="10017" y="15254"/>
                        <a:pt x="10218" y="15132"/>
                        <a:pt x="10207" y="15132"/>
                      </a:cubicBezTo>
                      <a:cubicBezTo>
                        <a:pt x="10321" y="15132"/>
                        <a:pt x="10494" y="14748"/>
                        <a:pt x="10602" y="14634"/>
                      </a:cubicBezTo>
                      <a:cubicBezTo>
                        <a:pt x="10691" y="14538"/>
                        <a:pt x="10737" y="14284"/>
                        <a:pt x="10862" y="14259"/>
                      </a:cubicBezTo>
                      <a:cubicBezTo>
                        <a:pt x="10992" y="14233"/>
                        <a:pt x="11028" y="14088"/>
                        <a:pt x="11120" y="13995"/>
                      </a:cubicBezTo>
                      <a:cubicBezTo>
                        <a:pt x="10889" y="13710"/>
                        <a:pt x="11322" y="13817"/>
                        <a:pt x="11401" y="13792"/>
                      </a:cubicBezTo>
                      <a:lnTo>
                        <a:pt x="11405" y="13809"/>
                      </a:lnTo>
                      <a:cubicBezTo>
                        <a:pt x="11513" y="13796"/>
                        <a:pt x="11840" y="13734"/>
                        <a:pt x="11758" y="13509"/>
                      </a:cubicBezTo>
                      <a:cubicBezTo>
                        <a:pt x="11915" y="13567"/>
                        <a:pt x="11804" y="13766"/>
                        <a:pt x="11804" y="13858"/>
                      </a:cubicBezTo>
                      <a:cubicBezTo>
                        <a:pt x="11855" y="13932"/>
                        <a:pt x="11916" y="14007"/>
                        <a:pt x="11963" y="14088"/>
                      </a:cubicBezTo>
                      <a:cubicBezTo>
                        <a:pt x="12025" y="14193"/>
                        <a:pt x="12122" y="14206"/>
                        <a:pt x="12170" y="14271"/>
                      </a:cubicBezTo>
                      <a:cubicBezTo>
                        <a:pt x="12116" y="14362"/>
                        <a:pt x="12121" y="14561"/>
                        <a:pt x="12259" y="14543"/>
                      </a:cubicBezTo>
                      <a:lnTo>
                        <a:pt x="12265" y="14517"/>
                      </a:lnTo>
                      <a:cubicBezTo>
                        <a:pt x="12405" y="14547"/>
                        <a:pt x="12309" y="15318"/>
                        <a:pt x="12423" y="15210"/>
                      </a:cubicBezTo>
                      <a:cubicBezTo>
                        <a:pt x="12494" y="15441"/>
                        <a:pt x="12802" y="15118"/>
                        <a:pt x="12844" y="14997"/>
                      </a:cubicBezTo>
                      <a:cubicBezTo>
                        <a:pt x="12856" y="15037"/>
                        <a:pt x="12878" y="15060"/>
                        <a:pt x="12911" y="15067"/>
                      </a:cubicBezTo>
                      <a:cubicBezTo>
                        <a:pt x="12902" y="15223"/>
                        <a:pt x="13012" y="15781"/>
                        <a:pt x="13143" y="15859"/>
                      </a:cubicBezTo>
                      <a:lnTo>
                        <a:pt x="13144" y="15854"/>
                      </a:lnTo>
                      <a:cubicBezTo>
                        <a:pt x="13197" y="16052"/>
                        <a:pt x="13142" y="16636"/>
                        <a:pt x="13250" y="16730"/>
                      </a:cubicBezTo>
                      <a:cubicBezTo>
                        <a:pt x="13233" y="16829"/>
                        <a:pt x="13157" y="17177"/>
                        <a:pt x="13261" y="17253"/>
                      </a:cubicBezTo>
                      <a:cubicBezTo>
                        <a:pt x="13268" y="17259"/>
                        <a:pt x="13275" y="17264"/>
                        <a:pt x="13282" y="17267"/>
                      </a:cubicBezTo>
                      <a:cubicBezTo>
                        <a:pt x="13318" y="17267"/>
                        <a:pt x="13328" y="17221"/>
                        <a:pt x="13335" y="17183"/>
                      </a:cubicBezTo>
                      <a:cubicBezTo>
                        <a:pt x="13489" y="17447"/>
                        <a:pt x="13664" y="17696"/>
                        <a:pt x="13664" y="18046"/>
                      </a:cubicBezTo>
                      <a:cubicBezTo>
                        <a:pt x="13665" y="18236"/>
                        <a:pt x="13986" y="18792"/>
                        <a:pt x="14143" y="18792"/>
                      </a:cubicBezTo>
                      <a:lnTo>
                        <a:pt x="14108" y="18792"/>
                      </a:lnTo>
                      <a:lnTo>
                        <a:pt x="14340" y="18993"/>
                      </a:lnTo>
                      <a:cubicBezTo>
                        <a:pt x="14381" y="18801"/>
                        <a:pt x="14438" y="18554"/>
                        <a:pt x="14266" y="18407"/>
                      </a:cubicBezTo>
                      <a:cubicBezTo>
                        <a:pt x="14222" y="18370"/>
                        <a:pt x="14205" y="18151"/>
                        <a:pt x="14226" y="18088"/>
                      </a:cubicBezTo>
                      <a:cubicBezTo>
                        <a:pt x="14290" y="17896"/>
                        <a:pt x="14071" y="17539"/>
                        <a:pt x="13928" y="17499"/>
                      </a:cubicBezTo>
                      <a:cubicBezTo>
                        <a:pt x="13881" y="17415"/>
                        <a:pt x="13661" y="17373"/>
                        <a:pt x="13645" y="17259"/>
                      </a:cubicBezTo>
                      <a:cubicBezTo>
                        <a:pt x="13745" y="17168"/>
                        <a:pt x="13574" y="16889"/>
                        <a:pt x="13559" y="16792"/>
                      </a:cubicBezTo>
                      <a:cubicBezTo>
                        <a:pt x="13529" y="16788"/>
                        <a:pt x="13501" y="16791"/>
                        <a:pt x="13472" y="16803"/>
                      </a:cubicBezTo>
                      <a:cubicBezTo>
                        <a:pt x="13429" y="16495"/>
                        <a:pt x="13632" y="16145"/>
                        <a:pt x="13549" y="15846"/>
                      </a:cubicBezTo>
                      <a:cubicBezTo>
                        <a:pt x="13573" y="15845"/>
                        <a:pt x="13595" y="15843"/>
                        <a:pt x="13619" y="15840"/>
                      </a:cubicBezTo>
                      <a:cubicBezTo>
                        <a:pt x="13609" y="16099"/>
                        <a:pt x="13684" y="15951"/>
                        <a:pt x="13779" y="16047"/>
                      </a:cubicBezTo>
                      <a:cubicBezTo>
                        <a:pt x="13864" y="16023"/>
                        <a:pt x="13870" y="16267"/>
                        <a:pt x="13976" y="16189"/>
                      </a:cubicBezTo>
                      <a:cubicBezTo>
                        <a:pt x="14020" y="16272"/>
                        <a:pt x="14042" y="16563"/>
                        <a:pt x="14148" y="16421"/>
                      </a:cubicBezTo>
                      <a:cubicBezTo>
                        <a:pt x="14160" y="16430"/>
                        <a:pt x="14169" y="16479"/>
                        <a:pt x="14172" y="16497"/>
                      </a:cubicBezTo>
                      <a:cubicBezTo>
                        <a:pt x="14248" y="16535"/>
                        <a:pt x="14324" y="16665"/>
                        <a:pt x="14393" y="16675"/>
                      </a:cubicBezTo>
                      <a:cubicBezTo>
                        <a:pt x="14349" y="16802"/>
                        <a:pt x="14378" y="16936"/>
                        <a:pt x="14328" y="17065"/>
                      </a:cubicBezTo>
                      <a:cubicBezTo>
                        <a:pt x="14423" y="17103"/>
                        <a:pt x="14649" y="16942"/>
                        <a:pt x="14681" y="16817"/>
                      </a:cubicBezTo>
                      <a:cubicBezTo>
                        <a:pt x="14747" y="16823"/>
                        <a:pt x="14771" y="16679"/>
                        <a:pt x="14777" y="16616"/>
                      </a:cubicBezTo>
                      <a:lnTo>
                        <a:pt x="14795" y="16636"/>
                      </a:lnTo>
                      <a:cubicBezTo>
                        <a:pt x="14920" y="16540"/>
                        <a:pt x="15138" y="16456"/>
                        <a:pt x="15162" y="16247"/>
                      </a:cubicBezTo>
                      <a:cubicBezTo>
                        <a:pt x="15186" y="16037"/>
                        <a:pt x="15149" y="15872"/>
                        <a:pt x="15136" y="15668"/>
                      </a:cubicBezTo>
                      <a:cubicBezTo>
                        <a:pt x="15108" y="15228"/>
                        <a:pt x="14762" y="15014"/>
                        <a:pt x="14564" y="14711"/>
                      </a:cubicBezTo>
                      <a:cubicBezTo>
                        <a:pt x="14528" y="14587"/>
                        <a:pt x="14270" y="14343"/>
                        <a:pt x="14428" y="14189"/>
                      </a:cubicBezTo>
                      <a:cubicBezTo>
                        <a:pt x="14501" y="14117"/>
                        <a:pt x="14517" y="14012"/>
                        <a:pt x="14591" y="13938"/>
                      </a:cubicBezTo>
                      <a:cubicBezTo>
                        <a:pt x="14638" y="13892"/>
                        <a:pt x="14715" y="13816"/>
                        <a:pt x="14743" y="13760"/>
                      </a:cubicBezTo>
                      <a:cubicBezTo>
                        <a:pt x="14780" y="13785"/>
                        <a:pt x="14880" y="13924"/>
                        <a:pt x="14917" y="13797"/>
                      </a:cubicBezTo>
                      <a:cubicBezTo>
                        <a:pt x="14919" y="13798"/>
                        <a:pt x="14921" y="13800"/>
                        <a:pt x="14924" y="13802"/>
                      </a:cubicBezTo>
                      <a:cubicBezTo>
                        <a:pt x="14874" y="13903"/>
                        <a:pt x="14944" y="14050"/>
                        <a:pt x="15003" y="14121"/>
                      </a:cubicBezTo>
                      <a:cubicBezTo>
                        <a:pt x="14696" y="14139"/>
                        <a:pt x="14934" y="14721"/>
                        <a:pt x="15063" y="14532"/>
                      </a:cubicBezTo>
                      <a:cubicBezTo>
                        <a:pt x="15168" y="14522"/>
                        <a:pt x="15172" y="14273"/>
                        <a:pt x="15207" y="14188"/>
                      </a:cubicBezTo>
                      <a:cubicBezTo>
                        <a:pt x="15207" y="14093"/>
                        <a:pt x="15157" y="14104"/>
                        <a:pt x="15102" y="14115"/>
                      </a:cubicBezTo>
                      <a:cubicBezTo>
                        <a:pt x="15199" y="14030"/>
                        <a:pt x="15118" y="14016"/>
                        <a:pt x="15104" y="13913"/>
                      </a:cubicBezTo>
                      <a:cubicBezTo>
                        <a:pt x="15092" y="13820"/>
                        <a:pt x="15241" y="13850"/>
                        <a:pt x="15282" y="13822"/>
                      </a:cubicBezTo>
                      <a:cubicBezTo>
                        <a:pt x="15359" y="13767"/>
                        <a:pt x="15439" y="13745"/>
                        <a:pt x="15523" y="13688"/>
                      </a:cubicBezTo>
                      <a:cubicBezTo>
                        <a:pt x="15526" y="13681"/>
                        <a:pt x="15528" y="13675"/>
                        <a:pt x="15529" y="13668"/>
                      </a:cubicBezTo>
                      <a:cubicBezTo>
                        <a:pt x="15564" y="13634"/>
                        <a:pt x="15623" y="13651"/>
                        <a:pt x="15631" y="13574"/>
                      </a:cubicBezTo>
                      <a:cubicBezTo>
                        <a:pt x="15690" y="13627"/>
                        <a:pt x="16074" y="13471"/>
                        <a:pt x="16095" y="13390"/>
                      </a:cubicBezTo>
                      <a:cubicBezTo>
                        <a:pt x="16114" y="13308"/>
                        <a:pt x="16263" y="13203"/>
                        <a:pt x="16314" y="13153"/>
                      </a:cubicBezTo>
                      <a:cubicBezTo>
                        <a:pt x="16369" y="13097"/>
                        <a:pt x="16451" y="12820"/>
                        <a:pt x="16493" y="12794"/>
                      </a:cubicBezTo>
                      <a:lnTo>
                        <a:pt x="16510" y="12781"/>
                      </a:lnTo>
                      <a:cubicBezTo>
                        <a:pt x="16523" y="12573"/>
                        <a:pt x="16584" y="12331"/>
                        <a:pt x="16643" y="12135"/>
                      </a:cubicBezTo>
                      <a:cubicBezTo>
                        <a:pt x="16777" y="12226"/>
                        <a:pt x="16741" y="11976"/>
                        <a:pt x="16718" y="11897"/>
                      </a:cubicBezTo>
                      <a:lnTo>
                        <a:pt x="16759" y="11906"/>
                      </a:lnTo>
                      <a:cubicBezTo>
                        <a:pt x="16726" y="11747"/>
                        <a:pt x="16728" y="11491"/>
                        <a:pt x="16531" y="11506"/>
                      </a:cubicBezTo>
                      <a:cubicBezTo>
                        <a:pt x="16589" y="11423"/>
                        <a:pt x="16734" y="11436"/>
                        <a:pt x="16572" y="11272"/>
                      </a:cubicBezTo>
                      <a:lnTo>
                        <a:pt x="16584" y="11278"/>
                      </a:lnTo>
                      <a:cubicBezTo>
                        <a:pt x="16598" y="11049"/>
                        <a:pt x="16383" y="11061"/>
                        <a:pt x="16346" y="10916"/>
                      </a:cubicBezTo>
                      <a:cubicBezTo>
                        <a:pt x="16216" y="10747"/>
                        <a:pt x="16131" y="10449"/>
                        <a:pt x="15922" y="10393"/>
                      </a:cubicBezTo>
                      <a:cubicBezTo>
                        <a:pt x="15951" y="10281"/>
                        <a:pt x="15996" y="10050"/>
                        <a:pt x="16094" y="10009"/>
                      </a:cubicBezTo>
                      <a:cubicBezTo>
                        <a:pt x="16162" y="9981"/>
                        <a:pt x="16172" y="9976"/>
                        <a:pt x="16241" y="9976"/>
                      </a:cubicBezTo>
                      <a:cubicBezTo>
                        <a:pt x="16389" y="9976"/>
                        <a:pt x="16257" y="9717"/>
                        <a:pt x="16138" y="9717"/>
                      </a:cubicBezTo>
                      <a:cubicBezTo>
                        <a:pt x="16041" y="9717"/>
                        <a:pt x="15947" y="9596"/>
                        <a:pt x="15855" y="9645"/>
                      </a:cubicBezTo>
                      <a:cubicBezTo>
                        <a:pt x="15815" y="9666"/>
                        <a:pt x="15657" y="9959"/>
                        <a:pt x="15665" y="9700"/>
                      </a:cubicBezTo>
                      <a:cubicBezTo>
                        <a:pt x="15671" y="9442"/>
                        <a:pt x="15348" y="9696"/>
                        <a:pt x="15343" y="9394"/>
                      </a:cubicBezTo>
                      <a:cubicBezTo>
                        <a:pt x="15385" y="9432"/>
                        <a:pt x="15449" y="9421"/>
                        <a:pt x="15498" y="9408"/>
                      </a:cubicBezTo>
                      <a:cubicBezTo>
                        <a:pt x="15515" y="9403"/>
                        <a:pt x="15696" y="9022"/>
                        <a:pt x="15716" y="8978"/>
                      </a:cubicBezTo>
                      <a:cubicBezTo>
                        <a:pt x="15802" y="8780"/>
                        <a:pt x="15869" y="9340"/>
                        <a:pt x="15873" y="9343"/>
                      </a:cubicBezTo>
                      <a:cubicBezTo>
                        <a:pt x="15724" y="9412"/>
                        <a:pt x="15962" y="9649"/>
                        <a:pt x="16042" y="9398"/>
                      </a:cubicBezTo>
                      <a:cubicBezTo>
                        <a:pt x="16080" y="9281"/>
                        <a:pt x="16134" y="9226"/>
                        <a:pt x="16255" y="9232"/>
                      </a:cubicBezTo>
                      <a:cubicBezTo>
                        <a:pt x="16563" y="9232"/>
                        <a:pt x="16381" y="9707"/>
                        <a:pt x="16600" y="9725"/>
                      </a:cubicBezTo>
                      <a:cubicBezTo>
                        <a:pt x="16602" y="9756"/>
                        <a:pt x="16619" y="9789"/>
                        <a:pt x="16637" y="9811"/>
                      </a:cubicBezTo>
                      <a:cubicBezTo>
                        <a:pt x="16663" y="9798"/>
                        <a:pt x="16698" y="9771"/>
                        <a:pt x="16709" y="9740"/>
                      </a:cubicBezTo>
                      <a:cubicBezTo>
                        <a:pt x="16725" y="9749"/>
                        <a:pt x="16741" y="9758"/>
                        <a:pt x="16757" y="9767"/>
                      </a:cubicBezTo>
                      <a:cubicBezTo>
                        <a:pt x="16769" y="9767"/>
                        <a:pt x="16778" y="9762"/>
                        <a:pt x="16785" y="9756"/>
                      </a:cubicBezTo>
                      <a:cubicBezTo>
                        <a:pt x="16797" y="9780"/>
                        <a:pt x="16820" y="9802"/>
                        <a:pt x="16840" y="9817"/>
                      </a:cubicBezTo>
                      <a:cubicBezTo>
                        <a:pt x="16852" y="9804"/>
                        <a:pt x="16864" y="9788"/>
                        <a:pt x="16873" y="9771"/>
                      </a:cubicBezTo>
                      <a:cubicBezTo>
                        <a:pt x="16891" y="9805"/>
                        <a:pt x="16902" y="9828"/>
                        <a:pt x="16908" y="9843"/>
                      </a:cubicBezTo>
                      <a:cubicBezTo>
                        <a:pt x="16847" y="9895"/>
                        <a:pt x="17004" y="10307"/>
                        <a:pt x="17021" y="10410"/>
                      </a:cubicBezTo>
                      <a:cubicBezTo>
                        <a:pt x="17070" y="10691"/>
                        <a:pt x="17304" y="10518"/>
                        <a:pt x="17449" y="10518"/>
                      </a:cubicBezTo>
                      <a:cubicBezTo>
                        <a:pt x="17808" y="10215"/>
                        <a:pt x="17261" y="9613"/>
                        <a:pt x="17080" y="9402"/>
                      </a:cubicBezTo>
                      <a:lnTo>
                        <a:pt x="17048" y="9438"/>
                      </a:lnTo>
                      <a:cubicBezTo>
                        <a:pt x="16837" y="9231"/>
                        <a:pt x="16887" y="9348"/>
                        <a:pt x="17005" y="9091"/>
                      </a:cubicBezTo>
                      <a:cubicBezTo>
                        <a:pt x="17099" y="8895"/>
                        <a:pt x="16986" y="8839"/>
                        <a:pt x="17044" y="8633"/>
                      </a:cubicBezTo>
                      <a:cubicBezTo>
                        <a:pt x="17065" y="8626"/>
                        <a:pt x="17115" y="8634"/>
                        <a:pt x="17137" y="8636"/>
                      </a:cubicBezTo>
                      <a:cubicBezTo>
                        <a:pt x="17110" y="8586"/>
                        <a:pt x="17077" y="8532"/>
                        <a:pt x="17040" y="8493"/>
                      </a:cubicBezTo>
                      <a:cubicBezTo>
                        <a:pt x="17041" y="8492"/>
                        <a:pt x="17041" y="8490"/>
                        <a:pt x="17042" y="8488"/>
                      </a:cubicBezTo>
                      <a:cubicBezTo>
                        <a:pt x="17064" y="8487"/>
                        <a:pt x="17086" y="8479"/>
                        <a:pt x="17106" y="8468"/>
                      </a:cubicBezTo>
                      <a:cubicBezTo>
                        <a:pt x="17136" y="8432"/>
                        <a:pt x="17150" y="8393"/>
                        <a:pt x="17159" y="8342"/>
                      </a:cubicBezTo>
                      <a:cubicBezTo>
                        <a:pt x="17315" y="8418"/>
                        <a:pt x="17705" y="8619"/>
                        <a:pt x="17671" y="8117"/>
                      </a:cubicBezTo>
                      <a:cubicBezTo>
                        <a:pt x="17658" y="7925"/>
                        <a:pt x="17808" y="7735"/>
                        <a:pt x="17792" y="7535"/>
                      </a:cubicBezTo>
                      <a:cubicBezTo>
                        <a:pt x="17781" y="7389"/>
                        <a:pt x="17861" y="7091"/>
                        <a:pt x="17823" y="6968"/>
                      </a:cubicBezTo>
                      <a:cubicBezTo>
                        <a:pt x="17754" y="6743"/>
                        <a:pt x="17595" y="6575"/>
                        <a:pt x="17533" y="6355"/>
                      </a:cubicBezTo>
                      <a:cubicBezTo>
                        <a:pt x="17482" y="6176"/>
                        <a:pt x="17477" y="6076"/>
                        <a:pt x="17371" y="5930"/>
                      </a:cubicBezTo>
                      <a:cubicBezTo>
                        <a:pt x="17206" y="5696"/>
                        <a:pt x="16964" y="5566"/>
                        <a:pt x="16701" y="5550"/>
                      </a:cubicBezTo>
                      <a:lnTo>
                        <a:pt x="16702" y="5599"/>
                      </a:lnTo>
                      <a:lnTo>
                        <a:pt x="16682" y="5620"/>
                      </a:lnTo>
                      <a:cubicBezTo>
                        <a:pt x="16715" y="5661"/>
                        <a:pt x="16696" y="5689"/>
                        <a:pt x="16705" y="5735"/>
                      </a:cubicBezTo>
                      <a:cubicBezTo>
                        <a:pt x="16705" y="5735"/>
                        <a:pt x="16701" y="5738"/>
                        <a:pt x="16686" y="5738"/>
                      </a:cubicBezTo>
                      <a:cubicBezTo>
                        <a:pt x="16699" y="5604"/>
                        <a:pt x="16597" y="5649"/>
                        <a:pt x="16543" y="5672"/>
                      </a:cubicBezTo>
                      <a:cubicBezTo>
                        <a:pt x="16464" y="5655"/>
                        <a:pt x="16474" y="5478"/>
                        <a:pt x="16362" y="5478"/>
                      </a:cubicBezTo>
                      <a:cubicBezTo>
                        <a:pt x="16292" y="5478"/>
                        <a:pt x="16248" y="5504"/>
                        <a:pt x="16175" y="5453"/>
                      </a:cubicBezTo>
                      <a:cubicBezTo>
                        <a:pt x="16188" y="5307"/>
                        <a:pt x="16331" y="5234"/>
                        <a:pt x="16320" y="5059"/>
                      </a:cubicBezTo>
                      <a:cubicBezTo>
                        <a:pt x="16316" y="4984"/>
                        <a:pt x="16399" y="4871"/>
                        <a:pt x="16438" y="4830"/>
                      </a:cubicBezTo>
                      <a:cubicBezTo>
                        <a:pt x="16438" y="4780"/>
                        <a:pt x="16419" y="4738"/>
                        <a:pt x="16403" y="4694"/>
                      </a:cubicBezTo>
                      <a:cubicBezTo>
                        <a:pt x="16485" y="4410"/>
                        <a:pt x="16622" y="4513"/>
                        <a:pt x="16822" y="4502"/>
                      </a:cubicBezTo>
                      <a:cubicBezTo>
                        <a:pt x="17017" y="4491"/>
                        <a:pt x="17229" y="4512"/>
                        <a:pt x="17432" y="4486"/>
                      </a:cubicBezTo>
                      <a:cubicBezTo>
                        <a:pt x="17432" y="4486"/>
                        <a:pt x="17380" y="4399"/>
                        <a:pt x="17380" y="4399"/>
                      </a:cubicBezTo>
                      <a:cubicBezTo>
                        <a:pt x="17472" y="4395"/>
                        <a:pt x="17591" y="4417"/>
                        <a:pt x="17675" y="4457"/>
                      </a:cubicBezTo>
                      <a:lnTo>
                        <a:pt x="17587" y="4479"/>
                      </a:lnTo>
                      <a:cubicBezTo>
                        <a:pt x="17820" y="4694"/>
                        <a:pt x="18012" y="4482"/>
                        <a:pt x="18255" y="4567"/>
                      </a:cubicBezTo>
                      <a:lnTo>
                        <a:pt x="18310" y="4498"/>
                      </a:lnTo>
                      <a:cubicBezTo>
                        <a:pt x="18234" y="4374"/>
                        <a:pt x="18125" y="4427"/>
                        <a:pt x="18045" y="4339"/>
                      </a:cubicBezTo>
                      <a:cubicBezTo>
                        <a:pt x="18017" y="4297"/>
                        <a:pt x="18066" y="4003"/>
                        <a:pt x="18073" y="3947"/>
                      </a:cubicBezTo>
                      <a:cubicBezTo>
                        <a:pt x="18187" y="3913"/>
                        <a:pt x="18309" y="3913"/>
                        <a:pt x="18421" y="3949"/>
                      </a:cubicBezTo>
                      <a:cubicBezTo>
                        <a:pt x="18458" y="3949"/>
                        <a:pt x="18515" y="4111"/>
                        <a:pt x="18527" y="4157"/>
                      </a:cubicBezTo>
                      <a:cubicBezTo>
                        <a:pt x="18550" y="4152"/>
                        <a:pt x="18576" y="4143"/>
                        <a:pt x="18595" y="4129"/>
                      </a:cubicBezTo>
                      <a:cubicBezTo>
                        <a:pt x="18617" y="4170"/>
                        <a:pt x="18639" y="4210"/>
                        <a:pt x="18664" y="4248"/>
                      </a:cubicBezTo>
                      <a:cubicBezTo>
                        <a:pt x="18693" y="4222"/>
                        <a:pt x="18724" y="4201"/>
                        <a:pt x="18757" y="4186"/>
                      </a:cubicBezTo>
                      <a:cubicBezTo>
                        <a:pt x="18758" y="4038"/>
                        <a:pt x="18825" y="3956"/>
                        <a:pt x="18932" y="4040"/>
                      </a:cubicBezTo>
                      <a:cubicBezTo>
                        <a:pt x="18932" y="4003"/>
                        <a:pt x="18933" y="3962"/>
                        <a:pt x="18927" y="3925"/>
                      </a:cubicBezTo>
                      <a:cubicBezTo>
                        <a:pt x="18949" y="3962"/>
                        <a:pt x="18974" y="4040"/>
                        <a:pt x="19016" y="4044"/>
                      </a:cubicBezTo>
                      <a:cubicBezTo>
                        <a:pt x="19020" y="4065"/>
                        <a:pt x="19027" y="4085"/>
                        <a:pt x="19036" y="4104"/>
                      </a:cubicBezTo>
                      <a:cubicBezTo>
                        <a:pt x="18991" y="4134"/>
                        <a:pt x="18948" y="4163"/>
                        <a:pt x="18913" y="4209"/>
                      </a:cubicBezTo>
                      <a:lnTo>
                        <a:pt x="18933" y="4227"/>
                      </a:lnTo>
                      <a:lnTo>
                        <a:pt x="18922" y="4242"/>
                      </a:lnTo>
                      <a:cubicBezTo>
                        <a:pt x="18933" y="4251"/>
                        <a:pt x="18941" y="4262"/>
                        <a:pt x="18947" y="4276"/>
                      </a:cubicBezTo>
                      <a:cubicBezTo>
                        <a:pt x="18922" y="4461"/>
                        <a:pt x="18945" y="4782"/>
                        <a:pt x="18746" y="4754"/>
                      </a:cubicBezTo>
                      <a:cubicBezTo>
                        <a:pt x="18747" y="4788"/>
                        <a:pt x="18744" y="4821"/>
                        <a:pt x="18739" y="4854"/>
                      </a:cubicBezTo>
                      <a:cubicBezTo>
                        <a:pt x="18836" y="5008"/>
                        <a:pt x="18864" y="5224"/>
                        <a:pt x="18983" y="5396"/>
                      </a:cubicBezTo>
                      <a:cubicBezTo>
                        <a:pt x="19126" y="5602"/>
                        <a:pt x="19308" y="5753"/>
                        <a:pt x="19457" y="5949"/>
                      </a:cubicBezTo>
                      <a:cubicBezTo>
                        <a:pt x="19532" y="6048"/>
                        <a:pt x="19836" y="6469"/>
                        <a:pt x="19960" y="6469"/>
                      </a:cubicBezTo>
                      <a:cubicBezTo>
                        <a:pt x="20212" y="6469"/>
                        <a:pt x="19956" y="6018"/>
                        <a:pt x="19950" y="5979"/>
                      </a:cubicBezTo>
                      <a:cubicBezTo>
                        <a:pt x="19977" y="5936"/>
                        <a:pt x="20168" y="5982"/>
                        <a:pt x="20211" y="5985"/>
                      </a:cubicBezTo>
                      <a:cubicBezTo>
                        <a:pt x="20174" y="5942"/>
                        <a:pt x="19926" y="5707"/>
                        <a:pt x="19968" y="5649"/>
                      </a:cubicBezTo>
                      <a:cubicBezTo>
                        <a:pt x="19982" y="5630"/>
                        <a:pt x="20101" y="5654"/>
                        <a:pt x="20126" y="5664"/>
                      </a:cubicBezTo>
                      <a:cubicBezTo>
                        <a:pt x="20192" y="5412"/>
                        <a:pt x="19863" y="5420"/>
                        <a:pt x="19903" y="5247"/>
                      </a:cubicBezTo>
                      <a:cubicBezTo>
                        <a:pt x="19934" y="5260"/>
                        <a:pt x="19968" y="5294"/>
                        <a:pt x="19997" y="5315"/>
                      </a:cubicBezTo>
                      <a:cubicBezTo>
                        <a:pt x="20147" y="5117"/>
                        <a:pt x="19645" y="4785"/>
                        <a:pt x="19523" y="4756"/>
                      </a:cubicBezTo>
                      <a:cubicBezTo>
                        <a:pt x="19467" y="4748"/>
                        <a:pt x="19432" y="4643"/>
                        <a:pt x="19443" y="4586"/>
                      </a:cubicBezTo>
                      <a:cubicBezTo>
                        <a:pt x="19470" y="4445"/>
                        <a:pt x="19324" y="4420"/>
                        <a:pt x="19334" y="4366"/>
                      </a:cubicBezTo>
                      <a:cubicBezTo>
                        <a:pt x="19351" y="4272"/>
                        <a:pt x="19470" y="4429"/>
                        <a:pt x="19504" y="4429"/>
                      </a:cubicBezTo>
                      <a:cubicBezTo>
                        <a:pt x="19583" y="4429"/>
                        <a:pt x="19522" y="4292"/>
                        <a:pt x="19560" y="4279"/>
                      </a:cubicBezTo>
                      <a:cubicBezTo>
                        <a:pt x="19779" y="4468"/>
                        <a:pt x="19644" y="4227"/>
                        <a:pt x="19830" y="4227"/>
                      </a:cubicBezTo>
                      <a:cubicBezTo>
                        <a:pt x="19974" y="4180"/>
                        <a:pt x="20153" y="4358"/>
                        <a:pt x="20275" y="4424"/>
                      </a:cubicBezTo>
                      <a:cubicBezTo>
                        <a:pt x="20286" y="4362"/>
                        <a:pt x="20280" y="4286"/>
                        <a:pt x="20244" y="4238"/>
                      </a:cubicBezTo>
                      <a:cubicBezTo>
                        <a:pt x="20487" y="4009"/>
                        <a:pt x="20524" y="3674"/>
                        <a:pt x="20914" y="3862"/>
                      </a:cubicBezTo>
                      <a:cubicBezTo>
                        <a:pt x="20928" y="3840"/>
                        <a:pt x="20946" y="3835"/>
                        <a:pt x="20968" y="3843"/>
                      </a:cubicBezTo>
                      <a:cubicBezTo>
                        <a:pt x="20980" y="3602"/>
                        <a:pt x="20494" y="3359"/>
                        <a:pt x="20326" y="3322"/>
                      </a:cubicBezTo>
                      <a:cubicBezTo>
                        <a:pt x="20400" y="3299"/>
                        <a:pt x="20509" y="3221"/>
                        <a:pt x="20442" y="3106"/>
                      </a:cubicBezTo>
                      <a:cubicBezTo>
                        <a:pt x="20615" y="3209"/>
                        <a:pt x="20796" y="3130"/>
                        <a:pt x="20975" y="3259"/>
                      </a:cubicBezTo>
                      <a:cubicBezTo>
                        <a:pt x="21042" y="3307"/>
                        <a:pt x="21600" y="3507"/>
                        <a:pt x="21591" y="3334"/>
                      </a:cubicBezTo>
                      <a:cubicBezTo>
                        <a:pt x="21518" y="3261"/>
                        <a:pt x="21537" y="3195"/>
                        <a:pt x="21482" y="3136"/>
                      </a:cubicBezTo>
                      <a:close/>
                      <a:moveTo>
                        <a:pt x="16994" y="18909"/>
                      </a:moveTo>
                      <a:cubicBezTo>
                        <a:pt x="16992" y="18916"/>
                        <a:pt x="16986" y="18936"/>
                        <a:pt x="16994" y="18908"/>
                      </a:cubicBezTo>
                      <a:cubicBezTo>
                        <a:pt x="16995" y="18905"/>
                        <a:pt x="16995" y="18906"/>
                        <a:pt x="16994" y="18908"/>
                      </a:cubicBezTo>
                      <a:cubicBezTo>
                        <a:pt x="17025" y="18802"/>
                        <a:pt x="16849" y="18703"/>
                        <a:pt x="16797" y="18645"/>
                      </a:cubicBezTo>
                      <a:cubicBezTo>
                        <a:pt x="16910" y="18509"/>
                        <a:pt x="16724" y="18432"/>
                        <a:pt x="16738" y="18304"/>
                      </a:cubicBezTo>
                      <a:lnTo>
                        <a:pt x="16754" y="18340"/>
                      </a:lnTo>
                      <a:lnTo>
                        <a:pt x="16768" y="18257"/>
                      </a:lnTo>
                      <a:lnTo>
                        <a:pt x="16776" y="18259"/>
                      </a:lnTo>
                      <a:cubicBezTo>
                        <a:pt x="16763" y="18110"/>
                        <a:pt x="16888" y="18117"/>
                        <a:pt x="16947" y="18016"/>
                      </a:cubicBezTo>
                      <a:cubicBezTo>
                        <a:pt x="16932" y="18006"/>
                        <a:pt x="16894" y="17954"/>
                        <a:pt x="16878" y="17954"/>
                      </a:cubicBezTo>
                      <a:cubicBezTo>
                        <a:pt x="17187" y="17954"/>
                        <a:pt x="16910" y="17614"/>
                        <a:pt x="16748" y="17594"/>
                      </a:cubicBezTo>
                      <a:cubicBezTo>
                        <a:pt x="16760" y="17529"/>
                        <a:pt x="16681" y="17426"/>
                        <a:pt x="16659" y="17362"/>
                      </a:cubicBezTo>
                      <a:cubicBezTo>
                        <a:pt x="16473" y="17255"/>
                        <a:pt x="16458" y="17581"/>
                        <a:pt x="16392" y="17697"/>
                      </a:cubicBezTo>
                      <a:lnTo>
                        <a:pt x="16408" y="17712"/>
                      </a:lnTo>
                      <a:cubicBezTo>
                        <a:pt x="16350" y="17704"/>
                        <a:pt x="16222" y="17768"/>
                        <a:pt x="16295" y="17866"/>
                      </a:cubicBezTo>
                      <a:cubicBezTo>
                        <a:pt x="16216" y="17940"/>
                        <a:pt x="16061" y="17932"/>
                        <a:pt x="16023" y="18049"/>
                      </a:cubicBezTo>
                      <a:cubicBezTo>
                        <a:pt x="15957" y="18251"/>
                        <a:pt x="15876" y="18304"/>
                        <a:pt x="15732" y="18363"/>
                      </a:cubicBezTo>
                      <a:cubicBezTo>
                        <a:pt x="15609" y="18415"/>
                        <a:pt x="15571" y="18696"/>
                        <a:pt x="15535" y="18708"/>
                      </a:cubicBezTo>
                      <a:cubicBezTo>
                        <a:pt x="15508" y="18708"/>
                        <a:pt x="15366" y="18659"/>
                        <a:pt x="15367" y="18626"/>
                      </a:cubicBezTo>
                      <a:lnTo>
                        <a:pt x="15369" y="18534"/>
                      </a:lnTo>
                      <a:lnTo>
                        <a:pt x="15311" y="18575"/>
                      </a:lnTo>
                      <a:lnTo>
                        <a:pt x="15306" y="18562"/>
                      </a:lnTo>
                      <a:cubicBezTo>
                        <a:pt x="15117" y="18677"/>
                        <a:pt x="15108" y="18934"/>
                        <a:pt x="15200" y="19136"/>
                      </a:cubicBezTo>
                      <a:cubicBezTo>
                        <a:pt x="15161" y="19181"/>
                        <a:pt x="15164" y="19258"/>
                        <a:pt x="15203" y="19303"/>
                      </a:cubicBezTo>
                      <a:cubicBezTo>
                        <a:pt x="15195" y="19335"/>
                        <a:pt x="15210" y="19374"/>
                        <a:pt x="15235" y="19385"/>
                      </a:cubicBezTo>
                      <a:cubicBezTo>
                        <a:pt x="15225" y="19424"/>
                        <a:pt x="15232" y="19455"/>
                        <a:pt x="15254" y="19479"/>
                      </a:cubicBezTo>
                      <a:cubicBezTo>
                        <a:pt x="15285" y="19481"/>
                        <a:pt x="15311" y="19464"/>
                        <a:pt x="15340" y="19452"/>
                      </a:cubicBezTo>
                      <a:cubicBezTo>
                        <a:pt x="15350" y="19468"/>
                        <a:pt x="15353" y="19488"/>
                        <a:pt x="15347" y="19511"/>
                      </a:cubicBezTo>
                      <a:cubicBezTo>
                        <a:pt x="15325" y="19540"/>
                        <a:pt x="15350" y="19890"/>
                        <a:pt x="15399" y="19920"/>
                      </a:cubicBezTo>
                      <a:cubicBezTo>
                        <a:pt x="15473" y="19966"/>
                        <a:pt x="15568" y="19928"/>
                        <a:pt x="15643" y="19918"/>
                      </a:cubicBezTo>
                      <a:cubicBezTo>
                        <a:pt x="15630" y="20115"/>
                        <a:pt x="15842" y="20079"/>
                        <a:pt x="15913" y="19951"/>
                      </a:cubicBezTo>
                      <a:cubicBezTo>
                        <a:pt x="15943" y="20003"/>
                        <a:pt x="16038" y="20088"/>
                        <a:pt x="16085" y="20029"/>
                      </a:cubicBezTo>
                      <a:cubicBezTo>
                        <a:pt x="16181" y="20173"/>
                        <a:pt x="16201" y="20238"/>
                        <a:pt x="16389" y="20115"/>
                      </a:cubicBezTo>
                      <a:cubicBezTo>
                        <a:pt x="16410" y="20270"/>
                        <a:pt x="16541" y="20049"/>
                        <a:pt x="16499" y="19901"/>
                      </a:cubicBezTo>
                      <a:cubicBezTo>
                        <a:pt x="16526" y="19881"/>
                        <a:pt x="16539" y="19851"/>
                        <a:pt x="16538" y="19809"/>
                      </a:cubicBezTo>
                      <a:lnTo>
                        <a:pt x="16562" y="19798"/>
                      </a:lnTo>
                      <a:cubicBezTo>
                        <a:pt x="16568" y="19733"/>
                        <a:pt x="16573" y="19601"/>
                        <a:pt x="16539" y="19554"/>
                      </a:cubicBezTo>
                      <a:cubicBezTo>
                        <a:pt x="16562" y="19523"/>
                        <a:pt x="16574" y="19505"/>
                        <a:pt x="16597" y="19520"/>
                      </a:cubicBezTo>
                      <a:cubicBezTo>
                        <a:pt x="16644" y="19442"/>
                        <a:pt x="16806" y="19309"/>
                        <a:pt x="16741" y="19205"/>
                      </a:cubicBezTo>
                      <a:cubicBezTo>
                        <a:pt x="16704" y="19144"/>
                        <a:pt x="16767" y="18984"/>
                        <a:pt x="16806" y="18955"/>
                      </a:cubicBezTo>
                      <a:cubicBezTo>
                        <a:pt x="16858" y="18955"/>
                        <a:pt x="16966" y="19000"/>
                        <a:pt x="16994" y="18909"/>
                      </a:cubicBezTo>
                      <a:close/>
                      <a:moveTo>
                        <a:pt x="17082" y="15769"/>
                      </a:moveTo>
                      <a:cubicBezTo>
                        <a:pt x="17065" y="15769"/>
                        <a:pt x="17051" y="15769"/>
                        <a:pt x="17082" y="15769"/>
                      </a:cubicBezTo>
                      <a:cubicBezTo>
                        <a:pt x="17137" y="15769"/>
                        <a:pt x="17106" y="15769"/>
                        <a:pt x="17083" y="15769"/>
                      </a:cubicBezTo>
                      <a:cubicBezTo>
                        <a:pt x="17275" y="15768"/>
                        <a:pt x="17243" y="16089"/>
                        <a:pt x="17193" y="16059"/>
                      </a:cubicBezTo>
                      <a:cubicBezTo>
                        <a:pt x="17151" y="16034"/>
                        <a:pt x="17029" y="15770"/>
                        <a:pt x="17082" y="15769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410780">
                    <a:lnSpc>
                      <a:spcPct val="110000"/>
                    </a:lnSpc>
                    <a:spcBef>
                      <a:spcPts val="2110"/>
                    </a:spcBef>
                    <a:defRPr sz="2000">
                      <a:solidFill>
                        <a:srgbClr val="4C4C4C"/>
                      </a:solidFill>
                      <a:latin typeface="Helvetica Neue Light"/>
                      <a:ea typeface="Helvetica Neue Light"/>
                      <a:cs typeface="Helvetica Neue Light"/>
                      <a:sym typeface="Helvetica Neue Light"/>
                    </a:defRPr>
                  </a:pPr>
                  <a:endParaRPr sz="1407">
                    <a:latin typeface="Abadi MT Condensed Light" panose="020B0306030101010103" pitchFamily="34" charset="77"/>
                    <a:ea typeface="Lato Light" panose="020F0502020204030203" pitchFamily="34" charset="0"/>
                    <a:cs typeface="Lato Light" panose="020F0502020204030203" pitchFamily="34" charset="0"/>
                  </a:endParaRPr>
                </a:p>
              </p:txBody>
            </p:sp>
            <p:sp>
              <p:nvSpPr>
                <p:cNvPr id="48" name="Freeform 11">
                  <a:extLst>
                    <a:ext uri="{FF2B5EF4-FFF2-40B4-BE49-F238E27FC236}">
                      <a16:creationId xmlns:a16="http://schemas.microsoft.com/office/drawing/2014/main" id="{85B3DBEB-2853-43C0-8E5D-DC9AC8452972}"/>
                    </a:ext>
                  </a:extLst>
                </p:cNvPr>
                <p:cNvSpPr/>
                <p:nvPr/>
              </p:nvSpPr>
              <p:spPr>
                <a:xfrm>
                  <a:off x="9612874" y="4067571"/>
                  <a:ext cx="2305290" cy="2027268"/>
                </a:xfrm>
                <a:custGeom>
                  <a:avLst/>
                  <a:gdLst>
                    <a:gd name="connsiteX0" fmla="*/ 1846995 w 3774003"/>
                    <a:gd name="connsiteY0" fmla="*/ 2904761 h 3318852"/>
                    <a:gd name="connsiteX1" fmla="*/ 1620687 w 3774003"/>
                    <a:gd name="connsiteY1" fmla="*/ 3106909 h 3318852"/>
                    <a:gd name="connsiteX2" fmla="*/ 1615165 w 3774003"/>
                    <a:gd name="connsiteY2" fmla="*/ 2956212 h 3318852"/>
                    <a:gd name="connsiteX3" fmla="*/ 1789693 w 3774003"/>
                    <a:gd name="connsiteY3" fmla="*/ 2921279 h 3318852"/>
                    <a:gd name="connsiteX4" fmla="*/ 1789693 w 3774003"/>
                    <a:gd name="connsiteY4" fmla="*/ 2921279 h 3318852"/>
                    <a:gd name="connsiteX5" fmla="*/ 1846995 w 3774003"/>
                    <a:gd name="connsiteY5" fmla="*/ 2904761 h 3318852"/>
                    <a:gd name="connsiteX6" fmla="*/ 3258177 w 3774003"/>
                    <a:gd name="connsiteY6" fmla="*/ 2831345 h 3318852"/>
                    <a:gd name="connsiteX7" fmla="*/ 3258177 w 3774003"/>
                    <a:gd name="connsiteY7" fmla="*/ 2831345 h 3318852"/>
                    <a:gd name="connsiteX8" fmla="*/ 3544317 w 3774003"/>
                    <a:gd name="connsiteY8" fmla="*/ 2327684 h 3318852"/>
                    <a:gd name="connsiteX9" fmla="*/ 3553543 w 3774003"/>
                    <a:gd name="connsiteY9" fmla="*/ 2339747 h 3318852"/>
                    <a:gd name="connsiteX10" fmla="*/ 3566035 w 3774003"/>
                    <a:gd name="connsiteY10" fmla="*/ 2369997 h 3318852"/>
                    <a:gd name="connsiteX11" fmla="*/ 3608185 w 3774003"/>
                    <a:gd name="connsiteY11" fmla="*/ 2415452 h 3318852"/>
                    <a:gd name="connsiteX12" fmla="*/ 3583075 w 3774003"/>
                    <a:gd name="connsiteY12" fmla="*/ 2488388 h 3318852"/>
                    <a:gd name="connsiteX13" fmla="*/ 3581559 w 3774003"/>
                    <a:gd name="connsiteY13" fmla="*/ 2521274 h 3318852"/>
                    <a:gd name="connsiteX14" fmla="*/ 3607741 w 3774003"/>
                    <a:gd name="connsiteY14" fmla="*/ 2524975 h 3318852"/>
                    <a:gd name="connsiteX15" fmla="*/ 3607741 w 3774003"/>
                    <a:gd name="connsiteY15" fmla="*/ 2524975 h 3318852"/>
                    <a:gd name="connsiteX16" fmla="*/ 3621201 w 3774003"/>
                    <a:gd name="connsiteY16" fmla="*/ 2492915 h 3318852"/>
                    <a:gd name="connsiteX17" fmla="*/ 3631713 w 3774003"/>
                    <a:gd name="connsiteY17" fmla="*/ 2524496 h 3318852"/>
                    <a:gd name="connsiteX18" fmla="*/ 3617199 w 3774003"/>
                    <a:gd name="connsiteY18" fmla="*/ 2568859 h 3318852"/>
                    <a:gd name="connsiteX19" fmla="*/ 3640475 w 3774003"/>
                    <a:gd name="connsiteY19" fmla="*/ 2602518 h 3318852"/>
                    <a:gd name="connsiteX20" fmla="*/ 3711925 w 3774003"/>
                    <a:gd name="connsiteY20" fmla="*/ 2597991 h 3318852"/>
                    <a:gd name="connsiteX21" fmla="*/ 3774003 w 3774003"/>
                    <a:gd name="connsiteY21" fmla="*/ 2592479 h 3318852"/>
                    <a:gd name="connsiteX22" fmla="*/ 3736907 w 3774003"/>
                    <a:gd name="connsiteY22" fmla="*/ 2633540 h 3318852"/>
                    <a:gd name="connsiteX23" fmla="*/ 3693979 w 3774003"/>
                    <a:gd name="connsiteY23" fmla="*/ 2674042 h 3318852"/>
                    <a:gd name="connsiteX24" fmla="*/ 3593103 w 3774003"/>
                    <a:gd name="connsiteY24" fmla="*/ 2718965 h 3318852"/>
                    <a:gd name="connsiteX25" fmla="*/ 3576967 w 3774003"/>
                    <a:gd name="connsiteY25" fmla="*/ 2732013 h 3318852"/>
                    <a:gd name="connsiteX26" fmla="*/ 3573239 w 3774003"/>
                    <a:gd name="connsiteY26" fmla="*/ 2753395 h 3318852"/>
                    <a:gd name="connsiteX27" fmla="*/ 3534627 w 3774003"/>
                    <a:gd name="connsiteY27" fmla="*/ 2783006 h 3318852"/>
                    <a:gd name="connsiteX28" fmla="*/ 3495195 w 3774003"/>
                    <a:gd name="connsiteY28" fmla="*/ 2818689 h 3318852"/>
                    <a:gd name="connsiteX29" fmla="*/ 3442303 w 3774003"/>
                    <a:gd name="connsiteY29" fmla="*/ 2849684 h 3318852"/>
                    <a:gd name="connsiteX30" fmla="*/ 3362343 w 3774003"/>
                    <a:gd name="connsiteY30" fmla="*/ 2896604 h 3318852"/>
                    <a:gd name="connsiteX31" fmla="*/ 3322805 w 3774003"/>
                    <a:gd name="connsiteY31" fmla="*/ 2881798 h 3318852"/>
                    <a:gd name="connsiteX32" fmla="*/ 3327343 w 3774003"/>
                    <a:gd name="connsiteY32" fmla="*/ 2872760 h 3318852"/>
                    <a:gd name="connsiteX33" fmla="*/ 3304165 w 3774003"/>
                    <a:gd name="connsiteY33" fmla="*/ 2893084 h 3318852"/>
                    <a:gd name="connsiteX34" fmla="*/ 3289619 w 3774003"/>
                    <a:gd name="connsiteY34" fmla="*/ 2919529 h 3318852"/>
                    <a:gd name="connsiteX35" fmla="*/ 3278555 w 3774003"/>
                    <a:gd name="connsiteY35" fmla="*/ 2933505 h 3318852"/>
                    <a:gd name="connsiteX36" fmla="*/ 3215895 w 3774003"/>
                    <a:gd name="connsiteY36" fmla="*/ 2977301 h 3318852"/>
                    <a:gd name="connsiteX37" fmla="*/ 3089013 w 3774003"/>
                    <a:gd name="connsiteY37" fmla="*/ 3065963 h 3318852"/>
                    <a:gd name="connsiteX38" fmla="*/ 3100971 w 3774003"/>
                    <a:gd name="connsiteY38" fmla="*/ 3080304 h 3318852"/>
                    <a:gd name="connsiteX39" fmla="*/ 3087635 w 3774003"/>
                    <a:gd name="connsiteY39" fmla="*/ 3093643 h 3318852"/>
                    <a:gd name="connsiteX40" fmla="*/ 3057461 w 3774003"/>
                    <a:gd name="connsiteY40" fmla="*/ 3098583 h 3318852"/>
                    <a:gd name="connsiteX41" fmla="*/ 3013577 w 3774003"/>
                    <a:gd name="connsiteY41" fmla="*/ 3109736 h 3318852"/>
                    <a:gd name="connsiteX42" fmla="*/ 2941829 w 3774003"/>
                    <a:gd name="connsiteY42" fmla="*/ 3137439 h 3318852"/>
                    <a:gd name="connsiteX43" fmla="*/ 2879245 w 3774003"/>
                    <a:gd name="connsiteY43" fmla="*/ 3198580 h 3318852"/>
                    <a:gd name="connsiteX44" fmla="*/ 2715109 w 3774003"/>
                    <a:gd name="connsiteY44" fmla="*/ 3304269 h 3318852"/>
                    <a:gd name="connsiteX45" fmla="*/ 2629727 w 3774003"/>
                    <a:gd name="connsiteY45" fmla="*/ 3314535 h 3318852"/>
                    <a:gd name="connsiteX46" fmla="*/ 2596049 w 3774003"/>
                    <a:gd name="connsiteY46" fmla="*/ 3296598 h 3318852"/>
                    <a:gd name="connsiteX47" fmla="*/ 2596049 w 3774003"/>
                    <a:gd name="connsiteY47" fmla="*/ 3280595 h 3318852"/>
                    <a:gd name="connsiteX48" fmla="*/ 2522775 w 3774003"/>
                    <a:gd name="connsiteY48" fmla="*/ 3283281 h 3318852"/>
                    <a:gd name="connsiteX49" fmla="*/ 2540767 w 3774003"/>
                    <a:gd name="connsiteY49" fmla="*/ 3260701 h 3318852"/>
                    <a:gd name="connsiteX50" fmla="*/ 2578019 w 3774003"/>
                    <a:gd name="connsiteY50" fmla="*/ 3231200 h 3318852"/>
                    <a:gd name="connsiteX51" fmla="*/ 2630545 w 3774003"/>
                    <a:gd name="connsiteY51" fmla="*/ 3198034 h 3318852"/>
                    <a:gd name="connsiteX52" fmla="*/ 2695141 w 3774003"/>
                    <a:gd name="connsiteY52" fmla="*/ 3159178 h 3318852"/>
                    <a:gd name="connsiteX53" fmla="*/ 2746625 w 3774003"/>
                    <a:gd name="connsiteY53" fmla="*/ 3127332 h 3318852"/>
                    <a:gd name="connsiteX54" fmla="*/ 2805707 w 3774003"/>
                    <a:gd name="connsiteY54" fmla="*/ 3105229 h 3318852"/>
                    <a:gd name="connsiteX55" fmla="*/ 2943021 w 3774003"/>
                    <a:gd name="connsiteY55" fmla="*/ 3046250 h 3318852"/>
                    <a:gd name="connsiteX56" fmla="*/ 2990629 w 3774003"/>
                    <a:gd name="connsiteY56" fmla="*/ 3022053 h 3318852"/>
                    <a:gd name="connsiteX57" fmla="*/ 3030899 w 3774003"/>
                    <a:gd name="connsiteY57" fmla="*/ 3003820 h 3318852"/>
                    <a:gd name="connsiteX58" fmla="*/ 3050457 w 3774003"/>
                    <a:gd name="connsiteY58" fmla="*/ 2988045 h 3318852"/>
                    <a:gd name="connsiteX59" fmla="*/ 3084543 w 3774003"/>
                    <a:gd name="connsiteY59" fmla="*/ 2949143 h 3318852"/>
                    <a:gd name="connsiteX60" fmla="*/ 3131035 w 3774003"/>
                    <a:gd name="connsiteY60" fmla="*/ 2924992 h 3318852"/>
                    <a:gd name="connsiteX61" fmla="*/ 3171081 w 3774003"/>
                    <a:gd name="connsiteY61" fmla="*/ 2897107 h 3318852"/>
                    <a:gd name="connsiteX62" fmla="*/ 3198313 w 3774003"/>
                    <a:gd name="connsiteY62" fmla="*/ 2860960 h 3318852"/>
                    <a:gd name="connsiteX63" fmla="*/ 3258177 w 3774003"/>
                    <a:gd name="connsiteY63" fmla="*/ 2831345 h 3318852"/>
                    <a:gd name="connsiteX64" fmla="*/ 3243463 w 3774003"/>
                    <a:gd name="connsiteY64" fmla="*/ 2892714 h 3318852"/>
                    <a:gd name="connsiteX65" fmla="*/ 3290847 w 3774003"/>
                    <a:gd name="connsiteY65" fmla="*/ 2872159 h 3318852"/>
                    <a:gd name="connsiteX66" fmla="*/ 3310187 w 3774003"/>
                    <a:gd name="connsiteY66" fmla="*/ 2864371 h 3318852"/>
                    <a:gd name="connsiteX67" fmla="*/ 3327391 w 3774003"/>
                    <a:gd name="connsiteY67" fmla="*/ 2872664 h 3318852"/>
                    <a:gd name="connsiteX68" fmla="*/ 3328567 w 3774003"/>
                    <a:gd name="connsiteY68" fmla="*/ 2870322 h 3318852"/>
                    <a:gd name="connsiteX69" fmla="*/ 3377425 w 3774003"/>
                    <a:gd name="connsiteY69" fmla="*/ 2837781 h 3318852"/>
                    <a:gd name="connsiteX70" fmla="*/ 3422397 w 3774003"/>
                    <a:gd name="connsiteY70" fmla="*/ 2786841 h 3318852"/>
                    <a:gd name="connsiteX71" fmla="*/ 3374645 w 3774003"/>
                    <a:gd name="connsiteY71" fmla="*/ 2719284 h 3318852"/>
                    <a:gd name="connsiteX72" fmla="*/ 3434257 w 3774003"/>
                    <a:gd name="connsiteY72" fmla="*/ 2689860 h 3318852"/>
                    <a:gd name="connsiteX73" fmla="*/ 3493363 w 3774003"/>
                    <a:gd name="connsiteY73" fmla="*/ 2635537 h 3318852"/>
                    <a:gd name="connsiteX74" fmla="*/ 3535891 w 3774003"/>
                    <a:gd name="connsiteY74" fmla="*/ 2457019 h 3318852"/>
                    <a:gd name="connsiteX75" fmla="*/ 3536565 w 3774003"/>
                    <a:gd name="connsiteY75" fmla="*/ 2378678 h 3318852"/>
                    <a:gd name="connsiteX76" fmla="*/ 3536461 w 3774003"/>
                    <a:gd name="connsiteY76" fmla="*/ 2333756 h 3318852"/>
                    <a:gd name="connsiteX77" fmla="*/ 3544317 w 3774003"/>
                    <a:gd name="connsiteY77" fmla="*/ 2327684 h 3318852"/>
                    <a:gd name="connsiteX78" fmla="*/ 51093 w 3774003"/>
                    <a:gd name="connsiteY78" fmla="*/ 1767563 h 3318852"/>
                    <a:gd name="connsiteX79" fmla="*/ 51157 w 3774003"/>
                    <a:gd name="connsiteY79" fmla="*/ 1767685 h 3318852"/>
                    <a:gd name="connsiteX80" fmla="*/ 51213 w 3774003"/>
                    <a:gd name="connsiteY80" fmla="*/ 1767920 h 3318852"/>
                    <a:gd name="connsiteX81" fmla="*/ 46205 w 3774003"/>
                    <a:gd name="connsiteY81" fmla="*/ 1758380 h 3318852"/>
                    <a:gd name="connsiteX82" fmla="*/ 49963 w 3774003"/>
                    <a:gd name="connsiteY82" fmla="*/ 1764222 h 3318852"/>
                    <a:gd name="connsiteX83" fmla="*/ 51093 w 3774003"/>
                    <a:gd name="connsiteY83" fmla="*/ 1767563 h 3318852"/>
                    <a:gd name="connsiteX84" fmla="*/ 2635233 w 3774003"/>
                    <a:gd name="connsiteY84" fmla="*/ 1692436 h 3318852"/>
                    <a:gd name="connsiteX85" fmla="*/ 2637757 w 3774003"/>
                    <a:gd name="connsiteY85" fmla="*/ 1697575 h 3318852"/>
                    <a:gd name="connsiteX86" fmla="*/ 2635233 w 3774003"/>
                    <a:gd name="connsiteY86" fmla="*/ 1692436 h 3318852"/>
                    <a:gd name="connsiteX87" fmla="*/ 155261 w 3774003"/>
                    <a:gd name="connsiteY87" fmla="*/ 1487680 h 3318852"/>
                    <a:gd name="connsiteX88" fmla="*/ 164951 w 3774003"/>
                    <a:gd name="connsiteY88" fmla="*/ 1487680 h 3318852"/>
                    <a:gd name="connsiteX89" fmla="*/ 155431 w 3774003"/>
                    <a:gd name="connsiteY89" fmla="*/ 1490726 h 3318852"/>
                    <a:gd name="connsiteX90" fmla="*/ 154781 w 3774003"/>
                    <a:gd name="connsiteY90" fmla="*/ 1479004 h 3318852"/>
                    <a:gd name="connsiteX91" fmla="*/ 155261 w 3774003"/>
                    <a:gd name="connsiteY91" fmla="*/ 1487680 h 3318852"/>
                    <a:gd name="connsiteX92" fmla="*/ 154457 w 3774003"/>
                    <a:gd name="connsiteY92" fmla="*/ 1487680 h 3318852"/>
                    <a:gd name="connsiteX93" fmla="*/ 154781 w 3774003"/>
                    <a:gd name="connsiteY93" fmla="*/ 1479004 h 3318852"/>
                    <a:gd name="connsiteX94" fmla="*/ 2175863 w 3774003"/>
                    <a:gd name="connsiteY94" fmla="*/ 654486 h 3318852"/>
                    <a:gd name="connsiteX95" fmla="*/ 2198813 w 3774003"/>
                    <a:gd name="connsiteY95" fmla="*/ 733462 h 3318852"/>
                    <a:gd name="connsiteX96" fmla="*/ 2220767 w 3774003"/>
                    <a:gd name="connsiteY96" fmla="*/ 888691 h 3318852"/>
                    <a:gd name="connsiteX97" fmla="*/ 2278897 w 3774003"/>
                    <a:gd name="connsiteY97" fmla="*/ 902869 h 3318852"/>
                    <a:gd name="connsiteX98" fmla="*/ 2345173 w 3774003"/>
                    <a:gd name="connsiteY98" fmla="*/ 1274570 h 3318852"/>
                    <a:gd name="connsiteX99" fmla="*/ 2473309 w 3774003"/>
                    <a:gd name="connsiteY99" fmla="*/ 1376301 h 3318852"/>
                    <a:gd name="connsiteX100" fmla="*/ 2516111 w 3774003"/>
                    <a:gd name="connsiteY100" fmla="*/ 1523198 h 3318852"/>
                    <a:gd name="connsiteX101" fmla="*/ 2522187 w 3774003"/>
                    <a:gd name="connsiteY101" fmla="*/ 1497327 h 3318852"/>
                    <a:gd name="connsiteX102" fmla="*/ 2564991 w 3774003"/>
                    <a:gd name="connsiteY102" fmla="*/ 1605198 h 3318852"/>
                    <a:gd name="connsiteX103" fmla="*/ 2637757 w 3774003"/>
                    <a:gd name="connsiteY103" fmla="*/ 1697575 h 3318852"/>
                    <a:gd name="connsiteX104" fmla="*/ 2632511 w 3774003"/>
                    <a:gd name="connsiteY104" fmla="*/ 1878090 h 3318852"/>
                    <a:gd name="connsiteX105" fmla="*/ 2635133 w 3774003"/>
                    <a:gd name="connsiteY105" fmla="*/ 1982453 h 3318852"/>
                    <a:gd name="connsiteX106" fmla="*/ 2527849 w 3774003"/>
                    <a:gd name="connsiteY106" fmla="*/ 2155221 h 3318852"/>
                    <a:gd name="connsiteX107" fmla="*/ 2408275 w 3774003"/>
                    <a:gd name="connsiteY107" fmla="*/ 2302703 h 3318852"/>
                    <a:gd name="connsiteX108" fmla="*/ 2101331 w 3774003"/>
                    <a:gd name="connsiteY108" fmla="*/ 2647655 h 3318852"/>
                    <a:gd name="connsiteX109" fmla="*/ 1929565 w 3774003"/>
                    <a:gd name="connsiteY109" fmla="*/ 2709045 h 3318852"/>
                    <a:gd name="connsiteX110" fmla="*/ 1803363 w 3774003"/>
                    <a:gd name="connsiteY110" fmla="*/ 2780667 h 3318852"/>
                    <a:gd name="connsiteX111" fmla="*/ 1768153 w 3774003"/>
                    <a:gd name="connsiteY111" fmla="*/ 2702614 h 3318852"/>
                    <a:gd name="connsiteX112" fmla="*/ 1640847 w 3774003"/>
                    <a:gd name="connsiteY112" fmla="*/ 2759473 h 3318852"/>
                    <a:gd name="connsiteX113" fmla="*/ 1490481 w 3774003"/>
                    <a:gd name="connsiteY113" fmla="*/ 2697790 h 3318852"/>
                    <a:gd name="connsiteX114" fmla="*/ 1496143 w 3774003"/>
                    <a:gd name="connsiteY114" fmla="*/ 2545923 h 3318852"/>
                    <a:gd name="connsiteX115" fmla="*/ 1429867 w 3774003"/>
                    <a:gd name="connsiteY115" fmla="*/ 2516544 h 3318852"/>
                    <a:gd name="connsiteX116" fmla="*/ 1464247 w 3774003"/>
                    <a:gd name="connsiteY116" fmla="*/ 2415251 h 3318852"/>
                    <a:gd name="connsiteX117" fmla="*/ 1352267 w 3774003"/>
                    <a:gd name="connsiteY117" fmla="*/ 2492719 h 3318852"/>
                    <a:gd name="connsiteX118" fmla="*/ 1442983 w 3774003"/>
                    <a:gd name="connsiteY118" fmla="*/ 2394203 h 3318852"/>
                    <a:gd name="connsiteX119" fmla="*/ 1490067 w 3774003"/>
                    <a:gd name="connsiteY119" fmla="*/ 2301095 h 3318852"/>
                    <a:gd name="connsiteX120" fmla="*/ 1283367 w 3774003"/>
                    <a:gd name="connsiteY120" fmla="*/ 2469479 h 3318852"/>
                    <a:gd name="connsiteX121" fmla="*/ 1272459 w 3774003"/>
                    <a:gd name="connsiteY121" fmla="*/ 2337052 h 3318852"/>
                    <a:gd name="connsiteX122" fmla="*/ 1248435 w 3774003"/>
                    <a:gd name="connsiteY122" fmla="*/ 2266454 h 3318852"/>
                    <a:gd name="connsiteX123" fmla="*/ 990645 w 3774003"/>
                    <a:gd name="connsiteY123" fmla="*/ 2214711 h 3318852"/>
                    <a:gd name="connsiteX124" fmla="*/ 643247 w 3774003"/>
                    <a:gd name="connsiteY124" fmla="*/ 2308257 h 3318852"/>
                    <a:gd name="connsiteX125" fmla="*/ 517597 w 3774003"/>
                    <a:gd name="connsiteY125" fmla="*/ 2388064 h 3318852"/>
                    <a:gd name="connsiteX126" fmla="*/ 356599 w 3774003"/>
                    <a:gd name="connsiteY126" fmla="*/ 2384117 h 3318852"/>
                    <a:gd name="connsiteX127" fmla="*/ 105991 w 3774003"/>
                    <a:gd name="connsiteY127" fmla="*/ 2477371 h 3318852"/>
                    <a:gd name="connsiteX128" fmla="*/ 1053 w 3774003"/>
                    <a:gd name="connsiteY128" fmla="*/ 2379148 h 3318852"/>
                    <a:gd name="connsiteX129" fmla="*/ 63325 w 3774003"/>
                    <a:gd name="connsiteY129" fmla="*/ 2331498 h 3318852"/>
                    <a:gd name="connsiteX130" fmla="*/ 88455 w 3774003"/>
                    <a:gd name="connsiteY130" fmla="*/ 2139874 h 3318852"/>
                    <a:gd name="connsiteX131" fmla="*/ 88455 w 3774003"/>
                    <a:gd name="connsiteY131" fmla="*/ 1982891 h 3318852"/>
                    <a:gd name="connsiteX132" fmla="*/ 56573 w 3774003"/>
                    <a:gd name="connsiteY132" fmla="*/ 1790479 h 3318852"/>
                    <a:gd name="connsiteX133" fmla="*/ 51213 w 3774003"/>
                    <a:gd name="connsiteY133" fmla="*/ 1767920 h 3318852"/>
                    <a:gd name="connsiteX134" fmla="*/ 54005 w 3774003"/>
                    <a:gd name="connsiteY134" fmla="*/ 1776176 h 3318852"/>
                    <a:gd name="connsiteX135" fmla="*/ 64293 w 3774003"/>
                    <a:gd name="connsiteY135" fmla="*/ 1796821 h 3318852"/>
                    <a:gd name="connsiteX136" fmla="*/ 70921 w 3774003"/>
                    <a:gd name="connsiteY136" fmla="*/ 1763642 h 3318852"/>
                    <a:gd name="connsiteX137" fmla="*/ 113309 w 3774003"/>
                    <a:gd name="connsiteY137" fmla="*/ 1812315 h 3318852"/>
                    <a:gd name="connsiteX138" fmla="*/ 118281 w 3774003"/>
                    <a:gd name="connsiteY138" fmla="*/ 1609583 h 3318852"/>
                    <a:gd name="connsiteX139" fmla="*/ 151523 w 3774003"/>
                    <a:gd name="connsiteY139" fmla="*/ 1491977 h 3318852"/>
                    <a:gd name="connsiteX140" fmla="*/ 155431 w 3774003"/>
                    <a:gd name="connsiteY140" fmla="*/ 1490726 h 3318852"/>
                    <a:gd name="connsiteX141" fmla="*/ 155493 w 3774003"/>
                    <a:gd name="connsiteY141" fmla="*/ 1491827 h 3318852"/>
                    <a:gd name="connsiteX142" fmla="*/ 167711 w 3774003"/>
                    <a:gd name="connsiteY142" fmla="*/ 1517790 h 3318852"/>
                    <a:gd name="connsiteX143" fmla="*/ 324567 w 3774003"/>
                    <a:gd name="connsiteY143" fmla="*/ 1397788 h 3318852"/>
                    <a:gd name="connsiteX144" fmla="*/ 443587 w 3774003"/>
                    <a:gd name="connsiteY144" fmla="*/ 1371624 h 3318852"/>
                    <a:gd name="connsiteX145" fmla="*/ 527539 w 3774003"/>
                    <a:gd name="connsiteY145" fmla="*/ 1334936 h 3318852"/>
                    <a:gd name="connsiteX146" fmla="*/ 711731 w 3774003"/>
                    <a:gd name="connsiteY146" fmla="*/ 1230573 h 3318852"/>
                    <a:gd name="connsiteX147" fmla="*/ 816669 w 3774003"/>
                    <a:gd name="connsiteY147" fmla="*/ 1069206 h 3318852"/>
                    <a:gd name="connsiteX148" fmla="*/ 847185 w 3774003"/>
                    <a:gd name="connsiteY148" fmla="*/ 1143751 h 3318852"/>
                    <a:gd name="connsiteX149" fmla="*/ 857265 w 3774003"/>
                    <a:gd name="connsiteY149" fmla="*/ 1101363 h 3318852"/>
                    <a:gd name="connsiteX150" fmla="*/ 887917 w 3774003"/>
                    <a:gd name="connsiteY150" fmla="*/ 1053712 h 3318852"/>
                    <a:gd name="connsiteX151" fmla="*/ 945495 w 3774003"/>
                    <a:gd name="connsiteY151" fmla="*/ 980337 h 3318852"/>
                    <a:gd name="connsiteX152" fmla="*/ 1182847 w 3774003"/>
                    <a:gd name="connsiteY152" fmla="*/ 954319 h 3318852"/>
                    <a:gd name="connsiteX153" fmla="*/ 1286129 w 3774003"/>
                    <a:gd name="connsiteY153" fmla="*/ 935172 h 3318852"/>
                    <a:gd name="connsiteX154" fmla="*/ 1387339 w 3774003"/>
                    <a:gd name="connsiteY154" fmla="*/ 761380 h 3318852"/>
                    <a:gd name="connsiteX155" fmla="*/ 1461209 w 3774003"/>
                    <a:gd name="connsiteY155" fmla="*/ 686397 h 3318852"/>
                    <a:gd name="connsiteX156" fmla="*/ 1510089 w 3774003"/>
                    <a:gd name="connsiteY156" fmla="*/ 677919 h 3318852"/>
                    <a:gd name="connsiteX157" fmla="*/ 1581889 w 3774003"/>
                    <a:gd name="connsiteY157" fmla="*/ 724400 h 3318852"/>
                    <a:gd name="connsiteX158" fmla="*/ 1673295 w 3774003"/>
                    <a:gd name="connsiteY158" fmla="*/ 755241 h 3318852"/>
                    <a:gd name="connsiteX159" fmla="*/ 1780303 w 3774003"/>
                    <a:gd name="connsiteY159" fmla="*/ 751587 h 3318852"/>
                    <a:gd name="connsiteX160" fmla="*/ 1709333 w 3774003"/>
                    <a:gd name="connsiteY160" fmla="*/ 861942 h 3318852"/>
                    <a:gd name="connsiteX161" fmla="*/ 1706295 w 3774003"/>
                    <a:gd name="connsiteY161" fmla="*/ 1000362 h 3318852"/>
                    <a:gd name="connsiteX162" fmla="*/ 1832497 w 3774003"/>
                    <a:gd name="connsiteY162" fmla="*/ 1086746 h 3318852"/>
                    <a:gd name="connsiteX163" fmla="*/ 1984933 w 3774003"/>
                    <a:gd name="connsiteY163" fmla="*/ 1152667 h 3318852"/>
                    <a:gd name="connsiteX164" fmla="*/ 2075925 w 3774003"/>
                    <a:gd name="connsiteY164" fmla="*/ 878898 h 3318852"/>
                    <a:gd name="connsiteX165" fmla="*/ 2115001 w 3774003"/>
                    <a:gd name="connsiteY165" fmla="*/ 736970 h 3318852"/>
                    <a:gd name="connsiteX166" fmla="*/ 2175863 w 3774003"/>
                    <a:gd name="connsiteY166" fmla="*/ 654486 h 3318852"/>
                    <a:gd name="connsiteX167" fmla="*/ 2676833 w 3774003"/>
                    <a:gd name="connsiteY167" fmla="*/ 280931 h 3318852"/>
                    <a:gd name="connsiteX168" fmla="*/ 2676833 w 3774003"/>
                    <a:gd name="connsiteY168" fmla="*/ 280931 h 3318852"/>
                    <a:gd name="connsiteX169" fmla="*/ 2744905 w 3774003"/>
                    <a:gd name="connsiteY169" fmla="*/ 27918 h 3318852"/>
                    <a:gd name="connsiteX170" fmla="*/ 2897065 w 3774003"/>
                    <a:gd name="connsiteY170" fmla="*/ 205802 h 3318852"/>
                    <a:gd name="connsiteX171" fmla="*/ 2884361 w 3774003"/>
                    <a:gd name="connsiteY171" fmla="*/ 168530 h 3318852"/>
                    <a:gd name="connsiteX172" fmla="*/ 2676833 w 3774003"/>
                    <a:gd name="connsiteY172" fmla="*/ 280931 h 3318852"/>
                    <a:gd name="connsiteX173" fmla="*/ 2605033 w 3774003"/>
                    <a:gd name="connsiteY173" fmla="*/ 241028 h 3318852"/>
                    <a:gd name="connsiteX174" fmla="*/ 2813391 w 3774003"/>
                    <a:gd name="connsiteY174" fmla="*/ 198494 h 3318852"/>
                    <a:gd name="connsiteX175" fmla="*/ 2879667 w 3774003"/>
                    <a:gd name="connsiteY175" fmla="*/ 154498 h 3318852"/>
                    <a:gd name="connsiteX176" fmla="*/ 2744905 w 3774003"/>
                    <a:gd name="connsiteY176" fmla="*/ 27918 h 3318852"/>
                    <a:gd name="connsiteX177" fmla="*/ 2107545 w 3774003"/>
                    <a:gd name="connsiteY177" fmla="*/ 0 h 3318852"/>
                    <a:gd name="connsiteX178" fmla="*/ 2372927 w 3774003"/>
                    <a:gd name="connsiteY178" fmla="*/ 113279 h 3318852"/>
                    <a:gd name="connsiteX179" fmla="*/ 2451215 w 3774003"/>
                    <a:gd name="connsiteY179" fmla="*/ 216472 h 3318852"/>
                    <a:gd name="connsiteX180" fmla="*/ 2580179 w 3774003"/>
                    <a:gd name="connsiteY180" fmla="*/ 337059 h 3318852"/>
                    <a:gd name="connsiteX181" fmla="*/ 2519979 w 3774003"/>
                    <a:gd name="connsiteY181" fmla="*/ 339983 h 3318852"/>
                    <a:gd name="connsiteX182" fmla="*/ 2613455 w 3774003"/>
                    <a:gd name="connsiteY182" fmla="*/ 483518 h 3318852"/>
                    <a:gd name="connsiteX183" fmla="*/ 2650459 w 3774003"/>
                    <a:gd name="connsiteY183" fmla="*/ 524591 h 3318852"/>
                    <a:gd name="connsiteX184" fmla="*/ 2705829 w 3774003"/>
                    <a:gd name="connsiteY184" fmla="*/ 640208 h 3318852"/>
                    <a:gd name="connsiteX185" fmla="*/ 2468751 w 3774003"/>
                    <a:gd name="connsiteY185" fmla="*/ 522106 h 3318852"/>
                    <a:gd name="connsiteX186" fmla="*/ 2253629 w 3774003"/>
                    <a:gd name="connsiteY186" fmla="*/ 455015 h 3318852"/>
                    <a:gd name="connsiteX187" fmla="*/ 2078273 w 3774003"/>
                    <a:gd name="connsiteY187" fmla="*/ 510851 h 3318852"/>
                    <a:gd name="connsiteX188" fmla="*/ 2072335 w 3774003"/>
                    <a:gd name="connsiteY188" fmla="*/ 324781 h 3318852"/>
                    <a:gd name="connsiteX189" fmla="*/ 2107545 w 3774003"/>
                    <a:gd name="connsiteY189" fmla="*/ 0 h 33188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  <a:cxn ang="0">
                      <a:pos x="connsiteX105" y="connsiteY105"/>
                    </a:cxn>
                    <a:cxn ang="0">
                      <a:pos x="connsiteX106" y="connsiteY106"/>
                    </a:cxn>
                    <a:cxn ang="0">
                      <a:pos x="connsiteX107" y="connsiteY107"/>
                    </a:cxn>
                    <a:cxn ang="0">
                      <a:pos x="connsiteX108" y="connsiteY108"/>
                    </a:cxn>
                    <a:cxn ang="0">
                      <a:pos x="connsiteX109" y="connsiteY109"/>
                    </a:cxn>
                    <a:cxn ang="0">
                      <a:pos x="connsiteX110" y="connsiteY110"/>
                    </a:cxn>
                    <a:cxn ang="0">
                      <a:pos x="connsiteX111" y="connsiteY111"/>
                    </a:cxn>
                    <a:cxn ang="0">
                      <a:pos x="connsiteX112" y="connsiteY112"/>
                    </a:cxn>
                    <a:cxn ang="0">
                      <a:pos x="connsiteX113" y="connsiteY113"/>
                    </a:cxn>
                    <a:cxn ang="0">
                      <a:pos x="connsiteX114" y="connsiteY114"/>
                    </a:cxn>
                    <a:cxn ang="0">
                      <a:pos x="connsiteX115" y="connsiteY115"/>
                    </a:cxn>
                    <a:cxn ang="0">
                      <a:pos x="connsiteX116" y="connsiteY116"/>
                    </a:cxn>
                    <a:cxn ang="0">
                      <a:pos x="connsiteX117" y="connsiteY117"/>
                    </a:cxn>
                    <a:cxn ang="0">
                      <a:pos x="connsiteX118" y="connsiteY118"/>
                    </a:cxn>
                    <a:cxn ang="0">
                      <a:pos x="connsiteX119" y="connsiteY119"/>
                    </a:cxn>
                    <a:cxn ang="0">
                      <a:pos x="connsiteX120" y="connsiteY120"/>
                    </a:cxn>
                    <a:cxn ang="0">
                      <a:pos x="connsiteX121" y="connsiteY121"/>
                    </a:cxn>
                    <a:cxn ang="0">
                      <a:pos x="connsiteX122" y="connsiteY122"/>
                    </a:cxn>
                    <a:cxn ang="0">
                      <a:pos x="connsiteX123" y="connsiteY123"/>
                    </a:cxn>
                    <a:cxn ang="0">
                      <a:pos x="connsiteX124" y="connsiteY124"/>
                    </a:cxn>
                    <a:cxn ang="0">
                      <a:pos x="connsiteX125" y="connsiteY125"/>
                    </a:cxn>
                    <a:cxn ang="0">
                      <a:pos x="connsiteX126" y="connsiteY126"/>
                    </a:cxn>
                    <a:cxn ang="0">
                      <a:pos x="connsiteX127" y="connsiteY127"/>
                    </a:cxn>
                    <a:cxn ang="0">
                      <a:pos x="connsiteX128" y="connsiteY128"/>
                    </a:cxn>
                    <a:cxn ang="0">
                      <a:pos x="connsiteX129" y="connsiteY129"/>
                    </a:cxn>
                    <a:cxn ang="0">
                      <a:pos x="connsiteX130" y="connsiteY130"/>
                    </a:cxn>
                    <a:cxn ang="0">
                      <a:pos x="connsiteX131" y="connsiteY131"/>
                    </a:cxn>
                    <a:cxn ang="0">
                      <a:pos x="connsiteX132" y="connsiteY132"/>
                    </a:cxn>
                    <a:cxn ang="0">
                      <a:pos x="connsiteX133" y="connsiteY133"/>
                    </a:cxn>
                    <a:cxn ang="0">
                      <a:pos x="connsiteX134" y="connsiteY134"/>
                    </a:cxn>
                    <a:cxn ang="0">
                      <a:pos x="connsiteX135" y="connsiteY135"/>
                    </a:cxn>
                    <a:cxn ang="0">
                      <a:pos x="connsiteX136" y="connsiteY136"/>
                    </a:cxn>
                    <a:cxn ang="0">
                      <a:pos x="connsiteX137" y="connsiteY137"/>
                    </a:cxn>
                    <a:cxn ang="0">
                      <a:pos x="connsiteX138" y="connsiteY138"/>
                    </a:cxn>
                    <a:cxn ang="0">
                      <a:pos x="connsiteX139" y="connsiteY139"/>
                    </a:cxn>
                    <a:cxn ang="0">
                      <a:pos x="connsiteX140" y="connsiteY140"/>
                    </a:cxn>
                    <a:cxn ang="0">
                      <a:pos x="connsiteX141" y="connsiteY141"/>
                    </a:cxn>
                    <a:cxn ang="0">
                      <a:pos x="connsiteX142" y="connsiteY142"/>
                    </a:cxn>
                    <a:cxn ang="0">
                      <a:pos x="connsiteX143" y="connsiteY143"/>
                    </a:cxn>
                    <a:cxn ang="0">
                      <a:pos x="connsiteX144" y="connsiteY144"/>
                    </a:cxn>
                    <a:cxn ang="0">
                      <a:pos x="connsiteX145" y="connsiteY145"/>
                    </a:cxn>
                    <a:cxn ang="0">
                      <a:pos x="connsiteX146" y="connsiteY146"/>
                    </a:cxn>
                    <a:cxn ang="0">
                      <a:pos x="connsiteX147" y="connsiteY147"/>
                    </a:cxn>
                    <a:cxn ang="0">
                      <a:pos x="connsiteX148" y="connsiteY148"/>
                    </a:cxn>
                    <a:cxn ang="0">
                      <a:pos x="connsiteX149" y="connsiteY149"/>
                    </a:cxn>
                    <a:cxn ang="0">
                      <a:pos x="connsiteX150" y="connsiteY150"/>
                    </a:cxn>
                    <a:cxn ang="0">
                      <a:pos x="connsiteX151" y="connsiteY151"/>
                    </a:cxn>
                    <a:cxn ang="0">
                      <a:pos x="connsiteX152" y="connsiteY152"/>
                    </a:cxn>
                    <a:cxn ang="0">
                      <a:pos x="connsiteX153" y="connsiteY153"/>
                    </a:cxn>
                    <a:cxn ang="0">
                      <a:pos x="connsiteX154" y="connsiteY154"/>
                    </a:cxn>
                    <a:cxn ang="0">
                      <a:pos x="connsiteX155" y="connsiteY155"/>
                    </a:cxn>
                    <a:cxn ang="0">
                      <a:pos x="connsiteX156" y="connsiteY156"/>
                    </a:cxn>
                    <a:cxn ang="0">
                      <a:pos x="connsiteX157" y="connsiteY157"/>
                    </a:cxn>
                    <a:cxn ang="0">
                      <a:pos x="connsiteX158" y="connsiteY158"/>
                    </a:cxn>
                    <a:cxn ang="0">
                      <a:pos x="connsiteX159" y="connsiteY159"/>
                    </a:cxn>
                    <a:cxn ang="0">
                      <a:pos x="connsiteX160" y="connsiteY160"/>
                    </a:cxn>
                    <a:cxn ang="0">
                      <a:pos x="connsiteX161" y="connsiteY161"/>
                    </a:cxn>
                    <a:cxn ang="0">
                      <a:pos x="connsiteX162" y="connsiteY162"/>
                    </a:cxn>
                    <a:cxn ang="0">
                      <a:pos x="connsiteX163" y="connsiteY163"/>
                    </a:cxn>
                    <a:cxn ang="0">
                      <a:pos x="connsiteX164" y="connsiteY164"/>
                    </a:cxn>
                    <a:cxn ang="0">
                      <a:pos x="connsiteX165" y="connsiteY165"/>
                    </a:cxn>
                    <a:cxn ang="0">
                      <a:pos x="connsiteX166" y="connsiteY166"/>
                    </a:cxn>
                    <a:cxn ang="0">
                      <a:pos x="connsiteX167" y="connsiteY167"/>
                    </a:cxn>
                    <a:cxn ang="0">
                      <a:pos x="connsiteX168" y="connsiteY168"/>
                    </a:cxn>
                    <a:cxn ang="0">
                      <a:pos x="connsiteX169" y="connsiteY169"/>
                    </a:cxn>
                    <a:cxn ang="0">
                      <a:pos x="connsiteX170" y="connsiteY170"/>
                    </a:cxn>
                    <a:cxn ang="0">
                      <a:pos x="connsiteX171" y="connsiteY171"/>
                    </a:cxn>
                    <a:cxn ang="0">
                      <a:pos x="connsiteX172" y="connsiteY172"/>
                    </a:cxn>
                    <a:cxn ang="0">
                      <a:pos x="connsiteX173" y="connsiteY173"/>
                    </a:cxn>
                    <a:cxn ang="0">
                      <a:pos x="connsiteX174" y="connsiteY174"/>
                    </a:cxn>
                    <a:cxn ang="0">
                      <a:pos x="connsiteX175" y="connsiteY175"/>
                    </a:cxn>
                    <a:cxn ang="0">
                      <a:pos x="connsiteX176" y="connsiteY176"/>
                    </a:cxn>
                    <a:cxn ang="0">
                      <a:pos x="connsiteX177" y="connsiteY177"/>
                    </a:cxn>
                    <a:cxn ang="0">
                      <a:pos x="connsiteX178" y="connsiteY178"/>
                    </a:cxn>
                    <a:cxn ang="0">
                      <a:pos x="connsiteX179" y="connsiteY179"/>
                    </a:cxn>
                    <a:cxn ang="0">
                      <a:pos x="connsiteX180" y="connsiteY180"/>
                    </a:cxn>
                    <a:cxn ang="0">
                      <a:pos x="connsiteX181" y="connsiteY181"/>
                    </a:cxn>
                    <a:cxn ang="0">
                      <a:pos x="connsiteX182" y="connsiteY182"/>
                    </a:cxn>
                    <a:cxn ang="0">
                      <a:pos x="connsiteX183" y="connsiteY183"/>
                    </a:cxn>
                    <a:cxn ang="0">
                      <a:pos x="connsiteX184" y="connsiteY184"/>
                    </a:cxn>
                    <a:cxn ang="0">
                      <a:pos x="connsiteX185" y="connsiteY185"/>
                    </a:cxn>
                    <a:cxn ang="0">
                      <a:pos x="connsiteX186" y="connsiteY186"/>
                    </a:cxn>
                    <a:cxn ang="0">
                      <a:pos x="connsiteX187" y="connsiteY187"/>
                    </a:cxn>
                    <a:cxn ang="0">
                      <a:pos x="connsiteX188" y="connsiteY188"/>
                    </a:cxn>
                    <a:cxn ang="0">
                      <a:pos x="connsiteX189" y="connsiteY189"/>
                    </a:cxn>
                  </a:cxnLst>
                  <a:rect l="l" t="t" r="r" b="b"/>
                  <a:pathLst>
                    <a:path w="3774003" h="3318852">
                      <a:moveTo>
                        <a:pt x="1846995" y="2904761"/>
                      </a:moveTo>
                      <a:cubicBezTo>
                        <a:pt x="1817585" y="2901400"/>
                        <a:pt x="1724521" y="3157191"/>
                        <a:pt x="1620687" y="3106909"/>
                      </a:cubicBezTo>
                      <a:cubicBezTo>
                        <a:pt x="1574017" y="3084400"/>
                        <a:pt x="1609227" y="2991000"/>
                        <a:pt x="1615165" y="2956212"/>
                      </a:cubicBezTo>
                      <a:cubicBezTo>
                        <a:pt x="1631319" y="2863689"/>
                        <a:pt x="1726315" y="2928879"/>
                        <a:pt x="1789693" y="2921279"/>
                      </a:cubicBezTo>
                      <a:cubicBezTo>
                        <a:pt x="1771881" y="2923471"/>
                        <a:pt x="1809851" y="2918940"/>
                        <a:pt x="1789693" y="2921279"/>
                      </a:cubicBezTo>
                      <a:cubicBezTo>
                        <a:pt x="1808195" y="2913678"/>
                        <a:pt x="1827249" y="2908123"/>
                        <a:pt x="1846995" y="2904761"/>
                      </a:cubicBezTo>
                      <a:close/>
                      <a:moveTo>
                        <a:pt x="3258177" y="2831345"/>
                      </a:moveTo>
                      <a:cubicBezTo>
                        <a:pt x="3243499" y="2838379"/>
                        <a:pt x="3258177" y="2831345"/>
                        <a:pt x="3258177" y="2831345"/>
                      </a:cubicBezTo>
                      <a:close/>
                      <a:moveTo>
                        <a:pt x="3544317" y="2327684"/>
                      </a:moveTo>
                      <a:cubicBezTo>
                        <a:pt x="3556113" y="2326326"/>
                        <a:pt x="3553691" y="2330374"/>
                        <a:pt x="3553543" y="2339747"/>
                      </a:cubicBezTo>
                      <a:cubicBezTo>
                        <a:pt x="3553311" y="2352316"/>
                        <a:pt x="3554491" y="2362861"/>
                        <a:pt x="3566035" y="2369997"/>
                      </a:cubicBezTo>
                      <a:cubicBezTo>
                        <a:pt x="3586341" y="2382539"/>
                        <a:pt x="3608501" y="2386454"/>
                        <a:pt x="3608185" y="2415452"/>
                      </a:cubicBezTo>
                      <a:cubicBezTo>
                        <a:pt x="3607869" y="2442400"/>
                        <a:pt x="3593671" y="2464688"/>
                        <a:pt x="3583075" y="2488388"/>
                      </a:cubicBezTo>
                      <a:cubicBezTo>
                        <a:pt x="3578337" y="2499013"/>
                        <a:pt x="3574861" y="2510649"/>
                        <a:pt x="3581559" y="2521274"/>
                      </a:cubicBezTo>
                      <a:cubicBezTo>
                        <a:pt x="3587709" y="2530993"/>
                        <a:pt x="3599527" y="2534295"/>
                        <a:pt x="3607741" y="2524975"/>
                      </a:cubicBezTo>
                      <a:cubicBezTo>
                        <a:pt x="3594135" y="2540393"/>
                        <a:pt x="3613387" y="2518664"/>
                        <a:pt x="3607741" y="2524975"/>
                      </a:cubicBezTo>
                      <a:cubicBezTo>
                        <a:pt x="3614525" y="2517360"/>
                        <a:pt x="3622191" y="2503459"/>
                        <a:pt x="3621201" y="2492915"/>
                      </a:cubicBezTo>
                      <a:cubicBezTo>
                        <a:pt x="3636241" y="2488441"/>
                        <a:pt x="3632997" y="2516108"/>
                        <a:pt x="3631713" y="2524496"/>
                      </a:cubicBezTo>
                      <a:cubicBezTo>
                        <a:pt x="3629311" y="2540420"/>
                        <a:pt x="3621033" y="2553574"/>
                        <a:pt x="3617199" y="2568859"/>
                      </a:cubicBezTo>
                      <a:cubicBezTo>
                        <a:pt x="3613155" y="2585209"/>
                        <a:pt x="3627647" y="2595941"/>
                        <a:pt x="3640475" y="2602518"/>
                      </a:cubicBezTo>
                      <a:cubicBezTo>
                        <a:pt x="3666743" y="2615992"/>
                        <a:pt x="3687427" y="2612450"/>
                        <a:pt x="3711925" y="2597991"/>
                      </a:cubicBezTo>
                      <a:cubicBezTo>
                        <a:pt x="3731937" y="2586194"/>
                        <a:pt x="3753759" y="2573652"/>
                        <a:pt x="3774003" y="2592479"/>
                      </a:cubicBezTo>
                      <a:cubicBezTo>
                        <a:pt x="3758499" y="2602704"/>
                        <a:pt x="3748219" y="2619267"/>
                        <a:pt x="3736907" y="2633540"/>
                      </a:cubicBezTo>
                      <a:cubicBezTo>
                        <a:pt x="3724711" y="2648985"/>
                        <a:pt x="3709861" y="2662512"/>
                        <a:pt x="3693979" y="2674042"/>
                      </a:cubicBezTo>
                      <a:cubicBezTo>
                        <a:pt x="3663183" y="2696410"/>
                        <a:pt x="3627163" y="2703467"/>
                        <a:pt x="3593103" y="2718965"/>
                      </a:cubicBezTo>
                      <a:cubicBezTo>
                        <a:pt x="3587015" y="2721707"/>
                        <a:pt x="3578841" y="2724636"/>
                        <a:pt x="3576967" y="2732013"/>
                      </a:cubicBezTo>
                      <a:cubicBezTo>
                        <a:pt x="3575093" y="2739362"/>
                        <a:pt x="3578757" y="2746925"/>
                        <a:pt x="3573239" y="2753395"/>
                      </a:cubicBezTo>
                      <a:cubicBezTo>
                        <a:pt x="3563423" y="2764872"/>
                        <a:pt x="3545981" y="2772302"/>
                        <a:pt x="3534627" y="2783006"/>
                      </a:cubicBezTo>
                      <a:cubicBezTo>
                        <a:pt x="3521715" y="2795176"/>
                        <a:pt x="3509541" y="2808197"/>
                        <a:pt x="3495195" y="2818689"/>
                      </a:cubicBezTo>
                      <a:cubicBezTo>
                        <a:pt x="3478765" y="2830645"/>
                        <a:pt x="3459575" y="2838926"/>
                        <a:pt x="3442303" y="2849684"/>
                      </a:cubicBezTo>
                      <a:cubicBezTo>
                        <a:pt x="3416415" y="2865848"/>
                        <a:pt x="3390359" y="2884195"/>
                        <a:pt x="3362343" y="2896604"/>
                      </a:cubicBezTo>
                      <a:cubicBezTo>
                        <a:pt x="3351327" y="2901503"/>
                        <a:pt x="3326893" y="2895752"/>
                        <a:pt x="3322805" y="2881798"/>
                      </a:cubicBezTo>
                      <a:lnTo>
                        <a:pt x="3327343" y="2872760"/>
                      </a:lnTo>
                      <a:lnTo>
                        <a:pt x="3304165" y="2893084"/>
                      </a:lnTo>
                      <a:cubicBezTo>
                        <a:pt x="3297889" y="2899839"/>
                        <a:pt x="3293065" y="2907601"/>
                        <a:pt x="3289619" y="2919529"/>
                      </a:cubicBezTo>
                      <a:cubicBezTo>
                        <a:pt x="3287309" y="2927519"/>
                        <a:pt x="3284739" y="2929180"/>
                        <a:pt x="3278555" y="2933505"/>
                      </a:cubicBezTo>
                      <a:cubicBezTo>
                        <a:pt x="3257619" y="2948096"/>
                        <a:pt x="3236795" y="2962687"/>
                        <a:pt x="3215895" y="2977301"/>
                      </a:cubicBezTo>
                      <a:cubicBezTo>
                        <a:pt x="3173577" y="3006825"/>
                        <a:pt x="3131295" y="3036394"/>
                        <a:pt x="3089013" y="3065963"/>
                      </a:cubicBezTo>
                      <a:cubicBezTo>
                        <a:pt x="3089311" y="3065758"/>
                        <a:pt x="3099817" y="3078938"/>
                        <a:pt x="3100971" y="3080304"/>
                      </a:cubicBezTo>
                      <a:cubicBezTo>
                        <a:pt x="3105591" y="3085835"/>
                        <a:pt x="3090727" y="3092254"/>
                        <a:pt x="3087635" y="3093643"/>
                      </a:cubicBezTo>
                      <a:cubicBezTo>
                        <a:pt x="3078023" y="3097922"/>
                        <a:pt x="3067853" y="3097763"/>
                        <a:pt x="3057461" y="3098583"/>
                      </a:cubicBezTo>
                      <a:cubicBezTo>
                        <a:pt x="3042113" y="3099903"/>
                        <a:pt x="3028069" y="3104842"/>
                        <a:pt x="3013577" y="3109736"/>
                      </a:cubicBezTo>
                      <a:cubicBezTo>
                        <a:pt x="2990443" y="3117590"/>
                        <a:pt x="2961013" y="3121346"/>
                        <a:pt x="2941829" y="3137439"/>
                      </a:cubicBezTo>
                      <a:cubicBezTo>
                        <a:pt x="2919625" y="3156105"/>
                        <a:pt x="2901671" y="3179824"/>
                        <a:pt x="2879245" y="3198580"/>
                      </a:cubicBezTo>
                      <a:cubicBezTo>
                        <a:pt x="2828617" y="3240874"/>
                        <a:pt x="2772329" y="3272219"/>
                        <a:pt x="2715109" y="3304269"/>
                      </a:cubicBezTo>
                      <a:cubicBezTo>
                        <a:pt x="2689331" y="3318678"/>
                        <a:pt x="2658635" y="3323026"/>
                        <a:pt x="2629727" y="3314535"/>
                      </a:cubicBezTo>
                      <a:cubicBezTo>
                        <a:pt x="2617395" y="3310916"/>
                        <a:pt x="2606443" y="3304041"/>
                        <a:pt x="2596049" y="3296598"/>
                      </a:cubicBezTo>
                      <a:cubicBezTo>
                        <a:pt x="2594299" y="3293092"/>
                        <a:pt x="2596049" y="3284647"/>
                        <a:pt x="2596049" y="3280595"/>
                      </a:cubicBezTo>
                      <a:cubicBezTo>
                        <a:pt x="2570011" y="3285171"/>
                        <a:pt x="2549335" y="3284966"/>
                        <a:pt x="2522775" y="3283281"/>
                      </a:cubicBezTo>
                      <a:cubicBezTo>
                        <a:pt x="2523705" y="3283327"/>
                        <a:pt x="2535701" y="3262817"/>
                        <a:pt x="2540767" y="3260701"/>
                      </a:cubicBezTo>
                      <a:cubicBezTo>
                        <a:pt x="2558053" y="3253485"/>
                        <a:pt x="2565465" y="3244311"/>
                        <a:pt x="2578019" y="3231200"/>
                      </a:cubicBezTo>
                      <a:cubicBezTo>
                        <a:pt x="2592213" y="3216381"/>
                        <a:pt x="2613223" y="3208505"/>
                        <a:pt x="2630545" y="3198034"/>
                      </a:cubicBezTo>
                      <a:cubicBezTo>
                        <a:pt x="2652041" y="3184991"/>
                        <a:pt x="2673535" y="3172061"/>
                        <a:pt x="2695141" y="3159178"/>
                      </a:cubicBezTo>
                      <a:cubicBezTo>
                        <a:pt x="2712539" y="3148843"/>
                        <a:pt x="2729899" y="3138714"/>
                        <a:pt x="2746625" y="3127332"/>
                      </a:cubicBezTo>
                      <a:cubicBezTo>
                        <a:pt x="2764395" y="3115291"/>
                        <a:pt x="2785889" y="3112331"/>
                        <a:pt x="2805707" y="3105229"/>
                      </a:cubicBezTo>
                      <a:cubicBezTo>
                        <a:pt x="2852347" y="3088567"/>
                        <a:pt x="2897573" y="3065918"/>
                        <a:pt x="2943021" y="3046250"/>
                      </a:cubicBezTo>
                      <a:cubicBezTo>
                        <a:pt x="2959411" y="3039171"/>
                        <a:pt x="2975169" y="3030999"/>
                        <a:pt x="2990629" y="3022053"/>
                      </a:cubicBezTo>
                      <a:cubicBezTo>
                        <a:pt x="3003147" y="3014815"/>
                        <a:pt x="3019351" y="3011833"/>
                        <a:pt x="3030899" y="3003820"/>
                      </a:cubicBezTo>
                      <a:cubicBezTo>
                        <a:pt x="3037567" y="2999177"/>
                        <a:pt x="3044311" y="2992507"/>
                        <a:pt x="3050457" y="2988045"/>
                      </a:cubicBezTo>
                      <a:cubicBezTo>
                        <a:pt x="3064501" y="2977939"/>
                        <a:pt x="3071989" y="2960684"/>
                        <a:pt x="3084543" y="2949143"/>
                      </a:cubicBezTo>
                      <a:cubicBezTo>
                        <a:pt x="3097247" y="2937375"/>
                        <a:pt x="3114755" y="2930341"/>
                        <a:pt x="3131035" y="2924992"/>
                      </a:cubicBezTo>
                      <a:cubicBezTo>
                        <a:pt x="3147201" y="2919665"/>
                        <a:pt x="3158005" y="2908079"/>
                        <a:pt x="3171081" y="2897107"/>
                      </a:cubicBezTo>
                      <a:cubicBezTo>
                        <a:pt x="3183113" y="2886955"/>
                        <a:pt x="3184343" y="2870315"/>
                        <a:pt x="3198313" y="2860960"/>
                      </a:cubicBezTo>
                      <a:cubicBezTo>
                        <a:pt x="3216491" y="2848781"/>
                        <a:pt x="3238433" y="2840814"/>
                        <a:pt x="3258177" y="2831345"/>
                      </a:cubicBezTo>
                      <a:cubicBezTo>
                        <a:pt x="3253297" y="2851809"/>
                        <a:pt x="3248379" y="2872250"/>
                        <a:pt x="3243463" y="2892714"/>
                      </a:cubicBezTo>
                      <a:cubicBezTo>
                        <a:pt x="3259295" y="2885862"/>
                        <a:pt x="3275053" y="2878988"/>
                        <a:pt x="3290847" y="2872159"/>
                      </a:cubicBezTo>
                      <a:cubicBezTo>
                        <a:pt x="3300421" y="2867982"/>
                        <a:pt x="3305479" y="2864835"/>
                        <a:pt x="3310187" y="2864371"/>
                      </a:cubicBezTo>
                      <a:lnTo>
                        <a:pt x="3327391" y="2872664"/>
                      </a:lnTo>
                      <a:lnTo>
                        <a:pt x="3328567" y="2870322"/>
                      </a:lnTo>
                      <a:cubicBezTo>
                        <a:pt x="3341441" y="2857633"/>
                        <a:pt x="3371169" y="2842674"/>
                        <a:pt x="3377425" y="2837781"/>
                      </a:cubicBezTo>
                      <a:cubicBezTo>
                        <a:pt x="3393729" y="2825053"/>
                        <a:pt x="3421829" y="2810833"/>
                        <a:pt x="3422397" y="2786841"/>
                      </a:cubicBezTo>
                      <a:cubicBezTo>
                        <a:pt x="3423155" y="2758535"/>
                        <a:pt x="3369169" y="2746072"/>
                        <a:pt x="3374645" y="2719284"/>
                      </a:cubicBezTo>
                      <a:cubicBezTo>
                        <a:pt x="3379005" y="2698407"/>
                        <a:pt x="3419365" y="2697795"/>
                        <a:pt x="3434257" y="2689860"/>
                      </a:cubicBezTo>
                      <a:cubicBezTo>
                        <a:pt x="3459639" y="2676306"/>
                        <a:pt x="3473647" y="2655562"/>
                        <a:pt x="3493363" y="2635537"/>
                      </a:cubicBezTo>
                      <a:cubicBezTo>
                        <a:pt x="3542863" y="2585156"/>
                        <a:pt x="3545181" y="2523351"/>
                        <a:pt x="3535891" y="2457019"/>
                      </a:cubicBezTo>
                      <a:cubicBezTo>
                        <a:pt x="3532585" y="2433559"/>
                        <a:pt x="3519461" y="2397584"/>
                        <a:pt x="3536565" y="2378678"/>
                      </a:cubicBezTo>
                      <a:cubicBezTo>
                        <a:pt x="3545433" y="2368825"/>
                        <a:pt x="3537999" y="2345499"/>
                        <a:pt x="3536461" y="2333756"/>
                      </a:cubicBezTo>
                      <a:cubicBezTo>
                        <a:pt x="3535597" y="2327045"/>
                        <a:pt x="3534627" y="2328856"/>
                        <a:pt x="3544317" y="2327684"/>
                      </a:cubicBezTo>
                      <a:close/>
                      <a:moveTo>
                        <a:pt x="51093" y="1767563"/>
                      </a:moveTo>
                      <a:lnTo>
                        <a:pt x="51157" y="1767685"/>
                      </a:lnTo>
                      <a:lnTo>
                        <a:pt x="51213" y="1767920"/>
                      </a:lnTo>
                      <a:close/>
                      <a:moveTo>
                        <a:pt x="46205" y="1758380"/>
                      </a:moveTo>
                      <a:cubicBezTo>
                        <a:pt x="47447" y="1758709"/>
                        <a:pt x="48681" y="1760956"/>
                        <a:pt x="49963" y="1764222"/>
                      </a:cubicBezTo>
                      <a:lnTo>
                        <a:pt x="51093" y="1767563"/>
                      </a:lnTo>
                      <a:close/>
                      <a:moveTo>
                        <a:pt x="2635233" y="1692436"/>
                      </a:moveTo>
                      <a:cubicBezTo>
                        <a:pt x="2635609" y="1693162"/>
                        <a:pt x="2642625" y="1707331"/>
                        <a:pt x="2637757" y="1697575"/>
                      </a:cubicBezTo>
                      <a:cubicBezTo>
                        <a:pt x="2635721" y="1693446"/>
                        <a:pt x="2635107" y="1692194"/>
                        <a:pt x="2635233" y="1692436"/>
                      </a:cubicBezTo>
                      <a:close/>
                      <a:moveTo>
                        <a:pt x="155261" y="1487680"/>
                      </a:moveTo>
                      <a:lnTo>
                        <a:pt x="164951" y="1487680"/>
                      </a:lnTo>
                      <a:lnTo>
                        <a:pt x="155431" y="1490726"/>
                      </a:lnTo>
                      <a:close/>
                      <a:moveTo>
                        <a:pt x="154781" y="1479004"/>
                      </a:moveTo>
                      <a:lnTo>
                        <a:pt x="155261" y="1487680"/>
                      </a:lnTo>
                      <a:lnTo>
                        <a:pt x="154457" y="1487680"/>
                      </a:lnTo>
                      <a:cubicBezTo>
                        <a:pt x="154767" y="1479422"/>
                        <a:pt x="154741" y="1477421"/>
                        <a:pt x="154781" y="1479004"/>
                      </a:cubicBezTo>
                      <a:close/>
                      <a:moveTo>
                        <a:pt x="2175863" y="654486"/>
                      </a:moveTo>
                      <a:cubicBezTo>
                        <a:pt x="2183591" y="659075"/>
                        <a:pt x="2190269" y="681993"/>
                        <a:pt x="2198813" y="733462"/>
                      </a:cubicBezTo>
                      <a:cubicBezTo>
                        <a:pt x="2207235" y="785059"/>
                        <a:pt x="2212345" y="837240"/>
                        <a:pt x="2220767" y="888691"/>
                      </a:cubicBezTo>
                      <a:cubicBezTo>
                        <a:pt x="2230433" y="947742"/>
                        <a:pt x="2247001" y="900238"/>
                        <a:pt x="2278897" y="902869"/>
                      </a:cubicBezTo>
                      <a:cubicBezTo>
                        <a:pt x="2356633" y="908862"/>
                        <a:pt x="2306513" y="1224435"/>
                        <a:pt x="2345173" y="1274570"/>
                      </a:cubicBezTo>
                      <a:cubicBezTo>
                        <a:pt x="2365471" y="1301026"/>
                        <a:pt x="2490153" y="1326312"/>
                        <a:pt x="2473309" y="1376301"/>
                      </a:cubicBezTo>
                      <a:cubicBezTo>
                        <a:pt x="2465299" y="1399542"/>
                        <a:pt x="2519563" y="1519544"/>
                        <a:pt x="2516111" y="1523198"/>
                      </a:cubicBezTo>
                      <a:cubicBezTo>
                        <a:pt x="2518183" y="1514575"/>
                        <a:pt x="2520115" y="1505951"/>
                        <a:pt x="2522187" y="1497327"/>
                      </a:cubicBezTo>
                      <a:cubicBezTo>
                        <a:pt x="2583217" y="1494988"/>
                        <a:pt x="2557121" y="1573772"/>
                        <a:pt x="2564991" y="1605198"/>
                      </a:cubicBezTo>
                      <a:cubicBezTo>
                        <a:pt x="2575623" y="1647440"/>
                        <a:pt x="2620083" y="1661764"/>
                        <a:pt x="2637757" y="1697575"/>
                      </a:cubicBezTo>
                      <a:cubicBezTo>
                        <a:pt x="2663577" y="1749756"/>
                        <a:pt x="2667719" y="1828540"/>
                        <a:pt x="2632511" y="1878090"/>
                      </a:cubicBezTo>
                      <a:cubicBezTo>
                        <a:pt x="2620635" y="1894899"/>
                        <a:pt x="2637481" y="1959505"/>
                        <a:pt x="2635133" y="1982453"/>
                      </a:cubicBezTo>
                      <a:cubicBezTo>
                        <a:pt x="2628091" y="2048812"/>
                        <a:pt x="2537513" y="2088862"/>
                        <a:pt x="2527849" y="2155221"/>
                      </a:cubicBezTo>
                      <a:cubicBezTo>
                        <a:pt x="2520393" y="2206672"/>
                        <a:pt x="2451079" y="2276831"/>
                        <a:pt x="2408275" y="2302703"/>
                      </a:cubicBezTo>
                      <a:cubicBezTo>
                        <a:pt x="2279035" y="2381194"/>
                        <a:pt x="2195775" y="2534084"/>
                        <a:pt x="2101331" y="2647655"/>
                      </a:cubicBezTo>
                      <a:cubicBezTo>
                        <a:pt x="2058389" y="2699252"/>
                        <a:pt x="1988937" y="2683612"/>
                        <a:pt x="1929565" y="2709045"/>
                      </a:cubicBezTo>
                      <a:cubicBezTo>
                        <a:pt x="1907471" y="2718546"/>
                        <a:pt x="1821313" y="2782421"/>
                        <a:pt x="1803363" y="2780667"/>
                      </a:cubicBezTo>
                      <a:cubicBezTo>
                        <a:pt x="1764701" y="2777305"/>
                        <a:pt x="1771743" y="2716938"/>
                        <a:pt x="1768153" y="2702614"/>
                      </a:cubicBezTo>
                      <a:cubicBezTo>
                        <a:pt x="1765529" y="2692090"/>
                        <a:pt x="1656035" y="2762103"/>
                        <a:pt x="1640847" y="2759473"/>
                      </a:cubicBezTo>
                      <a:cubicBezTo>
                        <a:pt x="1601495" y="2752603"/>
                        <a:pt x="1524173" y="2721177"/>
                        <a:pt x="1490481" y="2697790"/>
                      </a:cubicBezTo>
                      <a:cubicBezTo>
                        <a:pt x="1440223" y="2662710"/>
                        <a:pt x="1508431" y="2592258"/>
                        <a:pt x="1496143" y="2545923"/>
                      </a:cubicBezTo>
                      <a:cubicBezTo>
                        <a:pt x="1488273" y="2515375"/>
                        <a:pt x="1431109" y="2525314"/>
                        <a:pt x="1429867" y="2516544"/>
                      </a:cubicBezTo>
                      <a:cubicBezTo>
                        <a:pt x="1428209" y="2504997"/>
                        <a:pt x="1509951" y="2435568"/>
                        <a:pt x="1464247" y="2415251"/>
                      </a:cubicBezTo>
                      <a:cubicBezTo>
                        <a:pt x="1470599" y="2418028"/>
                        <a:pt x="1384025" y="2494911"/>
                        <a:pt x="1352267" y="2492719"/>
                      </a:cubicBezTo>
                      <a:cubicBezTo>
                        <a:pt x="1376569" y="2457347"/>
                        <a:pt x="1414677" y="2434837"/>
                        <a:pt x="1442983" y="2394203"/>
                      </a:cubicBezTo>
                      <a:cubicBezTo>
                        <a:pt x="1464937" y="2362923"/>
                        <a:pt x="1473637" y="2329159"/>
                        <a:pt x="1490067" y="2301095"/>
                      </a:cubicBezTo>
                      <a:cubicBezTo>
                        <a:pt x="1447263" y="2374763"/>
                        <a:pt x="1345501" y="2413351"/>
                        <a:pt x="1283367" y="2469479"/>
                      </a:cubicBezTo>
                      <a:cubicBezTo>
                        <a:pt x="1281435" y="2441561"/>
                        <a:pt x="1294275" y="2362923"/>
                        <a:pt x="1272459" y="2337052"/>
                      </a:cubicBezTo>
                      <a:cubicBezTo>
                        <a:pt x="1256995" y="2318489"/>
                        <a:pt x="1263623" y="2273177"/>
                        <a:pt x="1248435" y="2266454"/>
                      </a:cubicBezTo>
                      <a:cubicBezTo>
                        <a:pt x="1163103" y="2228597"/>
                        <a:pt x="1082881" y="2209741"/>
                        <a:pt x="990645" y="2214711"/>
                      </a:cubicBezTo>
                      <a:cubicBezTo>
                        <a:pt x="874109" y="2220704"/>
                        <a:pt x="757297" y="2288086"/>
                        <a:pt x="643247" y="2308257"/>
                      </a:cubicBezTo>
                      <a:cubicBezTo>
                        <a:pt x="586083" y="2318489"/>
                        <a:pt x="580283" y="2385725"/>
                        <a:pt x="517597" y="2388064"/>
                      </a:cubicBezTo>
                      <a:cubicBezTo>
                        <a:pt x="464161" y="2390257"/>
                        <a:pt x="410173" y="2381779"/>
                        <a:pt x="356599" y="2384117"/>
                      </a:cubicBezTo>
                      <a:cubicBezTo>
                        <a:pt x="270027" y="2387772"/>
                        <a:pt x="198365" y="2467432"/>
                        <a:pt x="105991" y="2477371"/>
                      </a:cubicBezTo>
                      <a:cubicBezTo>
                        <a:pt x="70643" y="2481172"/>
                        <a:pt x="-10131" y="2416567"/>
                        <a:pt x="1053" y="2379148"/>
                      </a:cubicBezTo>
                      <a:cubicBezTo>
                        <a:pt x="7819" y="2356931"/>
                        <a:pt x="46205" y="2364970"/>
                        <a:pt x="63325" y="2331498"/>
                      </a:cubicBezTo>
                      <a:cubicBezTo>
                        <a:pt x="99779" y="2260899"/>
                        <a:pt x="103229" y="2214126"/>
                        <a:pt x="88455" y="2139874"/>
                      </a:cubicBezTo>
                      <a:cubicBezTo>
                        <a:pt x="77547" y="2085792"/>
                        <a:pt x="107235" y="2038727"/>
                        <a:pt x="88455" y="1982891"/>
                      </a:cubicBezTo>
                      <a:cubicBezTo>
                        <a:pt x="80585" y="1959760"/>
                        <a:pt x="67743" y="1846847"/>
                        <a:pt x="56573" y="1790479"/>
                      </a:cubicBezTo>
                      <a:lnTo>
                        <a:pt x="51213" y="1767920"/>
                      </a:lnTo>
                      <a:lnTo>
                        <a:pt x="54005" y="1776176"/>
                      </a:lnTo>
                      <a:cubicBezTo>
                        <a:pt x="56871" y="1784982"/>
                        <a:pt x="60151" y="1794263"/>
                        <a:pt x="64293" y="1796821"/>
                      </a:cubicBezTo>
                      <a:cubicBezTo>
                        <a:pt x="75891" y="1803984"/>
                        <a:pt x="71059" y="1763057"/>
                        <a:pt x="70921" y="1763642"/>
                      </a:cubicBezTo>
                      <a:cubicBezTo>
                        <a:pt x="74095" y="1748148"/>
                        <a:pt x="96603" y="1832340"/>
                        <a:pt x="113309" y="1812315"/>
                      </a:cubicBezTo>
                      <a:cubicBezTo>
                        <a:pt x="159565" y="1756626"/>
                        <a:pt x="49933" y="1680473"/>
                        <a:pt x="118281" y="1609583"/>
                      </a:cubicBezTo>
                      <a:cubicBezTo>
                        <a:pt x="137611" y="1589504"/>
                        <a:pt x="125967" y="1511231"/>
                        <a:pt x="151523" y="1491977"/>
                      </a:cubicBezTo>
                      <a:lnTo>
                        <a:pt x="155431" y="1490726"/>
                      </a:lnTo>
                      <a:lnTo>
                        <a:pt x="155493" y="1491827"/>
                      </a:lnTo>
                      <a:cubicBezTo>
                        <a:pt x="156631" y="1503978"/>
                        <a:pt x="159635" y="1519764"/>
                        <a:pt x="167711" y="1517790"/>
                      </a:cubicBezTo>
                      <a:cubicBezTo>
                        <a:pt x="209273" y="1507266"/>
                        <a:pt x="286457" y="1425267"/>
                        <a:pt x="324567" y="1397788"/>
                      </a:cubicBezTo>
                      <a:cubicBezTo>
                        <a:pt x="360881" y="1371770"/>
                        <a:pt x="401061" y="1392526"/>
                        <a:pt x="443587" y="1371624"/>
                      </a:cubicBezTo>
                      <a:cubicBezTo>
                        <a:pt x="457947" y="1364608"/>
                        <a:pt x="511659" y="1333767"/>
                        <a:pt x="527539" y="1334936"/>
                      </a:cubicBezTo>
                      <a:cubicBezTo>
                        <a:pt x="645179" y="1343268"/>
                        <a:pt x="648355" y="1289771"/>
                        <a:pt x="711731" y="1230573"/>
                      </a:cubicBezTo>
                      <a:cubicBezTo>
                        <a:pt x="719187" y="1223558"/>
                        <a:pt x="811009" y="1057951"/>
                        <a:pt x="816669" y="1069206"/>
                      </a:cubicBezTo>
                      <a:cubicBezTo>
                        <a:pt x="826473" y="1094347"/>
                        <a:pt x="836001" y="1119195"/>
                        <a:pt x="847185" y="1143751"/>
                      </a:cubicBezTo>
                      <a:cubicBezTo>
                        <a:pt x="850637" y="1129719"/>
                        <a:pt x="853951" y="1115541"/>
                        <a:pt x="857265" y="1101363"/>
                      </a:cubicBezTo>
                      <a:cubicBezTo>
                        <a:pt x="875767" y="1139220"/>
                        <a:pt x="819845" y="1034418"/>
                        <a:pt x="887917" y="1053712"/>
                      </a:cubicBezTo>
                      <a:cubicBezTo>
                        <a:pt x="933483" y="1066575"/>
                        <a:pt x="907247" y="1000800"/>
                        <a:pt x="945495" y="980337"/>
                      </a:cubicBezTo>
                      <a:cubicBezTo>
                        <a:pt x="994373" y="954173"/>
                        <a:pt x="1178015" y="765034"/>
                        <a:pt x="1182847" y="954319"/>
                      </a:cubicBezTo>
                      <a:cubicBezTo>
                        <a:pt x="1182847" y="934733"/>
                        <a:pt x="1293999" y="958558"/>
                        <a:pt x="1286129" y="935172"/>
                      </a:cubicBezTo>
                      <a:cubicBezTo>
                        <a:pt x="1267489" y="879190"/>
                        <a:pt x="1334455" y="796460"/>
                        <a:pt x="1387339" y="761380"/>
                      </a:cubicBezTo>
                      <a:cubicBezTo>
                        <a:pt x="1442293" y="725131"/>
                        <a:pt x="1558553" y="765180"/>
                        <a:pt x="1461209" y="686397"/>
                      </a:cubicBezTo>
                      <a:cubicBezTo>
                        <a:pt x="1447817" y="675580"/>
                        <a:pt x="1492415" y="660087"/>
                        <a:pt x="1510089" y="677919"/>
                      </a:cubicBezTo>
                      <a:cubicBezTo>
                        <a:pt x="1530661" y="698236"/>
                        <a:pt x="1554549" y="713730"/>
                        <a:pt x="1581889" y="724400"/>
                      </a:cubicBezTo>
                      <a:cubicBezTo>
                        <a:pt x="1588931" y="727762"/>
                        <a:pt x="1667081" y="756556"/>
                        <a:pt x="1673295" y="755241"/>
                      </a:cubicBezTo>
                      <a:cubicBezTo>
                        <a:pt x="1713613" y="746033"/>
                        <a:pt x="1745095" y="705398"/>
                        <a:pt x="1780303" y="751587"/>
                      </a:cubicBezTo>
                      <a:cubicBezTo>
                        <a:pt x="1800739" y="778628"/>
                        <a:pt x="1709333" y="826862"/>
                        <a:pt x="1709333" y="861942"/>
                      </a:cubicBezTo>
                      <a:cubicBezTo>
                        <a:pt x="1709333" y="933418"/>
                        <a:pt x="1644437" y="929763"/>
                        <a:pt x="1706295" y="1000362"/>
                      </a:cubicBezTo>
                      <a:cubicBezTo>
                        <a:pt x="1725349" y="1022141"/>
                        <a:pt x="1805985" y="1073591"/>
                        <a:pt x="1832497" y="1086746"/>
                      </a:cubicBezTo>
                      <a:cubicBezTo>
                        <a:pt x="1885931" y="1113348"/>
                        <a:pt x="1911891" y="1188039"/>
                        <a:pt x="1984933" y="1152667"/>
                      </a:cubicBezTo>
                      <a:cubicBezTo>
                        <a:pt x="2062945" y="1114956"/>
                        <a:pt x="2069021" y="950373"/>
                        <a:pt x="2075925" y="878898"/>
                      </a:cubicBezTo>
                      <a:cubicBezTo>
                        <a:pt x="2079239" y="844110"/>
                        <a:pt x="2096499" y="764011"/>
                        <a:pt x="2115001" y="736970"/>
                      </a:cubicBezTo>
                      <a:cubicBezTo>
                        <a:pt x="2147189" y="690106"/>
                        <a:pt x="2162983" y="646838"/>
                        <a:pt x="2175863" y="654486"/>
                      </a:cubicBezTo>
                      <a:close/>
                      <a:moveTo>
                        <a:pt x="2676833" y="280931"/>
                      </a:moveTo>
                      <a:cubicBezTo>
                        <a:pt x="2665649" y="276547"/>
                        <a:pt x="2711767" y="294525"/>
                        <a:pt x="2676833" y="280931"/>
                      </a:cubicBezTo>
                      <a:close/>
                      <a:moveTo>
                        <a:pt x="2744905" y="27918"/>
                      </a:moveTo>
                      <a:cubicBezTo>
                        <a:pt x="2787983" y="47504"/>
                        <a:pt x="2972315" y="139150"/>
                        <a:pt x="2897065" y="205802"/>
                      </a:cubicBezTo>
                      <a:cubicBezTo>
                        <a:pt x="2887537" y="196009"/>
                        <a:pt x="2883257" y="183585"/>
                        <a:pt x="2884361" y="168530"/>
                      </a:cubicBezTo>
                      <a:cubicBezTo>
                        <a:pt x="2886709" y="246144"/>
                        <a:pt x="2735929" y="303880"/>
                        <a:pt x="2676833" y="280931"/>
                      </a:cubicBezTo>
                      <a:cubicBezTo>
                        <a:pt x="2665649" y="276547"/>
                        <a:pt x="2600477" y="253891"/>
                        <a:pt x="2605033" y="241028"/>
                      </a:cubicBezTo>
                      <a:cubicBezTo>
                        <a:pt x="2692159" y="233135"/>
                        <a:pt x="2737725" y="231527"/>
                        <a:pt x="2813391" y="198494"/>
                      </a:cubicBezTo>
                      <a:cubicBezTo>
                        <a:pt x="2826369" y="192793"/>
                        <a:pt x="2832307" y="85946"/>
                        <a:pt x="2879667" y="154498"/>
                      </a:cubicBezTo>
                      <a:cubicBezTo>
                        <a:pt x="2854537" y="87846"/>
                        <a:pt x="2770311" y="88284"/>
                        <a:pt x="2744905" y="27918"/>
                      </a:cubicBezTo>
                      <a:close/>
                      <a:moveTo>
                        <a:pt x="2107545" y="0"/>
                      </a:moveTo>
                      <a:cubicBezTo>
                        <a:pt x="2148691" y="4970"/>
                        <a:pt x="2364505" y="75129"/>
                        <a:pt x="2372927" y="113279"/>
                      </a:cubicBezTo>
                      <a:cubicBezTo>
                        <a:pt x="2407859" y="103632"/>
                        <a:pt x="2469167" y="184462"/>
                        <a:pt x="2451215" y="216472"/>
                      </a:cubicBezTo>
                      <a:cubicBezTo>
                        <a:pt x="2507965" y="210772"/>
                        <a:pt x="2595229" y="276693"/>
                        <a:pt x="2580179" y="337059"/>
                      </a:cubicBezTo>
                      <a:cubicBezTo>
                        <a:pt x="2560159" y="339983"/>
                        <a:pt x="2539585" y="336621"/>
                        <a:pt x="2519979" y="339983"/>
                      </a:cubicBezTo>
                      <a:cubicBezTo>
                        <a:pt x="2527573" y="361323"/>
                        <a:pt x="2605171" y="481472"/>
                        <a:pt x="2613455" y="483518"/>
                      </a:cubicBezTo>
                      <a:cubicBezTo>
                        <a:pt x="2638861" y="480595"/>
                        <a:pt x="2663715" y="493165"/>
                        <a:pt x="2650459" y="524591"/>
                      </a:cubicBezTo>
                      <a:cubicBezTo>
                        <a:pt x="2688845" y="525175"/>
                        <a:pt x="2787017" y="640208"/>
                        <a:pt x="2705829" y="640208"/>
                      </a:cubicBezTo>
                      <a:cubicBezTo>
                        <a:pt x="2632235" y="640208"/>
                        <a:pt x="2503823" y="576772"/>
                        <a:pt x="2468751" y="522106"/>
                      </a:cubicBezTo>
                      <a:cubicBezTo>
                        <a:pt x="2402889" y="439668"/>
                        <a:pt x="2361881" y="379448"/>
                        <a:pt x="2253629" y="455015"/>
                      </a:cubicBezTo>
                      <a:cubicBezTo>
                        <a:pt x="2298779" y="545492"/>
                        <a:pt x="2126875" y="541107"/>
                        <a:pt x="2078273" y="510851"/>
                      </a:cubicBezTo>
                      <a:cubicBezTo>
                        <a:pt x="2089733" y="463493"/>
                        <a:pt x="2112377" y="359277"/>
                        <a:pt x="2072335" y="324781"/>
                      </a:cubicBezTo>
                      <a:cubicBezTo>
                        <a:pt x="2126737" y="245705"/>
                        <a:pt x="2101607" y="94423"/>
                        <a:pt x="2107545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35719" tIns="35719" rIns="35719" bIns="35719" numCol="1" anchor="ctr">
                  <a:noAutofit/>
                </a:bodyPr>
                <a:lstStyle/>
                <a:p>
                  <a:endParaRPr sz="2532">
                    <a:latin typeface="Abadi MT Condensed Light" panose="020B0306030101010103" pitchFamily="34" charset="77"/>
                  </a:endParaRPr>
                </a:p>
              </p:txBody>
            </p:sp>
          </p:grpSp>
          <p:pic>
            <p:nvPicPr>
              <p:cNvPr id="29" name="Picture 28">
                <a:extLst>
                  <a:ext uri="{FF2B5EF4-FFF2-40B4-BE49-F238E27FC236}">
                    <a16:creationId xmlns:a16="http://schemas.microsoft.com/office/drawing/2014/main" id="{4DE67CAF-E2BA-4F16-BD3C-D0374E12C67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837473B0-CC2E-450A-ABE3-18F120FF3D39}">
                    <a1611:picAttrSrcUrl xmlns:a1611="http://schemas.microsoft.com/office/drawing/2016/11/main" r:id="rId13"/>
                  </a:ext>
                </a:extLst>
              </a:blip>
              <a:srcRect l="64341" t="6918" r="8072" b="49543"/>
              <a:stretch/>
            </p:blipFill>
            <p:spPr>
              <a:xfrm rot="19855132">
                <a:off x="8931289" y="1369081"/>
                <a:ext cx="215557" cy="298524"/>
              </a:xfrm>
              <a:prstGeom prst="rect">
                <a:avLst/>
              </a:prstGeom>
              <a:noFill/>
            </p:spPr>
          </p:pic>
          <p:pic>
            <p:nvPicPr>
              <p:cNvPr id="30" name="Picture 29">
                <a:extLst>
                  <a:ext uri="{FF2B5EF4-FFF2-40B4-BE49-F238E27FC236}">
                    <a16:creationId xmlns:a16="http://schemas.microsoft.com/office/drawing/2014/main" id="{BDA5296F-FA8A-4CCB-8CEB-F8B1A1F5626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837473B0-CC2E-450A-ABE3-18F120FF3D39}">
                    <a1611:picAttrSrcUrl xmlns:a1611="http://schemas.microsoft.com/office/drawing/2016/11/main" r:id="rId13"/>
                  </a:ext>
                </a:extLst>
              </a:blip>
              <a:srcRect l="64341" t="6918" r="8072" b="49543"/>
              <a:stretch/>
            </p:blipFill>
            <p:spPr>
              <a:xfrm rot="19813182">
                <a:off x="11563535" y="1658062"/>
                <a:ext cx="271442" cy="375920"/>
              </a:xfrm>
              <a:prstGeom prst="rect">
                <a:avLst/>
              </a:prstGeom>
              <a:noFill/>
            </p:spPr>
          </p:pic>
          <p:pic>
            <p:nvPicPr>
              <p:cNvPr id="31" name="Picture 30">
                <a:extLst>
                  <a:ext uri="{FF2B5EF4-FFF2-40B4-BE49-F238E27FC236}">
                    <a16:creationId xmlns:a16="http://schemas.microsoft.com/office/drawing/2014/main" id="{F7737AB9-5A6F-4AB6-A6E7-17BF2627ED7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837473B0-CC2E-450A-ABE3-18F120FF3D39}">
                    <a1611:picAttrSrcUrl xmlns:a1611="http://schemas.microsoft.com/office/drawing/2016/11/main" r:id="rId13"/>
                  </a:ext>
                </a:extLst>
              </a:blip>
              <a:srcRect l="64341" t="6918" r="8072" b="49543"/>
              <a:stretch/>
            </p:blipFill>
            <p:spPr>
              <a:xfrm rot="19883112">
                <a:off x="8675674" y="1294904"/>
                <a:ext cx="271442" cy="375920"/>
              </a:xfrm>
              <a:prstGeom prst="rect">
                <a:avLst/>
              </a:prstGeom>
              <a:noFill/>
            </p:spPr>
          </p:pic>
          <p:pic>
            <p:nvPicPr>
              <p:cNvPr id="32" name="Picture 31">
                <a:extLst>
                  <a:ext uri="{FF2B5EF4-FFF2-40B4-BE49-F238E27FC236}">
                    <a16:creationId xmlns:a16="http://schemas.microsoft.com/office/drawing/2014/main" id="{8C58B29D-56B5-40F9-9158-C6AF71B6DEB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837473B0-CC2E-450A-ABE3-18F120FF3D39}">
                    <a1611:picAttrSrcUrl xmlns:a1611="http://schemas.microsoft.com/office/drawing/2016/11/main" r:id="rId13"/>
                  </a:ext>
                </a:extLst>
              </a:blip>
              <a:srcRect l="64341" t="6918" r="8072" b="49543"/>
              <a:stretch/>
            </p:blipFill>
            <p:spPr>
              <a:xfrm rot="19864623">
                <a:off x="10401173" y="2181611"/>
                <a:ext cx="271442" cy="375920"/>
              </a:xfrm>
              <a:prstGeom prst="rect">
                <a:avLst/>
              </a:prstGeom>
              <a:noFill/>
            </p:spPr>
          </p:pic>
          <p:pic>
            <p:nvPicPr>
              <p:cNvPr id="33" name="Picture 32">
                <a:extLst>
                  <a:ext uri="{FF2B5EF4-FFF2-40B4-BE49-F238E27FC236}">
                    <a16:creationId xmlns:a16="http://schemas.microsoft.com/office/drawing/2014/main" id="{8D3F4E23-CE7C-4589-ACBA-50077982286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837473B0-CC2E-450A-ABE3-18F120FF3D39}">
                    <a1611:picAttrSrcUrl xmlns:a1611="http://schemas.microsoft.com/office/drawing/2016/11/main" r:id="rId13"/>
                  </a:ext>
                </a:extLst>
              </a:blip>
              <a:srcRect l="64341" t="6918" r="8072" b="49543"/>
              <a:stretch/>
            </p:blipFill>
            <p:spPr>
              <a:xfrm rot="19940551">
                <a:off x="8735211" y="1416309"/>
                <a:ext cx="271442" cy="375920"/>
              </a:xfrm>
              <a:prstGeom prst="rect">
                <a:avLst/>
              </a:prstGeom>
              <a:noFill/>
            </p:spPr>
          </p:pic>
          <p:pic>
            <p:nvPicPr>
              <p:cNvPr id="34" name="Picture 33">
                <a:extLst>
                  <a:ext uri="{FF2B5EF4-FFF2-40B4-BE49-F238E27FC236}">
                    <a16:creationId xmlns:a16="http://schemas.microsoft.com/office/drawing/2014/main" id="{CBA77995-D4F2-4226-8934-D7E6775BF92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837473B0-CC2E-450A-ABE3-18F120FF3D39}">
                    <a1611:picAttrSrcUrl xmlns:a1611="http://schemas.microsoft.com/office/drawing/2016/11/main" r:id="rId13"/>
                  </a:ext>
                </a:extLst>
              </a:blip>
              <a:srcRect l="64341" t="6918" r="8072" b="49543"/>
              <a:stretch/>
            </p:blipFill>
            <p:spPr>
              <a:xfrm rot="19783653">
                <a:off x="6697609" y="1184309"/>
                <a:ext cx="271442" cy="375920"/>
              </a:xfrm>
              <a:prstGeom prst="rect">
                <a:avLst/>
              </a:prstGeom>
              <a:noFill/>
            </p:spPr>
          </p:pic>
          <p:pic>
            <p:nvPicPr>
              <p:cNvPr id="35" name="Picture 34">
                <a:extLst>
                  <a:ext uri="{FF2B5EF4-FFF2-40B4-BE49-F238E27FC236}">
                    <a16:creationId xmlns:a16="http://schemas.microsoft.com/office/drawing/2014/main" id="{AFEAFEB2-2239-4BE2-827D-675E1A953DB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837473B0-CC2E-450A-ABE3-18F120FF3D39}">
                    <a1611:picAttrSrcUrl xmlns:a1611="http://schemas.microsoft.com/office/drawing/2016/11/main" r:id="rId13"/>
                  </a:ext>
                </a:extLst>
              </a:blip>
              <a:srcRect l="64341" t="6918" r="8072" b="49543"/>
              <a:stretch/>
            </p:blipFill>
            <p:spPr>
              <a:xfrm rot="19815513">
                <a:off x="7619629" y="3115707"/>
                <a:ext cx="271442" cy="375920"/>
              </a:xfrm>
              <a:prstGeom prst="rect">
                <a:avLst/>
              </a:prstGeom>
              <a:noFill/>
            </p:spPr>
          </p:pic>
          <p:pic>
            <p:nvPicPr>
              <p:cNvPr id="36" name="Picture 35">
                <a:extLst>
                  <a:ext uri="{FF2B5EF4-FFF2-40B4-BE49-F238E27FC236}">
                    <a16:creationId xmlns:a16="http://schemas.microsoft.com/office/drawing/2014/main" id="{04E9D621-8B4E-4F7D-A2C2-1061955A52D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837473B0-CC2E-450A-ABE3-18F120FF3D39}">
                    <a1611:picAttrSrcUrl xmlns:a1611="http://schemas.microsoft.com/office/drawing/2016/11/main" r:id="rId13"/>
                  </a:ext>
                </a:extLst>
              </a:blip>
              <a:srcRect l="64341" t="6918" r="8072" b="49543"/>
              <a:stretch/>
            </p:blipFill>
            <p:spPr>
              <a:xfrm rot="19857271">
                <a:off x="6675822" y="1658394"/>
                <a:ext cx="271442" cy="375920"/>
              </a:xfrm>
              <a:prstGeom prst="rect">
                <a:avLst/>
              </a:prstGeom>
              <a:noFill/>
            </p:spPr>
          </p:pic>
          <p:pic>
            <p:nvPicPr>
              <p:cNvPr id="37" name="Picture 36">
                <a:extLst>
                  <a:ext uri="{FF2B5EF4-FFF2-40B4-BE49-F238E27FC236}">
                    <a16:creationId xmlns:a16="http://schemas.microsoft.com/office/drawing/2014/main" id="{C780BE3B-1508-4D8B-B741-6757E60337A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837473B0-CC2E-450A-ABE3-18F120FF3D39}">
                    <a1611:picAttrSrcUrl xmlns:a1611="http://schemas.microsoft.com/office/drawing/2016/11/main" r:id="rId13"/>
                  </a:ext>
                </a:extLst>
              </a:blip>
              <a:srcRect l="64341" t="6918" r="8072" b="49543"/>
              <a:stretch/>
            </p:blipFill>
            <p:spPr>
              <a:xfrm rot="19841512">
                <a:off x="9038113" y="1117592"/>
                <a:ext cx="271442" cy="375920"/>
              </a:xfrm>
              <a:prstGeom prst="rect">
                <a:avLst/>
              </a:prstGeom>
              <a:noFill/>
            </p:spPr>
          </p:pic>
          <p:pic>
            <p:nvPicPr>
              <p:cNvPr id="38" name="Picture 37">
                <a:extLst>
                  <a:ext uri="{FF2B5EF4-FFF2-40B4-BE49-F238E27FC236}">
                    <a16:creationId xmlns:a16="http://schemas.microsoft.com/office/drawing/2014/main" id="{305A6FCA-E9E3-4AF6-B891-36E5EEFEE1E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837473B0-CC2E-450A-ABE3-18F120FF3D39}">
                    <a1611:picAttrSrcUrl xmlns:a1611="http://schemas.microsoft.com/office/drawing/2016/11/main" r:id="rId13"/>
                  </a:ext>
                </a:extLst>
              </a:blip>
              <a:srcRect l="64341" t="6918" r="8072" b="49543"/>
              <a:stretch/>
            </p:blipFill>
            <p:spPr>
              <a:xfrm rot="19865739">
                <a:off x="9186558" y="1132068"/>
                <a:ext cx="271442" cy="375920"/>
              </a:xfrm>
              <a:prstGeom prst="rect">
                <a:avLst/>
              </a:prstGeom>
              <a:noFill/>
            </p:spPr>
          </p:pic>
          <p:pic>
            <p:nvPicPr>
              <p:cNvPr id="39" name="Picture 38">
                <a:extLst>
                  <a:ext uri="{FF2B5EF4-FFF2-40B4-BE49-F238E27FC236}">
                    <a16:creationId xmlns:a16="http://schemas.microsoft.com/office/drawing/2014/main" id="{EB5EAEA6-4C19-4EA2-9E30-71636844375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837473B0-CC2E-450A-ABE3-18F120FF3D39}">
                    <a1611:picAttrSrcUrl xmlns:a1611="http://schemas.microsoft.com/office/drawing/2016/11/main" r:id="rId13"/>
                  </a:ext>
                </a:extLst>
              </a:blip>
              <a:srcRect l="64341" t="6918" r="8072" b="49543"/>
              <a:stretch/>
            </p:blipFill>
            <p:spPr>
              <a:xfrm rot="19912088">
                <a:off x="11048282" y="1865366"/>
                <a:ext cx="271442" cy="375920"/>
              </a:xfrm>
              <a:prstGeom prst="rect">
                <a:avLst/>
              </a:prstGeom>
              <a:noFill/>
            </p:spPr>
          </p:pic>
          <p:pic>
            <p:nvPicPr>
              <p:cNvPr id="40" name="Picture 39">
                <a:extLst>
                  <a:ext uri="{FF2B5EF4-FFF2-40B4-BE49-F238E27FC236}">
                    <a16:creationId xmlns:a16="http://schemas.microsoft.com/office/drawing/2014/main" id="{41DB866C-ED71-4D2B-AFD8-FE56C8D6DF9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837473B0-CC2E-450A-ABE3-18F120FF3D39}">
                    <a1611:picAttrSrcUrl xmlns:a1611="http://schemas.microsoft.com/office/drawing/2016/11/main" r:id="rId13"/>
                  </a:ext>
                </a:extLst>
              </a:blip>
              <a:srcRect l="64341" t="6918" r="8072" b="49543"/>
              <a:stretch/>
            </p:blipFill>
            <p:spPr>
              <a:xfrm rot="19841512">
                <a:off x="8901570" y="1210921"/>
                <a:ext cx="271442" cy="375920"/>
              </a:xfrm>
              <a:prstGeom prst="rect">
                <a:avLst/>
              </a:prstGeom>
              <a:noFill/>
            </p:spPr>
          </p:pic>
          <p:pic>
            <p:nvPicPr>
              <p:cNvPr id="41" name="Picture 40">
                <a:extLst>
                  <a:ext uri="{FF2B5EF4-FFF2-40B4-BE49-F238E27FC236}">
                    <a16:creationId xmlns:a16="http://schemas.microsoft.com/office/drawing/2014/main" id="{BAC91DEF-52B9-40EB-AB56-999F796432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837473B0-CC2E-450A-ABE3-18F120FF3D39}">
                    <a1611:picAttrSrcUrl xmlns:a1611="http://schemas.microsoft.com/office/drawing/2016/11/main" r:id="rId13"/>
                  </a:ext>
                </a:extLst>
              </a:blip>
              <a:srcRect l="64341" t="6918" r="8072" b="49543"/>
              <a:stretch/>
            </p:blipFill>
            <p:spPr>
              <a:xfrm rot="19855132">
                <a:off x="9009422" y="1405131"/>
                <a:ext cx="271442" cy="375920"/>
              </a:xfrm>
              <a:prstGeom prst="rect">
                <a:avLst/>
              </a:prstGeom>
              <a:noFill/>
            </p:spPr>
          </p:pic>
          <p:pic>
            <p:nvPicPr>
              <p:cNvPr id="42" name="Picture 41">
                <a:extLst>
                  <a:ext uri="{FF2B5EF4-FFF2-40B4-BE49-F238E27FC236}">
                    <a16:creationId xmlns:a16="http://schemas.microsoft.com/office/drawing/2014/main" id="{99FC45E4-C112-43E2-B70B-D0CD1CA30B5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2">
                <a:extLst>
                  <a:ext uri="{837473B0-CC2E-450A-ABE3-18F120FF3D39}">
                    <a1611:picAttrSrcUrl xmlns:a1611="http://schemas.microsoft.com/office/drawing/2016/11/main" r:id="rId13"/>
                  </a:ext>
                </a:extLst>
              </a:blip>
              <a:srcRect l="64341" t="6918" r="8072" b="49543"/>
              <a:stretch/>
            </p:blipFill>
            <p:spPr>
              <a:xfrm rot="19998597">
                <a:off x="9044769" y="1583874"/>
                <a:ext cx="271442" cy="375920"/>
              </a:xfrm>
              <a:prstGeom prst="rect">
                <a:avLst/>
              </a:prstGeom>
              <a:noFill/>
            </p:spPr>
          </p:pic>
        </p:grpSp>
        <p:pic>
          <p:nvPicPr>
            <p:cNvPr id="49" name="Picture 5" descr="C:\Users\Lee\Desktop\rollout\logo.png">
              <a:extLst>
                <a:ext uri="{FF2B5EF4-FFF2-40B4-BE49-F238E27FC236}">
                  <a16:creationId xmlns:a16="http://schemas.microsoft.com/office/drawing/2014/main" id="{BF265BBD-04CE-4C5A-A7A9-FD18ECB3DB0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3713" b="14269"/>
            <a:stretch/>
          </p:blipFill>
          <p:spPr bwMode="auto">
            <a:xfrm>
              <a:off x="4136694" y="411432"/>
              <a:ext cx="457867" cy="529979"/>
            </a:xfrm>
            <a:prstGeom prst="rect">
              <a:avLst/>
            </a:prstGeom>
            <a:noFill/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0" name="Picture 49">
              <a:extLst>
                <a:ext uri="{FF2B5EF4-FFF2-40B4-BE49-F238E27FC236}">
                  <a16:creationId xmlns:a16="http://schemas.microsoft.com/office/drawing/2014/main" id="{1F59AA5E-2827-4591-B046-A0EDF66361C1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alphaModFix/>
            </a:blip>
            <a:stretch>
              <a:fillRect/>
            </a:stretch>
          </p:blipFill>
          <p:spPr>
            <a:xfrm>
              <a:off x="6888495" y="171860"/>
              <a:ext cx="1783078" cy="914400"/>
            </a:xfrm>
            <a:prstGeom prst="rect">
              <a:avLst/>
            </a:prstGeom>
            <a:noFill/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F650C7A6-E015-474F-8F18-9CBD8C988368}"/>
              </a:ext>
            </a:extLst>
          </p:cNvPr>
          <p:cNvGrpSpPr/>
          <p:nvPr/>
        </p:nvGrpSpPr>
        <p:grpSpPr>
          <a:xfrm>
            <a:off x="3638960" y="2371635"/>
            <a:ext cx="4766631" cy="3201100"/>
            <a:chOff x="744143" y="3698142"/>
            <a:chExt cx="4766631" cy="3201100"/>
          </a:xfrm>
        </p:grpSpPr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2A1AED8-426C-094B-8362-A78BB79B0C1F}"/>
                </a:ext>
              </a:extLst>
            </p:cNvPr>
            <p:cNvSpPr txBox="1"/>
            <p:nvPr/>
          </p:nvSpPr>
          <p:spPr>
            <a:xfrm>
              <a:off x="744143" y="3698142"/>
              <a:ext cx="47561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u="sng" dirty="0">
                  <a:solidFill>
                    <a:schemeClr val="bg1"/>
                  </a:solidFill>
                </a:rPr>
                <a:t>SGC Toronto, CACHE Experimental Platform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D1F0CE9F-1E93-9348-BF90-41D8C20E9A5F}"/>
                </a:ext>
              </a:extLst>
            </p:cNvPr>
            <p:cNvSpPr txBox="1"/>
            <p:nvPr/>
          </p:nvSpPr>
          <p:spPr>
            <a:xfrm>
              <a:off x="790899" y="4036920"/>
              <a:ext cx="1951141" cy="28623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A" u="sng" dirty="0">
                  <a:solidFill>
                    <a:schemeClr val="bg1"/>
                  </a:solidFill>
                </a:rPr>
                <a:t>Fengling Li</a:t>
              </a:r>
            </a:p>
            <a:p>
              <a:r>
                <a:rPr lang="en-CA" dirty="0">
                  <a:solidFill>
                    <a:schemeClr val="bg1"/>
                  </a:solidFill>
                </a:rPr>
                <a:t>Albina Bolotokova</a:t>
              </a:r>
            </a:p>
            <a:p>
              <a:r>
                <a:rPr lang="en-CA" u="sng" dirty="0">
                  <a:solidFill>
                    <a:schemeClr val="bg1"/>
                  </a:solidFill>
                </a:rPr>
                <a:t>Irene Chau</a:t>
              </a:r>
            </a:p>
            <a:p>
              <a:r>
                <a:rPr lang="en-US" b="1" dirty="0">
                  <a:solidFill>
                    <a:schemeClr val="bg1"/>
                  </a:solidFill>
                </a:rPr>
                <a:t>Kristina Edfeldt</a:t>
              </a:r>
            </a:p>
            <a:p>
              <a:r>
                <a:rPr lang="en-US" dirty="0">
                  <a:solidFill>
                    <a:schemeClr val="bg1"/>
                  </a:solidFill>
                </a:rPr>
                <a:t>Pegah Ghiabi</a:t>
              </a:r>
            </a:p>
            <a:p>
              <a:r>
                <a:rPr lang="en-US" dirty="0">
                  <a:solidFill>
                    <a:schemeClr val="bg1"/>
                  </a:solidFill>
                </a:rPr>
                <a:t>Elisa Gibson</a:t>
              </a:r>
            </a:p>
            <a:p>
              <a:r>
                <a:rPr lang="en-CA" dirty="0">
                  <a:solidFill>
                    <a:schemeClr val="bg1"/>
                  </a:solidFill>
                </a:rPr>
                <a:t>Levon Halabelian</a:t>
              </a:r>
            </a:p>
            <a:p>
              <a:r>
                <a:rPr lang="en-CA" dirty="0">
                  <a:solidFill>
                    <a:schemeClr val="bg1"/>
                  </a:solidFill>
                </a:rPr>
                <a:t>Rachel Harding</a:t>
              </a:r>
            </a:p>
            <a:p>
              <a:r>
                <a:rPr lang="en-US" dirty="0" err="1">
                  <a:solidFill>
                    <a:schemeClr val="bg1"/>
                  </a:solidFill>
                </a:rPr>
                <a:t>Zarah</a:t>
              </a:r>
              <a:r>
                <a:rPr lang="en-US" dirty="0">
                  <a:solidFill>
                    <a:schemeClr val="bg1"/>
                  </a:solidFill>
                </a:rPr>
                <a:t> Hejazi</a:t>
              </a:r>
            </a:p>
            <a:p>
              <a:endParaRPr lang="en-CA" dirty="0">
                <a:solidFill>
                  <a:schemeClr val="bg1"/>
                </a:solidFill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06DB17E8-AA0C-90BA-4719-763A88E2EB53}"/>
                </a:ext>
              </a:extLst>
            </p:cNvPr>
            <p:cNvSpPr txBox="1"/>
            <p:nvPr/>
          </p:nvSpPr>
          <p:spPr>
            <a:xfrm>
              <a:off x="2863614" y="4052962"/>
              <a:ext cx="2647160" cy="25853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>
                  <a:solidFill>
                    <a:schemeClr val="bg1"/>
                  </a:solidFill>
                </a:rPr>
                <a:t>Oleksandra Herasymenko</a:t>
              </a:r>
            </a:p>
            <a:p>
              <a:r>
                <a:rPr lang="en-US" u="sng" dirty="0">
                  <a:solidFill>
                    <a:schemeClr val="bg1"/>
                  </a:solidFill>
                </a:rPr>
                <a:t>Scott Houliston</a:t>
              </a:r>
            </a:p>
            <a:p>
              <a:r>
                <a:rPr lang="en-US" dirty="0">
                  <a:solidFill>
                    <a:schemeClr val="bg1"/>
                  </a:solidFill>
                </a:rPr>
                <a:t>Carla Kharadjian</a:t>
              </a:r>
              <a:endParaRPr lang="en-CA" dirty="0">
                <a:solidFill>
                  <a:schemeClr val="bg1"/>
                </a:solidFill>
              </a:endParaRPr>
            </a:p>
            <a:p>
              <a:r>
                <a:rPr lang="en-CA" dirty="0">
                  <a:solidFill>
                    <a:schemeClr val="bg1"/>
                  </a:solidFill>
                </a:rPr>
                <a:t>Serah Kimani</a:t>
              </a:r>
            </a:p>
            <a:p>
              <a:r>
                <a:rPr lang="en-US" dirty="0">
                  <a:solidFill>
                    <a:schemeClr val="bg1"/>
                  </a:solidFill>
                </a:rPr>
                <a:t>Helen Li</a:t>
              </a:r>
              <a:endParaRPr lang="en-CA" dirty="0">
                <a:solidFill>
                  <a:schemeClr val="bg1"/>
                </a:solidFill>
              </a:endParaRPr>
            </a:p>
            <a:p>
              <a:r>
                <a:rPr lang="en-CA" dirty="0">
                  <a:solidFill>
                    <a:schemeClr val="bg1"/>
                  </a:solidFill>
                </a:rPr>
                <a:t>Sumera Perveen</a:t>
              </a:r>
            </a:p>
            <a:p>
              <a:r>
                <a:rPr lang="en-CA" dirty="0">
                  <a:solidFill>
                    <a:schemeClr val="bg1"/>
                  </a:solidFill>
                </a:rPr>
                <a:t>Santha Santhakumar</a:t>
              </a:r>
            </a:p>
            <a:p>
              <a:r>
                <a:rPr lang="en-CA" u="sng" dirty="0">
                  <a:solidFill>
                    <a:schemeClr val="bg1"/>
                  </a:solidFill>
                </a:rPr>
                <a:t>Matthieu Schapira</a:t>
              </a:r>
            </a:p>
            <a:p>
              <a:r>
                <a:rPr lang="en-CA" dirty="0">
                  <a:solidFill>
                    <a:schemeClr val="bg1"/>
                  </a:solidFill>
                </a:rPr>
                <a:t>Almagul Seitova</a:t>
              </a:r>
              <a:endParaRPr 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793248D-9F65-4D69-8452-99B37ED513D9}"/>
              </a:ext>
            </a:extLst>
          </p:cNvPr>
          <p:cNvGrpSpPr/>
          <p:nvPr/>
        </p:nvGrpSpPr>
        <p:grpSpPr>
          <a:xfrm>
            <a:off x="8540703" y="2377825"/>
            <a:ext cx="3586935" cy="2370514"/>
            <a:chOff x="8544555" y="2004132"/>
            <a:chExt cx="3072097" cy="2370514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03CF130-B453-7A07-0C43-F01C15DA1B4B}"/>
                </a:ext>
              </a:extLst>
            </p:cNvPr>
            <p:cNvSpPr txBox="1"/>
            <p:nvPr/>
          </p:nvSpPr>
          <p:spPr>
            <a:xfrm>
              <a:off x="8544555" y="2004132"/>
              <a:ext cx="296662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u="sng" dirty="0">
                  <a:solidFill>
                    <a:schemeClr val="bg1"/>
                  </a:solidFill>
                </a:rPr>
                <a:t>CACHE Hit Evaluation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A50DCB2-7D38-20D2-5C3A-6B156F3974B8}"/>
                </a:ext>
              </a:extLst>
            </p:cNvPr>
            <p:cNvSpPr txBox="1"/>
            <p:nvPr/>
          </p:nvSpPr>
          <p:spPr>
            <a:xfrm>
              <a:off x="8544555" y="2343321"/>
              <a:ext cx="3072097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en-CA" sz="1800" b="0" i="0" u="none" strike="noStrike" dirty="0">
                  <a:solidFill>
                    <a:schemeClr val="bg1"/>
                  </a:solidFill>
                  <a:effectLst/>
                  <a:latin typeface="Calibri" panose="020F0502020204030204" pitchFamily="34" charset="0"/>
                </a:rPr>
                <a:t>Hartmut Beck, Bayer, Med Chem</a:t>
              </a:r>
            </a:p>
            <a:p>
              <a:pPr algn="l"/>
              <a:r>
                <a:rPr lang="en-CA" sz="1800" b="0" i="0" u="none" strike="noStrike" dirty="0">
                  <a:solidFill>
                    <a:schemeClr val="bg1"/>
                  </a:solidFill>
                  <a:effectLst/>
                  <a:latin typeface="Calibri" panose="020F0502020204030204" pitchFamily="34" charset="0"/>
                </a:rPr>
                <a:t>Anders Gunnarsson, AZ, Biophysics</a:t>
              </a:r>
            </a:p>
            <a:p>
              <a:pPr algn="l"/>
              <a:r>
                <a:rPr lang="en-CA" sz="1800" b="0" i="0" u="none" strike="noStrike" dirty="0">
                  <a:solidFill>
                    <a:schemeClr val="bg1"/>
                  </a:solidFill>
                  <a:effectLst/>
                  <a:latin typeface="Calibri" panose="020F0502020204030204" pitchFamily="34" charset="0"/>
                </a:rPr>
                <a:t>Vera </a:t>
              </a:r>
              <a:r>
                <a:rPr lang="en-CA" sz="1800" b="0" i="0" u="none" strike="noStrike" dirty="0" err="1">
                  <a:solidFill>
                    <a:schemeClr val="bg1"/>
                  </a:solidFill>
                  <a:effectLst/>
                  <a:latin typeface="Calibri" panose="020F0502020204030204" pitchFamily="34" charset="0"/>
                </a:rPr>
                <a:t>Puetter</a:t>
              </a:r>
              <a:r>
                <a:rPr lang="en-CA" sz="1800" b="0" i="0" u="none" strike="noStrike" dirty="0">
                  <a:solidFill>
                    <a:schemeClr val="bg1"/>
                  </a:solidFill>
                  <a:effectLst/>
                  <a:latin typeface="Calibri" panose="020F0502020204030204" pitchFamily="34" charset="0"/>
                </a:rPr>
                <a:t>, Nuvisan, Biophysics</a:t>
              </a:r>
            </a:p>
            <a:p>
              <a:pPr algn="l"/>
              <a:r>
                <a:rPr lang="en-CA" sz="1800" b="0" i="0" u="none" strike="noStrike" dirty="0">
                  <a:solidFill>
                    <a:schemeClr val="bg1"/>
                  </a:solidFill>
                  <a:effectLst/>
                  <a:latin typeface="Calibri" panose="020F0502020204030204" pitchFamily="34" charset="0"/>
                </a:rPr>
                <a:t>Brian Shoichet, UCSF, Comp Chem &amp; Biophysics</a:t>
              </a:r>
            </a:p>
            <a:p>
              <a:r>
                <a:rPr lang="en-CA" dirty="0">
                  <a:solidFill>
                    <a:schemeClr val="bg1"/>
                  </a:solidFill>
                  <a:latin typeface="Calibri" panose="020F0502020204030204" pitchFamily="34" charset="0"/>
                </a:rPr>
                <a:t>Patrick Walters, Vertex, Comp Chem</a:t>
              </a:r>
              <a:endParaRPr lang="en-CA" sz="1800" b="0" i="0" u="none" strike="noStrike" dirty="0">
                <a:solidFill>
                  <a:schemeClr val="bg1"/>
                </a:solidFill>
                <a:effectLst/>
                <a:latin typeface="Calibri" panose="020F0502020204030204" pitchFamily="34" charset="0"/>
              </a:endParaRPr>
            </a:p>
            <a:p>
              <a:pPr algn="l"/>
              <a:r>
                <a:rPr lang="en-CA" sz="1800" b="0" i="0" u="none" strike="noStrike" dirty="0">
                  <a:solidFill>
                    <a:schemeClr val="bg1"/>
                  </a:solidFill>
                  <a:effectLst/>
                  <a:latin typeface="Calibri" panose="020F0502020204030204" pitchFamily="34" charset="0"/>
                </a:rPr>
                <a:t>Lars Wortmann, BI, Med Chem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25765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C0DAAFC3-D7CB-EE13-0D34-A5509A93C9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0379" y="1362525"/>
            <a:ext cx="1564898" cy="731520"/>
          </a:xfrm>
          <a:prstGeom prst="rect">
            <a:avLst/>
          </a:prstGeom>
        </p:spPr>
      </p:pic>
      <p:sp>
        <p:nvSpPr>
          <p:cNvPr id="92" name="Title 1">
            <a:extLst>
              <a:ext uri="{FF2B5EF4-FFF2-40B4-BE49-F238E27FC236}">
                <a16:creationId xmlns:a16="http://schemas.microsoft.com/office/drawing/2014/main" id="{E06A365B-98BA-4802-AC1C-7965E82A6B66}"/>
              </a:ext>
            </a:extLst>
          </p:cNvPr>
          <p:cNvSpPr txBox="1">
            <a:spLocks/>
          </p:cNvSpPr>
          <p:nvPr/>
        </p:nvSpPr>
        <p:spPr>
          <a:xfrm>
            <a:off x="-5018" y="1451"/>
            <a:ext cx="12196345" cy="1175947"/>
          </a:xfrm>
          <a:prstGeom prst="rect">
            <a:avLst/>
          </a:prstGeom>
          <a:solidFill>
            <a:srgbClr val="006666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endParaRPr lang="en-US" sz="3200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7A8D51-3DE4-3BB0-E825-8BEA45A0E4D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368690" y="214691"/>
            <a:ext cx="7316466" cy="498280"/>
          </a:xfrm>
        </p:spPr>
        <p:txBody>
          <a:bodyPr>
            <a:normAutofit/>
          </a:bodyPr>
          <a:lstStyle/>
          <a:p>
            <a:r>
              <a:rPr lang="en-CA" sz="3200" b="0" dirty="0">
                <a:solidFill>
                  <a:schemeClr val="bg1"/>
                </a:solidFill>
              </a:rPr>
              <a:t>The evolution of the SGC</a:t>
            </a:r>
          </a:p>
        </p:txBody>
      </p:sp>
      <p:sp>
        <p:nvSpPr>
          <p:cNvPr id="119" name="Isosceles Triangle 3">
            <a:extLst>
              <a:ext uri="{FF2B5EF4-FFF2-40B4-BE49-F238E27FC236}">
                <a16:creationId xmlns:a16="http://schemas.microsoft.com/office/drawing/2014/main" id="{52BD5B78-2339-2361-F0BD-948DEF91EE63}"/>
              </a:ext>
            </a:extLst>
          </p:cNvPr>
          <p:cNvSpPr/>
          <p:nvPr/>
        </p:nvSpPr>
        <p:spPr>
          <a:xfrm rot="5400000">
            <a:off x="5691331" y="-2558794"/>
            <a:ext cx="494812" cy="9676734"/>
          </a:xfrm>
          <a:custGeom>
            <a:avLst/>
            <a:gdLst>
              <a:gd name="connsiteX0" fmla="*/ 0 w 241217"/>
              <a:gd name="connsiteY0" fmla="*/ 9336714 h 9336714"/>
              <a:gd name="connsiteX1" fmla="*/ 120609 w 241217"/>
              <a:gd name="connsiteY1" fmla="*/ 0 h 9336714"/>
              <a:gd name="connsiteX2" fmla="*/ 241217 w 241217"/>
              <a:gd name="connsiteY2" fmla="*/ 9336714 h 9336714"/>
              <a:gd name="connsiteX3" fmla="*/ 0 w 241217"/>
              <a:gd name="connsiteY3" fmla="*/ 9336714 h 9336714"/>
              <a:gd name="connsiteX0" fmla="*/ 0 w 241217"/>
              <a:gd name="connsiteY0" fmla="*/ 9336714 h 9336714"/>
              <a:gd name="connsiteX1" fmla="*/ 113097 w 241217"/>
              <a:gd name="connsiteY1" fmla="*/ 175915 h 9336714"/>
              <a:gd name="connsiteX2" fmla="*/ 120609 w 241217"/>
              <a:gd name="connsiteY2" fmla="*/ 0 h 9336714"/>
              <a:gd name="connsiteX3" fmla="*/ 241217 w 241217"/>
              <a:gd name="connsiteY3" fmla="*/ 9336714 h 9336714"/>
              <a:gd name="connsiteX4" fmla="*/ 0 w 241217"/>
              <a:gd name="connsiteY4" fmla="*/ 9336714 h 9336714"/>
              <a:gd name="connsiteX0" fmla="*/ 0 w 241217"/>
              <a:gd name="connsiteY0" fmla="*/ 9338602 h 9338602"/>
              <a:gd name="connsiteX1" fmla="*/ 90872 w 241217"/>
              <a:gd name="connsiteY1" fmla="*/ 0 h 9338602"/>
              <a:gd name="connsiteX2" fmla="*/ 120609 w 241217"/>
              <a:gd name="connsiteY2" fmla="*/ 1888 h 9338602"/>
              <a:gd name="connsiteX3" fmla="*/ 241217 w 241217"/>
              <a:gd name="connsiteY3" fmla="*/ 9338602 h 9338602"/>
              <a:gd name="connsiteX4" fmla="*/ 0 w 241217"/>
              <a:gd name="connsiteY4" fmla="*/ 9338602 h 9338602"/>
              <a:gd name="connsiteX0" fmla="*/ 0 w 241217"/>
              <a:gd name="connsiteY0" fmla="*/ 9340193 h 9340193"/>
              <a:gd name="connsiteX1" fmla="*/ 86109 w 241217"/>
              <a:gd name="connsiteY1" fmla="*/ 0 h 9340193"/>
              <a:gd name="connsiteX2" fmla="*/ 120609 w 241217"/>
              <a:gd name="connsiteY2" fmla="*/ 3479 h 9340193"/>
              <a:gd name="connsiteX3" fmla="*/ 241217 w 241217"/>
              <a:gd name="connsiteY3" fmla="*/ 9340193 h 9340193"/>
              <a:gd name="connsiteX4" fmla="*/ 0 w 241217"/>
              <a:gd name="connsiteY4" fmla="*/ 9340193 h 9340193"/>
              <a:gd name="connsiteX0" fmla="*/ 0 w 241217"/>
              <a:gd name="connsiteY0" fmla="*/ 9343064 h 9343064"/>
              <a:gd name="connsiteX1" fmla="*/ 86109 w 241217"/>
              <a:gd name="connsiteY1" fmla="*/ 2871 h 9343064"/>
              <a:gd name="connsiteX2" fmla="*/ 142834 w 241217"/>
              <a:gd name="connsiteY2" fmla="*/ 0 h 9343064"/>
              <a:gd name="connsiteX3" fmla="*/ 241217 w 241217"/>
              <a:gd name="connsiteY3" fmla="*/ 9343064 h 9343064"/>
              <a:gd name="connsiteX4" fmla="*/ 0 w 241217"/>
              <a:gd name="connsiteY4" fmla="*/ 9343064 h 93430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217" h="9343064">
                <a:moveTo>
                  <a:pt x="0" y="9343064"/>
                </a:moveTo>
                <a:lnTo>
                  <a:pt x="86109" y="2871"/>
                </a:lnTo>
                <a:lnTo>
                  <a:pt x="142834" y="0"/>
                </a:lnTo>
                <a:lnTo>
                  <a:pt x="241217" y="9343064"/>
                </a:lnTo>
                <a:lnTo>
                  <a:pt x="0" y="9343064"/>
                </a:lnTo>
                <a:close/>
              </a:path>
            </a:pathLst>
          </a:custGeom>
          <a:gradFill>
            <a:gsLst>
              <a:gs pos="0">
                <a:srgbClr val="ED7D31">
                  <a:alpha val="38000"/>
                </a:srgbClr>
              </a:gs>
              <a:gs pos="82000">
                <a:srgbClr val="ED7D3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B4F10027-A9D0-62F0-D00B-556B4CCF2CA1}"/>
              </a:ext>
            </a:extLst>
          </p:cNvPr>
          <p:cNvSpPr/>
          <p:nvPr/>
        </p:nvSpPr>
        <p:spPr>
          <a:xfrm>
            <a:off x="1170073" y="2065314"/>
            <a:ext cx="278101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</a:rPr>
              <a:t>Structural Genomics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CC03A0A1-2B11-4D3B-9D10-15CC79F2338D}"/>
              </a:ext>
            </a:extLst>
          </p:cNvPr>
          <p:cNvGrpSpPr/>
          <p:nvPr/>
        </p:nvGrpSpPr>
        <p:grpSpPr>
          <a:xfrm>
            <a:off x="-6732" y="2563946"/>
            <a:ext cx="3228498" cy="4040768"/>
            <a:chOff x="-6732" y="2563946"/>
            <a:chExt cx="3228498" cy="4040768"/>
          </a:xfrm>
        </p:grpSpPr>
        <p:sp>
          <p:nvSpPr>
            <p:cNvPr id="15" name="Rectangle: Rounded Corners 14">
              <a:extLst>
                <a:ext uri="{FF2B5EF4-FFF2-40B4-BE49-F238E27FC236}">
                  <a16:creationId xmlns:a16="http://schemas.microsoft.com/office/drawing/2014/main" id="{802D3187-7B3D-750A-0BED-7FF6308F0FC1}"/>
                </a:ext>
              </a:extLst>
            </p:cNvPr>
            <p:cNvSpPr/>
            <p:nvPr/>
          </p:nvSpPr>
          <p:spPr>
            <a:xfrm>
              <a:off x="1175393" y="4858728"/>
              <a:ext cx="1733702" cy="1745986"/>
            </a:xfrm>
            <a:prstGeom prst="roundRect">
              <a:avLst>
                <a:gd name="adj" fmla="val 5248"/>
              </a:avLst>
            </a:prstGeom>
            <a:solidFill>
              <a:srgbClr val="92D050">
                <a:alpha val="862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95" name="Rectangle: Rounded Corners 94">
              <a:extLst>
                <a:ext uri="{FF2B5EF4-FFF2-40B4-BE49-F238E27FC236}">
                  <a16:creationId xmlns:a16="http://schemas.microsoft.com/office/drawing/2014/main" id="{841B9DB2-B8D3-12ED-8969-3EED955DE5FF}"/>
                </a:ext>
              </a:extLst>
            </p:cNvPr>
            <p:cNvSpPr/>
            <p:nvPr/>
          </p:nvSpPr>
          <p:spPr>
            <a:xfrm>
              <a:off x="1175393" y="2563946"/>
              <a:ext cx="1733702" cy="2018351"/>
            </a:xfrm>
            <a:prstGeom prst="roundRect">
              <a:avLst>
                <a:gd name="adj" fmla="val 5248"/>
              </a:avLst>
            </a:prstGeom>
            <a:solidFill>
              <a:srgbClr val="92D050">
                <a:alpha val="9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sp>
          <p:nvSpPr>
            <p:cNvPr id="107" name="TextBox 106">
              <a:extLst>
                <a:ext uri="{FF2B5EF4-FFF2-40B4-BE49-F238E27FC236}">
                  <a16:creationId xmlns:a16="http://schemas.microsoft.com/office/drawing/2014/main" id="{6EDB74FA-6326-33F1-E0FB-24D6C75054A0}"/>
                </a:ext>
              </a:extLst>
            </p:cNvPr>
            <p:cNvSpPr txBox="1"/>
            <p:nvPr/>
          </p:nvSpPr>
          <p:spPr>
            <a:xfrm>
              <a:off x="21928" y="3439762"/>
              <a:ext cx="1144095" cy="707886"/>
            </a:xfrm>
            <a:prstGeom prst="rect">
              <a:avLst/>
            </a:prstGeom>
            <a:noFill/>
          </p:spPr>
          <p:txBody>
            <a:bodyPr wrap="none" lIns="91440" tIns="45720" rIns="91440" bIns="45720" rtlCol="0" anchor="t">
              <a:spAutoFit/>
            </a:bodyPr>
            <a:lstStyle/>
            <a:p>
              <a:pPr algn="ctr"/>
              <a:r>
                <a:rPr lang="en-CA" sz="2000" b="1" dirty="0"/>
                <a:t>Scientific</a:t>
              </a:r>
              <a:endParaRPr lang="en-US" sz="2000" dirty="0">
                <a:cs typeface="Calibri"/>
              </a:endParaRPr>
            </a:p>
            <a:p>
              <a:pPr algn="ctr"/>
              <a:r>
                <a:rPr lang="en-CA" sz="2000" b="1" dirty="0">
                  <a:cs typeface="Calibri"/>
                </a:rPr>
                <a:t>Focus</a:t>
              </a:r>
              <a:endParaRPr lang="en-US" sz="2000" dirty="0">
                <a:cs typeface="Calibri"/>
              </a:endParaRPr>
            </a:p>
          </p:txBody>
        </p:sp>
        <p:pic>
          <p:nvPicPr>
            <p:cNvPr id="122" name="Picture 15" descr="Logo, company name&#10;&#10;Description automatically generated">
              <a:extLst>
                <a:ext uri="{FF2B5EF4-FFF2-40B4-BE49-F238E27FC236}">
                  <a16:creationId xmlns:a16="http://schemas.microsoft.com/office/drawing/2014/main" id="{1B110D82-0EF0-3783-AEA4-F32CD662E5B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9678" y="2914469"/>
              <a:ext cx="2002088" cy="1737360"/>
            </a:xfrm>
            <a:prstGeom prst="rect">
              <a:avLst/>
            </a:prstGeom>
          </p:spPr>
        </p:pic>
        <p:sp>
          <p:nvSpPr>
            <p:cNvPr id="136" name="TextBox 135">
              <a:extLst>
                <a:ext uri="{FF2B5EF4-FFF2-40B4-BE49-F238E27FC236}">
                  <a16:creationId xmlns:a16="http://schemas.microsoft.com/office/drawing/2014/main" id="{D6304F4C-6C03-1B1B-D446-96E4F95613CD}"/>
                </a:ext>
              </a:extLst>
            </p:cNvPr>
            <p:cNvSpPr txBox="1"/>
            <p:nvPr/>
          </p:nvSpPr>
          <p:spPr>
            <a:xfrm>
              <a:off x="-6732" y="5550189"/>
              <a:ext cx="1205844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A" sz="2000" b="1" dirty="0"/>
                <a:t>Industry </a:t>
              </a:r>
              <a:br>
                <a:rPr lang="en-CA" sz="2000" b="1" dirty="0"/>
              </a:br>
              <a:r>
                <a:rPr lang="en-CA" sz="2000" b="1" dirty="0"/>
                <a:t>Members</a:t>
              </a:r>
            </a:p>
          </p:txBody>
        </p: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602452E-19DE-B046-DB3F-E72746E66916}"/>
                </a:ext>
              </a:extLst>
            </p:cNvPr>
            <p:cNvGrpSpPr/>
            <p:nvPr/>
          </p:nvGrpSpPr>
          <p:grpSpPr>
            <a:xfrm>
              <a:off x="279653" y="2901848"/>
              <a:ext cx="525712" cy="466432"/>
              <a:chOff x="2990228" y="3505253"/>
              <a:chExt cx="1107630" cy="982729"/>
            </a:xfrm>
          </p:grpSpPr>
          <p:sp>
            <p:nvSpPr>
              <p:cNvPr id="4" name="Oval 3">
                <a:extLst>
                  <a:ext uri="{FF2B5EF4-FFF2-40B4-BE49-F238E27FC236}">
                    <a16:creationId xmlns:a16="http://schemas.microsoft.com/office/drawing/2014/main" id="{DAC68B9E-4E75-858E-F154-23C67E9B0DF4}"/>
                  </a:ext>
                </a:extLst>
              </p:cNvPr>
              <p:cNvSpPr/>
              <p:nvPr/>
            </p:nvSpPr>
            <p:spPr>
              <a:xfrm>
                <a:off x="2990228" y="3505253"/>
                <a:ext cx="1107630" cy="982729"/>
              </a:xfrm>
              <a:prstGeom prst="ellipse">
                <a:avLst/>
              </a:prstGeom>
              <a:solidFill>
                <a:srgbClr val="00B05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grpSp>
            <p:nvGrpSpPr>
              <p:cNvPr id="6" name="Group 5">
                <a:extLst>
                  <a:ext uri="{FF2B5EF4-FFF2-40B4-BE49-F238E27FC236}">
                    <a16:creationId xmlns:a16="http://schemas.microsoft.com/office/drawing/2014/main" id="{AEB38E1E-6EE2-F4A6-627F-032B93EC0264}"/>
                  </a:ext>
                </a:extLst>
              </p:cNvPr>
              <p:cNvGrpSpPr/>
              <p:nvPr/>
            </p:nvGrpSpPr>
            <p:grpSpPr>
              <a:xfrm>
                <a:off x="3000138" y="3561328"/>
                <a:ext cx="1087811" cy="870578"/>
                <a:chOff x="13465822" y="6077022"/>
                <a:chExt cx="1087811" cy="870578"/>
              </a:xfrm>
              <a:solidFill>
                <a:schemeClr val="bg1"/>
              </a:solidFill>
            </p:grpSpPr>
            <p:pic>
              <p:nvPicPr>
                <p:cNvPr id="8" name="Graphic 7" descr="Flask outline">
                  <a:extLst>
                    <a:ext uri="{FF2B5EF4-FFF2-40B4-BE49-F238E27FC236}">
                      <a16:creationId xmlns:a16="http://schemas.microsoft.com/office/drawing/2014/main" id="{34050C6D-216D-F8F9-9088-8C4BAC80302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465822" y="6355720"/>
                  <a:ext cx="525184" cy="525184"/>
                </a:xfrm>
                <a:prstGeom prst="rect">
                  <a:avLst/>
                </a:prstGeom>
              </p:spPr>
            </p:pic>
            <p:pic>
              <p:nvPicPr>
                <p:cNvPr id="9" name="Graphic 8" descr="DNA outline">
                  <a:extLst>
                    <a:ext uri="{FF2B5EF4-FFF2-40B4-BE49-F238E27FC236}">
                      <a16:creationId xmlns:a16="http://schemas.microsoft.com/office/drawing/2014/main" id="{139C8893-8DB7-2DAD-7DBA-3F541F24E06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8"/>
                    </a:ext>
                  </a:extLst>
                </a:blip>
                <a:stretch>
                  <a:fillRect/>
                </a:stretch>
              </p:blipFill>
              <p:spPr>
                <a:xfrm rot="2700000">
                  <a:off x="13798255" y="6077022"/>
                  <a:ext cx="510640" cy="510640"/>
                </a:xfrm>
                <a:prstGeom prst="rect">
                  <a:avLst/>
                </a:prstGeom>
              </p:spPr>
            </p:pic>
            <p:pic>
              <p:nvPicPr>
                <p:cNvPr id="10" name="Graphic 9" descr="Cloud Computing outline">
                  <a:extLst>
                    <a:ext uri="{FF2B5EF4-FFF2-40B4-BE49-F238E27FC236}">
                      <a16:creationId xmlns:a16="http://schemas.microsoft.com/office/drawing/2014/main" id="{202EA258-E8CA-6F9B-87BD-9836DBD26D5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  <a:ext uri="{96DAC541-7B7A-43D3-8B79-37D633B846F1}">
                      <asvg:svgBlip xmlns:asvg="http://schemas.microsoft.com/office/drawing/2016/SVG/main" r:embed="rId1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4019637" y="6413604"/>
                  <a:ext cx="533996" cy="533996"/>
                </a:xfrm>
                <a:prstGeom prst="rect">
                  <a:avLst/>
                </a:prstGeom>
              </p:spPr>
            </p:pic>
          </p:grpSp>
        </p:grp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B2784F47-30A4-E6CA-FF5C-8E2BADC5FE21}"/>
                </a:ext>
              </a:extLst>
            </p:cNvPr>
            <p:cNvGrpSpPr/>
            <p:nvPr/>
          </p:nvGrpSpPr>
          <p:grpSpPr>
            <a:xfrm>
              <a:off x="344993" y="5125129"/>
              <a:ext cx="502392" cy="445740"/>
              <a:chOff x="6303939" y="3505253"/>
              <a:chExt cx="1107630" cy="982729"/>
            </a:xfrm>
          </p:grpSpPr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5E77E172-0A63-85C7-0155-EA997FBE7572}"/>
                  </a:ext>
                </a:extLst>
              </p:cNvPr>
              <p:cNvSpPr/>
              <p:nvPr/>
            </p:nvSpPr>
            <p:spPr>
              <a:xfrm>
                <a:off x="6303939" y="3505253"/>
                <a:ext cx="1107630" cy="982729"/>
              </a:xfrm>
              <a:prstGeom prst="ellipse">
                <a:avLst/>
              </a:prstGeom>
              <a:solidFill>
                <a:srgbClr val="0070C0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CA"/>
              </a:p>
            </p:txBody>
          </p:sp>
          <p:pic>
            <p:nvPicPr>
              <p:cNvPr id="13" name="Graphic 12" descr="Connections outline">
                <a:extLst>
                  <a:ext uri="{FF2B5EF4-FFF2-40B4-BE49-F238E27FC236}">
                    <a16:creationId xmlns:a16="http://schemas.microsoft.com/office/drawing/2014/main" id="{627F3332-6E3C-F3E2-F3AD-941E532FFF7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1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2"/>
                  </a:ext>
                </a:extLst>
              </a:blip>
              <a:stretch>
                <a:fillRect/>
              </a:stretch>
            </p:blipFill>
            <p:spPr>
              <a:xfrm>
                <a:off x="6400554" y="3539417"/>
                <a:ext cx="914400" cy="914400"/>
              </a:xfrm>
              <a:prstGeom prst="rect">
                <a:avLst/>
              </a:prstGeom>
            </p:spPr>
          </p:pic>
        </p:grpSp>
        <p:pic>
          <p:nvPicPr>
            <p:cNvPr id="22" name="Picture 12">
              <a:extLst>
                <a:ext uri="{FF2B5EF4-FFF2-40B4-BE49-F238E27FC236}">
                  <a16:creationId xmlns:a16="http://schemas.microsoft.com/office/drawing/2014/main" id="{99087556-A00D-935C-9727-D4B22AB4E5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5061" y="4936053"/>
              <a:ext cx="599537" cy="191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7176284-C09C-4B60-934D-BCED09F3689C}"/>
              </a:ext>
            </a:extLst>
          </p:cNvPr>
          <p:cNvGrpSpPr/>
          <p:nvPr/>
        </p:nvGrpSpPr>
        <p:grpSpPr>
          <a:xfrm>
            <a:off x="3105261" y="2575251"/>
            <a:ext cx="1733702" cy="4029463"/>
            <a:chOff x="3105261" y="2575251"/>
            <a:chExt cx="1733702" cy="4029463"/>
          </a:xfrm>
        </p:grpSpPr>
        <p:sp>
          <p:nvSpPr>
            <p:cNvPr id="16" name="Rectangle: Rounded Corners 15">
              <a:extLst>
                <a:ext uri="{FF2B5EF4-FFF2-40B4-BE49-F238E27FC236}">
                  <a16:creationId xmlns:a16="http://schemas.microsoft.com/office/drawing/2014/main" id="{70969E11-B653-190F-5CF4-54043E217818}"/>
                </a:ext>
              </a:extLst>
            </p:cNvPr>
            <p:cNvSpPr/>
            <p:nvPr/>
          </p:nvSpPr>
          <p:spPr>
            <a:xfrm>
              <a:off x="3105261" y="4858728"/>
              <a:ext cx="1733702" cy="1745986"/>
            </a:xfrm>
            <a:prstGeom prst="roundRect">
              <a:avLst>
                <a:gd name="adj" fmla="val 5248"/>
              </a:avLst>
            </a:prstGeom>
            <a:solidFill>
              <a:srgbClr val="92D050">
                <a:alpha val="862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5" name="Rectangle: Rounded Corners 114">
              <a:extLst>
                <a:ext uri="{FF2B5EF4-FFF2-40B4-BE49-F238E27FC236}">
                  <a16:creationId xmlns:a16="http://schemas.microsoft.com/office/drawing/2014/main" id="{A4DCD697-F005-D482-BECF-57973C855D92}"/>
                </a:ext>
              </a:extLst>
            </p:cNvPr>
            <p:cNvSpPr/>
            <p:nvPr/>
          </p:nvSpPr>
          <p:spPr>
            <a:xfrm>
              <a:off x="3105261" y="2575251"/>
              <a:ext cx="1733702" cy="2007046"/>
            </a:xfrm>
            <a:prstGeom prst="roundRect">
              <a:avLst>
                <a:gd name="adj" fmla="val 5248"/>
              </a:avLst>
            </a:prstGeom>
            <a:solidFill>
              <a:srgbClr val="92D050">
                <a:alpha val="862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pic>
          <p:nvPicPr>
            <p:cNvPr id="21" name="Picture 2" descr="MSD | Home">
              <a:extLst>
                <a:ext uri="{FF2B5EF4-FFF2-40B4-BE49-F238E27FC236}">
                  <a16:creationId xmlns:a16="http://schemas.microsoft.com/office/drawing/2014/main" id="{A96A5395-CB48-4188-5B1D-A56C65DEEDA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88557" y="5907066"/>
              <a:ext cx="874679" cy="4766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7314AD95-8573-351A-A9D9-12E01ADBAFD9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3201894" y="4948820"/>
              <a:ext cx="663677" cy="274320"/>
            </a:xfrm>
            <a:prstGeom prst="rect">
              <a:avLst/>
            </a:prstGeom>
          </p:spPr>
        </p:pic>
        <p:pic>
          <p:nvPicPr>
            <p:cNvPr id="27" name="Picture 12">
              <a:extLst>
                <a:ext uri="{FF2B5EF4-FFF2-40B4-BE49-F238E27FC236}">
                  <a16:creationId xmlns:a16="http://schemas.microsoft.com/office/drawing/2014/main" id="{82E0282B-DBE3-4EE9-121E-E400E2A1AF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45645" y="4948820"/>
              <a:ext cx="599537" cy="1918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8" descr="Novartis Logo PNG Transparent &amp; SVG Vector - Freebie Supply">
              <a:extLst>
                <a:ext uri="{FF2B5EF4-FFF2-40B4-BE49-F238E27FC236}">
                  <a16:creationId xmlns:a16="http://schemas.microsoft.com/office/drawing/2014/main" id="{7BCE5E68-1FFD-1C29-5962-4C97470E9A8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076" b="39927"/>
            <a:stretch/>
          </p:blipFill>
          <p:spPr bwMode="auto">
            <a:xfrm>
              <a:off x="3331579" y="6309895"/>
              <a:ext cx="1247106" cy="27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8BFA762-5304-42CF-9913-F96206FACC1C}"/>
              </a:ext>
            </a:extLst>
          </p:cNvPr>
          <p:cNvGrpSpPr/>
          <p:nvPr/>
        </p:nvGrpSpPr>
        <p:grpSpPr>
          <a:xfrm>
            <a:off x="6964997" y="2563946"/>
            <a:ext cx="1733702" cy="4040768"/>
            <a:chOff x="6964997" y="2563946"/>
            <a:chExt cx="1733702" cy="4040768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D1D6A547-9FD9-2163-7798-912C878EF269}"/>
                </a:ext>
              </a:extLst>
            </p:cNvPr>
            <p:cNvSpPr/>
            <p:nvPr/>
          </p:nvSpPr>
          <p:spPr>
            <a:xfrm>
              <a:off x="6964997" y="4858728"/>
              <a:ext cx="1733702" cy="1745986"/>
            </a:xfrm>
            <a:prstGeom prst="roundRect">
              <a:avLst>
                <a:gd name="adj" fmla="val 5248"/>
              </a:avLst>
            </a:prstGeom>
            <a:solidFill>
              <a:srgbClr val="92D050">
                <a:alpha val="862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7" name="Rectangle: Rounded Corners 116">
              <a:extLst>
                <a:ext uri="{FF2B5EF4-FFF2-40B4-BE49-F238E27FC236}">
                  <a16:creationId xmlns:a16="http://schemas.microsoft.com/office/drawing/2014/main" id="{12E80803-5BFE-7B05-49B3-BE821F92A2D8}"/>
                </a:ext>
              </a:extLst>
            </p:cNvPr>
            <p:cNvSpPr/>
            <p:nvPr/>
          </p:nvSpPr>
          <p:spPr>
            <a:xfrm>
              <a:off x="6964997" y="2563946"/>
              <a:ext cx="1733702" cy="2018351"/>
            </a:xfrm>
            <a:prstGeom prst="roundRect">
              <a:avLst>
                <a:gd name="adj" fmla="val 5248"/>
              </a:avLst>
            </a:prstGeom>
            <a:solidFill>
              <a:srgbClr val="92D050">
                <a:alpha val="862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pic>
          <p:nvPicPr>
            <p:cNvPr id="150" name="Picture 149" descr="http://www.toxicology.org/images/Takeda%20logo.gif">
              <a:extLst>
                <a:ext uri="{FF2B5EF4-FFF2-40B4-BE49-F238E27FC236}">
                  <a16:creationId xmlns:a16="http://schemas.microsoft.com/office/drawing/2014/main" id="{D3D1B173-190D-CB5E-2DB9-9C8C5BD016D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70951" y="5266341"/>
              <a:ext cx="749700" cy="27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2" name="Picture 151">
              <a:extLst>
                <a:ext uri="{FF2B5EF4-FFF2-40B4-BE49-F238E27FC236}">
                  <a16:creationId xmlns:a16="http://schemas.microsoft.com/office/drawing/2014/main" id="{AE401372-B124-CF76-60CC-3C2024EB2B82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46058" y="5000405"/>
              <a:ext cx="653156" cy="122076"/>
            </a:xfrm>
            <a:prstGeom prst="rect">
              <a:avLst/>
            </a:prstGeom>
          </p:spPr>
        </p:pic>
        <p:pic>
          <p:nvPicPr>
            <p:cNvPr id="153" name="Picture 152">
              <a:extLst>
                <a:ext uri="{FF2B5EF4-FFF2-40B4-BE49-F238E27FC236}">
                  <a16:creationId xmlns:a16="http://schemas.microsoft.com/office/drawing/2014/main" id="{8EBF62D9-34A8-765A-405B-E4623A1E28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022153" y="5271768"/>
              <a:ext cx="563251" cy="393192"/>
            </a:xfrm>
            <a:prstGeom prst="rect">
              <a:avLst/>
            </a:prstGeom>
          </p:spPr>
        </p:pic>
        <p:pic>
          <p:nvPicPr>
            <p:cNvPr id="154" name="Picture 153">
              <a:extLst>
                <a:ext uri="{FF2B5EF4-FFF2-40B4-BE49-F238E27FC236}">
                  <a16:creationId xmlns:a16="http://schemas.microsoft.com/office/drawing/2014/main" id="{B98997F3-CAE0-9065-2512-987C4D638FDA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121905" y="5965244"/>
              <a:ext cx="563251" cy="365760"/>
            </a:xfrm>
            <a:prstGeom prst="rect">
              <a:avLst/>
            </a:prstGeom>
          </p:spPr>
        </p:pic>
        <p:pic>
          <p:nvPicPr>
            <p:cNvPr id="155" name="Picture 2" descr="https://www.thesgc.org/sites/default/files/MSD_logo.png">
              <a:extLst>
                <a:ext uri="{FF2B5EF4-FFF2-40B4-BE49-F238E27FC236}">
                  <a16:creationId xmlns:a16="http://schemas.microsoft.com/office/drawing/2014/main" id="{48A2E961-B005-C704-B640-E1FECDC76EE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0269" y="6007833"/>
              <a:ext cx="637280" cy="2718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5" name="Picture 164">
              <a:extLst>
                <a:ext uri="{FF2B5EF4-FFF2-40B4-BE49-F238E27FC236}">
                  <a16:creationId xmlns:a16="http://schemas.microsoft.com/office/drawing/2014/main" id="{3BD8CA8E-C43E-6F40-3A97-CE1C490197B6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077205" y="5639318"/>
              <a:ext cx="737192" cy="274320"/>
            </a:xfrm>
            <a:prstGeom prst="rect">
              <a:avLst/>
            </a:prstGeom>
          </p:spPr>
        </p:pic>
        <p:pic>
          <p:nvPicPr>
            <p:cNvPr id="31" name="Picture 30">
              <a:extLst>
                <a:ext uri="{FF2B5EF4-FFF2-40B4-BE49-F238E27FC236}">
                  <a16:creationId xmlns:a16="http://schemas.microsoft.com/office/drawing/2014/main" id="{066EA4A0-D885-E612-4585-F7A1B87D7865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7062359" y="4948820"/>
              <a:ext cx="663679" cy="274320"/>
            </a:xfrm>
            <a:prstGeom prst="rect">
              <a:avLst/>
            </a:prstGeom>
          </p:spPr>
        </p:pic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F8A9E718-4D12-1DD4-5375-EDF3C999338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6440" y="5725669"/>
              <a:ext cx="572450" cy="91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4" name="Picture 8" descr="Novartis Logo PNG Transparent &amp; SVG Vector - Freebie Supply">
              <a:extLst>
                <a:ext uri="{FF2B5EF4-FFF2-40B4-BE49-F238E27FC236}">
                  <a16:creationId xmlns:a16="http://schemas.microsoft.com/office/drawing/2014/main" id="{A40AFFA7-5796-B9BE-54EA-B616E313295E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076" b="39927"/>
            <a:stretch/>
          </p:blipFill>
          <p:spPr bwMode="auto">
            <a:xfrm>
              <a:off x="7106915" y="6286453"/>
              <a:ext cx="1247098" cy="27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97" name="Arrow: Chevron 96">
            <a:extLst>
              <a:ext uri="{FF2B5EF4-FFF2-40B4-BE49-F238E27FC236}">
                <a16:creationId xmlns:a16="http://schemas.microsoft.com/office/drawing/2014/main" id="{71FB0A36-FEF4-A8A0-F71A-4768FDE53A3B}"/>
              </a:ext>
            </a:extLst>
          </p:cNvPr>
          <p:cNvSpPr/>
          <p:nvPr/>
        </p:nvSpPr>
        <p:spPr>
          <a:xfrm>
            <a:off x="1138971" y="1374991"/>
            <a:ext cx="1928618" cy="548640"/>
          </a:xfrm>
          <a:prstGeom prst="chevron">
            <a:avLst/>
          </a:prstGeom>
          <a:solidFill>
            <a:srgbClr val="0066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b"/>
          <a:lstStyle/>
          <a:p>
            <a:pPr algn="ctr"/>
            <a:r>
              <a:rPr lang="en-CA" dirty="0">
                <a:solidFill>
                  <a:schemeClr val="bg1"/>
                </a:solidFill>
              </a:rPr>
              <a:t>I</a:t>
            </a:r>
          </a:p>
        </p:txBody>
      </p:sp>
      <p:sp>
        <p:nvSpPr>
          <p:cNvPr id="98" name="Arrow: Chevron 97">
            <a:extLst>
              <a:ext uri="{FF2B5EF4-FFF2-40B4-BE49-F238E27FC236}">
                <a16:creationId xmlns:a16="http://schemas.microsoft.com/office/drawing/2014/main" id="{0F71F4B3-E885-EA59-2096-3782768E231C}"/>
              </a:ext>
            </a:extLst>
          </p:cNvPr>
          <p:cNvSpPr/>
          <p:nvPr/>
        </p:nvSpPr>
        <p:spPr>
          <a:xfrm>
            <a:off x="3061588" y="1374991"/>
            <a:ext cx="1928618" cy="548640"/>
          </a:xfrm>
          <a:prstGeom prst="chevron">
            <a:avLst/>
          </a:prstGeom>
          <a:solidFill>
            <a:srgbClr val="0066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b"/>
          <a:lstStyle/>
          <a:p>
            <a:pPr algn="ctr"/>
            <a:r>
              <a:rPr lang="en-CA" dirty="0">
                <a:solidFill>
                  <a:schemeClr val="bg1"/>
                </a:solidFill>
              </a:rPr>
              <a:t>II</a:t>
            </a:r>
          </a:p>
        </p:txBody>
      </p:sp>
      <p:sp>
        <p:nvSpPr>
          <p:cNvPr id="99" name="Arrow: Chevron 98">
            <a:extLst>
              <a:ext uri="{FF2B5EF4-FFF2-40B4-BE49-F238E27FC236}">
                <a16:creationId xmlns:a16="http://schemas.microsoft.com/office/drawing/2014/main" id="{3A4BE2A9-948E-B058-350D-971360B874C0}"/>
              </a:ext>
            </a:extLst>
          </p:cNvPr>
          <p:cNvSpPr/>
          <p:nvPr/>
        </p:nvSpPr>
        <p:spPr>
          <a:xfrm>
            <a:off x="4984205" y="1374989"/>
            <a:ext cx="1928618" cy="548640"/>
          </a:xfrm>
          <a:prstGeom prst="chevron">
            <a:avLst/>
          </a:prstGeom>
          <a:solidFill>
            <a:srgbClr val="0066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b"/>
          <a:lstStyle/>
          <a:p>
            <a:pPr algn="ctr"/>
            <a:r>
              <a:rPr lang="en-CA" dirty="0">
                <a:solidFill>
                  <a:schemeClr val="bg1"/>
                </a:solidFill>
              </a:rPr>
              <a:t>III</a:t>
            </a:r>
          </a:p>
        </p:txBody>
      </p:sp>
      <p:sp>
        <p:nvSpPr>
          <p:cNvPr id="100" name="Arrow: Chevron 99">
            <a:extLst>
              <a:ext uri="{FF2B5EF4-FFF2-40B4-BE49-F238E27FC236}">
                <a16:creationId xmlns:a16="http://schemas.microsoft.com/office/drawing/2014/main" id="{C84D3AED-B6D9-62EF-89AC-94312B9B9B62}"/>
              </a:ext>
            </a:extLst>
          </p:cNvPr>
          <p:cNvSpPr/>
          <p:nvPr/>
        </p:nvSpPr>
        <p:spPr>
          <a:xfrm>
            <a:off x="6906822" y="1374991"/>
            <a:ext cx="1928618" cy="548640"/>
          </a:xfrm>
          <a:prstGeom prst="chevron">
            <a:avLst/>
          </a:prstGeom>
          <a:solidFill>
            <a:srgbClr val="0066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b"/>
          <a:lstStyle/>
          <a:p>
            <a:pPr algn="ctr"/>
            <a:r>
              <a:rPr lang="en-CA" dirty="0">
                <a:solidFill>
                  <a:schemeClr val="bg1"/>
                </a:solidFill>
              </a:rPr>
              <a:t>IV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11DA7B08-2224-989D-499B-9145577695EB}"/>
              </a:ext>
            </a:extLst>
          </p:cNvPr>
          <p:cNvSpPr txBox="1"/>
          <p:nvPr/>
        </p:nvSpPr>
        <p:spPr>
          <a:xfrm>
            <a:off x="1100370" y="1736343"/>
            <a:ext cx="601448" cy="338554"/>
          </a:xfrm>
          <a:prstGeom prst="rect">
            <a:avLst/>
          </a:prstGeom>
          <a:solidFill>
            <a:srgbClr val="006666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2004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621DF7E2-560A-A807-0D0D-6316F1DFD74B}"/>
              </a:ext>
            </a:extLst>
          </p:cNvPr>
          <p:cNvSpPr txBox="1"/>
          <p:nvPr/>
        </p:nvSpPr>
        <p:spPr>
          <a:xfrm>
            <a:off x="2788503" y="1736343"/>
            <a:ext cx="601447" cy="338554"/>
          </a:xfrm>
          <a:prstGeom prst="rect">
            <a:avLst/>
          </a:prstGeom>
          <a:solidFill>
            <a:srgbClr val="006666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2007</a:t>
            </a: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D95166D8-9103-F4A1-6BF7-D7EA33FB31CC}"/>
              </a:ext>
            </a:extLst>
          </p:cNvPr>
          <p:cNvSpPr txBox="1"/>
          <p:nvPr/>
        </p:nvSpPr>
        <p:spPr>
          <a:xfrm>
            <a:off x="4698938" y="1723450"/>
            <a:ext cx="601447" cy="338554"/>
          </a:xfrm>
          <a:prstGeom prst="rect">
            <a:avLst/>
          </a:prstGeom>
          <a:solidFill>
            <a:srgbClr val="006666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2011</a:t>
            </a: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C8EC6BC9-DBB2-2315-2A28-EB29B623356F}"/>
              </a:ext>
            </a:extLst>
          </p:cNvPr>
          <p:cNvSpPr txBox="1"/>
          <p:nvPr/>
        </p:nvSpPr>
        <p:spPr>
          <a:xfrm>
            <a:off x="6600349" y="1719712"/>
            <a:ext cx="601447" cy="338554"/>
          </a:xfrm>
          <a:prstGeom prst="rect">
            <a:avLst/>
          </a:prstGeom>
          <a:solidFill>
            <a:srgbClr val="006666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sz="1600" dirty="0">
                <a:solidFill>
                  <a:schemeClr val="bg1"/>
                </a:solidFill>
              </a:rPr>
              <a:t>2015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171B1FF1-5007-486F-A081-71E3515EF81E}"/>
              </a:ext>
            </a:extLst>
          </p:cNvPr>
          <p:cNvGrpSpPr/>
          <p:nvPr/>
        </p:nvGrpSpPr>
        <p:grpSpPr>
          <a:xfrm>
            <a:off x="4202186" y="2453196"/>
            <a:ext cx="2586170" cy="4151518"/>
            <a:chOff x="4202186" y="2453196"/>
            <a:chExt cx="2586170" cy="4151518"/>
          </a:xfrm>
        </p:grpSpPr>
        <p:sp>
          <p:nvSpPr>
            <p:cNvPr id="17" name="Rectangle: Rounded Corners 16">
              <a:extLst>
                <a:ext uri="{FF2B5EF4-FFF2-40B4-BE49-F238E27FC236}">
                  <a16:creationId xmlns:a16="http://schemas.microsoft.com/office/drawing/2014/main" id="{E1989B8F-EE67-C4F2-490F-9D82B8A801A4}"/>
                </a:ext>
              </a:extLst>
            </p:cNvPr>
            <p:cNvSpPr/>
            <p:nvPr/>
          </p:nvSpPr>
          <p:spPr>
            <a:xfrm>
              <a:off x="5035129" y="4858728"/>
              <a:ext cx="1733702" cy="1745986"/>
            </a:xfrm>
            <a:prstGeom prst="roundRect">
              <a:avLst>
                <a:gd name="adj" fmla="val 5248"/>
              </a:avLst>
            </a:prstGeom>
            <a:solidFill>
              <a:srgbClr val="92D050">
                <a:alpha val="862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116" name="Rectangle: Rounded Corners 115">
              <a:extLst>
                <a:ext uri="{FF2B5EF4-FFF2-40B4-BE49-F238E27FC236}">
                  <a16:creationId xmlns:a16="http://schemas.microsoft.com/office/drawing/2014/main" id="{E7FEC676-FE15-2F7B-6465-17B637E617FD}"/>
                </a:ext>
              </a:extLst>
            </p:cNvPr>
            <p:cNvSpPr/>
            <p:nvPr/>
          </p:nvSpPr>
          <p:spPr>
            <a:xfrm>
              <a:off x="5035129" y="2563946"/>
              <a:ext cx="1733702" cy="2018351"/>
            </a:xfrm>
            <a:prstGeom prst="roundRect">
              <a:avLst>
                <a:gd name="adj" fmla="val 5248"/>
              </a:avLst>
            </a:prstGeom>
            <a:solidFill>
              <a:srgbClr val="92D050">
                <a:alpha val="862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 dirty="0"/>
            </a:p>
          </p:txBody>
        </p:sp>
        <p:pic>
          <p:nvPicPr>
            <p:cNvPr id="141" name="Picture 140" descr="C:\Users\whlee\Desktop\high-res funders\Logo_of_Eli_Lilly.png">
              <a:extLst>
                <a:ext uri="{FF2B5EF4-FFF2-40B4-BE49-F238E27FC236}">
                  <a16:creationId xmlns:a16="http://schemas.microsoft.com/office/drawing/2014/main" id="{741039DF-C4A8-B6CA-358B-49BBB208E3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75997" y="5699878"/>
              <a:ext cx="333408" cy="1946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3" name="Picture 142" descr="http://www.toxicology.org/images/Takeda%20logo.gif">
              <a:extLst>
                <a:ext uri="{FF2B5EF4-FFF2-40B4-BE49-F238E27FC236}">
                  <a16:creationId xmlns:a16="http://schemas.microsoft.com/office/drawing/2014/main" id="{BE964915-18B9-237C-42B4-1CCEE89C77F7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56483" y="5283415"/>
              <a:ext cx="749700" cy="27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5" name="Picture 144">
              <a:extLst>
                <a:ext uri="{FF2B5EF4-FFF2-40B4-BE49-F238E27FC236}">
                  <a16:creationId xmlns:a16="http://schemas.microsoft.com/office/drawing/2014/main" id="{1FD7FA72-7519-C800-ED49-046DFDD102B5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94907" y="6036749"/>
              <a:ext cx="616972" cy="115312"/>
            </a:xfrm>
            <a:prstGeom prst="rect">
              <a:avLst/>
            </a:prstGeom>
          </p:spPr>
        </p:pic>
        <p:pic>
          <p:nvPicPr>
            <p:cNvPr id="146" name="Picture 145">
              <a:extLst>
                <a:ext uri="{FF2B5EF4-FFF2-40B4-BE49-F238E27FC236}">
                  <a16:creationId xmlns:a16="http://schemas.microsoft.com/office/drawing/2014/main" id="{82140ABC-0070-186D-AD68-9412C9F0B5C1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158024" y="5641820"/>
              <a:ext cx="737192" cy="274320"/>
            </a:xfrm>
            <a:prstGeom prst="rect">
              <a:avLst/>
            </a:prstGeom>
          </p:spPr>
        </p:pic>
        <p:pic>
          <p:nvPicPr>
            <p:cNvPr id="147" name="Picture 146">
              <a:extLst>
                <a:ext uri="{FF2B5EF4-FFF2-40B4-BE49-F238E27FC236}">
                  <a16:creationId xmlns:a16="http://schemas.microsoft.com/office/drawing/2014/main" id="{A38C6A6A-644F-FC79-2ED2-3BC231BB1734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28957" y="5293207"/>
              <a:ext cx="556140" cy="388230"/>
            </a:xfrm>
            <a:prstGeom prst="rect">
              <a:avLst/>
            </a:prstGeom>
          </p:spPr>
        </p:pic>
        <p:pic>
          <p:nvPicPr>
            <p:cNvPr id="148" name="Picture 147">
              <a:extLst>
                <a:ext uri="{FF2B5EF4-FFF2-40B4-BE49-F238E27FC236}">
                  <a16:creationId xmlns:a16="http://schemas.microsoft.com/office/drawing/2014/main" id="{F80A4024-A3A3-77C5-45E5-A950AF16A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232216" y="5965244"/>
              <a:ext cx="556140" cy="365760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3E1D1732-1A65-086C-9145-49F8B092FD9B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5133271" y="4935363"/>
              <a:ext cx="663679" cy="274320"/>
            </a:xfrm>
            <a:prstGeom prst="rect">
              <a:avLst/>
            </a:prstGeom>
          </p:spPr>
        </p:pic>
        <p:pic>
          <p:nvPicPr>
            <p:cNvPr id="33" name="Picture 12">
              <a:extLst>
                <a:ext uri="{FF2B5EF4-FFF2-40B4-BE49-F238E27FC236}">
                  <a16:creationId xmlns:a16="http://schemas.microsoft.com/office/drawing/2014/main" id="{1291C207-1719-9BA7-6E0D-C20E95A5E8E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4982" y="4963126"/>
              <a:ext cx="589698" cy="1886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8" descr="Novartis Logo PNG Transparent &amp; SVG Vector - Freebie Supply">
              <a:extLst>
                <a:ext uri="{FF2B5EF4-FFF2-40B4-BE49-F238E27FC236}">
                  <a16:creationId xmlns:a16="http://schemas.microsoft.com/office/drawing/2014/main" id="{B497856D-505B-73E2-0989-1DD578C0254D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38076" b="39927"/>
            <a:stretch/>
          </p:blipFill>
          <p:spPr bwMode="auto">
            <a:xfrm>
              <a:off x="5256214" y="6309895"/>
              <a:ext cx="1247099" cy="27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4" name="Picture 7">
              <a:extLst>
                <a:ext uri="{FF2B5EF4-FFF2-40B4-BE49-F238E27FC236}">
                  <a16:creationId xmlns:a16="http://schemas.microsoft.com/office/drawing/2014/main" id="{11AB621B-3497-269B-5280-C48E70BC20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5"/>
            <a:stretch>
              <a:fillRect/>
            </a:stretch>
          </p:blipFill>
          <p:spPr>
            <a:xfrm>
              <a:off x="4373977" y="3187799"/>
              <a:ext cx="1363928" cy="1371600"/>
            </a:xfrm>
            <a:prstGeom prst="rect">
              <a:avLst/>
            </a:prstGeom>
          </p:spPr>
        </p:pic>
        <p:sp>
          <p:nvSpPr>
            <p:cNvPr id="133" name="TextBox 132">
              <a:extLst>
                <a:ext uri="{FF2B5EF4-FFF2-40B4-BE49-F238E27FC236}">
                  <a16:creationId xmlns:a16="http://schemas.microsoft.com/office/drawing/2014/main" id="{296B4765-EE68-778E-2F67-53FC59548057}"/>
                </a:ext>
              </a:extLst>
            </p:cNvPr>
            <p:cNvSpPr txBox="1"/>
            <p:nvPr/>
          </p:nvSpPr>
          <p:spPr>
            <a:xfrm>
              <a:off x="4202186" y="2453196"/>
              <a:ext cx="1824142" cy="707886"/>
            </a:xfrm>
            <a:prstGeom prst="rect">
              <a:avLst/>
            </a:prstGeom>
            <a:noFill/>
          </p:spPr>
          <p:txBody>
            <a:bodyPr wrap="square" lIns="91440" tIns="45720" rIns="91440" bIns="45720" rtlCol="0" anchor="t">
              <a:spAutoFit/>
            </a:bodyPr>
            <a:lstStyle/>
            <a:p>
              <a:pPr algn="ctr"/>
              <a:r>
                <a:rPr lang="en-US" sz="2000" b="1" i="1" dirty="0"/>
                <a:t>Bio-active Chemical Tools</a:t>
              </a:r>
              <a:endParaRPr lang="en-US" sz="2400" dirty="0"/>
            </a:p>
          </p:txBody>
        </p:sp>
      </p:grpSp>
      <p:sp>
        <p:nvSpPr>
          <p:cNvPr id="131" name="Isosceles Triangle 121">
            <a:extLst>
              <a:ext uri="{FF2B5EF4-FFF2-40B4-BE49-F238E27FC236}">
                <a16:creationId xmlns:a16="http://schemas.microsoft.com/office/drawing/2014/main" id="{C6B2315D-72C8-1A5B-2C29-7DE7F87D35C6}"/>
              </a:ext>
            </a:extLst>
          </p:cNvPr>
          <p:cNvSpPr/>
          <p:nvPr/>
        </p:nvSpPr>
        <p:spPr>
          <a:xfrm rot="16200000">
            <a:off x="7301920" y="-493089"/>
            <a:ext cx="505755" cy="6459393"/>
          </a:xfrm>
          <a:custGeom>
            <a:avLst/>
            <a:gdLst>
              <a:gd name="connsiteX0" fmla="*/ 0 w 241216"/>
              <a:gd name="connsiteY0" fmla="*/ 5558465 h 5558465"/>
              <a:gd name="connsiteX1" fmla="*/ 120608 w 241216"/>
              <a:gd name="connsiteY1" fmla="*/ 0 h 5558465"/>
              <a:gd name="connsiteX2" fmla="*/ 241216 w 241216"/>
              <a:gd name="connsiteY2" fmla="*/ 5558465 h 5558465"/>
              <a:gd name="connsiteX3" fmla="*/ 0 w 241216"/>
              <a:gd name="connsiteY3" fmla="*/ 5558465 h 5558465"/>
              <a:gd name="connsiteX0" fmla="*/ 0 w 241216"/>
              <a:gd name="connsiteY0" fmla="*/ 5558465 h 5558465"/>
              <a:gd name="connsiteX1" fmla="*/ 120608 w 241216"/>
              <a:gd name="connsiteY1" fmla="*/ 0 h 5558465"/>
              <a:gd name="connsiteX2" fmla="*/ 124536 w 241216"/>
              <a:gd name="connsiteY2" fmla="*/ 86650 h 5558465"/>
              <a:gd name="connsiteX3" fmla="*/ 241216 w 241216"/>
              <a:gd name="connsiteY3" fmla="*/ 5558465 h 5558465"/>
              <a:gd name="connsiteX4" fmla="*/ 0 w 241216"/>
              <a:gd name="connsiteY4" fmla="*/ 5558465 h 5558465"/>
              <a:gd name="connsiteX0" fmla="*/ 0 w 241216"/>
              <a:gd name="connsiteY0" fmla="*/ 5471815 h 5471815"/>
              <a:gd name="connsiteX1" fmla="*/ 79333 w 241216"/>
              <a:gd name="connsiteY1" fmla="*/ 2250 h 5471815"/>
              <a:gd name="connsiteX2" fmla="*/ 124536 w 241216"/>
              <a:gd name="connsiteY2" fmla="*/ 0 h 5471815"/>
              <a:gd name="connsiteX3" fmla="*/ 241216 w 241216"/>
              <a:gd name="connsiteY3" fmla="*/ 5471815 h 5471815"/>
              <a:gd name="connsiteX4" fmla="*/ 0 w 241216"/>
              <a:gd name="connsiteY4" fmla="*/ 5471815 h 54718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41216" h="5471815">
                <a:moveTo>
                  <a:pt x="0" y="5471815"/>
                </a:moveTo>
                <a:lnTo>
                  <a:pt x="79333" y="2250"/>
                </a:lnTo>
                <a:lnTo>
                  <a:pt x="124536" y="0"/>
                </a:lnTo>
                <a:lnTo>
                  <a:pt x="241216" y="5471815"/>
                </a:lnTo>
                <a:lnTo>
                  <a:pt x="0" y="5471815"/>
                </a:lnTo>
                <a:close/>
              </a:path>
            </a:pathLst>
          </a:custGeom>
          <a:gradFill>
            <a:gsLst>
              <a:gs pos="0">
                <a:srgbClr val="2F5597">
                  <a:alpha val="27000"/>
                </a:srgbClr>
              </a:gs>
              <a:gs pos="100000">
                <a:srgbClr val="2F5597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B181911-5F63-1601-38F9-09976342F848}"/>
              </a:ext>
            </a:extLst>
          </p:cNvPr>
          <p:cNvSpPr txBox="1"/>
          <p:nvPr/>
        </p:nvSpPr>
        <p:spPr>
          <a:xfrm>
            <a:off x="8522062" y="2537975"/>
            <a:ext cx="2000484" cy="400110"/>
          </a:xfrm>
          <a:prstGeom prst="rect">
            <a:avLst/>
          </a:prstGeom>
          <a:noFill/>
        </p:spPr>
        <p:txBody>
          <a:bodyPr wrap="none" lIns="91440" tIns="45720" rIns="91440" bIns="45720" rtlCol="0" anchor="t">
            <a:spAutoFit/>
          </a:bodyPr>
          <a:lstStyle/>
          <a:p>
            <a:r>
              <a:rPr lang="en-US" sz="2000" b="1" i="1" dirty="0">
                <a:solidFill>
                  <a:schemeClr val="bg1"/>
                </a:solidFill>
              </a:rPr>
              <a:t>Chemical Biology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E856183-1D97-49D4-9067-F1A2E4C46094}"/>
              </a:ext>
            </a:extLst>
          </p:cNvPr>
          <p:cNvSpPr txBox="1"/>
          <p:nvPr/>
        </p:nvSpPr>
        <p:spPr>
          <a:xfrm>
            <a:off x="977428" y="2514359"/>
            <a:ext cx="268952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i="1" dirty="0"/>
              <a:t>- protein family focus -</a:t>
            </a:r>
            <a:endParaRPr lang="en-US" sz="2000" b="1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D84A2E9-6D24-4AC4-924C-1C6E04DFEE39}"/>
              </a:ext>
            </a:extLst>
          </p:cNvPr>
          <p:cNvSpPr/>
          <p:nvPr/>
        </p:nvSpPr>
        <p:spPr>
          <a:xfrm>
            <a:off x="5376488" y="1388876"/>
            <a:ext cx="1184280" cy="227894"/>
          </a:xfrm>
          <a:prstGeom prst="rect">
            <a:avLst/>
          </a:prstGeom>
          <a:solidFill>
            <a:srgbClr val="0066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/>
              <a:t>Phases</a:t>
            </a:r>
          </a:p>
        </p:txBody>
      </p:sp>
      <p:pic>
        <p:nvPicPr>
          <p:cNvPr id="93" name="Picture 92">
            <a:extLst>
              <a:ext uri="{FF2B5EF4-FFF2-40B4-BE49-F238E27FC236}">
                <a16:creationId xmlns:a16="http://schemas.microsoft.com/office/drawing/2014/main" id="{E2899667-809F-488F-96EC-BDFCE05EFDD5}"/>
              </a:ext>
            </a:extLst>
          </p:cNvPr>
          <p:cNvPicPr>
            <a:picLocks noChangeAspect="1"/>
          </p:cNvPicPr>
          <p:nvPr/>
        </p:nvPicPr>
        <p:blipFill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62951" y="111181"/>
            <a:ext cx="1982326" cy="939432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CC354E7E-2E88-9719-EB39-525B6BFE42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382233" y="726329"/>
            <a:ext cx="6725316" cy="200042"/>
          </a:xfrm>
          <a:noFill/>
        </p:spPr>
        <p:txBody>
          <a:bodyPr>
            <a:noAutofit/>
          </a:bodyPr>
          <a:lstStyle/>
          <a:p>
            <a:r>
              <a:rPr lang="en-CA" sz="2400" dirty="0">
                <a:solidFill>
                  <a:schemeClr val="bg1"/>
                </a:solidFill>
                <a:latin typeface="+mn-lt"/>
              </a:rPr>
              <a:t>Following the science, mobilizing the community</a:t>
            </a:r>
          </a:p>
        </p:txBody>
      </p:sp>
      <p:sp>
        <p:nvSpPr>
          <p:cNvPr id="101" name="Arrow: Chevron 100">
            <a:extLst>
              <a:ext uri="{FF2B5EF4-FFF2-40B4-BE49-F238E27FC236}">
                <a16:creationId xmlns:a16="http://schemas.microsoft.com/office/drawing/2014/main" id="{44808089-F6D3-B847-846A-45A453EC64D8}"/>
              </a:ext>
            </a:extLst>
          </p:cNvPr>
          <p:cNvSpPr/>
          <p:nvPr/>
        </p:nvSpPr>
        <p:spPr>
          <a:xfrm>
            <a:off x="8829440" y="1374990"/>
            <a:ext cx="1928618" cy="548640"/>
          </a:xfrm>
          <a:prstGeom prst="chevron">
            <a:avLst/>
          </a:prstGeom>
          <a:solidFill>
            <a:srgbClr val="00666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b"/>
          <a:lstStyle/>
          <a:p>
            <a:pPr algn="ctr"/>
            <a:r>
              <a:rPr lang="en-CA" dirty="0">
                <a:solidFill>
                  <a:schemeClr val="bg1"/>
                </a:solidFill>
              </a:rPr>
              <a:t>V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B618D27B-DACE-31C4-BC9F-135DD8C370FD}"/>
              </a:ext>
            </a:extLst>
          </p:cNvPr>
          <p:cNvSpPr txBox="1"/>
          <p:nvPr/>
        </p:nvSpPr>
        <p:spPr>
          <a:xfrm>
            <a:off x="10285209" y="1719486"/>
            <a:ext cx="733081" cy="369332"/>
          </a:xfrm>
          <a:prstGeom prst="rect">
            <a:avLst/>
          </a:prstGeom>
          <a:solidFill>
            <a:srgbClr val="006666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2025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BB1E1EC5-2C0B-43D8-963D-AEA46385AEA6}"/>
              </a:ext>
            </a:extLst>
          </p:cNvPr>
          <p:cNvGrpSpPr/>
          <p:nvPr/>
        </p:nvGrpSpPr>
        <p:grpSpPr>
          <a:xfrm>
            <a:off x="8954643" y="2554779"/>
            <a:ext cx="1733702" cy="4041969"/>
            <a:chOff x="8954643" y="2554779"/>
            <a:chExt cx="1733702" cy="4041969"/>
          </a:xfrm>
        </p:grpSpPr>
        <p:sp>
          <p:nvSpPr>
            <p:cNvPr id="14" name="Rectangle: Rounded Corners 13">
              <a:extLst>
                <a:ext uri="{FF2B5EF4-FFF2-40B4-BE49-F238E27FC236}">
                  <a16:creationId xmlns:a16="http://schemas.microsoft.com/office/drawing/2014/main" id="{AD5BB5C6-76D7-A466-03EE-4709FBC36FCC}"/>
                </a:ext>
              </a:extLst>
            </p:cNvPr>
            <p:cNvSpPr/>
            <p:nvPr/>
          </p:nvSpPr>
          <p:spPr>
            <a:xfrm>
              <a:off x="8954643" y="4829413"/>
              <a:ext cx="1733702" cy="1767335"/>
            </a:xfrm>
            <a:prstGeom prst="roundRect">
              <a:avLst>
                <a:gd name="adj" fmla="val 5248"/>
              </a:avLst>
            </a:prstGeom>
            <a:solidFill>
              <a:srgbClr val="92D050">
                <a:alpha val="862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sp>
          <p:nvSpPr>
            <p:cNvPr id="94" name="Rectangle: Rounded Corners 93">
              <a:extLst>
                <a:ext uri="{FF2B5EF4-FFF2-40B4-BE49-F238E27FC236}">
                  <a16:creationId xmlns:a16="http://schemas.microsoft.com/office/drawing/2014/main" id="{34F67ECA-9C1F-2ADA-A295-EAC361527EDE}"/>
                </a:ext>
              </a:extLst>
            </p:cNvPr>
            <p:cNvSpPr/>
            <p:nvPr/>
          </p:nvSpPr>
          <p:spPr>
            <a:xfrm>
              <a:off x="8954643" y="2554779"/>
              <a:ext cx="1733702" cy="2004620"/>
            </a:xfrm>
            <a:prstGeom prst="roundRect">
              <a:avLst>
                <a:gd name="adj" fmla="val 5248"/>
              </a:avLst>
            </a:prstGeom>
            <a:solidFill>
              <a:srgbClr val="92D050">
                <a:alpha val="8627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CA"/>
            </a:p>
          </p:txBody>
        </p:sp>
        <p:pic>
          <p:nvPicPr>
            <p:cNvPr id="157" name="Picture 156" descr="http://www.toxicology.org/images/Takeda%20logo.gif">
              <a:extLst>
                <a:ext uri="{FF2B5EF4-FFF2-40B4-BE49-F238E27FC236}">
                  <a16:creationId xmlns:a16="http://schemas.microsoft.com/office/drawing/2014/main" id="{5786B27A-42EF-09B1-7B92-D3C01FFBD3C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090392" y="5280887"/>
              <a:ext cx="749693" cy="2743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9" name="Picture 158">
              <a:extLst>
                <a:ext uri="{FF2B5EF4-FFF2-40B4-BE49-F238E27FC236}">
                  <a16:creationId xmlns:a16="http://schemas.microsoft.com/office/drawing/2014/main" id="{04AD814C-F429-A86E-7109-AA7FBA2737EB}"/>
                </a:ext>
              </a:extLst>
            </p:cNvPr>
            <p:cNvPicPr>
              <a:picLocks noChangeAspect="1"/>
            </p:cNvPicPr>
            <p:nvPr/>
          </p:nvPicPr>
          <p:blipFill>
            <a:blip r:embed="rId20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0077744" y="5963581"/>
              <a:ext cx="554551" cy="365760"/>
            </a:xfrm>
            <a:prstGeom prst="rect">
              <a:avLst/>
            </a:prstGeom>
          </p:spPr>
        </p:pic>
        <p:pic>
          <p:nvPicPr>
            <p:cNvPr id="160" name="Picture 159">
              <a:extLst>
                <a:ext uri="{FF2B5EF4-FFF2-40B4-BE49-F238E27FC236}">
                  <a16:creationId xmlns:a16="http://schemas.microsoft.com/office/drawing/2014/main" id="{4B7E89A4-BDFB-3AD0-0980-547BE391905C}"/>
                </a:ext>
              </a:extLst>
            </p:cNvPr>
            <p:cNvPicPr>
              <a:picLocks noChangeAspect="1"/>
            </p:cNvPicPr>
            <p:nvPr/>
          </p:nvPicPr>
          <p:blipFill>
            <a:blip r:embed="rId2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058360" y="5979610"/>
              <a:ext cx="874153" cy="274320"/>
            </a:xfrm>
            <a:prstGeom prst="rect">
              <a:avLst/>
            </a:prstGeom>
          </p:spPr>
        </p:pic>
        <p:pic>
          <p:nvPicPr>
            <p:cNvPr id="161" name="Picture 160">
              <a:extLst>
                <a:ext uri="{FF2B5EF4-FFF2-40B4-BE49-F238E27FC236}">
                  <a16:creationId xmlns:a16="http://schemas.microsoft.com/office/drawing/2014/main" id="{780F6765-BCC3-BCB4-770F-774B53373F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952848" y="5253887"/>
              <a:ext cx="563248" cy="393192"/>
            </a:xfrm>
            <a:prstGeom prst="rect">
              <a:avLst/>
            </a:prstGeom>
          </p:spPr>
        </p:pic>
        <p:pic>
          <p:nvPicPr>
            <p:cNvPr id="163" name="Picture 162">
              <a:extLst>
                <a:ext uri="{FF2B5EF4-FFF2-40B4-BE49-F238E27FC236}">
                  <a16:creationId xmlns:a16="http://schemas.microsoft.com/office/drawing/2014/main" id="{94471A6F-37C2-5D3F-AFD9-D4A6B11C611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8062" b="31646"/>
            <a:stretch/>
          </p:blipFill>
          <p:spPr>
            <a:xfrm>
              <a:off x="9123118" y="6299695"/>
              <a:ext cx="1287688" cy="228600"/>
            </a:xfrm>
            <a:prstGeom prst="rect">
              <a:avLst/>
            </a:prstGeom>
          </p:spPr>
        </p:pic>
        <p:pic>
          <p:nvPicPr>
            <p:cNvPr id="167" name="Picture 166">
              <a:extLst>
                <a:ext uri="{FF2B5EF4-FFF2-40B4-BE49-F238E27FC236}">
                  <a16:creationId xmlns:a16="http://schemas.microsoft.com/office/drawing/2014/main" id="{729D0B3F-EEF8-C068-3BAC-40F0BDD89E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52476" y="5643597"/>
              <a:ext cx="737192" cy="274320"/>
            </a:xfrm>
            <a:prstGeom prst="rect">
              <a:avLst/>
            </a:prstGeom>
          </p:spPr>
        </p:pic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id="{3899B9ED-0442-2B4A-461D-C70EF38E5DBE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/>
            <a:stretch>
              <a:fillRect/>
            </a:stretch>
          </p:blipFill>
          <p:spPr>
            <a:xfrm>
              <a:off x="9058360" y="4954674"/>
              <a:ext cx="663679" cy="274320"/>
            </a:xfrm>
            <a:prstGeom prst="rect">
              <a:avLst/>
            </a:prstGeom>
          </p:spPr>
        </p:pic>
        <p:pic>
          <p:nvPicPr>
            <p:cNvPr id="25" name="Picture 2">
              <a:extLst>
                <a:ext uri="{FF2B5EF4-FFF2-40B4-BE49-F238E27FC236}">
                  <a16:creationId xmlns:a16="http://schemas.microsoft.com/office/drawing/2014/main" id="{571E4DD6-51EA-BCEB-401B-968A5152F38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58324" y="5718008"/>
              <a:ext cx="572450" cy="91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1F14D024-F9E5-E2C7-FF21-8EFB4E7F62E1}"/>
              </a:ext>
            </a:extLst>
          </p:cNvPr>
          <p:cNvGrpSpPr/>
          <p:nvPr/>
        </p:nvGrpSpPr>
        <p:grpSpPr>
          <a:xfrm>
            <a:off x="8412298" y="2901849"/>
            <a:ext cx="3387754" cy="1084244"/>
            <a:chOff x="13161309" y="3160589"/>
            <a:chExt cx="2919278" cy="1084244"/>
          </a:xfrm>
        </p:grpSpPr>
        <p:sp>
          <p:nvSpPr>
            <p:cNvPr id="125" name="Isosceles Triangle 121">
              <a:extLst>
                <a:ext uri="{FF2B5EF4-FFF2-40B4-BE49-F238E27FC236}">
                  <a16:creationId xmlns:a16="http://schemas.microsoft.com/office/drawing/2014/main" id="{D31D91BC-3BD3-49C1-F9B6-C334B7F2DDAA}"/>
                </a:ext>
              </a:extLst>
            </p:cNvPr>
            <p:cNvSpPr/>
            <p:nvPr/>
          </p:nvSpPr>
          <p:spPr>
            <a:xfrm rot="16200000">
              <a:off x="14078826" y="2243072"/>
              <a:ext cx="1084244" cy="2919277"/>
            </a:xfrm>
            <a:custGeom>
              <a:avLst/>
              <a:gdLst>
                <a:gd name="connsiteX0" fmla="*/ 0 w 241216"/>
                <a:gd name="connsiteY0" fmla="*/ 5558465 h 5558465"/>
                <a:gd name="connsiteX1" fmla="*/ 120608 w 241216"/>
                <a:gd name="connsiteY1" fmla="*/ 0 h 5558465"/>
                <a:gd name="connsiteX2" fmla="*/ 241216 w 241216"/>
                <a:gd name="connsiteY2" fmla="*/ 5558465 h 5558465"/>
                <a:gd name="connsiteX3" fmla="*/ 0 w 241216"/>
                <a:gd name="connsiteY3" fmla="*/ 5558465 h 5558465"/>
                <a:gd name="connsiteX0" fmla="*/ 0 w 241216"/>
                <a:gd name="connsiteY0" fmla="*/ 5558465 h 5558465"/>
                <a:gd name="connsiteX1" fmla="*/ 120608 w 241216"/>
                <a:gd name="connsiteY1" fmla="*/ 0 h 5558465"/>
                <a:gd name="connsiteX2" fmla="*/ 124536 w 241216"/>
                <a:gd name="connsiteY2" fmla="*/ 86650 h 5558465"/>
                <a:gd name="connsiteX3" fmla="*/ 241216 w 241216"/>
                <a:gd name="connsiteY3" fmla="*/ 5558465 h 5558465"/>
                <a:gd name="connsiteX4" fmla="*/ 0 w 241216"/>
                <a:gd name="connsiteY4" fmla="*/ 5558465 h 5558465"/>
                <a:gd name="connsiteX0" fmla="*/ 0 w 241216"/>
                <a:gd name="connsiteY0" fmla="*/ 5471815 h 5471815"/>
                <a:gd name="connsiteX1" fmla="*/ 79333 w 241216"/>
                <a:gd name="connsiteY1" fmla="*/ 2250 h 5471815"/>
                <a:gd name="connsiteX2" fmla="*/ 124536 w 241216"/>
                <a:gd name="connsiteY2" fmla="*/ 0 h 5471815"/>
                <a:gd name="connsiteX3" fmla="*/ 241216 w 241216"/>
                <a:gd name="connsiteY3" fmla="*/ 5471815 h 5471815"/>
                <a:gd name="connsiteX4" fmla="*/ 0 w 241216"/>
                <a:gd name="connsiteY4" fmla="*/ 5471815 h 5471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1216" h="5471815">
                  <a:moveTo>
                    <a:pt x="0" y="5471815"/>
                  </a:moveTo>
                  <a:lnTo>
                    <a:pt x="79333" y="2250"/>
                  </a:lnTo>
                  <a:lnTo>
                    <a:pt x="124536" y="0"/>
                  </a:lnTo>
                  <a:lnTo>
                    <a:pt x="241216" y="5471815"/>
                  </a:lnTo>
                  <a:lnTo>
                    <a:pt x="0" y="5471815"/>
                  </a:lnTo>
                  <a:close/>
                </a:path>
              </a:pathLst>
            </a:custGeom>
            <a:gradFill>
              <a:gsLst>
                <a:gs pos="22000">
                  <a:schemeClr val="bg1">
                    <a:lumMod val="95000"/>
                  </a:schemeClr>
                </a:gs>
                <a:gs pos="82000">
                  <a:schemeClr val="bg1">
                    <a:lumMod val="6500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6" name="TextBox 125">
              <a:extLst>
                <a:ext uri="{FF2B5EF4-FFF2-40B4-BE49-F238E27FC236}">
                  <a16:creationId xmlns:a16="http://schemas.microsoft.com/office/drawing/2014/main" id="{BF9D1A75-1FA8-1E6A-42BE-F188F836EBA2}"/>
                </a:ext>
              </a:extLst>
            </p:cNvPr>
            <p:cNvSpPr txBox="1"/>
            <p:nvPr/>
          </p:nvSpPr>
          <p:spPr>
            <a:xfrm>
              <a:off x="14302160" y="3358494"/>
              <a:ext cx="1778427" cy="707886"/>
            </a:xfrm>
            <a:prstGeom prst="rect">
              <a:avLst/>
            </a:prstGeom>
            <a:noFill/>
          </p:spPr>
          <p:txBody>
            <a:bodyPr wrap="square" lIns="91440" tIns="45720" rIns="91440" bIns="45720" anchor="t">
              <a:spAutoFit/>
            </a:bodyPr>
            <a:lstStyle/>
            <a:p>
              <a:pPr algn="r"/>
              <a:r>
                <a:rPr lang="en-US" sz="2000" b="1" i="1" dirty="0"/>
                <a:t>Data-driven </a:t>
              </a:r>
            </a:p>
            <a:p>
              <a:pPr algn="r"/>
              <a:r>
                <a:rPr lang="en-US" sz="2000" b="1" i="1" dirty="0"/>
                <a:t>Chemical biology</a:t>
              </a:r>
            </a:p>
          </p:txBody>
        </p:sp>
      </p:grpSp>
      <p:sp>
        <p:nvSpPr>
          <p:cNvPr id="112" name="TextBox 111">
            <a:extLst>
              <a:ext uri="{FF2B5EF4-FFF2-40B4-BE49-F238E27FC236}">
                <a16:creationId xmlns:a16="http://schemas.microsoft.com/office/drawing/2014/main" id="{E4851F9C-B262-4017-A106-DEF4E1F70BE4}"/>
              </a:ext>
            </a:extLst>
          </p:cNvPr>
          <p:cNvSpPr txBox="1"/>
          <p:nvPr/>
        </p:nvSpPr>
        <p:spPr>
          <a:xfrm>
            <a:off x="8496023" y="1733031"/>
            <a:ext cx="652743" cy="369332"/>
          </a:xfrm>
          <a:prstGeom prst="rect">
            <a:avLst/>
          </a:prstGeom>
          <a:solidFill>
            <a:srgbClr val="006666"/>
          </a:solidFill>
          <a:ln w="12700"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2020</a:t>
            </a:r>
          </a:p>
        </p:txBody>
      </p:sp>
    </p:spTree>
    <p:extLst>
      <p:ext uri="{BB962C8B-B14F-4D97-AF65-F5344CB8AC3E}">
        <p14:creationId xmlns:p14="http://schemas.microsoft.com/office/powerpoint/2010/main" val="283549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000" tmFilter="0, 0; .2, .5; .8, .5; 1, 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1000" autoRev="1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80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6" presetClass="emph" presetSubtype="0" repeatCount="2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 tmFilter="0, 0; .2, .5; .8, .5; 1, 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1000" autoRev="1" fill="hold"/>
                                        <p:tgtEl>
                                          <p:spTgt spid="1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7" grpI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D5A5753F-82D7-4386-9A97-7278BC7EB1F4}"/>
              </a:ext>
            </a:extLst>
          </p:cNvPr>
          <p:cNvGrpSpPr>
            <a:grpSpLocks noChangeAspect="1"/>
          </p:cNvGrpSpPr>
          <p:nvPr/>
        </p:nvGrpSpPr>
        <p:grpSpPr>
          <a:xfrm>
            <a:off x="2127344" y="2870110"/>
            <a:ext cx="2561727" cy="2417002"/>
            <a:chOff x="-549368" y="1502172"/>
            <a:chExt cx="4632340" cy="4370634"/>
          </a:xfrm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4BB3B06F-AFB8-4673-AFB9-3E2FFFAB3AF1}"/>
                </a:ext>
              </a:extLst>
            </p:cNvPr>
            <p:cNvSpPr/>
            <p:nvPr/>
          </p:nvSpPr>
          <p:spPr>
            <a:xfrm>
              <a:off x="395004" y="1502172"/>
              <a:ext cx="2817706" cy="2817706"/>
            </a:xfrm>
            <a:custGeom>
              <a:avLst/>
              <a:gdLst>
                <a:gd name="connsiteX0" fmla="*/ 0 w 2817706"/>
                <a:gd name="connsiteY0" fmla="*/ 1408853 h 2817706"/>
                <a:gd name="connsiteX1" fmla="*/ 1408853 w 2817706"/>
                <a:gd name="connsiteY1" fmla="*/ 0 h 2817706"/>
                <a:gd name="connsiteX2" fmla="*/ 2817706 w 2817706"/>
                <a:gd name="connsiteY2" fmla="*/ 1408853 h 2817706"/>
                <a:gd name="connsiteX3" fmla="*/ 1408853 w 2817706"/>
                <a:gd name="connsiteY3" fmla="*/ 2817706 h 2817706"/>
                <a:gd name="connsiteX4" fmla="*/ 0 w 2817706"/>
                <a:gd name="connsiteY4" fmla="*/ 1408853 h 281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706" h="2817706">
                  <a:moveTo>
                    <a:pt x="0" y="1408853"/>
                  </a:moveTo>
                  <a:cubicBezTo>
                    <a:pt x="0" y="630765"/>
                    <a:pt x="630765" y="0"/>
                    <a:pt x="1408853" y="0"/>
                  </a:cubicBezTo>
                  <a:cubicBezTo>
                    <a:pt x="2186941" y="0"/>
                    <a:pt x="2817706" y="630765"/>
                    <a:pt x="2817706" y="1408853"/>
                  </a:cubicBezTo>
                  <a:cubicBezTo>
                    <a:pt x="2817706" y="2186941"/>
                    <a:pt x="2186941" y="2817706"/>
                    <a:pt x="1408853" y="2817706"/>
                  </a:cubicBezTo>
                  <a:cubicBezTo>
                    <a:pt x="630765" y="2817706"/>
                    <a:pt x="0" y="2186941"/>
                    <a:pt x="0" y="1408853"/>
                  </a:cubicBezTo>
                  <a:close/>
                </a:path>
              </a:pathLst>
            </a:custGeom>
            <a:solidFill>
              <a:srgbClr val="5BAFFB">
                <a:alpha val="8000"/>
              </a:srgbClr>
            </a:solidFill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325120" tIns="379307" rIns="325120" bIns="1544319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sv-SE" sz="1700" kern="1200" dirty="0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BC230506-C594-4A7C-B32B-269E602DDCB9}"/>
                </a:ext>
              </a:extLst>
            </p:cNvPr>
            <p:cNvSpPr/>
            <p:nvPr/>
          </p:nvSpPr>
          <p:spPr>
            <a:xfrm>
              <a:off x="1265266" y="2335145"/>
              <a:ext cx="2817706" cy="2817706"/>
            </a:xfrm>
            <a:custGeom>
              <a:avLst/>
              <a:gdLst>
                <a:gd name="connsiteX0" fmla="*/ 0 w 2817706"/>
                <a:gd name="connsiteY0" fmla="*/ 1408853 h 2817706"/>
                <a:gd name="connsiteX1" fmla="*/ 1408853 w 2817706"/>
                <a:gd name="connsiteY1" fmla="*/ 0 h 2817706"/>
                <a:gd name="connsiteX2" fmla="*/ 2817706 w 2817706"/>
                <a:gd name="connsiteY2" fmla="*/ 1408853 h 2817706"/>
                <a:gd name="connsiteX3" fmla="*/ 1408853 w 2817706"/>
                <a:gd name="connsiteY3" fmla="*/ 2817706 h 2817706"/>
                <a:gd name="connsiteX4" fmla="*/ 0 w 2817706"/>
                <a:gd name="connsiteY4" fmla="*/ 1408853 h 281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706" h="2817706">
                  <a:moveTo>
                    <a:pt x="0" y="1408853"/>
                  </a:moveTo>
                  <a:cubicBezTo>
                    <a:pt x="0" y="630765"/>
                    <a:pt x="630765" y="0"/>
                    <a:pt x="1408853" y="0"/>
                  </a:cubicBezTo>
                  <a:cubicBezTo>
                    <a:pt x="2186941" y="0"/>
                    <a:pt x="2817706" y="630765"/>
                    <a:pt x="2817706" y="1408853"/>
                  </a:cubicBezTo>
                  <a:cubicBezTo>
                    <a:pt x="2817706" y="2186941"/>
                    <a:pt x="2186941" y="2817706"/>
                    <a:pt x="1408853" y="2817706"/>
                  </a:cubicBezTo>
                  <a:cubicBezTo>
                    <a:pt x="630765" y="2817706"/>
                    <a:pt x="0" y="2186941"/>
                    <a:pt x="0" y="1408853"/>
                  </a:cubicBezTo>
                  <a:close/>
                </a:path>
              </a:pathLst>
            </a:custGeom>
            <a:solidFill>
              <a:srgbClr val="5BAFFB">
                <a:alpha val="8000"/>
              </a:srgb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517227" tIns="325120" rIns="216746" bIns="325120" numCol="1" spcCol="1270" anchor="ctr" anchorCtr="0">
              <a:noAutofit/>
            </a:bodyPr>
            <a:lstStyle/>
            <a:p>
              <a:pPr marL="0" lvl="0" indent="0"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sv-SE" sz="1700" kern="1200" dirty="0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CE5FA31-5760-4BCF-8990-C33F28CE279D}"/>
                </a:ext>
              </a:extLst>
            </p:cNvPr>
            <p:cNvSpPr/>
            <p:nvPr/>
          </p:nvSpPr>
          <p:spPr>
            <a:xfrm>
              <a:off x="395004" y="3055101"/>
              <a:ext cx="2817706" cy="2817705"/>
            </a:xfrm>
            <a:custGeom>
              <a:avLst/>
              <a:gdLst>
                <a:gd name="connsiteX0" fmla="*/ 0 w 2817706"/>
                <a:gd name="connsiteY0" fmla="*/ 1408853 h 2817706"/>
                <a:gd name="connsiteX1" fmla="*/ 1408853 w 2817706"/>
                <a:gd name="connsiteY1" fmla="*/ 0 h 2817706"/>
                <a:gd name="connsiteX2" fmla="*/ 2817706 w 2817706"/>
                <a:gd name="connsiteY2" fmla="*/ 1408853 h 2817706"/>
                <a:gd name="connsiteX3" fmla="*/ 1408853 w 2817706"/>
                <a:gd name="connsiteY3" fmla="*/ 2817706 h 2817706"/>
                <a:gd name="connsiteX4" fmla="*/ 0 w 2817706"/>
                <a:gd name="connsiteY4" fmla="*/ 1408853 h 281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706" h="2817706">
                  <a:moveTo>
                    <a:pt x="0" y="1408853"/>
                  </a:moveTo>
                  <a:cubicBezTo>
                    <a:pt x="0" y="630765"/>
                    <a:pt x="630765" y="0"/>
                    <a:pt x="1408853" y="0"/>
                  </a:cubicBezTo>
                  <a:cubicBezTo>
                    <a:pt x="2186941" y="0"/>
                    <a:pt x="2817706" y="630765"/>
                    <a:pt x="2817706" y="1408853"/>
                  </a:cubicBezTo>
                  <a:cubicBezTo>
                    <a:pt x="2817706" y="2186941"/>
                    <a:pt x="2186941" y="2817706"/>
                    <a:pt x="1408853" y="2817706"/>
                  </a:cubicBezTo>
                  <a:cubicBezTo>
                    <a:pt x="630765" y="2817706"/>
                    <a:pt x="0" y="2186941"/>
                    <a:pt x="0" y="1408853"/>
                  </a:cubicBezTo>
                  <a:close/>
                </a:path>
              </a:pathLst>
            </a:custGeom>
            <a:solidFill>
              <a:srgbClr val="5BAFFB">
                <a:alpha val="8000"/>
              </a:srgb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517227" tIns="325120" rIns="216746" bIns="32512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sv-SE" sz="1700" dirty="0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78193C3-72A8-4CC2-9D46-6948381C0948}"/>
                </a:ext>
              </a:extLst>
            </p:cNvPr>
            <p:cNvSpPr/>
            <p:nvPr/>
          </p:nvSpPr>
          <p:spPr>
            <a:xfrm>
              <a:off x="-549368" y="2335145"/>
              <a:ext cx="2817706" cy="2817706"/>
            </a:xfrm>
            <a:custGeom>
              <a:avLst/>
              <a:gdLst>
                <a:gd name="connsiteX0" fmla="*/ 0 w 2817706"/>
                <a:gd name="connsiteY0" fmla="*/ 1408853 h 2817706"/>
                <a:gd name="connsiteX1" fmla="*/ 1408853 w 2817706"/>
                <a:gd name="connsiteY1" fmla="*/ 0 h 2817706"/>
                <a:gd name="connsiteX2" fmla="*/ 2817706 w 2817706"/>
                <a:gd name="connsiteY2" fmla="*/ 1408853 h 2817706"/>
                <a:gd name="connsiteX3" fmla="*/ 1408853 w 2817706"/>
                <a:gd name="connsiteY3" fmla="*/ 2817706 h 2817706"/>
                <a:gd name="connsiteX4" fmla="*/ 0 w 2817706"/>
                <a:gd name="connsiteY4" fmla="*/ 1408853 h 28177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17706" h="2817706">
                  <a:moveTo>
                    <a:pt x="0" y="1408853"/>
                  </a:moveTo>
                  <a:cubicBezTo>
                    <a:pt x="0" y="630765"/>
                    <a:pt x="630765" y="0"/>
                    <a:pt x="1408853" y="0"/>
                  </a:cubicBezTo>
                  <a:cubicBezTo>
                    <a:pt x="2186941" y="0"/>
                    <a:pt x="2817706" y="630765"/>
                    <a:pt x="2817706" y="1408853"/>
                  </a:cubicBezTo>
                  <a:cubicBezTo>
                    <a:pt x="2817706" y="2186941"/>
                    <a:pt x="2186941" y="2817706"/>
                    <a:pt x="1408853" y="2817706"/>
                  </a:cubicBezTo>
                  <a:cubicBezTo>
                    <a:pt x="630765" y="2817706"/>
                    <a:pt x="0" y="2186941"/>
                    <a:pt x="0" y="1408853"/>
                  </a:cubicBezTo>
                  <a:close/>
                </a:path>
              </a:pathLst>
            </a:custGeom>
            <a:solidFill>
              <a:srgbClr val="5BAFFB">
                <a:alpha val="8000"/>
              </a:srgbClr>
            </a:solidFill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spcFirstLastPara="0" vert="horz" wrap="square" lIns="1517227" tIns="325120" rIns="216746" bIns="325120" numCol="1" spcCol="1270" anchor="ctr" anchorCtr="0">
              <a:noAutofit/>
            </a:bodyPr>
            <a:lstStyle/>
            <a:p>
              <a:pPr algn="ctr" defTabSz="7556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sv-SE" sz="1700" dirty="0">
                <a:solidFill>
                  <a:schemeClr val="lt1"/>
                </a:solidFill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CFDFC08-5E43-4873-BD33-AA1919BB2F4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1265266" y="3068147"/>
              <a:ext cx="1003073" cy="1238205"/>
            </a:xfrm>
            <a:custGeom>
              <a:avLst/>
              <a:gdLst>
                <a:gd name="connsiteX0" fmla="*/ 404650 w 813600"/>
                <a:gd name="connsiteY0" fmla="*/ 0 h 1080002"/>
                <a:gd name="connsiteX1" fmla="*/ 690326 w 813600"/>
                <a:gd name="connsiteY1" fmla="*/ 28799 h 1080002"/>
                <a:gd name="connsiteX2" fmla="*/ 719825 w 813600"/>
                <a:gd name="connsiteY2" fmla="*/ 36384 h 1080002"/>
                <a:gd name="connsiteX3" fmla="*/ 749872 w 813600"/>
                <a:gd name="connsiteY3" fmla="*/ 118480 h 1080002"/>
                <a:gd name="connsiteX4" fmla="*/ 813600 w 813600"/>
                <a:gd name="connsiteY4" fmla="*/ 540001 h 1080002"/>
                <a:gd name="connsiteX5" fmla="*/ 749872 w 813600"/>
                <a:gd name="connsiteY5" fmla="*/ 961522 h 1080002"/>
                <a:gd name="connsiteX6" fmla="*/ 719414 w 813600"/>
                <a:gd name="connsiteY6" fmla="*/ 1044740 h 1080002"/>
                <a:gd name="connsiteX7" fmla="*/ 694276 w 813600"/>
                <a:gd name="connsiteY7" fmla="*/ 1051204 h 1080002"/>
                <a:gd name="connsiteX8" fmla="*/ 408600 w 813600"/>
                <a:gd name="connsiteY8" fmla="*/ 1080002 h 1080002"/>
                <a:gd name="connsiteX9" fmla="*/ 245832 w 813600"/>
                <a:gd name="connsiteY9" fmla="*/ 1070759 h 1080002"/>
                <a:gd name="connsiteX10" fmla="*/ 94165 w 813600"/>
                <a:gd name="connsiteY10" fmla="*/ 1044682 h 1080002"/>
                <a:gd name="connsiteX11" fmla="*/ 63728 w 813600"/>
                <a:gd name="connsiteY11" fmla="*/ 961522 h 1080002"/>
                <a:gd name="connsiteX12" fmla="*/ 0 w 813600"/>
                <a:gd name="connsiteY12" fmla="*/ 540001 h 1080002"/>
                <a:gd name="connsiteX13" fmla="*/ 63728 w 813600"/>
                <a:gd name="connsiteY13" fmla="*/ 118480 h 1080002"/>
                <a:gd name="connsiteX14" fmla="*/ 94430 w 813600"/>
                <a:gd name="connsiteY14" fmla="*/ 34595 h 1080002"/>
                <a:gd name="connsiteX15" fmla="*/ 241882 w 813600"/>
                <a:gd name="connsiteY15" fmla="*/ 9244 h 1080002"/>
                <a:gd name="connsiteX16" fmla="*/ 404650 w 813600"/>
                <a:gd name="connsiteY16" fmla="*/ 0 h 1080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813600" h="1080002">
                  <a:moveTo>
                    <a:pt x="404650" y="0"/>
                  </a:moveTo>
                  <a:cubicBezTo>
                    <a:pt x="502508" y="0"/>
                    <a:pt x="598050" y="9916"/>
                    <a:pt x="690326" y="28799"/>
                  </a:cubicBezTo>
                  <a:lnTo>
                    <a:pt x="719825" y="36384"/>
                  </a:lnTo>
                  <a:lnTo>
                    <a:pt x="749872" y="118480"/>
                  </a:lnTo>
                  <a:cubicBezTo>
                    <a:pt x="791289" y="251638"/>
                    <a:pt x="813600" y="393214"/>
                    <a:pt x="813600" y="540001"/>
                  </a:cubicBezTo>
                  <a:cubicBezTo>
                    <a:pt x="813600" y="686788"/>
                    <a:pt x="791289" y="828364"/>
                    <a:pt x="749872" y="961522"/>
                  </a:cubicBezTo>
                  <a:lnTo>
                    <a:pt x="719414" y="1044740"/>
                  </a:lnTo>
                  <a:lnTo>
                    <a:pt x="694276" y="1051204"/>
                  </a:lnTo>
                  <a:cubicBezTo>
                    <a:pt x="602000" y="1070086"/>
                    <a:pt x="506458" y="1080002"/>
                    <a:pt x="408600" y="1080002"/>
                  </a:cubicBezTo>
                  <a:cubicBezTo>
                    <a:pt x="353555" y="1080002"/>
                    <a:pt x="299243" y="1076865"/>
                    <a:pt x="245832" y="1070759"/>
                  </a:cubicBezTo>
                  <a:lnTo>
                    <a:pt x="94165" y="1044682"/>
                  </a:lnTo>
                  <a:lnTo>
                    <a:pt x="63728" y="961522"/>
                  </a:lnTo>
                  <a:cubicBezTo>
                    <a:pt x="22312" y="828364"/>
                    <a:pt x="0" y="686788"/>
                    <a:pt x="0" y="540001"/>
                  </a:cubicBezTo>
                  <a:cubicBezTo>
                    <a:pt x="0" y="393214"/>
                    <a:pt x="22312" y="251638"/>
                    <a:pt x="63728" y="118480"/>
                  </a:cubicBezTo>
                  <a:lnTo>
                    <a:pt x="94430" y="34595"/>
                  </a:lnTo>
                  <a:lnTo>
                    <a:pt x="241882" y="9244"/>
                  </a:lnTo>
                  <a:cubicBezTo>
                    <a:pt x="295293" y="3138"/>
                    <a:pt x="349605" y="0"/>
                    <a:pt x="404650" y="0"/>
                  </a:cubicBez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accent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sv-SE" sz="1400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66A82AC-173C-43AF-AC9D-AACA69F13A1A}"/>
              </a:ext>
            </a:extLst>
          </p:cNvPr>
          <p:cNvSpPr txBox="1"/>
          <p:nvPr/>
        </p:nvSpPr>
        <p:spPr>
          <a:xfrm>
            <a:off x="2975666" y="4030727"/>
            <a:ext cx="106640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sv-SE" sz="2400" b="1" dirty="0">
                <a:ln w="0"/>
                <a:solidFill>
                  <a:srgbClr val="0F9BE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CACHE</a:t>
            </a:r>
            <a:endParaRPr lang="en-CA" sz="2400" dirty="0">
              <a:solidFill>
                <a:srgbClr val="0F9BE1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86B813B-1FD0-4148-B1FA-A40A01F9A783}"/>
              </a:ext>
            </a:extLst>
          </p:cNvPr>
          <p:cNvSpPr txBox="1"/>
          <p:nvPr/>
        </p:nvSpPr>
        <p:spPr>
          <a:xfrm>
            <a:off x="1504097" y="3970886"/>
            <a:ext cx="18558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Technical requirements</a:t>
            </a:r>
            <a:endParaRPr lang="en-CA" sz="20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151219A-6F38-4597-A8CC-6569CC9F0F34}"/>
              </a:ext>
            </a:extLst>
          </p:cNvPr>
          <p:cNvSpPr txBox="1"/>
          <p:nvPr/>
        </p:nvSpPr>
        <p:spPr>
          <a:xfrm>
            <a:off x="2865577" y="4812961"/>
            <a:ext cx="14440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Funders</a:t>
            </a:r>
            <a:endParaRPr lang="en-CA" sz="20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4458BA-B241-42C0-9118-01FE92AA668D}"/>
              </a:ext>
            </a:extLst>
          </p:cNvPr>
          <p:cNvSpPr txBox="1"/>
          <p:nvPr/>
        </p:nvSpPr>
        <p:spPr>
          <a:xfrm>
            <a:off x="2814689" y="3065340"/>
            <a:ext cx="1279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Assays</a:t>
            </a:r>
            <a:endParaRPr lang="en-CA" sz="20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E4DAD9B-2129-43EF-8022-A0A4B21B0FAD}"/>
              </a:ext>
            </a:extLst>
          </p:cNvPr>
          <p:cNvSpPr txBox="1"/>
          <p:nvPr/>
        </p:nvSpPr>
        <p:spPr>
          <a:xfrm>
            <a:off x="4412275" y="4097375"/>
            <a:ext cx="12794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Biology</a:t>
            </a:r>
            <a:endParaRPr lang="en-CA" sz="2000" dirty="0"/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B4276C5-811E-4695-B446-C2B8C7C2A09D}"/>
              </a:ext>
            </a:extLst>
          </p:cNvPr>
          <p:cNvCxnSpPr>
            <a:cxnSpLocks/>
          </p:cNvCxnSpPr>
          <p:nvPr/>
        </p:nvCxnSpPr>
        <p:spPr>
          <a:xfrm flipV="1">
            <a:off x="5472443" y="4629980"/>
            <a:ext cx="2277254" cy="1"/>
          </a:xfrm>
          <a:prstGeom prst="line">
            <a:avLst/>
          </a:prstGeom>
          <a:ln w="19050" cap="flat" cmpd="sng" algn="ctr">
            <a:solidFill>
              <a:schemeClr val="accent3"/>
            </a:solidFill>
            <a:prstDash val="sys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E7DC6BC-FEC2-480C-AE10-7911E8A8784B}"/>
              </a:ext>
            </a:extLst>
          </p:cNvPr>
          <p:cNvCxnSpPr>
            <a:cxnSpLocks/>
            <a:stCxn id="11" idx="2"/>
            <a:endCxn id="21" idx="0"/>
          </p:cNvCxnSpPr>
          <p:nvPr/>
        </p:nvCxnSpPr>
        <p:spPr>
          <a:xfrm flipV="1">
            <a:off x="3621627" y="1488795"/>
            <a:ext cx="5656166" cy="2270382"/>
          </a:xfrm>
          <a:prstGeom prst="line">
            <a:avLst/>
          </a:prstGeom>
          <a:ln w="19050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0F7B0CB-ABC0-4BE4-9491-B45544213329}"/>
              </a:ext>
            </a:extLst>
          </p:cNvPr>
          <p:cNvCxnSpPr>
            <a:cxnSpLocks/>
            <a:endCxn id="21" idx="2"/>
          </p:cNvCxnSpPr>
          <p:nvPr/>
        </p:nvCxnSpPr>
        <p:spPr>
          <a:xfrm>
            <a:off x="3821896" y="4778884"/>
            <a:ext cx="5455897" cy="1590018"/>
          </a:xfrm>
          <a:prstGeom prst="line">
            <a:avLst/>
          </a:prstGeom>
          <a:ln w="28575" cap="flat" cmpd="sng" algn="ctr">
            <a:solidFill>
              <a:schemeClr val="accent3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pic>
        <p:nvPicPr>
          <p:cNvPr id="21" name="Graphic 20">
            <a:extLst>
              <a:ext uri="{FF2B5EF4-FFF2-40B4-BE49-F238E27FC236}">
                <a16:creationId xmlns:a16="http://schemas.microsoft.com/office/drawing/2014/main" id="{6765FE74-A990-4828-8F86-91BEC0FCDB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855546" y="1488795"/>
            <a:ext cx="4844493" cy="4880107"/>
          </a:xfrm>
          <a:prstGeom prst="rect">
            <a:avLst/>
          </a:prstGeom>
        </p:spPr>
      </p:pic>
      <p:graphicFrame>
        <p:nvGraphicFramePr>
          <p:cNvPr id="22" name="Diagram 21">
            <a:extLst>
              <a:ext uri="{FF2B5EF4-FFF2-40B4-BE49-F238E27FC236}">
                <a16:creationId xmlns:a16="http://schemas.microsoft.com/office/drawing/2014/main" id="{E19592DD-ACE2-4D9C-95C5-2649221CC2F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11528606"/>
              </p:ext>
            </p:extLst>
          </p:nvPr>
        </p:nvGraphicFramePr>
        <p:xfrm>
          <a:off x="6722972" y="2199630"/>
          <a:ext cx="3221129" cy="4035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23" name="TextBox 22">
            <a:extLst>
              <a:ext uri="{FF2B5EF4-FFF2-40B4-BE49-F238E27FC236}">
                <a16:creationId xmlns:a16="http://schemas.microsoft.com/office/drawing/2014/main" id="{9221E3F4-E7D7-458B-A3AA-E5BC6864417C}"/>
              </a:ext>
            </a:extLst>
          </p:cNvPr>
          <p:cNvSpPr txBox="1"/>
          <p:nvPr/>
        </p:nvSpPr>
        <p:spPr>
          <a:xfrm>
            <a:off x="7025529" y="1719291"/>
            <a:ext cx="24442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Categories</a:t>
            </a:r>
            <a:endParaRPr lang="en-CA" sz="24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C739E14-2E48-4A8F-8EFD-F1183CD66FF0}"/>
              </a:ext>
            </a:extLst>
          </p:cNvPr>
          <p:cNvSpPr txBox="1"/>
          <p:nvPr/>
        </p:nvSpPr>
        <p:spPr>
          <a:xfrm>
            <a:off x="5465160" y="4670967"/>
            <a:ext cx="13712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2000" b="1" dirty="0">
                <a:solidFill>
                  <a:schemeClr val="bg1">
                    <a:lumMod val="75000"/>
                  </a:schemeClr>
                </a:solidFill>
              </a:rPr>
              <a:t>No structure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1B9EED1-F6CD-4688-BD1A-E7B7E2F954A0}"/>
              </a:ext>
            </a:extLst>
          </p:cNvPr>
          <p:cNvSpPr txBox="1"/>
          <p:nvPr/>
        </p:nvSpPr>
        <p:spPr>
          <a:xfrm>
            <a:off x="9387878" y="1735309"/>
            <a:ext cx="21089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Goal(s)</a:t>
            </a:r>
            <a:endParaRPr lang="en-CA" sz="2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10DED39-7405-4A21-9C3C-8BF99FF6E5DF}"/>
              </a:ext>
            </a:extLst>
          </p:cNvPr>
          <p:cNvSpPr txBox="1"/>
          <p:nvPr/>
        </p:nvSpPr>
        <p:spPr>
          <a:xfrm>
            <a:off x="9881514" y="2552755"/>
            <a:ext cx="2339169" cy="276999"/>
          </a:xfrm>
          <a:prstGeom prst="rect">
            <a:avLst/>
          </a:prstGeom>
          <a:noFill/>
        </p:spPr>
        <p:txBody>
          <a:bodyPr wrap="square" lIns="72000" tIns="0" rIns="0" bIns="0">
            <a:spAutoFit/>
          </a:bodyPr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SAR</a:t>
            </a:r>
            <a:endParaRPr lang="en-CA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4DC466F-BD00-448E-95EB-5DE20319ECF2}"/>
              </a:ext>
            </a:extLst>
          </p:cNvPr>
          <p:cNvSpPr txBox="1"/>
          <p:nvPr/>
        </p:nvSpPr>
        <p:spPr>
          <a:xfrm>
            <a:off x="9886107" y="3116344"/>
            <a:ext cx="2366889" cy="553998"/>
          </a:xfrm>
          <a:prstGeom prst="rect">
            <a:avLst/>
          </a:prstGeom>
          <a:noFill/>
        </p:spPr>
        <p:txBody>
          <a:bodyPr wrap="square" lIns="72000" tIns="0" rIns="0" bIns="0">
            <a:spAutoFit/>
          </a:bodyPr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SMOL(s), </a:t>
            </a: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some SAR</a:t>
            </a:r>
            <a:endParaRPr lang="en-CA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E1D31B1-7D2F-426D-B5A6-400DC12A6DB0}"/>
              </a:ext>
            </a:extLst>
          </p:cNvPr>
          <p:cNvSpPr txBox="1"/>
          <p:nvPr/>
        </p:nvSpPr>
        <p:spPr>
          <a:xfrm>
            <a:off x="9897780" y="4020863"/>
            <a:ext cx="1681544" cy="307777"/>
          </a:xfrm>
          <a:prstGeom prst="rect">
            <a:avLst/>
          </a:prstGeom>
          <a:noFill/>
        </p:spPr>
        <p:txBody>
          <a:bodyPr wrap="square" lIns="72000" tIns="0" rIns="0" bIns="0">
            <a:spAutoFit/>
          </a:bodyPr>
          <a:lstStyle/>
          <a:p>
            <a:r>
              <a:rPr lang="en-US" sz="2000" dirty="0">
                <a:solidFill>
                  <a:schemeClr val="bg1">
                    <a:lumMod val="85000"/>
                  </a:schemeClr>
                </a:solidFill>
              </a:rPr>
              <a:t>SMOL(s)</a:t>
            </a:r>
            <a:endParaRPr lang="en-CA" sz="20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BE15EFE-8F4C-48DF-BF1B-ABF95AF7632B}"/>
              </a:ext>
            </a:extLst>
          </p:cNvPr>
          <p:cNvSpPr txBox="1"/>
          <p:nvPr/>
        </p:nvSpPr>
        <p:spPr>
          <a:xfrm>
            <a:off x="9881515" y="4692306"/>
            <a:ext cx="1681544" cy="553998"/>
          </a:xfrm>
          <a:prstGeom prst="rect">
            <a:avLst/>
          </a:prstGeom>
          <a:noFill/>
        </p:spPr>
        <p:txBody>
          <a:bodyPr wrap="square" lIns="72000" tIns="0" rIns="0" bIns="0">
            <a:spAutoFit/>
          </a:bodyPr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SAR, 3D structure</a:t>
            </a:r>
            <a:endParaRPr lang="en-CA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43AD62A-BBE2-4972-8456-AE58DDE9D4F5}"/>
              </a:ext>
            </a:extLst>
          </p:cNvPr>
          <p:cNvSpPr txBox="1"/>
          <p:nvPr/>
        </p:nvSpPr>
        <p:spPr>
          <a:xfrm>
            <a:off x="9862295" y="5417460"/>
            <a:ext cx="1587657" cy="553998"/>
          </a:xfrm>
          <a:prstGeom prst="rect">
            <a:avLst/>
          </a:prstGeom>
          <a:noFill/>
        </p:spPr>
        <p:txBody>
          <a:bodyPr wrap="square" lIns="72000" tIns="0" rIns="0" bIns="0">
            <a:spAutoFit/>
          </a:bodyPr>
          <a:lstStyle/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SMOL(s), 3D </a:t>
            </a:r>
          </a:p>
          <a:p>
            <a:r>
              <a:rPr lang="en-US" dirty="0">
                <a:solidFill>
                  <a:schemeClr val="bg1">
                    <a:lumMod val="85000"/>
                  </a:schemeClr>
                </a:solidFill>
              </a:rPr>
              <a:t>structure</a:t>
            </a:r>
            <a:endParaRPr lang="en-CA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9EBA7ABE-B2FB-4354-AF73-45F2C8008783}"/>
              </a:ext>
            </a:extLst>
          </p:cNvPr>
          <p:cNvSpPr>
            <a:spLocks noChangeAspect="1"/>
          </p:cNvSpPr>
          <p:nvPr/>
        </p:nvSpPr>
        <p:spPr>
          <a:xfrm>
            <a:off x="6803665" y="2455422"/>
            <a:ext cx="457200" cy="457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90592AE-A823-4118-B510-9BB99DAC8718}"/>
              </a:ext>
            </a:extLst>
          </p:cNvPr>
          <p:cNvSpPr>
            <a:spLocks noChangeAspect="1"/>
          </p:cNvSpPr>
          <p:nvPr/>
        </p:nvSpPr>
        <p:spPr>
          <a:xfrm>
            <a:off x="7175006" y="3220842"/>
            <a:ext cx="457200" cy="457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D43211F3-A87F-4B5D-866F-0C437489DF29}"/>
              </a:ext>
            </a:extLst>
          </p:cNvPr>
          <p:cNvSpPr>
            <a:spLocks noChangeAspect="1"/>
          </p:cNvSpPr>
          <p:nvPr/>
        </p:nvSpPr>
        <p:spPr>
          <a:xfrm>
            <a:off x="7209255" y="4005097"/>
            <a:ext cx="457200" cy="457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F22597CB-FCD9-4F1C-A2D6-0DBBDE4C8424}"/>
              </a:ext>
            </a:extLst>
          </p:cNvPr>
          <p:cNvSpPr>
            <a:spLocks noChangeAspect="1"/>
          </p:cNvSpPr>
          <p:nvPr/>
        </p:nvSpPr>
        <p:spPr>
          <a:xfrm>
            <a:off x="7184211" y="4738076"/>
            <a:ext cx="457200" cy="457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4A3B520-4939-4F0E-AA9A-62E5306EACBE}"/>
              </a:ext>
            </a:extLst>
          </p:cNvPr>
          <p:cNvSpPr>
            <a:spLocks noChangeAspect="1"/>
          </p:cNvSpPr>
          <p:nvPr/>
        </p:nvSpPr>
        <p:spPr>
          <a:xfrm>
            <a:off x="6817241" y="5518497"/>
            <a:ext cx="457200" cy="4572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56A80382-F3B4-4BC5-BE23-478694977C69}"/>
              </a:ext>
            </a:extLst>
          </p:cNvPr>
          <p:cNvSpPr txBox="1"/>
          <p:nvPr/>
        </p:nvSpPr>
        <p:spPr>
          <a:xfrm>
            <a:off x="5472593" y="3468376"/>
            <a:ext cx="13234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v-SE" sz="2000" b="1" dirty="0"/>
              <a:t>3D structure</a:t>
            </a: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C098CC7A-A5F2-41FE-B22F-201C4C0FC618}"/>
              </a:ext>
            </a:extLst>
          </p:cNvPr>
          <p:cNvGrpSpPr/>
          <p:nvPr/>
        </p:nvGrpSpPr>
        <p:grpSpPr>
          <a:xfrm>
            <a:off x="7075718" y="3794749"/>
            <a:ext cx="4624321" cy="843701"/>
            <a:chOff x="-1862359" y="6057279"/>
            <a:chExt cx="4342896" cy="794291"/>
          </a:xfrm>
        </p:grpSpPr>
        <p:sp>
          <p:nvSpPr>
            <p:cNvPr id="38" name="Rectangle: Rounded Corners 37">
              <a:extLst>
                <a:ext uri="{FF2B5EF4-FFF2-40B4-BE49-F238E27FC236}">
                  <a16:creationId xmlns:a16="http://schemas.microsoft.com/office/drawing/2014/main" id="{802AF368-392B-4E86-A736-78E542EF811E}"/>
                </a:ext>
              </a:extLst>
            </p:cNvPr>
            <p:cNvSpPr/>
            <p:nvPr/>
          </p:nvSpPr>
          <p:spPr>
            <a:xfrm>
              <a:off x="-1862359" y="6057279"/>
              <a:ext cx="4342896" cy="794291"/>
            </a:xfrm>
            <a:prstGeom prst="roundRect">
              <a:avLst/>
            </a:prstGeom>
            <a:noFill/>
            <a:ln w="76200">
              <a:solidFill>
                <a:srgbClr val="5BAFF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5875602-D1A1-4500-B457-B736DD5EA13D}"/>
                </a:ext>
              </a:extLst>
            </p:cNvPr>
            <p:cNvSpPr txBox="1"/>
            <p:nvPr/>
          </p:nvSpPr>
          <p:spPr>
            <a:xfrm>
              <a:off x="-1123371" y="6205968"/>
              <a:ext cx="644633" cy="461665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2400" dirty="0"/>
                <a:t>Apo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A6FF8B10-AEA4-4D2F-BFAF-0305A8ABB155}"/>
                </a:ext>
              </a:extLst>
            </p:cNvPr>
            <p:cNvSpPr txBox="1"/>
            <p:nvPr/>
          </p:nvSpPr>
          <p:spPr>
            <a:xfrm>
              <a:off x="849449" y="6090272"/>
              <a:ext cx="1535707" cy="695406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 rtlCol="0">
              <a:spAutoFit/>
            </a:bodyPr>
            <a:lstStyle/>
            <a:p>
              <a:r>
                <a:rPr lang="en-US" sz="2400" dirty="0"/>
                <a:t>Small molecules</a:t>
              </a:r>
            </a:p>
          </p:txBody>
        </p:sp>
      </p:grpSp>
      <p:pic>
        <p:nvPicPr>
          <p:cNvPr id="41" name="Picture 40" descr="A picture containing colorful&#10;&#10;Description automatically generated">
            <a:extLst>
              <a:ext uri="{FF2B5EF4-FFF2-40B4-BE49-F238E27FC236}">
                <a16:creationId xmlns:a16="http://schemas.microsoft.com/office/drawing/2014/main" id="{4DC4B0B3-A322-43DF-88CB-0FE07E14FFA3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b="16539"/>
          <a:stretch/>
        </p:blipFill>
        <p:spPr>
          <a:xfrm>
            <a:off x="12815" y="2567343"/>
            <a:ext cx="5667801" cy="2951153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4" name="Title 1">
            <a:extLst>
              <a:ext uri="{FF2B5EF4-FFF2-40B4-BE49-F238E27FC236}">
                <a16:creationId xmlns:a16="http://schemas.microsoft.com/office/drawing/2014/main" id="{885A874C-357C-4031-8DBF-1D9B2E35E7BE}"/>
              </a:ext>
            </a:extLst>
          </p:cNvPr>
          <p:cNvSpPr txBox="1">
            <a:spLocks/>
          </p:cNvSpPr>
          <p:nvPr/>
        </p:nvSpPr>
        <p:spPr>
          <a:xfrm>
            <a:off x="-5018" y="1451"/>
            <a:ext cx="12196345" cy="1175947"/>
          </a:xfrm>
          <a:prstGeom prst="rect">
            <a:avLst/>
          </a:prstGeom>
          <a:solidFill>
            <a:srgbClr val="006666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endParaRPr lang="en-US" sz="3200" dirty="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pic>
        <p:nvPicPr>
          <p:cNvPr id="45" name="Picture 44">
            <a:hlinkClick r:id="rId12"/>
            <a:extLst>
              <a:ext uri="{FF2B5EF4-FFF2-40B4-BE49-F238E27FC236}">
                <a16:creationId xmlns:a16="http://schemas.microsoft.com/office/drawing/2014/main" id="{A142C7EE-27A9-4401-99F2-9E97024982E3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11168" y="175145"/>
            <a:ext cx="1606987" cy="761558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B707DF1E-0BF2-44CB-B3F5-E3EBCD8A605F}"/>
              </a:ext>
            </a:extLst>
          </p:cNvPr>
          <p:cNvSpPr txBox="1"/>
          <p:nvPr/>
        </p:nvSpPr>
        <p:spPr>
          <a:xfrm>
            <a:off x="218996" y="139747"/>
            <a:ext cx="930621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chemeClr val="bg1"/>
                </a:solidFill>
              </a:rPr>
              <a:t>CACHE Challenge 1: Finding ligands targeting the central cavity of the WD40 repeat (WDR) domain (aa 2142-2498) of LRRK2</a:t>
            </a:r>
          </a:p>
        </p:txBody>
      </p:sp>
    </p:spTree>
    <p:extLst>
      <p:ext uri="{BB962C8B-B14F-4D97-AF65-F5344CB8AC3E}">
        <p14:creationId xmlns:p14="http://schemas.microsoft.com/office/powerpoint/2010/main" val="20663111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itle 1">
            <a:extLst>
              <a:ext uri="{FF2B5EF4-FFF2-40B4-BE49-F238E27FC236}">
                <a16:creationId xmlns:a16="http://schemas.microsoft.com/office/drawing/2014/main" id="{D02295AC-E2C6-430B-8051-D118AC19A9CA}"/>
              </a:ext>
            </a:extLst>
          </p:cNvPr>
          <p:cNvSpPr txBox="1">
            <a:spLocks/>
          </p:cNvSpPr>
          <p:nvPr/>
        </p:nvSpPr>
        <p:spPr>
          <a:xfrm>
            <a:off x="140092" y="1451"/>
            <a:ext cx="1416181" cy="6856549"/>
          </a:xfrm>
          <a:prstGeom prst="rect">
            <a:avLst/>
          </a:prstGeom>
          <a:solidFill>
            <a:srgbClr val="006666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endParaRPr lang="en-US" sz="160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5" name="Arrow: Curved Left 4">
            <a:extLst>
              <a:ext uri="{FF2B5EF4-FFF2-40B4-BE49-F238E27FC236}">
                <a16:creationId xmlns:a16="http://schemas.microsoft.com/office/drawing/2014/main" id="{8ABEFAEB-ACDA-4C0B-B01C-A9EC6B3CEDCA}"/>
              </a:ext>
            </a:extLst>
          </p:cNvPr>
          <p:cNvSpPr/>
          <p:nvPr/>
        </p:nvSpPr>
        <p:spPr>
          <a:xfrm>
            <a:off x="11154101" y="3769814"/>
            <a:ext cx="961018" cy="2662443"/>
          </a:xfrm>
          <a:prstGeom prst="curvedLeftArrow">
            <a:avLst>
              <a:gd name="adj1" fmla="val 20103"/>
              <a:gd name="adj2" fmla="val 50000"/>
              <a:gd name="adj3" fmla="val 25000"/>
            </a:avLst>
          </a:prstGeom>
          <a:solidFill>
            <a:schemeClr val="bg1"/>
          </a:solidFill>
          <a:ln w="6350">
            <a:solidFill>
              <a:srgbClr val="00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F0A9F6C4-B5C8-4FAF-89AE-4CA55749949C}"/>
              </a:ext>
            </a:extLst>
          </p:cNvPr>
          <p:cNvSpPr txBox="1"/>
          <p:nvPr/>
        </p:nvSpPr>
        <p:spPr>
          <a:xfrm>
            <a:off x="1615200" y="238261"/>
            <a:ext cx="10140696" cy="52322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US" sz="2800" b="1" dirty="0">
                <a:solidFill>
                  <a:srgbClr val="006666"/>
                </a:solidFill>
                <a:ea typeface="+mn-lt"/>
                <a:cs typeface="+mn-lt"/>
              </a:rPr>
              <a:t>In 3 months</a:t>
            </a:r>
            <a:r>
              <a:rPr lang="en-US" sz="2800" dirty="0">
                <a:solidFill>
                  <a:srgbClr val="006666"/>
                </a:solidFill>
                <a:ea typeface="+mn-lt"/>
                <a:cs typeface="+mn-lt"/>
              </a:rPr>
              <a:t>, the Experimental Platform screened 1954 predictions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23E08F74-9CB5-4666-8365-A078678CC630}"/>
              </a:ext>
            </a:extLst>
          </p:cNvPr>
          <p:cNvSpPr txBox="1"/>
          <p:nvPr/>
        </p:nvSpPr>
        <p:spPr>
          <a:xfrm>
            <a:off x="10060754" y="2948643"/>
            <a:ext cx="1422166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~3 months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FA46D1CE-63FB-4976-9B5D-C1490890B39F}"/>
              </a:ext>
            </a:extLst>
          </p:cNvPr>
          <p:cNvSpPr txBox="1"/>
          <p:nvPr/>
        </p:nvSpPr>
        <p:spPr>
          <a:xfrm>
            <a:off x="7022853" y="4102536"/>
            <a:ext cx="217554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bg1">
                    <a:lumMod val="50000"/>
                  </a:schemeClr>
                </a:solidFill>
              </a:rPr>
              <a:t>~6 months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0A7F8103-F3BB-44B7-92B1-1D34C8B94F06}"/>
              </a:ext>
            </a:extLst>
          </p:cNvPr>
          <p:cNvSpPr txBox="1"/>
          <p:nvPr/>
        </p:nvSpPr>
        <p:spPr>
          <a:xfrm>
            <a:off x="6049058" y="1692021"/>
            <a:ext cx="16608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Participants’ predictions</a:t>
            </a:r>
          </a:p>
        </p:txBody>
      </p:sp>
      <p:sp>
        <p:nvSpPr>
          <p:cNvPr id="205" name="TextBox 204">
            <a:extLst>
              <a:ext uri="{FF2B5EF4-FFF2-40B4-BE49-F238E27FC236}">
                <a16:creationId xmlns:a16="http://schemas.microsoft.com/office/drawing/2014/main" id="{5690780B-529B-48BD-8962-9ECE952A18E1}"/>
              </a:ext>
            </a:extLst>
          </p:cNvPr>
          <p:cNvSpPr txBox="1"/>
          <p:nvPr/>
        </p:nvSpPr>
        <p:spPr>
          <a:xfrm>
            <a:off x="6050547" y="4778001"/>
            <a:ext cx="14953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cap="small" dirty="0"/>
              <a:t>Round 2</a:t>
            </a:r>
          </a:p>
        </p:txBody>
      </p:sp>
      <p:sp>
        <p:nvSpPr>
          <p:cNvPr id="67" name="Arrow: Pentagon 66">
            <a:extLst>
              <a:ext uri="{FF2B5EF4-FFF2-40B4-BE49-F238E27FC236}">
                <a16:creationId xmlns:a16="http://schemas.microsoft.com/office/drawing/2014/main" id="{8FFA6DC2-A760-4A60-B1A5-8C2A7B3055A1}"/>
              </a:ext>
            </a:extLst>
          </p:cNvPr>
          <p:cNvSpPr>
            <a:spLocks noChangeAspect="1"/>
          </p:cNvSpPr>
          <p:nvPr/>
        </p:nvSpPr>
        <p:spPr>
          <a:xfrm>
            <a:off x="6150395" y="3323555"/>
            <a:ext cx="5964724" cy="822960"/>
          </a:xfrm>
          <a:prstGeom prst="homePlate">
            <a:avLst>
              <a:gd name="adj" fmla="val 37621"/>
            </a:avLst>
          </a:prstGeom>
          <a:solidFill>
            <a:srgbClr val="FFFFAB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42AA4C05-F6FD-40AF-A20A-ACB07C8B0A20}"/>
              </a:ext>
            </a:extLst>
          </p:cNvPr>
          <p:cNvSpPr/>
          <p:nvPr/>
        </p:nvSpPr>
        <p:spPr>
          <a:xfrm>
            <a:off x="6237651" y="3376473"/>
            <a:ext cx="3603692" cy="6858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Compound procurement</a:t>
            </a:r>
          </a:p>
        </p:txBody>
      </p:sp>
      <p:sp>
        <p:nvSpPr>
          <p:cNvPr id="72" name="Rectangle: Rounded Corners 71">
            <a:extLst>
              <a:ext uri="{FF2B5EF4-FFF2-40B4-BE49-F238E27FC236}">
                <a16:creationId xmlns:a16="http://schemas.microsoft.com/office/drawing/2014/main" id="{572EAF25-58C6-4B65-8C48-E1D263071AE9}"/>
              </a:ext>
            </a:extLst>
          </p:cNvPr>
          <p:cNvSpPr/>
          <p:nvPr/>
        </p:nvSpPr>
        <p:spPr>
          <a:xfrm>
            <a:off x="9957617" y="3373951"/>
            <a:ext cx="1661540" cy="722167"/>
          </a:xfrm>
          <a:prstGeom prst="roundRect">
            <a:avLst/>
          </a:prstGeom>
          <a:solidFill>
            <a:srgbClr val="006666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Experimental testing</a:t>
            </a:r>
          </a:p>
        </p:txBody>
      </p:sp>
      <p:pic>
        <p:nvPicPr>
          <p:cNvPr id="54" name="Picture 53">
            <a:hlinkClick r:id="rId4"/>
            <a:extLst>
              <a:ext uri="{FF2B5EF4-FFF2-40B4-BE49-F238E27FC236}">
                <a16:creationId xmlns:a16="http://schemas.microsoft.com/office/drawing/2014/main" id="{61208574-C51A-4546-A72A-218416E85C5F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783" y="194763"/>
            <a:ext cx="1178603" cy="558545"/>
          </a:xfrm>
          <a:prstGeom prst="rect">
            <a:avLst/>
          </a:prstGeom>
        </p:spPr>
      </p:pic>
      <p:cxnSp>
        <p:nvCxnSpPr>
          <p:cNvPr id="199" name="Straight Arrow Connector 198">
            <a:extLst>
              <a:ext uri="{FF2B5EF4-FFF2-40B4-BE49-F238E27FC236}">
                <a16:creationId xmlns:a16="http://schemas.microsoft.com/office/drawing/2014/main" id="{0B652F31-203C-41C0-9F7A-D9DD17875A7E}"/>
              </a:ext>
            </a:extLst>
          </p:cNvPr>
          <p:cNvCxnSpPr>
            <a:cxnSpLocks/>
          </p:cNvCxnSpPr>
          <p:nvPr/>
        </p:nvCxnSpPr>
        <p:spPr>
          <a:xfrm flipH="1">
            <a:off x="1814527" y="2525492"/>
            <a:ext cx="1562" cy="365760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Arrow: Pentagon 5">
            <a:extLst>
              <a:ext uri="{FF2B5EF4-FFF2-40B4-BE49-F238E27FC236}">
                <a16:creationId xmlns:a16="http://schemas.microsoft.com/office/drawing/2014/main" id="{050F0883-AC79-4A4C-998E-038AC933B0C4}"/>
              </a:ext>
            </a:extLst>
          </p:cNvPr>
          <p:cNvSpPr>
            <a:spLocks noChangeAspect="1"/>
          </p:cNvSpPr>
          <p:nvPr/>
        </p:nvSpPr>
        <p:spPr>
          <a:xfrm>
            <a:off x="1802990" y="3296819"/>
            <a:ext cx="3901684" cy="822960"/>
          </a:xfrm>
          <a:prstGeom prst="homePlate">
            <a:avLst>
              <a:gd name="adj" fmla="val 37621"/>
            </a:avLst>
          </a:prstGeom>
          <a:solidFill>
            <a:srgbClr val="FFFFAB"/>
          </a:solidFill>
          <a:ln w="127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6B7F4B79-D204-41B8-A64A-9CFBD25F5DA0}"/>
              </a:ext>
            </a:extLst>
          </p:cNvPr>
          <p:cNvSpPr txBox="1"/>
          <p:nvPr/>
        </p:nvSpPr>
        <p:spPr>
          <a:xfrm>
            <a:off x="3843910" y="2923445"/>
            <a:ext cx="149531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dirty="0"/>
              <a:t>~3 months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4D85521B-0F43-4D66-9A73-373B619C59CB}"/>
              </a:ext>
            </a:extLst>
          </p:cNvPr>
          <p:cNvSpPr txBox="1"/>
          <p:nvPr/>
        </p:nvSpPr>
        <p:spPr>
          <a:xfrm>
            <a:off x="2090786" y="4072053"/>
            <a:ext cx="131986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~3 months</a:t>
            </a:r>
          </a:p>
        </p:txBody>
      </p:sp>
      <p:sp>
        <p:nvSpPr>
          <p:cNvPr id="116" name="Rectangle: Rounded Corners 115">
            <a:extLst>
              <a:ext uri="{FF2B5EF4-FFF2-40B4-BE49-F238E27FC236}">
                <a16:creationId xmlns:a16="http://schemas.microsoft.com/office/drawing/2014/main" id="{68791B56-13A4-47BE-80F5-E06579EF6745}"/>
              </a:ext>
            </a:extLst>
          </p:cNvPr>
          <p:cNvSpPr/>
          <p:nvPr/>
        </p:nvSpPr>
        <p:spPr>
          <a:xfrm>
            <a:off x="1905821" y="3366419"/>
            <a:ext cx="1659978" cy="6858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Compound procurement</a:t>
            </a:r>
          </a:p>
        </p:txBody>
      </p:sp>
      <p:sp>
        <p:nvSpPr>
          <p:cNvPr id="113" name="Rectangle: Rounded Corners 112">
            <a:extLst>
              <a:ext uri="{FF2B5EF4-FFF2-40B4-BE49-F238E27FC236}">
                <a16:creationId xmlns:a16="http://schemas.microsoft.com/office/drawing/2014/main" id="{872E517E-1B5F-4106-80E1-0CD2C80CA47E}"/>
              </a:ext>
            </a:extLst>
          </p:cNvPr>
          <p:cNvSpPr/>
          <p:nvPr/>
        </p:nvSpPr>
        <p:spPr>
          <a:xfrm>
            <a:off x="3745301" y="3350290"/>
            <a:ext cx="1661540" cy="722167"/>
          </a:xfrm>
          <a:prstGeom prst="roundRect">
            <a:avLst/>
          </a:prstGeom>
          <a:solidFill>
            <a:srgbClr val="006666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Experimental testing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4F06DFF-C415-4557-BC9A-3F0F2D96B77B}"/>
              </a:ext>
            </a:extLst>
          </p:cNvPr>
          <p:cNvSpPr txBox="1"/>
          <p:nvPr/>
        </p:nvSpPr>
        <p:spPr>
          <a:xfrm>
            <a:off x="1677573" y="1698027"/>
            <a:ext cx="147307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Participant’ predictions</a:t>
            </a:r>
          </a:p>
        </p:txBody>
      </p:sp>
      <p:sp>
        <p:nvSpPr>
          <p:cNvPr id="204" name="TextBox 203">
            <a:extLst>
              <a:ext uri="{FF2B5EF4-FFF2-40B4-BE49-F238E27FC236}">
                <a16:creationId xmlns:a16="http://schemas.microsoft.com/office/drawing/2014/main" id="{BF7369B4-DD91-435F-9F7C-E7B6F06EB0E6}"/>
              </a:ext>
            </a:extLst>
          </p:cNvPr>
          <p:cNvSpPr txBox="1"/>
          <p:nvPr/>
        </p:nvSpPr>
        <p:spPr>
          <a:xfrm>
            <a:off x="1727244" y="4772341"/>
            <a:ext cx="14953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cap="small" dirty="0"/>
              <a:t>Round 1</a:t>
            </a:r>
          </a:p>
        </p:txBody>
      </p: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450542FF-8C9F-4E72-B3EA-857FEBA69DAB}"/>
              </a:ext>
            </a:extLst>
          </p:cNvPr>
          <p:cNvCxnSpPr>
            <a:cxnSpLocks/>
          </p:cNvCxnSpPr>
          <p:nvPr/>
        </p:nvCxnSpPr>
        <p:spPr>
          <a:xfrm flipH="1">
            <a:off x="6168533" y="2533212"/>
            <a:ext cx="1562" cy="365760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E591822-9B2A-4FE7-93CC-AC4B71580433}"/>
              </a:ext>
            </a:extLst>
          </p:cNvPr>
          <p:cNvCxnSpPr>
            <a:cxnSpLocks/>
          </p:cNvCxnSpPr>
          <p:nvPr/>
        </p:nvCxnSpPr>
        <p:spPr>
          <a:xfrm flipV="1">
            <a:off x="5365355" y="2525492"/>
            <a:ext cx="0" cy="365760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60A49C23-4E39-4A35-8034-AEAA2303BBF2}"/>
              </a:ext>
            </a:extLst>
          </p:cNvPr>
          <p:cNvSpPr txBox="1"/>
          <p:nvPr/>
        </p:nvSpPr>
        <p:spPr>
          <a:xfrm>
            <a:off x="3843910" y="1692021"/>
            <a:ext cx="16608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dirty="0"/>
              <a:t>Data to  Participants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B4CA51F6-F07E-42D3-9A65-DF002BCBB102}"/>
              </a:ext>
            </a:extLst>
          </p:cNvPr>
          <p:cNvCxnSpPr>
            <a:cxnSpLocks/>
          </p:cNvCxnSpPr>
          <p:nvPr/>
        </p:nvCxnSpPr>
        <p:spPr>
          <a:xfrm flipV="1">
            <a:off x="11619157" y="2558690"/>
            <a:ext cx="0" cy="365760"/>
          </a:xfrm>
          <a:prstGeom prst="straightConnector1">
            <a:avLst/>
          </a:prstGeom>
          <a:ln w="19050">
            <a:solidFill>
              <a:schemeClr val="tx1"/>
            </a:solidFill>
            <a:tailEnd type="arrow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51EFB8F-3EA2-483B-86C8-5DF0341A0497}"/>
              </a:ext>
            </a:extLst>
          </p:cNvPr>
          <p:cNvSpPr txBox="1"/>
          <p:nvPr/>
        </p:nvSpPr>
        <p:spPr>
          <a:xfrm>
            <a:off x="10086515" y="1692021"/>
            <a:ext cx="166085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dirty="0"/>
              <a:t>Data to Participants</a:t>
            </a:r>
          </a:p>
        </p:txBody>
      </p:sp>
      <p:sp>
        <p:nvSpPr>
          <p:cNvPr id="4" name="Arrow: Circular 3">
            <a:extLst>
              <a:ext uri="{FF2B5EF4-FFF2-40B4-BE49-F238E27FC236}">
                <a16:creationId xmlns:a16="http://schemas.microsoft.com/office/drawing/2014/main" id="{B8A85F41-C8F1-438A-A2FC-CF6EE40F2A5D}"/>
              </a:ext>
            </a:extLst>
          </p:cNvPr>
          <p:cNvSpPr/>
          <p:nvPr/>
        </p:nvSpPr>
        <p:spPr>
          <a:xfrm>
            <a:off x="5287705" y="1141799"/>
            <a:ext cx="978408" cy="978408"/>
          </a:xfrm>
          <a:prstGeom prst="circularArrow">
            <a:avLst>
              <a:gd name="adj1" fmla="val 6860"/>
              <a:gd name="adj2" fmla="val 1142319"/>
              <a:gd name="adj3" fmla="val 20625199"/>
              <a:gd name="adj4" fmla="val 10800000"/>
              <a:gd name="adj5" fmla="val 12500"/>
            </a:avLst>
          </a:prstGeom>
          <a:solidFill>
            <a:schemeClr val="bg1"/>
          </a:solidFill>
          <a:ln w="31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979DC3A-2D21-4916-8671-F87BFF402817}"/>
              </a:ext>
            </a:extLst>
          </p:cNvPr>
          <p:cNvSpPr txBox="1"/>
          <p:nvPr/>
        </p:nvSpPr>
        <p:spPr>
          <a:xfrm>
            <a:off x="5406841" y="5973408"/>
            <a:ext cx="577454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dirty="0" err="1"/>
              <a:t>Mullard</a:t>
            </a:r>
            <a:r>
              <a:rPr lang="en-US" dirty="0"/>
              <a:t>, </a:t>
            </a:r>
            <a:r>
              <a:rPr lang="en-US" i="1" dirty="0">
                <a:solidFill>
                  <a:srgbClr val="222222"/>
                </a:solidFill>
                <a:latin typeface="Harding"/>
              </a:rPr>
              <a:t>Nature Reviews Drug Discovery</a:t>
            </a:r>
            <a:r>
              <a:rPr lang="en-US" dirty="0">
                <a:solidFill>
                  <a:srgbClr val="222222"/>
                </a:solidFill>
                <a:latin typeface="Harding"/>
              </a:rPr>
              <a:t> </a:t>
            </a:r>
            <a:r>
              <a:rPr lang="en-US" b="1" dirty="0">
                <a:solidFill>
                  <a:srgbClr val="222222"/>
                </a:solidFill>
                <a:latin typeface="Harding"/>
              </a:rPr>
              <a:t>23</a:t>
            </a:r>
            <a:r>
              <a:rPr lang="en-US" dirty="0">
                <a:solidFill>
                  <a:srgbClr val="222222"/>
                </a:solidFill>
                <a:latin typeface="Harding"/>
              </a:rPr>
              <a:t>, 159-161 (2024)</a:t>
            </a:r>
          </a:p>
          <a:p>
            <a:pPr algn="r"/>
            <a:r>
              <a:rPr lang="en-US" i="1" dirty="0" err="1">
                <a:solidFill>
                  <a:srgbClr val="222222"/>
                </a:solidFill>
                <a:latin typeface="Harding"/>
              </a:rPr>
              <a:t>doi</a:t>
            </a:r>
            <a:r>
              <a:rPr lang="en-US" i="1" dirty="0">
                <a:solidFill>
                  <a:srgbClr val="222222"/>
                </a:solidFill>
                <a:latin typeface="Harding"/>
              </a:rPr>
              <a:t>: https://doi.org/10.1038/d41573-024-00036-0</a:t>
            </a:r>
            <a:endParaRPr 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15060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75" grpId="0"/>
      <p:bldP spid="177" grpId="0"/>
      <p:bldP spid="181" grpId="0"/>
      <p:bldP spid="205" grpId="0"/>
      <p:bldP spid="67" grpId="0" animBg="1"/>
      <p:bldP spid="69" grpId="0" animBg="1"/>
      <p:bldP spid="72" grpId="0" animBg="1"/>
      <p:bldP spid="26" grpId="0"/>
      <p:bldP spid="4" grpId="0" animBg="1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c 13">
            <a:extLst>
              <a:ext uri="{FF2B5EF4-FFF2-40B4-BE49-F238E27FC236}">
                <a16:creationId xmlns:a16="http://schemas.microsoft.com/office/drawing/2014/main" id="{6EDF66EB-09F6-4460-89FE-3F5FCBB00DF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18782"/>
          <a:stretch/>
        </p:blipFill>
        <p:spPr>
          <a:xfrm>
            <a:off x="1900129" y="2687133"/>
            <a:ext cx="6576359" cy="2305218"/>
          </a:xfrm>
          <a:prstGeom prst="rect">
            <a:avLst/>
          </a:prstGeom>
        </p:spPr>
      </p:pic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55218770-F68D-4AFA-A60A-4A0C2344E4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4194943"/>
              </p:ext>
            </p:extLst>
          </p:nvPr>
        </p:nvGraphicFramePr>
        <p:xfrm>
          <a:off x="9890290" y="3429000"/>
          <a:ext cx="1898142" cy="6248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13307">
                  <a:extLst>
                    <a:ext uri="{9D8B030D-6E8A-4147-A177-3AD203B41FA5}">
                      <a16:colId xmlns:a16="http://schemas.microsoft.com/office/drawing/2014/main" val="96062177"/>
                    </a:ext>
                  </a:extLst>
                </a:gridCol>
                <a:gridCol w="584835">
                  <a:extLst>
                    <a:ext uri="{9D8B030D-6E8A-4147-A177-3AD203B41FA5}">
                      <a16:colId xmlns:a16="http://schemas.microsoft.com/office/drawing/2014/main" val="2163081512"/>
                    </a:ext>
                  </a:extLst>
                </a:gridCol>
              </a:tblGrid>
              <a:tr h="165836">
                <a:tc>
                  <a:txBody>
                    <a:bodyPr/>
                    <a:lstStyle/>
                    <a:p>
                      <a:pPr algn="l"/>
                      <a:r>
                        <a:rPr lang="en-CA" sz="1600" dirty="0">
                          <a:solidFill>
                            <a:schemeClr val="tx1"/>
                          </a:solidFill>
                        </a:rPr>
                        <a:t>Final purity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dirty="0">
                          <a:solidFill>
                            <a:schemeClr val="tx1"/>
                          </a:solidFill>
                        </a:rPr>
                        <a:t>95%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3820767377"/>
                  </a:ext>
                </a:extLst>
              </a:tr>
              <a:tr h="188595">
                <a:tc>
                  <a:txBody>
                    <a:bodyPr/>
                    <a:lstStyle/>
                    <a:p>
                      <a:pPr algn="l"/>
                      <a:r>
                        <a:rPr lang="en-CA" sz="1600" dirty="0">
                          <a:solidFill>
                            <a:schemeClr val="tx1"/>
                          </a:solidFill>
                        </a:rPr>
                        <a:t>Yield (mg/L)</a:t>
                      </a: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sz="1600" dirty="0">
                          <a:solidFill>
                            <a:schemeClr val="tx1"/>
                          </a:solidFill>
                        </a:rPr>
                        <a:t>0.6</a:t>
                      </a: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:a16="http://schemas.microsoft.com/office/drawing/2014/main" val="4129923731"/>
                  </a:ext>
                </a:extLst>
              </a:tr>
            </a:tbl>
          </a:graphicData>
        </a:graphic>
      </p:graphicFrame>
      <p:sp>
        <p:nvSpPr>
          <p:cNvPr id="18" name="Title 1">
            <a:extLst>
              <a:ext uri="{FF2B5EF4-FFF2-40B4-BE49-F238E27FC236}">
                <a16:creationId xmlns:a16="http://schemas.microsoft.com/office/drawing/2014/main" id="{E0D2771A-6F24-4FF1-8F1A-4EE4E2094DD1}"/>
              </a:ext>
            </a:extLst>
          </p:cNvPr>
          <p:cNvSpPr txBox="1">
            <a:spLocks/>
          </p:cNvSpPr>
          <p:nvPr/>
        </p:nvSpPr>
        <p:spPr>
          <a:xfrm>
            <a:off x="140092" y="1451"/>
            <a:ext cx="1578909" cy="6856549"/>
          </a:xfrm>
          <a:prstGeom prst="rect">
            <a:avLst/>
          </a:prstGeom>
          <a:solidFill>
            <a:srgbClr val="006666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endParaRPr lang="en-US" sz="160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pic>
        <p:nvPicPr>
          <p:cNvPr id="19" name="Picture 18">
            <a:hlinkClick r:id="rId4"/>
            <a:extLst>
              <a:ext uri="{FF2B5EF4-FFF2-40B4-BE49-F238E27FC236}">
                <a16:creationId xmlns:a16="http://schemas.microsoft.com/office/drawing/2014/main" id="{11CB7427-3251-4DB9-A9C7-E0EE92DDA96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222" y="213234"/>
            <a:ext cx="1178603" cy="558545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E25BACFD-5CEE-499F-A701-E278357F19F5}"/>
              </a:ext>
            </a:extLst>
          </p:cNvPr>
          <p:cNvSpPr txBox="1"/>
          <p:nvPr/>
        </p:nvSpPr>
        <p:spPr>
          <a:xfrm>
            <a:off x="1787055" y="288812"/>
            <a:ext cx="103602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6666"/>
                </a:solidFill>
              </a:rPr>
              <a:t>In hit-finding experiments, protein quality can not be overstated…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A7D6A2E-A6EA-4B7A-B9E4-3207D72131B3}"/>
              </a:ext>
            </a:extLst>
          </p:cNvPr>
          <p:cNvSpPr txBox="1"/>
          <p:nvPr/>
        </p:nvSpPr>
        <p:spPr>
          <a:xfrm>
            <a:off x="8781432" y="5981901"/>
            <a:ext cx="313766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Hong Zeng, Levon Halabelian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87539CDC-D7B6-418F-ABE1-2B657EB13AF3}"/>
              </a:ext>
            </a:extLst>
          </p:cNvPr>
          <p:cNvSpPr txBox="1"/>
          <p:nvPr/>
        </p:nvSpPr>
        <p:spPr>
          <a:xfrm>
            <a:off x="1900129" y="1462672"/>
            <a:ext cx="382401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LRRK2 protein produced at the SGC.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432E89BA-ACF7-4617-8916-375FA4620CB3}"/>
              </a:ext>
            </a:extLst>
          </p:cNvPr>
          <p:cNvSpPr txBox="1"/>
          <p:nvPr/>
        </p:nvSpPr>
        <p:spPr>
          <a:xfrm>
            <a:off x="2155311" y="2478418"/>
            <a:ext cx="349057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Final purification step</a:t>
            </a:r>
          </a:p>
        </p:txBody>
      </p:sp>
    </p:spTree>
    <p:extLst>
      <p:ext uri="{BB962C8B-B14F-4D97-AF65-F5344CB8AC3E}">
        <p14:creationId xmlns:p14="http://schemas.microsoft.com/office/powerpoint/2010/main" val="23384721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itle 1">
            <a:extLst>
              <a:ext uri="{FF2B5EF4-FFF2-40B4-BE49-F238E27FC236}">
                <a16:creationId xmlns:a16="http://schemas.microsoft.com/office/drawing/2014/main" id="{D74108F9-698F-40AA-AF0E-C064A84B76A0}"/>
              </a:ext>
            </a:extLst>
          </p:cNvPr>
          <p:cNvSpPr txBox="1">
            <a:spLocks/>
          </p:cNvSpPr>
          <p:nvPr/>
        </p:nvSpPr>
        <p:spPr>
          <a:xfrm>
            <a:off x="140092" y="1451"/>
            <a:ext cx="1578909" cy="6856549"/>
          </a:xfrm>
          <a:prstGeom prst="rect">
            <a:avLst/>
          </a:prstGeom>
          <a:solidFill>
            <a:srgbClr val="006666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endParaRPr lang="en-US" sz="160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734BB97-1CDD-4CAD-A111-6AD3AFF69654}"/>
              </a:ext>
            </a:extLst>
          </p:cNvPr>
          <p:cNvSpPr txBox="1"/>
          <p:nvPr/>
        </p:nvSpPr>
        <p:spPr>
          <a:xfrm>
            <a:off x="1787055" y="288812"/>
            <a:ext cx="1036026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6666"/>
                </a:solidFill>
              </a:rPr>
              <a:t> Any given biophysical method will not work for every protein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AAF03BB-84F1-4EDD-A0CE-2F9743410F97}"/>
              </a:ext>
            </a:extLst>
          </p:cNvPr>
          <p:cNvSpPr txBox="1"/>
          <p:nvPr/>
        </p:nvSpPr>
        <p:spPr>
          <a:xfrm>
            <a:off x="3910251" y="939076"/>
            <a:ext cx="6253745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dirty="0"/>
              <a:t>LRRK2 WDR is amenable to biophysical methods that: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Are </a:t>
            </a:r>
            <a:r>
              <a:rPr lang="en-US" sz="2000" b="1" dirty="0"/>
              <a:t>sensitive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Are</a:t>
            </a:r>
            <a:r>
              <a:rPr lang="en-US" sz="2000" b="1" dirty="0"/>
              <a:t> high-throughput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/>
              <a:t>Have </a:t>
            </a:r>
            <a:r>
              <a:rPr lang="en-US" sz="2000" b="1" dirty="0"/>
              <a:t>low protein consumption</a:t>
            </a:r>
            <a:endParaRPr lang="en-US" sz="2000" dirty="0"/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AF0C05A3-68A7-4F70-B21C-79E08294AA7F}"/>
              </a:ext>
            </a:extLst>
          </p:cNvPr>
          <p:cNvSpPr/>
          <p:nvPr/>
        </p:nvSpPr>
        <p:spPr>
          <a:xfrm>
            <a:off x="3303285" y="3579407"/>
            <a:ext cx="6880284" cy="2754488"/>
          </a:xfrm>
          <a:prstGeom prst="roundRect">
            <a:avLst/>
          </a:prstGeom>
          <a:solidFill>
            <a:schemeClr val="bg1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cap="all" dirty="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1D66435-93F3-462F-92CC-CB2A739AC04B}"/>
              </a:ext>
            </a:extLst>
          </p:cNvPr>
          <p:cNvGrpSpPr/>
          <p:nvPr/>
        </p:nvGrpSpPr>
        <p:grpSpPr>
          <a:xfrm>
            <a:off x="4681314" y="4260381"/>
            <a:ext cx="4870508" cy="338554"/>
            <a:chOff x="4995616" y="4488088"/>
            <a:chExt cx="4870508" cy="338554"/>
          </a:xfrm>
        </p:grpSpPr>
        <p:sp>
          <p:nvSpPr>
            <p:cNvPr id="70" name="Rectangle: Rounded Corners 69">
              <a:extLst>
                <a:ext uri="{FF2B5EF4-FFF2-40B4-BE49-F238E27FC236}">
                  <a16:creationId xmlns:a16="http://schemas.microsoft.com/office/drawing/2014/main" id="{C7799A73-F7A5-4560-8F10-5AFCC68F0C4E}"/>
                </a:ext>
              </a:extLst>
            </p:cNvPr>
            <p:cNvSpPr/>
            <p:nvPr/>
          </p:nvSpPr>
          <p:spPr>
            <a:xfrm>
              <a:off x="4995616" y="4513079"/>
              <a:ext cx="4870508" cy="310896"/>
            </a:xfrm>
            <a:prstGeom prst="roundRect">
              <a:avLst>
                <a:gd name="adj" fmla="val 48242"/>
              </a:avLst>
            </a:prstGeom>
            <a:solidFill>
              <a:schemeClr val="bg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E35DA5BF-3D16-4FF0-9841-167601CE9155}"/>
                </a:ext>
              </a:extLst>
            </p:cNvPr>
            <p:cNvSpPr txBox="1"/>
            <p:nvPr/>
          </p:nvSpPr>
          <p:spPr>
            <a:xfrm>
              <a:off x="5915234" y="4488088"/>
              <a:ext cx="295593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/>
                <a:t>Surface plasmon resonance (SPR)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9F8B286-72AB-4448-A192-B0FD6613D0F8}"/>
              </a:ext>
            </a:extLst>
          </p:cNvPr>
          <p:cNvGrpSpPr/>
          <p:nvPr/>
        </p:nvGrpSpPr>
        <p:grpSpPr>
          <a:xfrm>
            <a:off x="3678130" y="4762205"/>
            <a:ext cx="4554780" cy="338554"/>
            <a:chOff x="3703337" y="2231317"/>
            <a:chExt cx="4807198" cy="338554"/>
          </a:xfrm>
        </p:grpSpPr>
        <p:sp>
          <p:nvSpPr>
            <p:cNvPr id="62" name="Rectangle: Rounded Corners 61">
              <a:extLst>
                <a:ext uri="{FF2B5EF4-FFF2-40B4-BE49-F238E27FC236}">
                  <a16:creationId xmlns:a16="http://schemas.microsoft.com/office/drawing/2014/main" id="{C881721A-422E-4890-96ED-E9FC13C5776F}"/>
                </a:ext>
              </a:extLst>
            </p:cNvPr>
            <p:cNvSpPr/>
            <p:nvPr/>
          </p:nvSpPr>
          <p:spPr>
            <a:xfrm>
              <a:off x="3703337" y="2247182"/>
              <a:ext cx="4807198" cy="312413"/>
            </a:xfrm>
            <a:prstGeom prst="roundRect">
              <a:avLst>
                <a:gd name="adj" fmla="val 48242"/>
              </a:avLst>
            </a:prstGeom>
            <a:solidFill>
              <a:schemeClr val="bg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CF212CAF-80A8-4E97-A376-C59DC61E32FA}"/>
                </a:ext>
              </a:extLst>
            </p:cNvPr>
            <p:cNvSpPr txBox="1"/>
            <p:nvPr/>
          </p:nvSpPr>
          <p:spPr>
            <a:xfrm>
              <a:off x="4762116" y="2231317"/>
              <a:ext cx="244836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</a:rPr>
                <a:t>Ligand-observed </a:t>
              </a:r>
              <a:r>
                <a:rPr lang="en-US" sz="1600" baseline="30000" dirty="0">
                  <a:solidFill>
                    <a:schemeClr val="bg1">
                      <a:lumMod val="50000"/>
                    </a:schemeClr>
                  </a:solidFill>
                </a:rPr>
                <a:t>19</a:t>
              </a:r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</a:rPr>
                <a:t>F-NMR</a:t>
              </a:r>
              <a:endParaRPr lang="en-US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8DC95F5F-4F57-4234-A366-84E37D043D38}"/>
              </a:ext>
            </a:extLst>
          </p:cNvPr>
          <p:cNvGrpSpPr/>
          <p:nvPr/>
        </p:nvGrpSpPr>
        <p:grpSpPr>
          <a:xfrm>
            <a:off x="5535955" y="3682879"/>
            <a:ext cx="3413078" cy="338554"/>
            <a:chOff x="5527883" y="2947541"/>
            <a:chExt cx="3049039" cy="338554"/>
          </a:xfrm>
        </p:grpSpPr>
        <p:sp>
          <p:nvSpPr>
            <p:cNvPr id="72" name="Rectangle: Rounded Corners 71">
              <a:extLst>
                <a:ext uri="{FF2B5EF4-FFF2-40B4-BE49-F238E27FC236}">
                  <a16:creationId xmlns:a16="http://schemas.microsoft.com/office/drawing/2014/main" id="{28333D7B-5B10-4263-9B95-603D98620222}"/>
                </a:ext>
              </a:extLst>
            </p:cNvPr>
            <p:cNvSpPr/>
            <p:nvPr/>
          </p:nvSpPr>
          <p:spPr>
            <a:xfrm>
              <a:off x="5565669" y="2961487"/>
              <a:ext cx="2855496" cy="310896"/>
            </a:xfrm>
            <a:prstGeom prst="roundRect">
              <a:avLst>
                <a:gd name="adj" fmla="val 48242"/>
              </a:avLst>
            </a:prstGeom>
            <a:solidFill>
              <a:schemeClr val="bg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2" name="TextBox 81">
              <a:extLst>
                <a:ext uri="{FF2B5EF4-FFF2-40B4-BE49-F238E27FC236}">
                  <a16:creationId xmlns:a16="http://schemas.microsoft.com/office/drawing/2014/main" id="{FF8F6E3C-9398-4C35-9F42-FDA670B9C281}"/>
                </a:ext>
              </a:extLst>
            </p:cNvPr>
            <p:cNvSpPr txBox="1"/>
            <p:nvPr/>
          </p:nvSpPr>
          <p:spPr>
            <a:xfrm>
              <a:off x="5527883" y="2947541"/>
              <a:ext cx="3049039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dirty="0"/>
                <a:t>Differential scanning fluorimetry (DSF)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994FAEF5-06A1-4F25-99B7-EF48CC9C23DC}"/>
              </a:ext>
            </a:extLst>
          </p:cNvPr>
          <p:cNvGrpSpPr/>
          <p:nvPr/>
        </p:nvGrpSpPr>
        <p:grpSpPr>
          <a:xfrm>
            <a:off x="5686658" y="5254384"/>
            <a:ext cx="3736782" cy="338554"/>
            <a:chOff x="6162437" y="5286127"/>
            <a:chExt cx="3736782" cy="338554"/>
          </a:xfrm>
        </p:grpSpPr>
        <p:sp>
          <p:nvSpPr>
            <p:cNvPr id="73" name="Rectangle: Rounded Corners 72">
              <a:extLst>
                <a:ext uri="{FF2B5EF4-FFF2-40B4-BE49-F238E27FC236}">
                  <a16:creationId xmlns:a16="http://schemas.microsoft.com/office/drawing/2014/main" id="{CB5420B6-6255-4C5C-AF35-7726B23D0B08}"/>
                </a:ext>
              </a:extLst>
            </p:cNvPr>
            <p:cNvSpPr/>
            <p:nvPr/>
          </p:nvSpPr>
          <p:spPr>
            <a:xfrm>
              <a:off x="6162437" y="5301591"/>
              <a:ext cx="3736782" cy="312413"/>
            </a:xfrm>
            <a:prstGeom prst="roundRect">
              <a:avLst>
                <a:gd name="adj" fmla="val 48242"/>
              </a:avLst>
            </a:prstGeom>
            <a:solidFill>
              <a:schemeClr val="bg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3B947ECC-A9E4-44D9-88D1-191B05480A87}"/>
                </a:ext>
              </a:extLst>
            </p:cNvPr>
            <p:cNvSpPr txBox="1"/>
            <p:nvPr/>
          </p:nvSpPr>
          <p:spPr>
            <a:xfrm>
              <a:off x="6375256" y="5286127"/>
              <a:ext cx="3240631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solidFill>
                    <a:schemeClr val="bg1">
                      <a:lumMod val="50000"/>
                    </a:schemeClr>
                  </a:solidFill>
                </a:rPr>
                <a:t>Isothermal titration calorimetry (ITC)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5E4FC7C-0825-4051-A71B-6B9DAE1920D4}"/>
              </a:ext>
            </a:extLst>
          </p:cNvPr>
          <p:cNvGrpSpPr/>
          <p:nvPr/>
        </p:nvGrpSpPr>
        <p:grpSpPr>
          <a:xfrm>
            <a:off x="4672233" y="5801922"/>
            <a:ext cx="4870508" cy="338554"/>
            <a:chOff x="5028710" y="5658062"/>
            <a:chExt cx="4870508" cy="338554"/>
          </a:xfrm>
        </p:grpSpPr>
        <p:sp>
          <p:nvSpPr>
            <p:cNvPr id="97" name="Rectangle: Rounded Corners 96">
              <a:extLst>
                <a:ext uri="{FF2B5EF4-FFF2-40B4-BE49-F238E27FC236}">
                  <a16:creationId xmlns:a16="http://schemas.microsoft.com/office/drawing/2014/main" id="{D5170E9E-592F-471E-ACFB-8B54C5C0EE0D}"/>
                </a:ext>
              </a:extLst>
            </p:cNvPr>
            <p:cNvSpPr/>
            <p:nvPr/>
          </p:nvSpPr>
          <p:spPr>
            <a:xfrm>
              <a:off x="5028710" y="5677185"/>
              <a:ext cx="4870508" cy="310896"/>
            </a:xfrm>
            <a:prstGeom prst="roundRect">
              <a:avLst>
                <a:gd name="adj" fmla="val 48242"/>
              </a:avLst>
            </a:prstGeom>
            <a:solidFill>
              <a:schemeClr val="bg1"/>
            </a:solidFill>
            <a:ln w="285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B22491EC-6EEF-41E7-822E-91BC32649140}"/>
                </a:ext>
              </a:extLst>
            </p:cNvPr>
            <p:cNvSpPr txBox="1"/>
            <p:nvPr/>
          </p:nvSpPr>
          <p:spPr>
            <a:xfrm>
              <a:off x="6043135" y="5658062"/>
              <a:ext cx="300639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dirty="0">
                  <a:solidFill>
                    <a:schemeClr val="tx1"/>
                  </a:solidFill>
                </a:rPr>
                <a:t>X-ray crystallography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22F9A26-B75C-48A6-A145-F98D98286512}"/>
              </a:ext>
            </a:extLst>
          </p:cNvPr>
          <p:cNvGrpSpPr/>
          <p:nvPr/>
        </p:nvGrpSpPr>
        <p:grpSpPr>
          <a:xfrm>
            <a:off x="3244846" y="2704602"/>
            <a:ext cx="6938723" cy="860460"/>
            <a:chOff x="3568229" y="3220726"/>
            <a:chExt cx="6938723" cy="860460"/>
          </a:xfrm>
        </p:grpSpPr>
        <p:sp>
          <p:nvSpPr>
            <p:cNvPr id="78" name="Arrow: Left-Right 77">
              <a:extLst>
                <a:ext uri="{FF2B5EF4-FFF2-40B4-BE49-F238E27FC236}">
                  <a16:creationId xmlns:a16="http://schemas.microsoft.com/office/drawing/2014/main" id="{DE101EDA-2C9C-4168-9DF1-2AD3FEE3B589}"/>
                </a:ext>
              </a:extLst>
            </p:cNvPr>
            <p:cNvSpPr/>
            <p:nvPr/>
          </p:nvSpPr>
          <p:spPr>
            <a:xfrm>
              <a:off x="3568229" y="3220726"/>
              <a:ext cx="6938723" cy="613325"/>
            </a:xfrm>
            <a:prstGeom prst="leftRight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</a:rPr>
                <a:t>Ligand affinity</a:t>
              </a:r>
            </a:p>
          </p:txBody>
        </p:sp>
        <p:grpSp>
          <p:nvGrpSpPr>
            <p:cNvPr id="57" name="Group 56">
              <a:extLst>
                <a:ext uri="{FF2B5EF4-FFF2-40B4-BE49-F238E27FC236}">
                  <a16:creationId xmlns:a16="http://schemas.microsoft.com/office/drawing/2014/main" id="{3DDDEFE3-45D3-46E2-882E-AAA20D27C547}"/>
                </a:ext>
              </a:extLst>
            </p:cNvPr>
            <p:cNvGrpSpPr/>
            <p:nvPr/>
          </p:nvGrpSpPr>
          <p:grpSpPr>
            <a:xfrm>
              <a:off x="3918409" y="3774457"/>
              <a:ext cx="6451822" cy="301807"/>
              <a:chOff x="4790318" y="3028399"/>
              <a:chExt cx="7553524" cy="353343"/>
            </a:xfrm>
          </p:grpSpPr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C0DEFB27-4B1D-43DF-A410-A43B7E733B33}"/>
                  </a:ext>
                </a:extLst>
              </p:cNvPr>
              <p:cNvSpPr txBox="1"/>
              <p:nvPr/>
            </p:nvSpPr>
            <p:spPr>
              <a:xfrm>
                <a:off x="4790318" y="3028399"/>
                <a:ext cx="1525449" cy="32429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dirty="0"/>
                  <a:t>10</a:t>
                </a:r>
                <a:r>
                  <a:rPr lang="en-US" baseline="30000" dirty="0"/>
                  <a:t>-3</a:t>
                </a:r>
                <a:r>
                  <a:rPr lang="en-US" dirty="0"/>
                  <a:t> M</a:t>
                </a:r>
              </a:p>
            </p:txBody>
          </p:sp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07EBBC82-6417-4A74-83D2-BB12A010929F}"/>
                  </a:ext>
                </a:extLst>
              </p:cNvPr>
              <p:cNvSpPr txBox="1"/>
              <p:nvPr/>
            </p:nvSpPr>
            <p:spPr>
              <a:xfrm>
                <a:off x="11327787" y="3057443"/>
                <a:ext cx="1016055" cy="32429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en-US" dirty="0"/>
                  <a:t>10</a:t>
                </a:r>
                <a:r>
                  <a:rPr lang="en-US" baseline="30000" dirty="0"/>
                  <a:t>-9</a:t>
                </a:r>
                <a:r>
                  <a:rPr lang="en-US" dirty="0"/>
                  <a:t> M</a:t>
                </a:r>
              </a:p>
            </p:txBody>
          </p:sp>
        </p:grp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07E23E08-A554-402D-9588-A46374B8285E}"/>
                </a:ext>
              </a:extLst>
            </p:cNvPr>
            <p:cNvSpPr txBox="1"/>
            <p:nvPr/>
          </p:nvSpPr>
          <p:spPr>
            <a:xfrm>
              <a:off x="6662193" y="3804187"/>
              <a:ext cx="1232957" cy="276999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r>
                <a:rPr lang="en-US" dirty="0"/>
                <a:t>10</a:t>
              </a:r>
              <a:r>
                <a:rPr lang="en-US" baseline="30000" dirty="0"/>
                <a:t>-6</a:t>
              </a:r>
              <a:r>
                <a:rPr lang="en-US" dirty="0"/>
                <a:t> M</a:t>
              </a:r>
            </a:p>
          </p:txBody>
        </p:sp>
      </p:grpSp>
      <p:sp>
        <p:nvSpPr>
          <p:cNvPr id="4" name="Oval 3">
            <a:extLst>
              <a:ext uri="{FF2B5EF4-FFF2-40B4-BE49-F238E27FC236}">
                <a16:creationId xmlns:a16="http://schemas.microsoft.com/office/drawing/2014/main" id="{52B07245-D879-4A93-86A4-971914E57F15}"/>
              </a:ext>
            </a:extLst>
          </p:cNvPr>
          <p:cNvSpPr/>
          <p:nvPr/>
        </p:nvSpPr>
        <p:spPr>
          <a:xfrm>
            <a:off x="5267339" y="4084146"/>
            <a:ext cx="3455297" cy="670174"/>
          </a:xfrm>
          <a:prstGeom prst="ellipse">
            <a:avLst/>
          </a:prstGeom>
          <a:noFill/>
          <a:ln w="5715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4" name="Picture 93">
            <a:hlinkClick r:id="rId4"/>
            <a:extLst>
              <a:ext uri="{FF2B5EF4-FFF2-40B4-BE49-F238E27FC236}">
                <a16:creationId xmlns:a16="http://schemas.microsoft.com/office/drawing/2014/main" id="{B08B1A56-6983-4B37-B931-0BF2541A1FC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222" y="213234"/>
            <a:ext cx="1178603" cy="558545"/>
          </a:xfrm>
          <a:prstGeom prst="rect">
            <a:avLst/>
          </a:prstGeom>
        </p:spPr>
      </p:pic>
      <p:sp>
        <p:nvSpPr>
          <p:cNvPr id="95" name="TextBox 94">
            <a:extLst>
              <a:ext uri="{FF2B5EF4-FFF2-40B4-BE49-F238E27FC236}">
                <a16:creationId xmlns:a16="http://schemas.microsoft.com/office/drawing/2014/main" id="{5B3A5243-1906-49BE-BDC8-C3545B8C07B3}"/>
              </a:ext>
            </a:extLst>
          </p:cNvPr>
          <p:cNvSpPr txBox="1"/>
          <p:nvPr/>
        </p:nvSpPr>
        <p:spPr>
          <a:xfrm>
            <a:off x="49695" y="5630472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Orthogonal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 screen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BE31004-ABAC-4A6A-9E1F-28F984679197}"/>
              </a:ext>
            </a:extLst>
          </p:cNvPr>
          <p:cNvSpPr txBox="1"/>
          <p:nvPr/>
        </p:nvSpPr>
        <p:spPr>
          <a:xfrm>
            <a:off x="49695" y="2695227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40 putative</a:t>
            </a:r>
          </a:p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ligands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6A767EF1-79EE-47B2-B2C9-67D00CBC99A2}"/>
              </a:ext>
            </a:extLst>
          </p:cNvPr>
          <p:cNvSpPr txBox="1"/>
          <p:nvPr/>
        </p:nvSpPr>
        <p:spPr>
          <a:xfrm>
            <a:off x="49695" y="2061262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 1</a:t>
            </a:r>
            <a:r>
              <a:rPr lang="en-US" sz="16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1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34842D0E-CEBA-4819-B2FF-BC424D6C7E4B}"/>
              </a:ext>
            </a:extLst>
          </p:cNvPr>
          <p:cNvSpPr txBox="1"/>
          <p:nvPr/>
        </p:nvSpPr>
        <p:spPr>
          <a:xfrm>
            <a:off x="49695" y="1427863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b="1" dirty="0">
                <a:solidFill>
                  <a:schemeClr val="bg1"/>
                </a:solidFill>
              </a:rPr>
              <a:t>1954 predictions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86CF3901-0229-4060-9662-EDDAC6964A2B}"/>
              </a:ext>
            </a:extLst>
          </p:cNvPr>
          <p:cNvSpPr txBox="1"/>
          <p:nvPr/>
        </p:nvSpPr>
        <p:spPr>
          <a:xfrm>
            <a:off x="49695" y="4062228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124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putative hits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1C9C2A53-5835-4178-848C-7754703CA9FE}"/>
              </a:ext>
            </a:extLst>
          </p:cNvPr>
          <p:cNvSpPr txBox="1"/>
          <p:nvPr/>
        </p:nvSpPr>
        <p:spPr>
          <a:xfrm>
            <a:off x="49695" y="3495682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 1</a:t>
            </a:r>
            <a:r>
              <a:rPr lang="en-US" sz="16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2</a:t>
            </a:r>
          </a:p>
        </p:txBody>
      </p:sp>
      <p:sp>
        <p:nvSpPr>
          <p:cNvPr id="104" name="Arrow: Chevron 103">
            <a:extLst>
              <a:ext uri="{FF2B5EF4-FFF2-40B4-BE49-F238E27FC236}">
                <a16:creationId xmlns:a16="http://schemas.microsoft.com/office/drawing/2014/main" id="{7BED2865-624E-4466-95AE-442D44E4225E}"/>
              </a:ext>
            </a:extLst>
          </p:cNvPr>
          <p:cNvSpPr/>
          <p:nvPr/>
        </p:nvSpPr>
        <p:spPr>
          <a:xfrm rot="5400000">
            <a:off x="781215" y="1719235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DAC973E1-E87A-460D-8CE5-1B5E420C7F31}"/>
              </a:ext>
            </a:extLst>
          </p:cNvPr>
          <p:cNvSpPr txBox="1"/>
          <p:nvPr/>
        </p:nvSpPr>
        <p:spPr>
          <a:xfrm>
            <a:off x="49695" y="4720243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Solubility &amp;</a:t>
            </a:r>
          </a:p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aggregation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06" name="Arrow: Chevron 105">
            <a:extLst>
              <a:ext uri="{FF2B5EF4-FFF2-40B4-BE49-F238E27FC236}">
                <a16:creationId xmlns:a16="http://schemas.microsoft.com/office/drawing/2014/main" id="{2CAE87A2-D3D5-4B6A-8646-ABF0B6887DA9}"/>
              </a:ext>
            </a:extLst>
          </p:cNvPr>
          <p:cNvSpPr/>
          <p:nvPr/>
        </p:nvSpPr>
        <p:spPr>
          <a:xfrm rot="5400000">
            <a:off x="781215" y="3234229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07" name="Arrow: Chevron 106">
            <a:extLst>
              <a:ext uri="{FF2B5EF4-FFF2-40B4-BE49-F238E27FC236}">
                <a16:creationId xmlns:a16="http://schemas.microsoft.com/office/drawing/2014/main" id="{82EF4351-D6F9-403E-B1ED-EE8F2B0416EF}"/>
              </a:ext>
            </a:extLst>
          </p:cNvPr>
          <p:cNvSpPr/>
          <p:nvPr/>
        </p:nvSpPr>
        <p:spPr>
          <a:xfrm rot="5400000">
            <a:off x="781215" y="4409008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08" name="Arrow: Chevron 107">
            <a:extLst>
              <a:ext uri="{FF2B5EF4-FFF2-40B4-BE49-F238E27FC236}">
                <a16:creationId xmlns:a16="http://schemas.microsoft.com/office/drawing/2014/main" id="{5768C907-36D3-4C42-895D-09C32386734D}"/>
              </a:ext>
            </a:extLst>
          </p:cNvPr>
          <p:cNvSpPr/>
          <p:nvPr/>
        </p:nvSpPr>
        <p:spPr>
          <a:xfrm rot="5400000">
            <a:off x="781215" y="5318201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10" name="Arrow: Chevron 109">
            <a:extLst>
              <a:ext uri="{FF2B5EF4-FFF2-40B4-BE49-F238E27FC236}">
                <a16:creationId xmlns:a16="http://schemas.microsoft.com/office/drawing/2014/main" id="{AB8ACC4C-DD9B-4E36-952D-085B4D55BF2D}"/>
              </a:ext>
            </a:extLst>
          </p:cNvPr>
          <p:cNvSpPr/>
          <p:nvPr/>
        </p:nvSpPr>
        <p:spPr>
          <a:xfrm rot="5400000">
            <a:off x="781215" y="5921141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11" name="TextBox 110">
            <a:extLst>
              <a:ext uri="{FF2B5EF4-FFF2-40B4-BE49-F238E27FC236}">
                <a16:creationId xmlns:a16="http://schemas.microsoft.com/office/drawing/2014/main" id="{3B6C8E46-ADBC-434D-86ED-AFE3E960F2D5}"/>
              </a:ext>
            </a:extLst>
          </p:cNvPr>
          <p:cNvSpPr txBox="1"/>
          <p:nvPr/>
        </p:nvSpPr>
        <p:spPr>
          <a:xfrm>
            <a:off x="49695" y="1010021"/>
            <a:ext cx="173736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cap="small" dirty="0">
                <a:solidFill>
                  <a:schemeClr val="bg1"/>
                </a:solidFill>
              </a:rPr>
              <a:t>Round</a:t>
            </a:r>
            <a:r>
              <a:rPr lang="en-US" sz="2000" b="1" cap="all" dirty="0">
                <a:solidFill>
                  <a:schemeClr val="bg1"/>
                </a:solidFill>
              </a:rPr>
              <a:t> 1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5EC9FDF-97A1-4F69-81C0-F615F82B5C0A}"/>
              </a:ext>
            </a:extLst>
          </p:cNvPr>
          <p:cNvGrpSpPr/>
          <p:nvPr/>
        </p:nvGrpSpPr>
        <p:grpSpPr>
          <a:xfrm>
            <a:off x="10144422" y="3633827"/>
            <a:ext cx="1500081" cy="2532950"/>
            <a:chOff x="10144422" y="3767177"/>
            <a:chExt cx="1500081" cy="1808346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2FFB64A-2C0A-42F8-96D6-423A8F2322C6}"/>
                </a:ext>
              </a:extLst>
            </p:cNvPr>
            <p:cNvGrpSpPr/>
            <p:nvPr/>
          </p:nvGrpSpPr>
          <p:grpSpPr>
            <a:xfrm>
              <a:off x="10144422" y="3767177"/>
              <a:ext cx="1480507" cy="1808346"/>
              <a:chOff x="10432343" y="3981876"/>
              <a:chExt cx="1480507" cy="1808346"/>
            </a:xfrm>
          </p:grpSpPr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7F1ABACB-5693-48B9-9BBF-EEA3231AC29D}"/>
                  </a:ext>
                </a:extLst>
              </p:cNvPr>
              <p:cNvSpPr txBox="1"/>
              <p:nvPr/>
            </p:nvSpPr>
            <p:spPr>
              <a:xfrm>
                <a:off x="10432343" y="5526545"/>
                <a:ext cx="1480507" cy="2636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ym typeface="Wingdings" panose="05000000000000000000" pitchFamily="2" charset="2"/>
                  </a:rPr>
                  <a:t>High</a:t>
                </a:r>
                <a:endParaRPr lang="en-US" dirty="0"/>
              </a:p>
            </p:txBody>
          </p:sp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2DAB1614-9DAB-403B-82FB-3536B2EB59F1}"/>
                  </a:ext>
                </a:extLst>
              </p:cNvPr>
              <p:cNvSpPr txBox="1"/>
              <p:nvPr/>
            </p:nvSpPr>
            <p:spPr>
              <a:xfrm>
                <a:off x="10432343" y="3981876"/>
                <a:ext cx="1401565" cy="2636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ym typeface="Wingdings" panose="05000000000000000000" pitchFamily="2" charset="2"/>
                  </a:rPr>
                  <a:t>Low</a:t>
                </a:r>
                <a:endParaRPr lang="en-US" dirty="0"/>
              </a:p>
            </p:txBody>
          </p:sp>
        </p:grp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5831310-DF62-4EAD-AC3C-CFF1D0457DD0}"/>
                </a:ext>
              </a:extLst>
            </p:cNvPr>
            <p:cNvSpPr txBox="1"/>
            <p:nvPr/>
          </p:nvSpPr>
          <p:spPr>
            <a:xfrm>
              <a:off x="10163996" y="4478017"/>
              <a:ext cx="1480507" cy="4614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>
                  <a:sym typeface="Wingdings" panose="05000000000000000000" pitchFamily="2" charset="2"/>
                </a:rPr>
                <a:t>Protein consumption</a:t>
              </a:r>
              <a:endParaRPr lang="en-US" b="1" dirty="0"/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0AB9534-E613-4DDF-9E61-1D2779DCE135}"/>
              </a:ext>
            </a:extLst>
          </p:cNvPr>
          <p:cNvGrpSpPr/>
          <p:nvPr/>
        </p:nvGrpSpPr>
        <p:grpSpPr>
          <a:xfrm>
            <a:off x="1829352" y="3633533"/>
            <a:ext cx="1516231" cy="2506739"/>
            <a:chOff x="2005433" y="3766884"/>
            <a:chExt cx="1340150" cy="1883364"/>
          </a:xfrm>
        </p:grpSpPr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9864C077-6A86-46A7-A8A2-24FA90E00686}"/>
                </a:ext>
              </a:extLst>
            </p:cNvPr>
            <p:cNvGrpSpPr/>
            <p:nvPr/>
          </p:nvGrpSpPr>
          <p:grpSpPr>
            <a:xfrm>
              <a:off x="2005433" y="3766884"/>
              <a:ext cx="1340150" cy="1883364"/>
              <a:chOff x="2381036" y="3981583"/>
              <a:chExt cx="1340150" cy="1883364"/>
            </a:xfrm>
          </p:grpSpPr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1C932C50-F33A-4747-93D9-33F6F77AA9DA}"/>
                  </a:ext>
                </a:extLst>
              </p:cNvPr>
              <p:cNvSpPr txBox="1"/>
              <p:nvPr/>
            </p:nvSpPr>
            <p:spPr>
              <a:xfrm>
                <a:off x="2381036" y="5587460"/>
                <a:ext cx="1340150" cy="2774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dirty="0">
                    <a:sym typeface="Wingdings" panose="05000000000000000000" pitchFamily="2" charset="2"/>
                  </a:rPr>
                  <a:t>Low</a:t>
                </a:r>
                <a:endParaRPr lang="en-US" dirty="0"/>
              </a:p>
            </p:txBody>
          </p:sp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181539F2-2B4A-449E-9318-45A95D57FDC6}"/>
                  </a:ext>
                </a:extLst>
              </p:cNvPr>
              <p:cNvSpPr txBox="1"/>
              <p:nvPr/>
            </p:nvSpPr>
            <p:spPr>
              <a:xfrm>
                <a:off x="2476365" y="3981583"/>
                <a:ext cx="1244821" cy="27748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r"/>
                <a:r>
                  <a:rPr lang="en-US" dirty="0">
                    <a:sym typeface="Wingdings" panose="05000000000000000000" pitchFamily="2" charset="2"/>
                  </a:rPr>
                  <a:t>High</a:t>
                </a:r>
                <a:endParaRPr lang="en-US" dirty="0"/>
              </a:p>
            </p:txBody>
          </p:sp>
        </p:grp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A4AC6344-EB20-45EC-9E5C-187367C6A26C}"/>
                </a:ext>
              </a:extLst>
            </p:cNvPr>
            <p:cNvSpPr txBox="1"/>
            <p:nvPr/>
          </p:nvSpPr>
          <p:spPr>
            <a:xfrm>
              <a:off x="2091432" y="4608953"/>
              <a:ext cx="1244821" cy="4856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b="1" dirty="0">
                  <a:sym typeface="Wingdings" panose="05000000000000000000" pitchFamily="2" charset="2"/>
                </a:rPr>
                <a:t>Throughput</a:t>
              </a:r>
              <a:endParaRPr lang="en-US" b="1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4404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  <p:bldP spid="69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itle 1">
            <a:extLst>
              <a:ext uri="{FF2B5EF4-FFF2-40B4-BE49-F238E27FC236}">
                <a16:creationId xmlns:a16="http://schemas.microsoft.com/office/drawing/2014/main" id="{01089281-C323-4D43-B920-292BBE673BF3}"/>
              </a:ext>
            </a:extLst>
          </p:cNvPr>
          <p:cNvSpPr txBox="1">
            <a:spLocks/>
          </p:cNvSpPr>
          <p:nvPr/>
        </p:nvSpPr>
        <p:spPr>
          <a:xfrm>
            <a:off x="140092" y="1451"/>
            <a:ext cx="1578909" cy="6856549"/>
          </a:xfrm>
          <a:prstGeom prst="rect">
            <a:avLst/>
          </a:prstGeom>
          <a:solidFill>
            <a:srgbClr val="006666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endParaRPr lang="en-US" sz="160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B15BE25-CFDF-47AD-BFDF-C1EB7136F6FC}"/>
              </a:ext>
            </a:extLst>
          </p:cNvPr>
          <p:cNvSpPr txBox="1"/>
          <p:nvPr/>
        </p:nvSpPr>
        <p:spPr>
          <a:xfrm>
            <a:off x="1865905" y="264604"/>
            <a:ext cx="990190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6666"/>
                </a:solidFill>
              </a:rPr>
              <a:t>Surface plasmon resonance (SPR) is a sensitive, high-throughput method that uses small amounts of protein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8750182F-AE36-469F-807E-22A5E2BA8E70}"/>
              </a:ext>
            </a:extLst>
          </p:cNvPr>
          <p:cNvGrpSpPr>
            <a:grpSpLocks noChangeAspect="1"/>
          </p:cNvGrpSpPr>
          <p:nvPr/>
        </p:nvGrpSpPr>
        <p:grpSpPr>
          <a:xfrm>
            <a:off x="7644586" y="2412254"/>
            <a:ext cx="3671123" cy="2295761"/>
            <a:chOff x="8644823" y="2575150"/>
            <a:chExt cx="3536632" cy="2211660"/>
          </a:xfrm>
        </p:grpSpPr>
        <p:grpSp>
          <p:nvGrpSpPr>
            <p:cNvPr id="47" name="Group 46">
              <a:extLst>
                <a:ext uri="{FF2B5EF4-FFF2-40B4-BE49-F238E27FC236}">
                  <a16:creationId xmlns:a16="http://schemas.microsoft.com/office/drawing/2014/main" id="{D237E918-00DA-4F33-AAAC-397DC04E291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644823" y="2575150"/>
              <a:ext cx="2970315" cy="2211660"/>
              <a:chOff x="8554769" y="2197226"/>
              <a:chExt cx="3812294" cy="2838588"/>
            </a:xfrm>
          </p:grpSpPr>
          <p:pic>
            <p:nvPicPr>
              <p:cNvPr id="51" name="New picture">
                <a:extLst>
                  <a:ext uri="{FF2B5EF4-FFF2-40B4-BE49-F238E27FC236}">
                    <a16:creationId xmlns:a16="http://schemas.microsoft.com/office/drawing/2014/main" id="{23BFC916-18B6-4BD8-874D-68F1C2E21E9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58231" r="57777"/>
              <a:stretch/>
            </p:blipFill>
            <p:spPr bwMode="auto">
              <a:xfrm>
                <a:off x="8740288" y="2197226"/>
                <a:ext cx="3626775" cy="256213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 cap="flat" algn="ctr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</a:extLst>
            </p:spPr>
          </p:pic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0DB7E812-C898-489B-97F9-7BC348BDA0F6}"/>
                  </a:ext>
                </a:extLst>
              </p:cNvPr>
              <p:cNvSpPr txBox="1"/>
              <p:nvPr/>
            </p:nvSpPr>
            <p:spPr>
              <a:xfrm>
                <a:off x="9895500" y="4579154"/>
                <a:ext cx="1151704" cy="45666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Time</a:t>
                </a: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C8C284E1-7250-48B6-81BB-5F405BC8DF36}"/>
                  </a:ext>
                </a:extLst>
              </p:cNvPr>
              <p:cNvSpPr txBox="1"/>
              <p:nvPr/>
            </p:nvSpPr>
            <p:spPr>
              <a:xfrm rot="16200000">
                <a:off x="7752000" y="3311399"/>
                <a:ext cx="2062197" cy="456659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dirty="0"/>
                  <a:t>Response</a:t>
                </a:r>
              </a:p>
            </p:txBody>
          </p:sp>
        </p:grp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75607C49-5A0A-4A1E-AB6C-518FD32EA5A2}"/>
                </a:ext>
              </a:extLst>
            </p:cNvPr>
            <p:cNvSpPr txBox="1"/>
            <p:nvPr/>
          </p:nvSpPr>
          <p:spPr>
            <a:xfrm>
              <a:off x="10933364" y="2957497"/>
              <a:ext cx="1248091" cy="53370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>
              <a:spAutoFit/>
            </a:bodyPr>
            <a:lstStyle/>
            <a:p>
              <a:pPr algn="ctr"/>
              <a:r>
                <a:rPr lang="en-US" dirty="0">
                  <a:solidFill>
                    <a:schemeClr val="tx1"/>
                  </a:solidFill>
                </a:rPr>
                <a:t>Compound </a:t>
              </a:r>
            </a:p>
            <a:p>
              <a:pPr algn="ctr"/>
              <a:r>
                <a:rPr lang="en-US" dirty="0"/>
                <a:t>in</a:t>
              </a:r>
              <a:r>
                <a:rPr lang="en-US" dirty="0">
                  <a:solidFill>
                    <a:schemeClr val="tx1"/>
                  </a:solidFill>
                </a:rPr>
                <a:t> Buffer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D7827ADD-E54C-4D87-A339-72E80C9B9296}"/>
                </a:ext>
              </a:extLst>
            </p:cNvPr>
            <p:cNvSpPr txBox="1"/>
            <p:nvPr/>
          </p:nvSpPr>
          <p:spPr>
            <a:xfrm>
              <a:off x="9073955" y="3745497"/>
              <a:ext cx="661201" cy="266852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lIns="0" tIns="0" rIns="0" bIns="0">
              <a:spAutoFit/>
            </a:bodyPr>
            <a:lstStyle/>
            <a:p>
              <a:r>
                <a:rPr lang="en-US" dirty="0">
                  <a:solidFill>
                    <a:schemeClr val="tx1"/>
                  </a:solidFill>
                </a:rPr>
                <a:t>Buffer</a:t>
              </a: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92650F18-2ADB-4CE6-A268-AF70AC56768C}"/>
              </a:ext>
            </a:extLst>
          </p:cNvPr>
          <p:cNvGrpSpPr>
            <a:grpSpLocks noChangeAspect="1"/>
          </p:cNvGrpSpPr>
          <p:nvPr/>
        </p:nvGrpSpPr>
        <p:grpSpPr>
          <a:xfrm>
            <a:off x="2427650" y="2307433"/>
            <a:ext cx="4467936" cy="2479587"/>
            <a:chOff x="1600127" y="1384848"/>
            <a:chExt cx="4822570" cy="2676399"/>
          </a:xfrm>
        </p:grpSpPr>
        <p:grpSp>
          <p:nvGrpSpPr>
            <p:cNvPr id="18434" name="Group 18433">
              <a:extLst>
                <a:ext uri="{FF2B5EF4-FFF2-40B4-BE49-F238E27FC236}">
                  <a16:creationId xmlns:a16="http://schemas.microsoft.com/office/drawing/2014/main" id="{614A0BF9-E840-4BAC-BC6E-F64F97F72BE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600127" y="1384848"/>
              <a:ext cx="4822570" cy="2676399"/>
              <a:chOff x="2844499" y="1226391"/>
              <a:chExt cx="6185767" cy="3432941"/>
            </a:xfrm>
          </p:grpSpPr>
          <p:cxnSp>
            <p:nvCxnSpPr>
              <p:cNvPr id="67" name="Straight Arrow Connector 66">
                <a:extLst>
                  <a:ext uri="{FF2B5EF4-FFF2-40B4-BE49-F238E27FC236}">
                    <a16:creationId xmlns:a16="http://schemas.microsoft.com/office/drawing/2014/main" id="{597D7DC0-ED67-46C0-9339-EA5FF6AC499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85290" y="4307792"/>
                <a:ext cx="3696184" cy="14423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headEnd type="diamond" w="lg" len="lg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Straight Arrow Connector 62">
                <a:extLst>
                  <a:ext uri="{FF2B5EF4-FFF2-40B4-BE49-F238E27FC236}">
                    <a16:creationId xmlns:a16="http://schemas.microsoft.com/office/drawing/2014/main" id="{F90E2726-9E58-4121-9FC7-838D3C4A18B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453885" y="3399820"/>
                <a:ext cx="3727589" cy="13183"/>
              </a:xfrm>
              <a:prstGeom prst="straightConnector1">
                <a:avLst/>
              </a:prstGeom>
              <a:ln w="19050" cap="sq">
                <a:solidFill>
                  <a:schemeClr val="tx1"/>
                </a:solidFill>
                <a:headEnd type="diamond" w="lg" len="lg"/>
                <a:tailEnd type="arrow" w="lg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4CB84E43-A0A8-4FD2-A1DB-73AAAF800080}"/>
                  </a:ext>
                </a:extLst>
              </p:cNvPr>
              <p:cNvGrpSpPr/>
              <p:nvPr/>
            </p:nvGrpSpPr>
            <p:grpSpPr>
              <a:xfrm>
                <a:off x="2844499" y="1226391"/>
                <a:ext cx="6185767" cy="3432941"/>
                <a:chOff x="3086397" y="1162964"/>
                <a:chExt cx="6185767" cy="3432941"/>
              </a:xfrm>
            </p:grpSpPr>
            <p:pic>
              <p:nvPicPr>
                <p:cNvPr id="31" name="New picture">
                  <a:extLst>
                    <a:ext uri="{FF2B5EF4-FFF2-40B4-BE49-F238E27FC236}">
                      <a16:creationId xmlns:a16="http://schemas.microsoft.com/office/drawing/2014/main" id="{747E5C7C-C798-46D1-9210-F9F252BE849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 rotWithShape="1">
                <a:blip r:embed="rId4">
                  <a:alphaModFix amt="98000"/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25310" t="20458" r="35560" b="44762"/>
                <a:stretch/>
              </p:blipFill>
              <p:spPr bwMode="auto">
                <a:xfrm>
                  <a:off x="4997908" y="2592921"/>
                  <a:ext cx="2956485" cy="18765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 cap="flat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14:hiddenLine>
                  </a:ext>
                </a:extLst>
              </p:spPr>
            </p:pic>
            <p:sp>
              <p:nvSpPr>
                <p:cNvPr id="2" name="TextBox 1">
                  <a:extLst>
                    <a:ext uri="{FF2B5EF4-FFF2-40B4-BE49-F238E27FC236}">
                      <a16:creationId xmlns:a16="http://schemas.microsoft.com/office/drawing/2014/main" id="{3DCD0C51-0F8F-4BDC-B8AD-595FC89544F7}"/>
                    </a:ext>
                  </a:extLst>
                </p:cNvPr>
                <p:cNvSpPr txBox="1"/>
                <p:nvPr/>
              </p:nvSpPr>
              <p:spPr>
                <a:xfrm>
                  <a:off x="3492999" y="1170352"/>
                  <a:ext cx="1995453" cy="894833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dirty="0"/>
                    <a:t>Polarized light</a:t>
                  </a:r>
                </a:p>
              </p:txBody>
            </p:sp>
            <p:sp>
              <p:nvSpPr>
                <p:cNvPr id="4" name="Isosceles Triangle 3">
                  <a:extLst>
                    <a:ext uri="{FF2B5EF4-FFF2-40B4-BE49-F238E27FC236}">
                      <a16:creationId xmlns:a16="http://schemas.microsoft.com/office/drawing/2014/main" id="{776039C6-5B53-43CD-927C-26A85B02821B}"/>
                    </a:ext>
                  </a:extLst>
                </p:cNvPr>
                <p:cNvSpPr/>
                <p:nvPr/>
              </p:nvSpPr>
              <p:spPr>
                <a:xfrm rot="8015280">
                  <a:off x="5465954" y="1488414"/>
                  <a:ext cx="405921" cy="1178684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73311209-CFFC-4799-AE2C-CAC2928D4C09}"/>
                    </a:ext>
                  </a:extLst>
                </p:cNvPr>
                <p:cNvSpPr txBox="1"/>
                <p:nvPr/>
              </p:nvSpPr>
              <p:spPr>
                <a:xfrm>
                  <a:off x="7379476" y="1162964"/>
                  <a:ext cx="1892688" cy="894833"/>
                </a:xfrm>
                <a:prstGeom prst="rect">
                  <a:avLst/>
                </a:prstGeom>
                <a:solidFill>
                  <a:schemeClr val="bg1"/>
                </a:solidFill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dirty="0"/>
                    <a:t>Reflected light</a:t>
                  </a:r>
                </a:p>
              </p:txBody>
            </p:sp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EA72B0A0-F60F-42EF-AA72-2897824EA3DA}"/>
                    </a:ext>
                  </a:extLst>
                </p:cNvPr>
                <p:cNvSpPr/>
                <p:nvPr/>
              </p:nvSpPr>
              <p:spPr>
                <a:xfrm>
                  <a:off x="6979846" y="2020039"/>
                  <a:ext cx="531915" cy="247849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6" name="Isosceles Triangle 35">
                  <a:extLst>
                    <a:ext uri="{FF2B5EF4-FFF2-40B4-BE49-F238E27FC236}">
                      <a16:creationId xmlns:a16="http://schemas.microsoft.com/office/drawing/2014/main" id="{57CD1AEA-A41F-4BC3-A141-045ED805763C}"/>
                    </a:ext>
                  </a:extLst>
                </p:cNvPr>
                <p:cNvSpPr/>
                <p:nvPr/>
              </p:nvSpPr>
              <p:spPr>
                <a:xfrm rot="14470146">
                  <a:off x="7191890" y="1666333"/>
                  <a:ext cx="236382" cy="1178684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5" name="Isosceles Triangle 34">
                  <a:extLst>
                    <a:ext uri="{FF2B5EF4-FFF2-40B4-BE49-F238E27FC236}">
                      <a16:creationId xmlns:a16="http://schemas.microsoft.com/office/drawing/2014/main" id="{37E10BC8-0256-4A53-A77E-68FE2E0F4803}"/>
                    </a:ext>
                  </a:extLst>
                </p:cNvPr>
                <p:cNvSpPr/>
                <p:nvPr/>
              </p:nvSpPr>
              <p:spPr>
                <a:xfrm rot="12015379">
                  <a:off x="6895552" y="1419339"/>
                  <a:ext cx="210420" cy="1159492"/>
                </a:xfrm>
                <a:prstGeom prst="triangle">
                  <a:avLst/>
                </a:prstGeom>
                <a:solidFill>
                  <a:srgbClr val="FF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" name="Isosceles Triangle 7">
                  <a:extLst>
                    <a:ext uri="{FF2B5EF4-FFF2-40B4-BE49-F238E27FC236}">
                      <a16:creationId xmlns:a16="http://schemas.microsoft.com/office/drawing/2014/main" id="{5DDB4900-B5DB-4172-B13D-87C90BB16A4F}"/>
                    </a:ext>
                  </a:extLst>
                </p:cNvPr>
                <p:cNvSpPr/>
                <p:nvPr/>
              </p:nvSpPr>
              <p:spPr>
                <a:xfrm>
                  <a:off x="5792823" y="1964287"/>
                  <a:ext cx="1146573" cy="615117"/>
                </a:xfrm>
                <a:prstGeom prst="triangle">
                  <a:avLst/>
                </a:prstGeom>
                <a:solidFill>
                  <a:schemeClr val="bg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49D52DA5-3026-408F-9ECF-E6B1AB236247}"/>
                    </a:ext>
                  </a:extLst>
                </p:cNvPr>
                <p:cNvSpPr txBox="1"/>
                <p:nvPr/>
              </p:nvSpPr>
              <p:spPr>
                <a:xfrm>
                  <a:off x="5975130" y="2181693"/>
                  <a:ext cx="933689" cy="426111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400" dirty="0"/>
                    <a:t>Prism</a:t>
                  </a:r>
                </a:p>
              </p:txBody>
            </p:sp>
            <p:sp>
              <p:nvSpPr>
                <p:cNvPr id="49" name="TextBox 48">
                  <a:extLst>
                    <a:ext uri="{FF2B5EF4-FFF2-40B4-BE49-F238E27FC236}">
                      <a16:creationId xmlns:a16="http://schemas.microsoft.com/office/drawing/2014/main" id="{251F2329-AA33-4EB4-904E-D267F2AF0762}"/>
                    </a:ext>
                  </a:extLst>
                </p:cNvPr>
                <p:cNvSpPr txBox="1"/>
                <p:nvPr/>
              </p:nvSpPr>
              <p:spPr>
                <a:xfrm>
                  <a:off x="3086397" y="3727398"/>
                  <a:ext cx="1602318" cy="868507"/>
                </a:xfrm>
                <a:prstGeom prst="rect">
                  <a:avLst/>
                </a:prstGeom>
                <a:noFill/>
              </p:spPr>
              <p:txBody>
                <a:bodyPr wrap="square" lIns="91440" tIns="91440" rIns="91440" bIns="91440">
                  <a:spAutoFit/>
                </a:bodyPr>
                <a:lstStyle/>
                <a:p>
                  <a:pPr algn="r"/>
                  <a:r>
                    <a:rPr lang="en-US" sz="1600" dirty="0">
                      <a:solidFill>
                        <a:schemeClr val="tx1"/>
                      </a:solidFill>
                    </a:rPr>
                    <a:t>Compound</a:t>
                  </a:r>
                </a:p>
                <a:p>
                  <a:pPr algn="r"/>
                  <a:r>
                    <a:rPr lang="en-US" sz="1600" dirty="0"/>
                    <a:t>+ buffer</a:t>
                  </a:r>
                  <a:endParaRPr lang="en-US" sz="1600" dirty="0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B66F34E5-507E-4487-A81A-979D5D0DCDB4}"/>
                    </a:ext>
                  </a:extLst>
                </p:cNvPr>
                <p:cNvSpPr txBox="1"/>
                <p:nvPr/>
              </p:nvSpPr>
              <p:spPr>
                <a:xfrm>
                  <a:off x="3134556" y="3040284"/>
                  <a:ext cx="1488900" cy="552686"/>
                </a:xfrm>
                <a:prstGeom prst="rect">
                  <a:avLst/>
                </a:prstGeom>
                <a:noFill/>
              </p:spPr>
              <p:txBody>
                <a:bodyPr wrap="square" lIns="91440" tIns="91440" rIns="91440" bIns="91440">
                  <a:spAutoFit/>
                </a:bodyPr>
                <a:lstStyle/>
                <a:p>
                  <a:pPr algn="r"/>
                  <a:r>
                    <a:rPr lang="en-US" sz="1600" dirty="0">
                      <a:solidFill>
                        <a:schemeClr val="tx1"/>
                      </a:solidFill>
                    </a:rPr>
                    <a:t>Buffer</a:t>
                  </a:r>
                </a:p>
              </p:txBody>
            </p:sp>
          </p:grpSp>
        </p:grpSp>
        <p:cxnSp>
          <p:nvCxnSpPr>
            <p:cNvPr id="77" name="Straight Arrow Connector 76">
              <a:extLst>
                <a:ext uri="{FF2B5EF4-FFF2-40B4-BE49-F238E27FC236}">
                  <a16:creationId xmlns:a16="http://schemas.microsoft.com/office/drawing/2014/main" id="{B65B162D-D171-4729-B134-E4A8E01F6B82}"/>
                </a:ext>
              </a:extLst>
            </p:cNvPr>
            <p:cNvCxnSpPr>
              <a:cxnSpLocks/>
              <a:stCxn id="4" idx="3"/>
            </p:cNvCxnSpPr>
            <p:nvPr/>
          </p:nvCxnSpPr>
          <p:spPr>
            <a:xfrm>
              <a:off x="3280720" y="1781255"/>
              <a:ext cx="311957" cy="283069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Straight Arrow Connector 77">
              <a:extLst>
                <a:ext uri="{FF2B5EF4-FFF2-40B4-BE49-F238E27FC236}">
                  <a16:creationId xmlns:a16="http://schemas.microsoft.com/office/drawing/2014/main" id="{66250E63-7D1C-4034-A85A-5C8B4BAEC5C9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697307" y="1627153"/>
              <a:ext cx="102528" cy="285366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Straight Arrow Connector 78">
              <a:extLst>
                <a:ext uri="{FF2B5EF4-FFF2-40B4-BE49-F238E27FC236}">
                  <a16:creationId xmlns:a16="http://schemas.microsoft.com/office/drawing/2014/main" id="{DE84D6DD-A649-4C7B-B94A-D17DA8524A6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020397" y="2026713"/>
              <a:ext cx="255548" cy="142656"/>
            </a:xfrm>
            <a:prstGeom prst="straightConnector1">
              <a:avLst/>
            </a:prstGeom>
            <a:ln w="12700">
              <a:solidFill>
                <a:schemeClr val="bg1"/>
              </a:solidFill>
              <a:tailEnd type="arrow" w="lg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2324FA1-B413-43A4-9B38-D50A602D9CD9}"/>
              </a:ext>
            </a:extLst>
          </p:cNvPr>
          <p:cNvSpPr txBox="1"/>
          <p:nvPr/>
        </p:nvSpPr>
        <p:spPr>
          <a:xfrm>
            <a:off x="2721336" y="3722900"/>
            <a:ext cx="410486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dirty="0"/>
              <a:t>LRRK2 WDR is immobilized on the chip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88467C72-AD2F-4045-A1D7-AF6A8906DEE5}"/>
              </a:ext>
            </a:extLst>
          </p:cNvPr>
          <p:cNvGrpSpPr/>
          <p:nvPr/>
        </p:nvGrpSpPr>
        <p:grpSpPr>
          <a:xfrm>
            <a:off x="2477399" y="4184411"/>
            <a:ext cx="4327166" cy="880369"/>
            <a:chOff x="1805006" y="3188163"/>
            <a:chExt cx="4362345" cy="880369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B8D1A468-AD7E-406C-884B-6A352C75A747}"/>
                </a:ext>
              </a:extLst>
            </p:cNvPr>
            <p:cNvSpPr txBox="1"/>
            <p:nvPr/>
          </p:nvSpPr>
          <p:spPr>
            <a:xfrm>
              <a:off x="1805006" y="3188163"/>
              <a:ext cx="4362345" cy="88036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dirty="0"/>
                <a:t>Compounds are         flowed over the chip</a:t>
              </a:r>
            </a:p>
            <a:p>
              <a:pPr algn="ctr">
                <a:lnSpc>
                  <a:spcPct val="150000"/>
                </a:lnSpc>
              </a:pPr>
              <a:endParaRPr lang="en-US" dirty="0"/>
            </a:p>
          </p:txBody>
        </p:sp>
        <p:sp>
          <p:nvSpPr>
            <p:cNvPr id="6" name="Flowchart: Delay 5">
              <a:extLst>
                <a:ext uri="{FF2B5EF4-FFF2-40B4-BE49-F238E27FC236}">
                  <a16:creationId xmlns:a16="http://schemas.microsoft.com/office/drawing/2014/main" id="{F5865792-6F65-4979-8CAE-78138DC5D6D9}"/>
                </a:ext>
              </a:extLst>
            </p:cNvPr>
            <p:cNvSpPr/>
            <p:nvPr/>
          </p:nvSpPr>
          <p:spPr>
            <a:xfrm rot="5400000">
              <a:off x="3701608" y="3333848"/>
              <a:ext cx="163529" cy="296206"/>
            </a:xfrm>
            <a:prstGeom prst="flowChartDelay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F69F4BC4-A55D-450D-AACB-990CE2621502}"/>
              </a:ext>
            </a:extLst>
          </p:cNvPr>
          <p:cNvSpPr txBox="1"/>
          <p:nvPr/>
        </p:nvSpPr>
        <p:spPr>
          <a:xfrm>
            <a:off x="1972336" y="6158509"/>
            <a:ext cx="27300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/>
              <a:t>Motsa</a:t>
            </a:r>
            <a:r>
              <a:rPr lang="en-US" sz="1200" dirty="0"/>
              <a:t> and </a:t>
            </a:r>
            <a:r>
              <a:rPr lang="en-US" sz="1200" dirty="0" err="1"/>
              <a:t>Stahelin</a:t>
            </a:r>
            <a:r>
              <a:rPr lang="en-US" sz="1200" dirty="0"/>
              <a:t>, </a:t>
            </a:r>
          </a:p>
          <a:p>
            <a:r>
              <a:rPr lang="en-US" sz="1200" dirty="0"/>
              <a:t>https://doi.org/10.1042/bio_2022_139</a:t>
            </a:r>
          </a:p>
        </p:txBody>
      </p:sp>
      <p:pic>
        <p:nvPicPr>
          <p:cNvPr id="124" name="Picture 123">
            <a:hlinkClick r:id="rId5"/>
            <a:extLst>
              <a:ext uri="{FF2B5EF4-FFF2-40B4-BE49-F238E27FC236}">
                <a16:creationId xmlns:a16="http://schemas.microsoft.com/office/drawing/2014/main" id="{96CBBD8C-EF58-4A52-9AC2-47C473CBDF12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222" y="213234"/>
            <a:ext cx="1178603" cy="558545"/>
          </a:xfrm>
          <a:prstGeom prst="rect">
            <a:avLst/>
          </a:prstGeom>
        </p:spPr>
      </p:pic>
      <p:sp>
        <p:nvSpPr>
          <p:cNvPr id="125" name="TextBox 124">
            <a:extLst>
              <a:ext uri="{FF2B5EF4-FFF2-40B4-BE49-F238E27FC236}">
                <a16:creationId xmlns:a16="http://schemas.microsoft.com/office/drawing/2014/main" id="{A22E294B-74DF-48E0-A607-9C064E4ECEF4}"/>
              </a:ext>
            </a:extLst>
          </p:cNvPr>
          <p:cNvSpPr txBox="1"/>
          <p:nvPr/>
        </p:nvSpPr>
        <p:spPr>
          <a:xfrm>
            <a:off x="49695" y="5743206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Orthogonal 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screen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26" name="TextBox 125">
            <a:extLst>
              <a:ext uri="{FF2B5EF4-FFF2-40B4-BE49-F238E27FC236}">
                <a16:creationId xmlns:a16="http://schemas.microsoft.com/office/drawing/2014/main" id="{4B7CA42B-F341-41A1-AE22-D2A1E7CD29D5}"/>
              </a:ext>
            </a:extLst>
          </p:cNvPr>
          <p:cNvSpPr txBox="1"/>
          <p:nvPr/>
        </p:nvSpPr>
        <p:spPr>
          <a:xfrm>
            <a:off x="49695" y="2695227"/>
            <a:ext cx="1737360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4</a:t>
            </a:r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40 putative</a:t>
            </a:r>
          </a:p>
          <a:p>
            <a:pPr algn="ctr"/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ligands</a:t>
            </a:r>
          </a:p>
        </p:txBody>
      </p:sp>
      <p:sp>
        <p:nvSpPr>
          <p:cNvPr id="127" name="TextBox 126">
            <a:extLst>
              <a:ext uri="{FF2B5EF4-FFF2-40B4-BE49-F238E27FC236}">
                <a16:creationId xmlns:a16="http://schemas.microsoft.com/office/drawing/2014/main" id="{3DFEF6EE-5723-431B-9195-5F68352940DF}"/>
              </a:ext>
            </a:extLst>
          </p:cNvPr>
          <p:cNvSpPr txBox="1"/>
          <p:nvPr/>
        </p:nvSpPr>
        <p:spPr>
          <a:xfrm>
            <a:off x="49695" y="2061262"/>
            <a:ext cx="1737360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b="1" dirty="0">
                <a:solidFill>
                  <a:schemeClr val="bg1"/>
                </a:solidFill>
              </a:rPr>
              <a:t>SPR 1</a:t>
            </a:r>
            <a:r>
              <a:rPr lang="en-US" b="1" baseline="30000" dirty="0">
                <a:solidFill>
                  <a:schemeClr val="bg1"/>
                </a:solidFill>
              </a:rPr>
              <a:t>o</a:t>
            </a:r>
            <a:r>
              <a:rPr lang="en-US" b="1" dirty="0">
                <a:solidFill>
                  <a:schemeClr val="bg1"/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b="1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1</a:t>
            </a:r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6C5C140C-2BD1-4B1D-BB55-584A392F7C5A}"/>
              </a:ext>
            </a:extLst>
          </p:cNvPr>
          <p:cNvSpPr txBox="1"/>
          <p:nvPr/>
        </p:nvSpPr>
        <p:spPr>
          <a:xfrm>
            <a:off x="49695" y="1427863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1954 predictions</a:t>
            </a:r>
          </a:p>
        </p:txBody>
      </p:sp>
      <p:sp>
        <p:nvSpPr>
          <p:cNvPr id="129" name="TextBox 128">
            <a:extLst>
              <a:ext uri="{FF2B5EF4-FFF2-40B4-BE49-F238E27FC236}">
                <a16:creationId xmlns:a16="http://schemas.microsoft.com/office/drawing/2014/main" id="{FCFA5AB8-3102-49CF-8CD8-910C21F2D3EB}"/>
              </a:ext>
            </a:extLst>
          </p:cNvPr>
          <p:cNvSpPr txBox="1"/>
          <p:nvPr/>
        </p:nvSpPr>
        <p:spPr>
          <a:xfrm>
            <a:off x="49695" y="4174962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124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putative hits</a:t>
            </a:r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62BB4E2F-AE87-48DD-959D-20D7CF2865AD}"/>
              </a:ext>
            </a:extLst>
          </p:cNvPr>
          <p:cNvSpPr txBox="1"/>
          <p:nvPr/>
        </p:nvSpPr>
        <p:spPr>
          <a:xfrm>
            <a:off x="49695" y="3608416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 1</a:t>
            </a:r>
            <a:r>
              <a:rPr lang="en-US" sz="16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2</a:t>
            </a:r>
          </a:p>
        </p:txBody>
      </p:sp>
      <p:sp>
        <p:nvSpPr>
          <p:cNvPr id="131" name="Arrow: Chevron 130">
            <a:extLst>
              <a:ext uri="{FF2B5EF4-FFF2-40B4-BE49-F238E27FC236}">
                <a16:creationId xmlns:a16="http://schemas.microsoft.com/office/drawing/2014/main" id="{92DF3F2A-7471-4469-9961-C18C9E5F9B91}"/>
              </a:ext>
            </a:extLst>
          </p:cNvPr>
          <p:cNvSpPr/>
          <p:nvPr/>
        </p:nvSpPr>
        <p:spPr>
          <a:xfrm rot="5400000">
            <a:off x="781215" y="1719235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5A7CDB43-26E0-468F-9119-81B72C3D718F}"/>
              </a:ext>
            </a:extLst>
          </p:cNvPr>
          <p:cNvSpPr txBox="1"/>
          <p:nvPr/>
        </p:nvSpPr>
        <p:spPr>
          <a:xfrm>
            <a:off x="49695" y="4832977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Solubility &amp;</a:t>
            </a:r>
          </a:p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aggregation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3" name="Arrow: Chevron 132">
            <a:extLst>
              <a:ext uri="{FF2B5EF4-FFF2-40B4-BE49-F238E27FC236}">
                <a16:creationId xmlns:a16="http://schemas.microsoft.com/office/drawing/2014/main" id="{44E9F104-B54C-418E-9E91-3AEA2B943641}"/>
              </a:ext>
            </a:extLst>
          </p:cNvPr>
          <p:cNvSpPr/>
          <p:nvPr/>
        </p:nvSpPr>
        <p:spPr>
          <a:xfrm rot="5400000">
            <a:off x="781215" y="3346963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34" name="Arrow: Chevron 133">
            <a:extLst>
              <a:ext uri="{FF2B5EF4-FFF2-40B4-BE49-F238E27FC236}">
                <a16:creationId xmlns:a16="http://schemas.microsoft.com/office/drawing/2014/main" id="{7B0CB352-47E5-4E5D-B104-19AD873B9B22}"/>
              </a:ext>
            </a:extLst>
          </p:cNvPr>
          <p:cNvSpPr/>
          <p:nvPr/>
        </p:nvSpPr>
        <p:spPr>
          <a:xfrm rot="5400000">
            <a:off x="781215" y="4521742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35" name="Arrow: Chevron 134">
            <a:extLst>
              <a:ext uri="{FF2B5EF4-FFF2-40B4-BE49-F238E27FC236}">
                <a16:creationId xmlns:a16="http://schemas.microsoft.com/office/drawing/2014/main" id="{62079366-03C2-4FDF-A30C-616D8452DD14}"/>
              </a:ext>
            </a:extLst>
          </p:cNvPr>
          <p:cNvSpPr/>
          <p:nvPr/>
        </p:nvSpPr>
        <p:spPr>
          <a:xfrm rot="5400000">
            <a:off x="781215" y="5430935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37" name="Arrow: Chevron 136">
            <a:extLst>
              <a:ext uri="{FF2B5EF4-FFF2-40B4-BE49-F238E27FC236}">
                <a16:creationId xmlns:a16="http://schemas.microsoft.com/office/drawing/2014/main" id="{5A6230D1-D1A0-4D6C-B3B5-63B492AAF513}"/>
              </a:ext>
            </a:extLst>
          </p:cNvPr>
          <p:cNvSpPr/>
          <p:nvPr/>
        </p:nvSpPr>
        <p:spPr>
          <a:xfrm rot="5400000">
            <a:off x="781215" y="6033875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138" name="TextBox 137">
            <a:extLst>
              <a:ext uri="{FF2B5EF4-FFF2-40B4-BE49-F238E27FC236}">
                <a16:creationId xmlns:a16="http://schemas.microsoft.com/office/drawing/2014/main" id="{AD7B76BC-45F7-4F2E-9503-72230DD89806}"/>
              </a:ext>
            </a:extLst>
          </p:cNvPr>
          <p:cNvSpPr txBox="1"/>
          <p:nvPr/>
        </p:nvSpPr>
        <p:spPr>
          <a:xfrm>
            <a:off x="49695" y="1010021"/>
            <a:ext cx="17373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cap="sm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Round</a:t>
            </a:r>
            <a:r>
              <a:rPr lang="en-US" sz="1600" cap="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1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A706D06-A968-4A9D-A6B6-D77CE47966F2}"/>
              </a:ext>
            </a:extLst>
          </p:cNvPr>
          <p:cNvSpPr txBox="1"/>
          <p:nvPr/>
        </p:nvSpPr>
        <p:spPr>
          <a:xfrm>
            <a:off x="4876045" y="5345821"/>
            <a:ext cx="25225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Buffer</a:t>
            </a:r>
          </a:p>
          <a:p>
            <a:r>
              <a:rPr lang="en-US" dirty="0"/>
              <a:t>10 mM HEPES pH 7.5</a:t>
            </a:r>
          </a:p>
          <a:p>
            <a:r>
              <a:rPr lang="en-US" dirty="0"/>
              <a:t>150 mM NaCl</a:t>
            </a:r>
          </a:p>
          <a:p>
            <a:endParaRPr lang="en-US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D3F8103-51CE-4DC7-9F36-18080827F28E}"/>
              </a:ext>
            </a:extLst>
          </p:cNvPr>
          <p:cNvSpPr txBox="1"/>
          <p:nvPr/>
        </p:nvSpPr>
        <p:spPr>
          <a:xfrm>
            <a:off x="7155435" y="5616812"/>
            <a:ext cx="243519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0.01% Tween 20</a:t>
            </a:r>
          </a:p>
          <a:p>
            <a:r>
              <a:rPr lang="en-US" dirty="0"/>
              <a:t>2% DMSO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20297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E498205D-B3DD-4DFC-AC97-B227D11A69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878671" y="1965960"/>
            <a:ext cx="5237018" cy="32004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9A76AEAC-0669-48A1-8003-E9BB30BEAF9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731041" y="1965960"/>
            <a:ext cx="5227077" cy="32004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9939831C-9B66-4799-89A1-E6E62BAEB6B6}"/>
              </a:ext>
            </a:extLst>
          </p:cNvPr>
          <p:cNvSpPr txBox="1"/>
          <p:nvPr/>
        </p:nvSpPr>
        <p:spPr>
          <a:xfrm>
            <a:off x="2977117" y="1241894"/>
            <a:ext cx="352520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Compound concentration = 50 µM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9B208E-F8A5-4EFE-886D-51BA11410E04}"/>
              </a:ext>
            </a:extLst>
          </p:cNvPr>
          <p:cNvSpPr txBox="1"/>
          <p:nvPr/>
        </p:nvSpPr>
        <p:spPr>
          <a:xfrm>
            <a:off x="8070573" y="1241894"/>
            <a:ext cx="31472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Compound concentration = 100 µM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8CAD5C39-E7EC-4CB3-9D9B-0A94E7ED4AD1}"/>
              </a:ext>
            </a:extLst>
          </p:cNvPr>
          <p:cNvSpPr/>
          <p:nvPr/>
        </p:nvSpPr>
        <p:spPr>
          <a:xfrm>
            <a:off x="3992995" y="4067052"/>
            <a:ext cx="137160" cy="13716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7E98ABAF-5E46-4B1C-ADDD-CEB7ABC29AAB}"/>
              </a:ext>
            </a:extLst>
          </p:cNvPr>
          <p:cNvSpPr/>
          <p:nvPr/>
        </p:nvSpPr>
        <p:spPr>
          <a:xfrm>
            <a:off x="3230157" y="4099367"/>
            <a:ext cx="137160" cy="137160"/>
          </a:xfrm>
          <a:prstGeom prst="ellipse">
            <a:avLst/>
          </a:prstGeom>
          <a:solidFill>
            <a:srgbClr val="FFC000"/>
          </a:solidFill>
          <a:ln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Isosceles Triangle 7">
            <a:extLst>
              <a:ext uri="{FF2B5EF4-FFF2-40B4-BE49-F238E27FC236}">
                <a16:creationId xmlns:a16="http://schemas.microsoft.com/office/drawing/2014/main" id="{2A0AC48D-250D-469D-BEF8-B045E9E19BC6}"/>
              </a:ext>
            </a:extLst>
          </p:cNvPr>
          <p:cNvSpPr>
            <a:spLocks noChangeAspect="1"/>
          </p:cNvSpPr>
          <p:nvPr/>
        </p:nvSpPr>
        <p:spPr>
          <a:xfrm>
            <a:off x="9135578" y="3596567"/>
            <a:ext cx="137160" cy="13716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Isosceles Triangle 8">
            <a:extLst>
              <a:ext uri="{FF2B5EF4-FFF2-40B4-BE49-F238E27FC236}">
                <a16:creationId xmlns:a16="http://schemas.microsoft.com/office/drawing/2014/main" id="{F80FD1DF-39DE-4EF2-8777-442F8769DD4F}"/>
              </a:ext>
            </a:extLst>
          </p:cNvPr>
          <p:cNvSpPr/>
          <p:nvPr/>
        </p:nvSpPr>
        <p:spPr>
          <a:xfrm>
            <a:off x="8366982" y="3086543"/>
            <a:ext cx="137160" cy="137160"/>
          </a:xfrm>
          <a:prstGeom prst="triangle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96E77B-5C41-48A2-9C51-46BCC32C8575}"/>
              </a:ext>
            </a:extLst>
          </p:cNvPr>
          <p:cNvSpPr/>
          <p:nvPr/>
        </p:nvSpPr>
        <p:spPr>
          <a:xfrm>
            <a:off x="2479226" y="3167014"/>
            <a:ext cx="4201265" cy="1178158"/>
          </a:xfrm>
          <a:prstGeom prst="rect">
            <a:avLst/>
          </a:prstGeom>
          <a:noFill/>
          <a:ln w="28575">
            <a:solidFill>
              <a:srgbClr val="FA40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D7CB87-80EA-43F9-9A63-40EE7D869B5F}"/>
              </a:ext>
            </a:extLst>
          </p:cNvPr>
          <p:cNvSpPr/>
          <p:nvPr/>
        </p:nvSpPr>
        <p:spPr>
          <a:xfrm>
            <a:off x="7635128" y="3163613"/>
            <a:ext cx="4189597" cy="1169646"/>
          </a:xfrm>
          <a:prstGeom prst="rect">
            <a:avLst/>
          </a:prstGeom>
          <a:noFill/>
          <a:ln w="28575">
            <a:solidFill>
              <a:srgbClr val="FA40F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Isosceles Triangle 11">
            <a:extLst>
              <a:ext uri="{FF2B5EF4-FFF2-40B4-BE49-F238E27FC236}">
                <a16:creationId xmlns:a16="http://schemas.microsoft.com/office/drawing/2014/main" id="{40B9A87C-8C2F-4A64-BCE1-30ED4994017B}"/>
              </a:ext>
            </a:extLst>
          </p:cNvPr>
          <p:cNvSpPr/>
          <p:nvPr/>
        </p:nvSpPr>
        <p:spPr>
          <a:xfrm>
            <a:off x="11286388" y="3552348"/>
            <a:ext cx="137160" cy="13716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Isosceles Triangle 12">
            <a:extLst>
              <a:ext uri="{FF2B5EF4-FFF2-40B4-BE49-F238E27FC236}">
                <a16:creationId xmlns:a16="http://schemas.microsoft.com/office/drawing/2014/main" id="{9656E36A-7D1A-4960-ACF7-AFC33C84E7CF}"/>
              </a:ext>
            </a:extLst>
          </p:cNvPr>
          <p:cNvSpPr/>
          <p:nvPr/>
        </p:nvSpPr>
        <p:spPr>
          <a:xfrm>
            <a:off x="11149228" y="3867857"/>
            <a:ext cx="137160" cy="137160"/>
          </a:xfrm>
          <a:prstGeom prst="triangl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E262B17-0C91-4079-AA48-F66BC525633B}"/>
              </a:ext>
            </a:extLst>
          </p:cNvPr>
          <p:cNvSpPr/>
          <p:nvPr/>
        </p:nvSpPr>
        <p:spPr>
          <a:xfrm>
            <a:off x="5992174" y="4276592"/>
            <a:ext cx="137160" cy="137160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357A8FA-0010-4ACC-A2C5-B77F9DBB742C}"/>
              </a:ext>
            </a:extLst>
          </p:cNvPr>
          <p:cNvSpPr/>
          <p:nvPr/>
        </p:nvSpPr>
        <p:spPr>
          <a:xfrm>
            <a:off x="6062407" y="4153484"/>
            <a:ext cx="137160" cy="13716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54664BD5-B4BB-46CF-B203-EFD41C8F2A38}"/>
              </a:ext>
            </a:extLst>
          </p:cNvPr>
          <p:cNvSpPr txBox="1">
            <a:spLocks/>
          </p:cNvSpPr>
          <p:nvPr/>
        </p:nvSpPr>
        <p:spPr>
          <a:xfrm>
            <a:off x="140092" y="1451"/>
            <a:ext cx="1578909" cy="6856549"/>
          </a:xfrm>
          <a:prstGeom prst="rect">
            <a:avLst/>
          </a:prstGeom>
          <a:solidFill>
            <a:srgbClr val="006666"/>
          </a:solidFill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b="1">
                <a:solidFill>
                  <a:schemeClr val="bg1"/>
                </a:solidFill>
                <a:cs typeface="Calibri" panose="020F0502020204030204" pitchFamily="34" charset="0"/>
              </a:rPr>
              <a:t>	</a:t>
            </a:r>
            <a:endParaRPr lang="en-US" sz="1600">
              <a:solidFill>
                <a:schemeClr val="bg1"/>
              </a:solidFill>
              <a:cs typeface="Calibri" panose="020F050202020403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6EC0864-D36E-4433-A227-54ABB681C699}"/>
              </a:ext>
            </a:extLst>
          </p:cNvPr>
          <p:cNvSpPr txBox="1"/>
          <p:nvPr/>
        </p:nvSpPr>
        <p:spPr>
          <a:xfrm>
            <a:off x="1865905" y="264604"/>
            <a:ext cx="9901904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dirty="0">
                <a:solidFill>
                  <a:srgbClr val="006666"/>
                </a:solidFill>
              </a:rPr>
              <a:t>Step 1 of the SPR primary screen identified 440 putative ligands</a:t>
            </a:r>
          </a:p>
        </p:txBody>
      </p:sp>
      <p:pic>
        <p:nvPicPr>
          <p:cNvPr id="18" name="Picture 17">
            <a:hlinkClick r:id="rId7"/>
            <a:extLst>
              <a:ext uri="{FF2B5EF4-FFF2-40B4-BE49-F238E27FC236}">
                <a16:creationId xmlns:a16="http://schemas.microsoft.com/office/drawing/2014/main" id="{29F7B971-7CFE-4B0F-BA94-2AFFD6D43ED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3222" y="213234"/>
            <a:ext cx="1178603" cy="558545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3EFF2C6D-C5F0-4488-9F6A-237DF8AD7D0F}"/>
              </a:ext>
            </a:extLst>
          </p:cNvPr>
          <p:cNvSpPr txBox="1"/>
          <p:nvPr/>
        </p:nvSpPr>
        <p:spPr>
          <a:xfrm>
            <a:off x="49695" y="5743206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Orthogonal 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screen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85D6B74-7F0C-447D-ABAC-A9A42794AD9D}"/>
              </a:ext>
            </a:extLst>
          </p:cNvPr>
          <p:cNvSpPr txBox="1"/>
          <p:nvPr/>
        </p:nvSpPr>
        <p:spPr>
          <a:xfrm>
            <a:off x="49695" y="2695227"/>
            <a:ext cx="1737360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sym typeface="Wingdings" panose="05000000000000000000" pitchFamily="2" charset="2"/>
              </a:rPr>
              <a:t>4</a:t>
            </a:r>
            <a:r>
              <a:rPr lang="en-US" b="1" dirty="0">
                <a:solidFill>
                  <a:schemeClr val="bg1"/>
                </a:solidFill>
              </a:rPr>
              <a:t>40 putative</a:t>
            </a:r>
          </a:p>
          <a:p>
            <a:pPr algn="ctr"/>
            <a:r>
              <a:rPr lang="en-US" b="1" dirty="0">
                <a:solidFill>
                  <a:schemeClr val="bg1"/>
                </a:solidFill>
              </a:rPr>
              <a:t>ligands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F5853C0-533F-479C-971F-B0FA09E26AF5}"/>
              </a:ext>
            </a:extLst>
          </p:cNvPr>
          <p:cNvSpPr txBox="1"/>
          <p:nvPr/>
        </p:nvSpPr>
        <p:spPr>
          <a:xfrm>
            <a:off x="49695" y="2061262"/>
            <a:ext cx="1737360" cy="55399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b="1" dirty="0">
                <a:solidFill>
                  <a:schemeClr val="bg1"/>
                </a:solidFill>
              </a:rPr>
              <a:t>SPR 1</a:t>
            </a:r>
            <a:r>
              <a:rPr lang="en-US" b="1" baseline="30000" dirty="0">
                <a:solidFill>
                  <a:schemeClr val="bg1"/>
                </a:solidFill>
              </a:rPr>
              <a:t>o</a:t>
            </a:r>
            <a:r>
              <a:rPr lang="en-US" b="1" dirty="0">
                <a:solidFill>
                  <a:schemeClr val="bg1"/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b="1" dirty="0">
                <a:solidFill>
                  <a:schemeClr val="bg1"/>
                </a:solidFill>
              </a:rPr>
              <a:t>Step 1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064DD7F2-8E2C-416D-903F-1AA7D001CDC6}"/>
              </a:ext>
            </a:extLst>
          </p:cNvPr>
          <p:cNvSpPr txBox="1"/>
          <p:nvPr/>
        </p:nvSpPr>
        <p:spPr>
          <a:xfrm>
            <a:off x="49695" y="1427863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1954 predictions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E786790-584B-4174-ABD7-09D9D6309D60}"/>
              </a:ext>
            </a:extLst>
          </p:cNvPr>
          <p:cNvSpPr txBox="1"/>
          <p:nvPr/>
        </p:nvSpPr>
        <p:spPr>
          <a:xfrm>
            <a:off x="49695" y="4174962"/>
            <a:ext cx="1737360" cy="246221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124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putative hits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4251CB0-81B3-4F73-9BE2-B85AF572D8D1}"/>
              </a:ext>
            </a:extLst>
          </p:cNvPr>
          <p:cNvSpPr txBox="1"/>
          <p:nvPr/>
        </p:nvSpPr>
        <p:spPr>
          <a:xfrm>
            <a:off x="49695" y="3608416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SPR 1</a:t>
            </a:r>
            <a:r>
              <a:rPr lang="en-US" sz="1600" baseline="300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o</a:t>
            </a: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Screen</a:t>
            </a:r>
          </a:p>
          <a:p>
            <a:pPr marL="0" indent="0" algn="ctr">
              <a:buFontTx/>
              <a:buNone/>
            </a:pPr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Step 2</a:t>
            </a:r>
          </a:p>
        </p:txBody>
      </p:sp>
      <p:sp>
        <p:nvSpPr>
          <p:cNvPr id="25" name="Arrow: Chevron 24">
            <a:extLst>
              <a:ext uri="{FF2B5EF4-FFF2-40B4-BE49-F238E27FC236}">
                <a16:creationId xmlns:a16="http://schemas.microsoft.com/office/drawing/2014/main" id="{E9164E06-9956-4FD2-A19E-46EAEAC74F7F}"/>
              </a:ext>
            </a:extLst>
          </p:cNvPr>
          <p:cNvSpPr/>
          <p:nvPr/>
        </p:nvSpPr>
        <p:spPr>
          <a:xfrm rot="5400000">
            <a:off x="781215" y="1719235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7C8A23DC-10D3-46BF-AF75-BAD0D0DEF00F}"/>
              </a:ext>
            </a:extLst>
          </p:cNvPr>
          <p:cNvSpPr txBox="1"/>
          <p:nvPr/>
        </p:nvSpPr>
        <p:spPr>
          <a:xfrm>
            <a:off x="49695" y="4832977"/>
            <a:ext cx="1737360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Solubility &amp;</a:t>
            </a:r>
          </a:p>
          <a:p>
            <a:pPr algn="ctr"/>
            <a:r>
              <a:rPr lang="en-US" sz="1600" dirty="0">
                <a:solidFill>
                  <a:schemeClr val="tx1">
                    <a:lumMod val="50000"/>
                    <a:lumOff val="50000"/>
                  </a:schemeClr>
                </a:solidFill>
                <a:sym typeface="Wingdings" panose="05000000000000000000" pitchFamily="2" charset="2"/>
              </a:rPr>
              <a:t>aggregation</a:t>
            </a:r>
            <a:endParaRPr lang="en-US" sz="16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7" name="Arrow: Chevron 26">
            <a:extLst>
              <a:ext uri="{FF2B5EF4-FFF2-40B4-BE49-F238E27FC236}">
                <a16:creationId xmlns:a16="http://schemas.microsoft.com/office/drawing/2014/main" id="{4EDF9432-95A4-47BA-AB81-56F44D609ACF}"/>
              </a:ext>
            </a:extLst>
          </p:cNvPr>
          <p:cNvSpPr/>
          <p:nvPr/>
        </p:nvSpPr>
        <p:spPr>
          <a:xfrm rot="5400000">
            <a:off x="781215" y="3346963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28" name="Arrow: Chevron 27">
            <a:extLst>
              <a:ext uri="{FF2B5EF4-FFF2-40B4-BE49-F238E27FC236}">
                <a16:creationId xmlns:a16="http://schemas.microsoft.com/office/drawing/2014/main" id="{51BE99FE-7A96-4B5F-B35C-97B02F8E5AC6}"/>
              </a:ext>
            </a:extLst>
          </p:cNvPr>
          <p:cNvSpPr/>
          <p:nvPr/>
        </p:nvSpPr>
        <p:spPr>
          <a:xfrm rot="5400000">
            <a:off x="781215" y="4521742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29" name="Arrow: Chevron 28">
            <a:extLst>
              <a:ext uri="{FF2B5EF4-FFF2-40B4-BE49-F238E27FC236}">
                <a16:creationId xmlns:a16="http://schemas.microsoft.com/office/drawing/2014/main" id="{561D2B6B-A53F-45EF-8D6C-79CE3F570EC2}"/>
              </a:ext>
            </a:extLst>
          </p:cNvPr>
          <p:cNvSpPr/>
          <p:nvPr/>
        </p:nvSpPr>
        <p:spPr>
          <a:xfrm rot="5400000">
            <a:off x="781215" y="5430935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30" name="Arrow: Chevron 29">
            <a:extLst>
              <a:ext uri="{FF2B5EF4-FFF2-40B4-BE49-F238E27FC236}">
                <a16:creationId xmlns:a16="http://schemas.microsoft.com/office/drawing/2014/main" id="{01E8E263-023D-4011-A6D4-FEDB33F30144}"/>
              </a:ext>
            </a:extLst>
          </p:cNvPr>
          <p:cNvSpPr/>
          <p:nvPr/>
        </p:nvSpPr>
        <p:spPr>
          <a:xfrm rot="5400000">
            <a:off x="781215" y="6033875"/>
            <a:ext cx="186670" cy="295938"/>
          </a:xfrm>
          <a:prstGeom prst="chevron">
            <a:avLst>
              <a:gd name="adj" fmla="val 65773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solidFill>
                <a:schemeClr val="bg1"/>
              </a:solidFill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0C43FBB0-A514-4DA4-8F16-79DB7E64E521}"/>
              </a:ext>
            </a:extLst>
          </p:cNvPr>
          <p:cNvSpPr txBox="1"/>
          <p:nvPr/>
        </p:nvSpPr>
        <p:spPr>
          <a:xfrm>
            <a:off x="49695" y="1010021"/>
            <a:ext cx="17373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cap="sm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Round</a:t>
            </a:r>
            <a:r>
              <a:rPr lang="en-US" sz="1600" cap="all" dirty="0">
                <a:solidFill>
                  <a:schemeClr val="tx1">
                    <a:lumMod val="50000"/>
                    <a:lumOff val="50000"/>
                  </a:schemeClr>
                </a:solidFill>
              </a:rPr>
              <a:t> 1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CA5A7EB8-D0F2-4AE6-B8EC-D36228EC8C23}"/>
              </a:ext>
            </a:extLst>
          </p:cNvPr>
          <p:cNvSpPr txBox="1"/>
          <p:nvPr/>
        </p:nvSpPr>
        <p:spPr>
          <a:xfrm>
            <a:off x="9272738" y="6242259"/>
            <a:ext cx="2614384" cy="383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Fengling Li, Irene Chau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07E7046-57ED-4467-87C4-1E10E7A097B7}"/>
              </a:ext>
            </a:extLst>
          </p:cNvPr>
          <p:cNvSpPr txBox="1"/>
          <p:nvPr/>
        </p:nvSpPr>
        <p:spPr>
          <a:xfrm>
            <a:off x="2406768" y="5707299"/>
            <a:ext cx="2522544" cy="8617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Buffer</a:t>
            </a:r>
          </a:p>
          <a:p>
            <a:r>
              <a:rPr lang="en-US" sz="1600" dirty="0"/>
              <a:t>10 mM HEPES pH 7.5</a:t>
            </a:r>
          </a:p>
          <a:p>
            <a:r>
              <a:rPr lang="en-US" sz="1600" dirty="0"/>
              <a:t>150 mM NaCl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B1A8ED7D-0D36-4554-9D25-7168573C43FB}"/>
              </a:ext>
            </a:extLst>
          </p:cNvPr>
          <p:cNvSpPr txBox="1"/>
          <p:nvPr/>
        </p:nvSpPr>
        <p:spPr>
          <a:xfrm>
            <a:off x="4774579" y="5962188"/>
            <a:ext cx="243519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/>
              <a:t>0.01% Tween 20</a:t>
            </a:r>
          </a:p>
          <a:p>
            <a:r>
              <a:rPr lang="en-US" sz="1600" dirty="0"/>
              <a:t>2% DMSO</a:t>
            </a:r>
          </a:p>
        </p:txBody>
      </p:sp>
    </p:spTree>
    <p:extLst>
      <p:ext uri="{BB962C8B-B14F-4D97-AF65-F5344CB8AC3E}">
        <p14:creationId xmlns:p14="http://schemas.microsoft.com/office/powerpoint/2010/main" val="472691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5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4.2|15.4|19.3|16.3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350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83810451-5C30-4049-A35D-2781E0029628}">
  <we:reference id="e22f1a2d-2826-4e63-97f6-33b99c0ae228" version="2.0.0.0" store="EXCatalog" storeType="EXCatalog"/>
  <we:alternateReferences>
    <we:reference id="WA104379370" version="2.0.0.0" store="en-CA" storeType="OMEX"/>
  </we:alternateReferences>
  <we:properties/>
  <we:bindings/>
  <we:snapshot xmlns:r="http://schemas.openxmlformats.org/officeDocument/2006/relationships"/>
</we:webextension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61513</TotalTime>
  <Words>1465</Words>
  <Application>Microsoft Office PowerPoint</Application>
  <PresentationFormat>Widescreen</PresentationFormat>
  <Paragraphs>475</Paragraphs>
  <Slides>20</Slides>
  <Notes>18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4" baseType="lpstr">
      <vt:lpstr>Abadi MT Condensed Light</vt:lpstr>
      <vt:lpstr>Arial</vt:lpstr>
      <vt:lpstr>Calibri</vt:lpstr>
      <vt:lpstr>Calibri Light</vt:lpstr>
      <vt:lpstr>Cambria</vt:lpstr>
      <vt:lpstr>Franklin Gothic Medium</vt:lpstr>
      <vt:lpstr>Harding</vt:lpstr>
      <vt:lpstr>Helvetica Neue</vt:lpstr>
      <vt:lpstr>Symbol</vt:lpstr>
      <vt:lpstr>Wingdings</vt:lpstr>
      <vt:lpstr>Office Theme</vt:lpstr>
      <vt:lpstr>1_Office Theme</vt:lpstr>
      <vt:lpstr>Prism 10</vt:lpstr>
      <vt:lpstr>CS ChemDraw Drawing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Matthieu Schapira</dc:creator>
  <cp:lastModifiedBy>Suzanne Ackloo</cp:lastModifiedBy>
  <cp:revision>1737</cp:revision>
  <cp:lastPrinted>2024-02-20T15:39:43Z</cp:lastPrinted>
  <dcterms:created xsi:type="dcterms:W3CDTF">2022-05-04T17:39:24Z</dcterms:created>
  <dcterms:modified xsi:type="dcterms:W3CDTF">2024-03-13T17:02:19Z</dcterms:modified>
</cp:coreProperties>
</file>