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261" r:id="rId2"/>
    <p:sldId id="663" r:id="rId3"/>
    <p:sldId id="661" r:id="rId4"/>
    <p:sldId id="658" r:id="rId5"/>
    <p:sldId id="666" r:id="rId6"/>
    <p:sldId id="270" r:id="rId7"/>
    <p:sldId id="664" r:id="rId8"/>
    <p:sldId id="668" r:id="rId9"/>
    <p:sldId id="669" r:id="rId10"/>
    <p:sldId id="659" r:id="rId11"/>
    <p:sldId id="670" r:id="rId12"/>
    <p:sldId id="660" r:id="rId13"/>
    <p:sldId id="639" r:id="rId14"/>
  </p:sldIdLst>
  <p:sldSz cx="9144000" cy="6858000" type="screen4x3"/>
  <p:notesSz cx="6797675" cy="9928225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Introduction" id="{5DF8C0E9-25D3-4C18-9844-F46D48065D36}">
          <p14:sldIdLst>
            <p14:sldId id="261"/>
            <p14:sldId id="663"/>
            <p14:sldId id="661"/>
          </p14:sldIdLst>
        </p14:section>
        <p14:section name="Data Papers" id="{B4E1ACD6-D581-4CDE-B5C1-39BAF256DC7A}">
          <p14:sldIdLst>
            <p14:sldId id="658"/>
            <p14:sldId id="666"/>
            <p14:sldId id="270"/>
            <p14:sldId id="664"/>
          </p14:sldIdLst>
        </p14:section>
        <p14:section name="Data statements" id="{756EB649-C417-4BC9-BF58-F0C5149A07C0}">
          <p14:sldIdLst>
            <p14:sldId id="668"/>
            <p14:sldId id="669"/>
            <p14:sldId id="659"/>
            <p14:sldId id="670"/>
          </p14:sldIdLst>
        </p14:section>
        <p14:section name="Conclusion &amp; ressources" id="{98F1FF1C-7240-48D6-A769-2B01FDB42BC3}">
          <p14:sldIdLst>
            <p14:sldId id="660"/>
            <p14:sldId id="639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525" userDrawn="1">
          <p15:clr>
            <a:srgbClr val="A4A3A4"/>
          </p15:clr>
        </p15:guide>
        <p15:guide id="2" pos="2880">
          <p15:clr>
            <a:srgbClr val="A4A3A4"/>
          </p15:clr>
        </p15:guide>
        <p15:guide id="4" orient="horz" pos="2795" userDrawn="1">
          <p15:clr>
            <a:srgbClr val="A4A3A4"/>
          </p15:clr>
        </p15:guide>
        <p15:guide id="5" orient="horz" userDrawn="1">
          <p15:clr>
            <a:srgbClr val="A4A3A4"/>
          </p15:clr>
        </p15:guide>
        <p15:guide id="6" pos="5556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8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4299902D-187B-0108-9843-02518AECCD71}" name="Floriane Sophie Muller" initials="FM" userId="S::Floriane.Muller@unige.ch::6b4d021e-e778-4371-88a5-9f255b274acf" providerId="AD"/>
  <p188:author id="{7EC7B250-4DC0-82ED-E502-8CECA1E213F4}" name="Dimitri Donzé" initials="DD" userId="Dimitri Donzé" providerId="None"/>
  <p188:author id="{DC9548B6-A849-64B5-99A8-E2862C84EECF}" name="Floriane Sophie Muller" initials="FSM" userId="S::floriane.muller@unige.ch::6b4d021e-e778-4371-88a5-9f255b274acf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Dimitri Donzé" initials="DD" lastIdx="37" clrIdx="0"/>
  <p:cmAuthor id="2" name="Audrey Bellier" initials="AB" lastIdx="13" clrIdx="1"/>
  <p:cmAuthor id="3" name="Floriane Sophie Muller" initials="FSM" lastIdx="54" clrIdx="2"/>
  <p:cmAuthor id="4" name="Laure Mellifluo" initials="LM" lastIdx="7" clrIdx="3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A37"/>
    <a:srgbClr val="00B050"/>
    <a:srgbClr val="CFF0DE"/>
    <a:srgbClr val="E0E296"/>
    <a:srgbClr val="CCC8AC"/>
    <a:srgbClr val="D2D278"/>
    <a:srgbClr val="C37BCF"/>
    <a:srgbClr val="9A3DA9"/>
    <a:srgbClr val="BA68C8"/>
    <a:srgbClr val="CF006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Style moyen 2 - Accentuation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2D5ABB26-0587-4C30-8999-92F81FD0307C}" styleName="Aucun style, aucune grille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5758FB7-9AC5-4552-8A53-C91805E547FA}" styleName="Style à thème 1 - Accentuation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9DCAF9ED-07DC-4A11-8D7F-57B35C25682E}" styleName="Style moyen 1 - Accentuation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85BE263C-DBD7-4A20-BB59-AAB30ACAA65A}" styleName="Style moyen 3 - Accentuation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BC89EF96-8CEA-46FF-86C4-4CE0E7609802}" styleName="Style léger 3 - Accentuation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073A0DAA-6AF3-43AB-8588-CEC1D06C72B9}" styleName="Style moyen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840" autoAdjust="0"/>
    <p:restoredTop sz="73601" autoAdjust="0"/>
  </p:normalViewPr>
  <p:slideViewPr>
    <p:cSldViewPr>
      <p:cViewPr varScale="1">
        <p:scale>
          <a:sx n="80" d="100"/>
          <a:sy n="80" d="100"/>
        </p:scale>
        <p:origin x="1662" y="90"/>
      </p:cViewPr>
      <p:guideLst>
        <p:guide orient="horz" pos="1525"/>
        <p:guide pos="2880"/>
        <p:guide orient="horz" pos="2795"/>
        <p:guide orient="horz"/>
        <p:guide pos="5556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-1308"/>
    </p:cViewPr>
  </p:sorterViewPr>
  <p:notesViewPr>
    <p:cSldViewPr>
      <p:cViewPr varScale="1">
        <p:scale>
          <a:sx n="46" d="100"/>
          <a:sy n="46" d="100"/>
        </p:scale>
        <p:origin x="2736" y="40"/>
      </p:cViewPr>
      <p:guideLst>
        <p:guide orient="horz" pos="3128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microsoft.com/office/2018/10/relationships/authors" Target="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15" y="7"/>
            <a:ext cx="2945659" cy="496412"/>
          </a:xfrm>
          <a:prstGeom prst="rect">
            <a:avLst/>
          </a:prstGeom>
        </p:spPr>
        <p:txBody>
          <a:bodyPr vert="horz" lIns="91680" tIns="45839" rIns="91680" bIns="45839" rtlCol="0"/>
          <a:lstStyle>
            <a:lvl1pPr algn="l">
              <a:defRPr sz="1200"/>
            </a:lvl1pPr>
          </a:lstStyle>
          <a:p>
            <a:endParaRPr lang="fr-CH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>
          <a:xfrm>
            <a:off x="3850457" y="7"/>
            <a:ext cx="2945659" cy="496412"/>
          </a:xfrm>
          <a:prstGeom prst="rect">
            <a:avLst/>
          </a:prstGeom>
        </p:spPr>
        <p:txBody>
          <a:bodyPr vert="horz" lIns="91680" tIns="45839" rIns="91680" bIns="45839" rtlCol="0"/>
          <a:lstStyle>
            <a:lvl1pPr algn="r">
              <a:defRPr sz="1200"/>
            </a:lvl1pPr>
          </a:lstStyle>
          <a:p>
            <a:fld id="{CD7E8075-618A-450D-8907-D0A6A9747C26}" type="datetimeFigureOut">
              <a:rPr lang="fr-CH" smtClean="0"/>
              <a:t>11.03.2024</a:t>
            </a:fld>
            <a:endParaRPr lang="fr-CH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"/>
          </p:nvPr>
        </p:nvSpPr>
        <p:spPr>
          <a:xfrm>
            <a:off x="15" y="9430093"/>
            <a:ext cx="2945659" cy="496412"/>
          </a:xfrm>
          <a:prstGeom prst="rect">
            <a:avLst/>
          </a:prstGeom>
        </p:spPr>
        <p:txBody>
          <a:bodyPr vert="horz" lIns="91680" tIns="45839" rIns="91680" bIns="45839" rtlCol="0" anchor="b"/>
          <a:lstStyle>
            <a:lvl1pPr algn="l">
              <a:defRPr sz="1200"/>
            </a:lvl1pPr>
          </a:lstStyle>
          <a:p>
            <a:endParaRPr lang="fr-CH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>
          <a:xfrm>
            <a:off x="3850457" y="9430093"/>
            <a:ext cx="2945659" cy="496412"/>
          </a:xfrm>
          <a:prstGeom prst="rect">
            <a:avLst/>
          </a:prstGeom>
        </p:spPr>
        <p:txBody>
          <a:bodyPr vert="horz" lIns="91680" tIns="45839" rIns="91680" bIns="45839" rtlCol="0" anchor="b"/>
          <a:lstStyle>
            <a:lvl1pPr algn="r">
              <a:defRPr sz="1200"/>
            </a:lvl1pPr>
          </a:lstStyle>
          <a:p>
            <a:fld id="{195FB71D-A883-4F60-8F5A-96BC9A28CC0D}" type="slidenum">
              <a:rPr lang="fr-CH" smtClean="0"/>
              <a:t>‹N°›</a:t>
            </a:fld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330940617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15" y="7"/>
            <a:ext cx="2945659" cy="496412"/>
          </a:xfrm>
          <a:prstGeom prst="rect">
            <a:avLst/>
          </a:prstGeom>
        </p:spPr>
        <p:txBody>
          <a:bodyPr vert="horz" lIns="91680" tIns="45839" rIns="91680" bIns="45839" rtlCol="0"/>
          <a:lstStyle>
            <a:lvl1pPr algn="l">
              <a:defRPr sz="1200"/>
            </a:lvl1pPr>
          </a:lstStyle>
          <a:p>
            <a:endParaRPr lang="fr-CH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50457" y="7"/>
            <a:ext cx="2945659" cy="496412"/>
          </a:xfrm>
          <a:prstGeom prst="rect">
            <a:avLst/>
          </a:prstGeom>
        </p:spPr>
        <p:txBody>
          <a:bodyPr vert="horz" lIns="91680" tIns="45839" rIns="91680" bIns="45839" rtlCol="0"/>
          <a:lstStyle>
            <a:lvl1pPr algn="r">
              <a:defRPr sz="1200"/>
            </a:lvl1pPr>
          </a:lstStyle>
          <a:p>
            <a:fld id="{13749716-20C0-482E-B645-ED343EF9349D}" type="datetimeFigureOut">
              <a:rPr lang="fr-CH" smtClean="0"/>
              <a:t>11.03.2024</a:t>
            </a:fld>
            <a:endParaRPr lang="fr-CH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919163" y="746125"/>
            <a:ext cx="4959350" cy="3721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680" tIns="45839" rIns="91680" bIns="45839" rtlCol="0" anchor="ctr"/>
          <a:lstStyle/>
          <a:p>
            <a:endParaRPr lang="fr-CH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79768" y="4715908"/>
            <a:ext cx="5438140" cy="4467700"/>
          </a:xfrm>
          <a:prstGeom prst="rect">
            <a:avLst/>
          </a:prstGeom>
        </p:spPr>
        <p:txBody>
          <a:bodyPr vert="horz" lIns="91680" tIns="45839" rIns="91680" bIns="45839" rtlCol="0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H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15" y="9430093"/>
            <a:ext cx="2945659" cy="496412"/>
          </a:xfrm>
          <a:prstGeom prst="rect">
            <a:avLst/>
          </a:prstGeom>
        </p:spPr>
        <p:txBody>
          <a:bodyPr vert="horz" lIns="91680" tIns="45839" rIns="91680" bIns="45839" rtlCol="0" anchor="b"/>
          <a:lstStyle>
            <a:lvl1pPr algn="l">
              <a:defRPr sz="1200"/>
            </a:lvl1pPr>
          </a:lstStyle>
          <a:p>
            <a:endParaRPr lang="fr-CH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50457" y="9430093"/>
            <a:ext cx="2945659" cy="496412"/>
          </a:xfrm>
          <a:prstGeom prst="rect">
            <a:avLst/>
          </a:prstGeom>
        </p:spPr>
        <p:txBody>
          <a:bodyPr vert="horz" lIns="91680" tIns="45839" rIns="91680" bIns="45839" rtlCol="0" anchor="b"/>
          <a:lstStyle>
            <a:lvl1pPr algn="r">
              <a:defRPr sz="1200"/>
            </a:lvl1pPr>
          </a:lstStyle>
          <a:p>
            <a:fld id="{2CE319D8-CB67-4A63-BCD2-D4C292142D3E}" type="slidenum">
              <a:rPr lang="fr-CH" smtClean="0"/>
              <a:t>‹N°›</a:t>
            </a:fld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28404030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4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defTabSz="914400" rtl="0" eaLnBrk="1" latinLnBrk="0" hangingPunct="1">
      <a:defRPr sz="14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defTabSz="914400" rtl="0" eaLnBrk="1" latinLnBrk="0" hangingPunct="1">
      <a:defRPr sz="14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defTabSz="914400" rtl="0" eaLnBrk="1" latinLnBrk="0" hangingPunct="1">
      <a:defRPr sz="14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defTabSz="914400" rtl="0" eaLnBrk="1" latinLnBrk="0" hangingPunct="1">
      <a:defRPr sz="14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CH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E319D8-CB67-4A63-BCD2-D4C292142D3E}" type="slidenum">
              <a:rPr lang="fr-CH" smtClean="0"/>
              <a:pPr/>
              <a:t>1</a:t>
            </a:fld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122209717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CE319D8-CB67-4A63-BCD2-D4C292142D3E}" type="slidenum">
              <a:rPr lang="fr-CH" smtClean="0"/>
              <a:t>10</a:t>
            </a:fld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45538286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CE319D8-CB67-4A63-BCD2-D4C292142D3E}" type="slidenum">
              <a:rPr lang="fr-CH" smtClean="0"/>
              <a:t>11</a:t>
            </a:fld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104087372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CE319D8-CB67-4A63-BCD2-D4C292142D3E}" type="slidenum">
              <a:rPr lang="fr-CH" smtClean="0"/>
              <a:t>12</a:t>
            </a:fld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23464487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CH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CE319D8-CB67-4A63-BCD2-D4C292142D3E}" type="slidenum">
              <a:rPr lang="fr-CH" smtClean="0"/>
              <a:t>13</a:t>
            </a:fld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62158805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CE319D8-CB67-4A63-BCD2-D4C292142D3E}" type="slidenum">
              <a:rPr lang="fr-CH" smtClean="0"/>
              <a:t>2</a:t>
            </a:fld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164775537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CE319D8-CB67-4A63-BCD2-D4C292142D3E}" type="slidenum">
              <a:rPr lang="fr-CH" smtClean="0"/>
              <a:t>3</a:t>
            </a:fld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329651615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CE319D8-CB67-4A63-BCD2-D4C292142D3E}" type="slidenum">
              <a:rPr lang="fr-CH" smtClean="0"/>
              <a:t>4</a:t>
            </a:fld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341806680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CE319D8-CB67-4A63-BCD2-D4C292142D3E}" type="slidenum">
              <a:rPr lang="fr-CH" smtClean="0"/>
              <a:t>5</a:t>
            </a:fld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414895220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CH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6427CB-838B-4206-A302-7A4A0F226CF6}" type="slidenum">
              <a:rPr lang="fr-CH" smtClean="0"/>
              <a:t>6</a:t>
            </a:fld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187877304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CE319D8-CB67-4A63-BCD2-D4C292142D3E}" type="slidenum">
              <a:rPr lang="fr-CH" smtClean="0"/>
              <a:t>7</a:t>
            </a:fld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3466460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CE319D8-CB67-4A63-BCD2-D4C292142D3E}" type="slidenum">
              <a:rPr lang="fr-CH" smtClean="0"/>
              <a:t>8</a:t>
            </a:fld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385042105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CE319D8-CB67-4A63-BCD2-D4C292142D3E}" type="slidenum">
              <a:rPr lang="fr-CH" smtClean="0"/>
              <a:t>9</a:t>
            </a:fld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53388670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3.jpeg"/><Relationship Id="rId4" Type="http://schemas.openxmlformats.org/officeDocument/2006/relationships/hyperlink" Target="https://storyset.com/work" TargetMode="Externa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Image 12">
            <a:extLst>
              <a:ext uri="{FF2B5EF4-FFF2-40B4-BE49-F238E27FC236}">
                <a16:creationId xmlns:a16="http://schemas.microsoft.com/office/drawing/2014/main" id="{B7645BD5-8ABD-4AA3-9180-7F323F8A85B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r="12068" b="17411"/>
          <a:stretch/>
        </p:blipFill>
        <p:spPr>
          <a:xfrm>
            <a:off x="0" y="0"/>
            <a:ext cx="7177807" cy="3791695"/>
          </a:xfrm>
          <a:prstGeom prst="rect">
            <a:avLst/>
          </a:prstGeom>
        </p:spPr>
      </p:pic>
      <p:grpSp>
        <p:nvGrpSpPr>
          <p:cNvPr id="8" name="Groupe 7">
            <a:extLst>
              <a:ext uri="{FF2B5EF4-FFF2-40B4-BE49-F238E27FC236}">
                <a16:creationId xmlns:a16="http://schemas.microsoft.com/office/drawing/2014/main" id="{9D335749-3D0D-4AEC-826D-548959804E14}"/>
              </a:ext>
            </a:extLst>
          </p:cNvPr>
          <p:cNvGrpSpPr/>
          <p:nvPr userDrawn="1"/>
        </p:nvGrpSpPr>
        <p:grpSpPr>
          <a:xfrm>
            <a:off x="5148064" y="908720"/>
            <a:ext cx="4221169" cy="4406213"/>
            <a:chOff x="5148064" y="908720"/>
            <a:chExt cx="4221169" cy="4406213"/>
          </a:xfrm>
        </p:grpSpPr>
        <p:pic>
          <p:nvPicPr>
            <p:cNvPr id="9" name="Image 8">
              <a:extLst>
                <a:ext uri="{FF2B5EF4-FFF2-40B4-BE49-F238E27FC236}">
                  <a16:creationId xmlns:a16="http://schemas.microsoft.com/office/drawing/2014/main" id="{AE971676-2728-4AAF-9CF1-FE4A351304D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246" t="13250" r="19576" b="14963"/>
            <a:stretch/>
          </p:blipFill>
          <p:spPr>
            <a:xfrm>
              <a:off x="5148064" y="908720"/>
              <a:ext cx="3816424" cy="4406212"/>
            </a:xfrm>
            <a:prstGeom prst="rect">
              <a:avLst/>
            </a:prstGeom>
          </p:spPr>
        </p:pic>
        <p:sp>
          <p:nvSpPr>
            <p:cNvPr id="10" name="ZoneTexte 9">
              <a:extLst>
                <a:ext uri="{FF2B5EF4-FFF2-40B4-BE49-F238E27FC236}">
                  <a16:creationId xmlns:a16="http://schemas.microsoft.com/office/drawing/2014/main" id="{807A28E0-E28F-4721-B066-92D6F6105A26}"/>
                </a:ext>
              </a:extLst>
            </p:cNvPr>
            <p:cNvSpPr txBox="1"/>
            <p:nvPr/>
          </p:nvSpPr>
          <p:spPr>
            <a:xfrm rot="5400000">
              <a:off x="7831805" y="3777504"/>
              <a:ext cx="338554" cy="2736303"/>
            </a:xfrm>
            <a:prstGeom prst="rect">
              <a:avLst/>
            </a:prstGeom>
            <a:noFill/>
          </p:spPr>
          <p:txBody>
            <a:bodyPr vert="vert270" wrap="square" rtlCol="0">
              <a:spAutoFit/>
            </a:bodyPr>
            <a:lstStyle/>
            <a:p>
              <a:r>
                <a:rPr lang="en-GB" sz="1000" dirty="0">
                  <a:latin typeface="TheSansOsF Plain" panose="020B0502050302020203" pitchFamily="34" charset="0"/>
                </a:rPr>
                <a:t>Illustration by </a:t>
              </a:r>
              <a:r>
                <a:rPr lang="en-GB" sz="1000" dirty="0" err="1">
                  <a:latin typeface="TheSansOsF Plain" panose="020B0502050302020203" pitchFamily="34" charset="0"/>
                  <a:hlinkClick r:id="rId4"/>
                </a:rPr>
                <a:t>Freepik</a:t>
              </a:r>
              <a:r>
                <a:rPr lang="en-GB" sz="1000" dirty="0">
                  <a:latin typeface="TheSansOsF Plain" panose="020B0502050302020203" pitchFamily="34" charset="0"/>
                  <a:hlinkClick r:id="rId4"/>
                </a:rPr>
                <a:t> Storyset</a:t>
              </a:r>
              <a:endParaRPr lang="en-GB" sz="1000" dirty="0">
                <a:latin typeface="TheSansOsF Plain" panose="020B0502050302020203" pitchFamily="34" charset="0"/>
              </a:endParaRPr>
            </a:p>
          </p:txBody>
        </p:sp>
      </p:grpSp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327992" y="734839"/>
            <a:ext cx="7772400" cy="1470025"/>
          </a:xfrm>
        </p:spPr>
        <p:txBody>
          <a:bodyPr/>
          <a:lstStyle>
            <a:lvl1pPr marL="0" algn="l" defTabSz="914400" rtl="0" eaLnBrk="1" latinLnBrk="0" hangingPunct="1">
              <a:spcBef>
                <a:spcPct val="0"/>
              </a:spcBef>
              <a:buNone/>
              <a:defRPr lang="fr-CH" sz="3700" b="1" kern="1200" cap="small" baseline="0" dirty="0">
                <a:solidFill>
                  <a:srgbClr val="CF0063"/>
                </a:solidFill>
                <a:latin typeface="TheSansOsF Black" panose="020B0902050302020203" pitchFamily="34" charset="0"/>
                <a:ea typeface="+mj-ea"/>
                <a:cs typeface="+mj-cs"/>
              </a:defRPr>
            </a:lvl1pPr>
          </a:lstStyle>
          <a:p>
            <a:r>
              <a:rPr lang="fr-FR" dirty="0"/>
              <a:t>Modifiez le style du titre</a:t>
            </a:r>
            <a:endParaRPr lang="fr-CH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257049" y="2239090"/>
            <a:ext cx="4602983" cy="1117902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/>
              <a:t>Modifiez le style des sous-titres du masque</a:t>
            </a:r>
            <a:endParaRPr lang="fr-CH" dirty="0"/>
          </a:p>
        </p:txBody>
      </p:sp>
      <p:pic>
        <p:nvPicPr>
          <p:cNvPr id="5" name="Image 4" descr="template.jpg"/>
          <p:cNvPicPr>
            <a:picLocks noChangeAspect="1"/>
          </p:cNvPicPr>
          <p:nvPr userDrawn="1"/>
        </p:nvPicPr>
        <p:blipFill>
          <a:blip r:embed="rId5" cstate="print"/>
          <a:stretch>
            <a:fillRect/>
          </a:stretch>
        </p:blipFill>
        <p:spPr>
          <a:xfrm>
            <a:off x="0" y="5779008"/>
            <a:ext cx="9144000" cy="1078992"/>
          </a:xfrm>
          <a:prstGeom prst="rect">
            <a:avLst/>
          </a:prstGeom>
        </p:spPr>
      </p:pic>
      <p:sp>
        <p:nvSpPr>
          <p:cNvPr id="6" name="ZoneTexte 5"/>
          <p:cNvSpPr txBox="1"/>
          <p:nvPr userDrawn="1"/>
        </p:nvSpPr>
        <p:spPr>
          <a:xfrm>
            <a:off x="348280" y="6021288"/>
            <a:ext cx="60096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H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Bibliothèque</a:t>
            </a:r>
          </a:p>
        </p:txBody>
      </p:sp>
      <p:sp>
        <p:nvSpPr>
          <p:cNvPr id="11" name="Titre 6">
            <a:extLst>
              <a:ext uri="{FF2B5EF4-FFF2-40B4-BE49-F238E27FC236}">
                <a16:creationId xmlns:a16="http://schemas.microsoft.com/office/drawing/2014/main" id="{6C8F6AD9-F6EF-44F3-A636-0AF96454285D}"/>
              </a:ext>
            </a:extLst>
          </p:cNvPr>
          <p:cNvSpPr txBox="1">
            <a:spLocks/>
          </p:cNvSpPr>
          <p:nvPr userDrawn="1"/>
        </p:nvSpPr>
        <p:spPr>
          <a:xfrm>
            <a:off x="3779912" y="3614200"/>
            <a:ext cx="3078510" cy="894920"/>
          </a:xfrm>
          <a:prstGeom prst="rect">
            <a:avLst/>
          </a:prstGeom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800" kern="1200" cap="sm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fr-CH" sz="4000" dirty="0">
                <a:latin typeface="TheSansOsF Black" panose="020B0902050302020203" pitchFamily="34" charset="0"/>
              </a:rPr>
              <a:t>en 15 minutes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2931021"/>
            <a:ext cx="7772400" cy="1362075"/>
          </a:xfrm>
        </p:spPr>
        <p:txBody>
          <a:bodyPr anchor="t"/>
          <a:lstStyle>
            <a:lvl1pPr algn="l">
              <a:defRPr sz="4000" b="1" cap="small" baseline="0"/>
            </a:lvl1pPr>
          </a:lstStyle>
          <a:p>
            <a:r>
              <a:rPr lang="fr-FR"/>
              <a:t>Modifiez le style du titre</a:t>
            </a:r>
            <a:endParaRPr lang="fr-CH" dirty="0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4305077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6" name="Corde 5"/>
          <p:cNvSpPr/>
          <p:nvPr userDrawn="1"/>
        </p:nvSpPr>
        <p:spPr>
          <a:xfrm flipH="1">
            <a:off x="-450000" y="0"/>
            <a:ext cx="900000" cy="900000"/>
          </a:xfrm>
          <a:prstGeom prst="chord">
            <a:avLst>
              <a:gd name="adj1" fmla="val 5395707"/>
              <a:gd name="adj2" fmla="val 1620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H" sz="1200"/>
          </a:p>
        </p:txBody>
      </p:sp>
      <p:sp>
        <p:nvSpPr>
          <p:cNvPr id="7" name="Rectangle 6"/>
          <p:cNvSpPr txBox="1">
            <a:spLocks noChangeArrowheads="1"/>
          </p:cNvSpPr>
          <p:nvPr userDrawn="1"/>
        </p:nvSpPr>
        <p:spPr>
          <a:xfrm>
            <a:off x="-180528" y="44624"/>
            <a:ext cx="576064" cy="792088"/>
          </a:xfrm>
          <a:prstGeom prst="rect">
            <a:avLst/>
          </a:prstGeom>
          <a:ln/>
        </p:spPr>
        <p:txBody>
          <a:bodyPr anchor="ctr"/>
          <a:lstStyle>
            <a:defPPr>
              <a:defRPr lang="fr-FR"/>
            </a:defPPr>
            <a:lvl1pPr marL="0" algn="r" defTabSz="914400" rtl="0" eaLnBrk="1" latinLnBrk="0" hangingPunct="1">
              <a:defRPr sz="1800" kern="1200">
                <a:solidFill>
                  <a:schemeClr val="accent5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50000"/>
              </a:lnSpc>
              <a:defRPr/>
            </a:pPr>
            <a:fld id="{F6777C44-E200-40A9-A99C-7DEB161776E9}" type="slidenum">
              <a:rPr lang="fr-FR" sz="1200" smtClean="0">
                <a:solidFill>
                  <a:schemeClr val="bg1"/>
                </a:solidFill>
              </a:rPr>
              <a:pPr algn="r">
                <a:lnSpc>
                  <a:spcPct val="150000"/>
                </a:lnSpc>
                <a:defRPr/>
              </a:pPr>
              <a:t>‹N°›</a:t>
            </a:fld>
            <a:endParaRPr lang="fr-FR" sz="1200" dirty="0">
              <a:solidFill>
                <a:schemeClr val="bg1"/>
              </a:solidFill>
            </a:endParaRPr>
          </a:p>
          <a:p>
            <a:pPr algn="r">
              <a:lnSpc>
                <a:spcPct val="150000"/>
              </a:lnSpc>
              <a:defRPr/>
            </a:pPr>
            <a:r>
              <a:rPr lang="fr-FR" sz="1200" dirty="0">
                <a:solidFill>
                  <a:schemeClr val="bg1">
                    <a:lumMod val="85000"/>
                  </a:schemeClr>
                </a:solidFill>
              </a:rPr>
              <a:t>13</a:t>
            </a:r>
          </a:p>
        </p:txBody>
      </p:sp>
      <p:cxnSp>
        <p:nvCxnSpPr>
          <p:cNvPr id="8" name="Connecteur droit 7"/>
          <p:cNvCxnSpPr>
            <a:stCxn id="6" idx="2"/>
          </p:cNvCxnSpPr>
          <p:nvPr userDrawn="1"/>
        </p:nvCxnSpPr>
        <p:spPr>
          <a:xfrm>
            <a:off x="-281" y="450000"/>
            <a:ext cx="450000" cy="0"/>
          </a:xfrm>
          <a:prstGeom prst="line">
            <a:avLst/>
          </a:prstGeom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pic>
        <p:nvPicPr>
          <p:cNvPr id="9" name="Picture 3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86800" y="432000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0000" y="1124744"/>
            <a:ext cx="8262560" cy="5256584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</a:lstStyle>
          <a:p>
            <a:pPr lvl="0"/>
            <a:r>
              <a:rPr lang="fr-FR" dirty="0"/>
              <a:t>Modifiez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  <a:endParaRPr lang="fr-CH" dirty="0"/>
          </a:p>
        </p:txBody>
      </p:sp>
      <p:cxnSp>
        <p:nvCxnSpPr>
          <p:cNvPr id="14" name="Connecteur droit 13"/>
          <p:cNvCxnSpPr/>
          <p:nvPr userDrawn="1"/>
        </p:nvCxnSpPr>
        <p:spPr>
          <a:xfrm>
            <a:off x="0" y="900000"/>
            <a:ext cx="9144000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itre 2"/>
          <p:cNvSpPr>
            <a:spLocks noGrp="1"/>
          </p:cNvSpPr>
          <p:nvPr>
            <p:ph type="title"/>
          </p:nvPr>
        </p:nvSpPr>
        <p:spPr>
          <a:xfrm>
            <a:off x="450000" y="116632"/>
            <a:ext cx="8226456" cy="720080"/>
          </a:xfrm>
        </p:spPr>
        <p:txBody>
          <a:bodyPr/>
          <a:lstStyle/>
          <a:p>
            <a:r>
              <a:rPr lang="fr-FR" dirty="0"/>
              <a:t>Modifiez le style du titre</a:t>
            </a:r>
            <a:endParaRPr lang="fr-CH" dirty="0"/>
          </a:p>
        </p:txBody>
      </p:sp>
      <p:pic>
        <p:nvPicPr>
          <p:cNvPr id="9" name="Picture 3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86800" y="432000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Corde 12">
            <a:extLst>
              <a:ext uri="{FF2B5EF4-FFF2-40B4-BE49-F238E27FC236}">
                <a16:creationId xmlns:a16="http://schemas.microsoft.com/office/drawing/2014/main" id="{D6FE30ED-43AD-4282-AE1B-D82055EB8CD2}"/>
              </a:ext>
            </a:extLst>
          </p:cNvPr>
          <p:cNvSpPr/>
          <p:nvPr userDrawn="1"/>
        </p:nvSpPr>
        <p:spPr>
          <a:xfrm flipH="1">
            <a:off x="-450000" y="0"/>
            <a:ext cx="900000" cy="900000"/>
          </a:xfrm>
          <a:prstGeom prst="chord">
            <a:avLst>
              <a:gd name="adj1" fmla="val 5395707"/>
              <a:gd name="adj2" fmla="val 1620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H" sz="1200"/>
          </a:p>
        </p:txBody>
      </p:sp>
      <p:sp>
        <p:nvSpPr>
          <p:cNvPr id="19" name="Rectangle 6">
            <a:extLst>
              <a:ext uri="{FF2B5EF4-FFF2-40B4-BE49-F238E27FC236}">
                <a16:creationId xmlns:a16="http://schemas.microsoft.com/office/drawing/2014/main" id="{C2D1FFD1-0D9B-4CE2-A5BF-084D37D39F6D}"/>
              </a:ext>
            </a:extLst>
          </p:cNvPr>
          <p:cNvSpPr txBox="1">
            <a:spLocks noChangeArrowheads="1"/>
          </p:cNvSpPr>
          <p:nvPr userDrawn="1"/>
        </p:nvSpPr>
        <p:spPr>
          <a:xfrm>
            <a:off x="-180528" y="44624"/>
            <a:ext cx="576064" cy="792088"/>
          </a:xfrm>
          <a:prstGeom prst="rect">
            <a:avLst/>
          </a:prstGeom>
          <a:ln/>
        </p:spPr>
        <p:txBody>
          <a:bodyPr anchor="ctr"/>
          <a:lstStyle>
            <a:defPPr>
              <a:defRPr lang="fr-FR"/>
            </a:defPPr>
            <a:lvl1pPr marL="0" algn="r" defTabSz="914400" rtl="0" eaLnBrk="1" latinLnBrk="0" hangingPunct="1">
              <a:defRPr sz="1800" kern="1200">
                <a:solidFill>
                  <a:schemeClr val="accent5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50000"/>
              </a:lnSpc>
              <a:defRPr/>
            </a:pPr>
            <a:fld id="{F6777C44-E200-40A9-A99C-7DEB161776E9}" type="slidenum">
              <a:rPr lang="fr-FR" sz="1200" smtClean="0">
                <a:solidFill>
                  <a:schemeClr val="bg1"/>
                </a:solidFill>
              </a:rPr>
              <a:pPr algn="r">
                <a:lnSpc>
                  <a:spcPct val="150000"/>
                </a:lnSpc>
                <a:defRPr/>
              </a:pPr>
              <a:t>‹N°›</a:t>
            </a:fld>
            <a:endParaRPr lang="fr-FR" sz="1200" dirty="0">
              <a:solidFill>
                <a:schemeClr val="bg1"/>
              </a:solidFill>
            </a:endParaRPr>
          </a:p>
          <a:p>
            <a:pPr algn="r">
              <a:lnSpc>
                <a:spcPct val="150000"/>
              </a:lnSpc>
              <a:defRPr/>
            </a:pPr>
            <a:r>
              <a:rPr lang="fr-FR" sz="1200" dirty="0">
                <a:solidFill>
                  <a:schemeClr val="bg1">
                    <a:lumMod val="85000"/>
                  </a:schemeClr>
                </a:solidFill>
              </a:rPr>
              <a:t>13</a:t>
            </a:r>
          </a:p>
        </p:txBody>
      </p:sp>
      <p:cxnSp>
        <p:nvCxnSpPr>
          <p:cNvPr id="20" name="Connecteur droit 19">
            <a:extLst>
              <a:ext uri="{FF2B5EF4-FFF2-40B4-BE49-F238E27FC236}">
                <a16:creationId xmlns:a16="http://schemas.microsoft.com/office/drawing/2014/main" id="{C7D6CFD7-8CDD-4358-9C22-B265063EEC37}"/>
              </a:ext>
            </a:extLst>
          </p:cNvPr>
          <p:cNvCxnSpPr>
            <a:stCxn id="13" idx="2"/>
          </p:cNvCxnSpPr>
          <p:nvPr userDrawn="1"/>
        </p:nvCxnSpPr>
        <p:spPr>
          <a:xfrm>
            <a:off x="-281" y="450000"/>
            <a:ext cx="450000" cy="0"/>
          </a:xfrm>
          <a:prstGeom prst="line">
            <a:avLst/>
          </a:prstGeom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1330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H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1330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H"/>
          </a:p>
        </p:txBody>
      </p:sp>
      <p:cxnSp>
        <p:nvCxnSpPr>
          <p:cNvPr id="7" name="Connecteur droit 6"/>
          <p:cNvCxnSpPr/>
          <p:nvPr userDrawn="1"/>
        </p:nvCxnSpPr>
        <p:spPr>
          <a:xfrm>
            <a:off x="0" y="900000"/>
            <a:ext cx="9144000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itre 2"/>
          <p:cNvSpPr>
            <a:spLocks noGrp="1"/>
          </p:cNvSpPr>
          <p:nvPr>
            <p:ph type="title"/>
          </p:nvPr>
        </p:nvSpPr>
        <p:spPr>
          <a:xfrm>
            <a:off x="450000" y="116632"/>
            <a:ext cx="8226456" cy="720080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fr-CH"/>
          </a:p>
        </p:txBody>
      </p:sp>
      <p:pic>
        <p:nvPicPr>
          <p:cNvPr id="10" name="Picture 3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86800" y="432000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Corde 14">
            <a:extLst>
              <a:ext uri="{FF2B5EF4-FFF2-40B4-BE49-F238E27FC236}">
                <a16:creationId xmlns:a16="http://schemas.microsoft.com/office/drawing/2014/main" id="{3D95EC82-926D-40C7-B98E-D9C7123FCCD4}"/>
              </a:ext>
            </a:extLst>
          </p:cNvPr>
          <p:cNvSpPr/>
          <p:nvPr userDrawn="1"/>
        </p:nvSpPr>
        <p:spPr>
          <a:xfrm flipH="1">
            <a:off x="-450000" y="0"/>
            <a:ext cx="900000" cy="900000"/>
          </a:xfrm>
          <a:prstGeom prst="chord">
            <a:avLst>
              <a:gd name="adj1" fmla="val 5395707"/>
              <a:gd name="adj2" fmla="val 1620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H" sz="1200"/>
          </a:p>
        </p:txBody>
      </p:sp>
      <p:sp>
        <p:nvSpPr>
          <p:cNvPr id="16" name="Rectangle 6">
            <a:extLst>
              <a:ext uri="{FF2B5EF4-FFF2-40B4-BE49-F238E27FC236}">
                <a16:creationId xmlns:a16="http://schemas.microsoft.com/office/drawing/2014/main" id="{DE717559-FA7A-4532-BC20-82916B70FA6B}"/>
              </a:ext>
            </a:extLst>
          </p:cNvPr>
          <p:cNvSpPr txBox="1">
            <a:spLocks noChangeArrowheads="1"/>
          </p:cNvSpPr>
          <p:nvPr userDrawn="1"/>
        </p:nvSpPr>
        <p:spPr>
          <a:xfrm>
            <a:off x="-180528" y="44624"/>
            <a:ext cx="576064" cy="792088"/>
          </a:xfrm>
          <a:prstGeom prst="rect">
            <a:avLst/>
          </a:prstGeom>
          <a:ln/>
        </p:spPr>
        <p:txBody>
          <a:bodyPr anchor="ctr"/>
          <a:lstStyle>
            <a:defPPr>
              <a:defRPr lang="fr-FR"/>
            </a:defPPr>
            <a:lvl1pPr marL="0" algn="r" defTabSz="914400" rtl="0" eaLnBrk="1" latinLnBrk="0" hangingPunct="1">
              <a:defRPr sz="1800" kern="1200">
                <a:solidFill>
                  <a:schemeClr val="accent5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50000"/>
              </a:lnSpc>
              <a:defRPr/>
            </a:pPr>
            <a:fld id="{F6777C44-E200-40A9-A99C-7DEB161776E9}" type="slidenum">
              <a:rPr lang="fr-FR" sz="1200" smtClean="0">
                <a:solidFill>
                  <a:schemeClr val="bg1"/>
                </a:solidFill>
              </a:rPr>
              <a:pPr algn="r">
                <a:lnSpc>
                  <a:spcPct val="150000"/>
                </a:lnSpc>
                <a:defRPr/>
              </a:pPr>
              <a:t>‹N°›</a:t>
            </a:fld>
            <a:endParaRPr lang="fr-FR" sz="1200" dirty="0">
              <a:solidFill>
                <a:schemeClr val="bg1"/>
              </a:solidFill>
            </a:endParaRPr>
          </a:p>
          <a:p>
            <a:pPr algn="r">
              <a:lnSpc>
                <a:spcPct val="150000"/>
              </a:lnSpc>
              <a:defRPr/>
            </a:pPr>
            <a:r>
              <a:rPr lang="fr-FR" sz="1200" dirty="0">
                <a:solidFill>
                  <a:schemeClr val="bg1">
                    <a:lumMod val="85000"/>
                  </a:schemeClr>
                </a:solidFill>
              </a:rPr>
              <a:t>13</a:t>
            </a:r>
          </a:p>
        </p:txBody>
      </p:sp>
      <p:cxnSp>
        <p:nvCxnSpPr>
          <p:cNvPr id="17" name="Connecteur droit 16">
            <a:extLst>
              <a:ext uri="{FF2B5EF4-FFF2-40B4-BE49-F238E27FC236}">
                <a16:creationId xmlns:a16="http://schemas.microsoft.com/office/drawing/2014/main" id="{CC0AEB93-2EBA-4AC1-AE30-0FFE3AB13828}"/>
              </a:ext>
            </a:extLst>
          </p:cNvPr>
          <p:cNvCxnSpPr>
            <a:stCxn id="15" idx="2"/>
          </p:cNvCxnSpPr>
          <p:nvPr userDrawn="1"/>
        </p:nvCxnSpPr>
        <p:spPr>
          <a:xfrm>
            <a:off x="-281" y="450000"/>
            <a:ext cx="450000" cy="0"/>
          </a:xfrm>
          <a:prstGeom prst="line">
            <a:avLst/>
          </a:prstGeom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558381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H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558381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H"/>
          </a:p>
        </p:txBody>
      </p:sp>
      <p:cxnSp>
        <p:nvCxnSpPr>
          <p:cNvPr id="9" name="Connecteur droit 8"/>
          <p:cNvCxnSpPr/>
          <p:nvPr userDrawn="1"/>
        </p:nvCxnSpPr>
        <p:spPr>
          <a:xfrm>
            <a:off x="0" y="900000"/>
            <a:ext cx="9144000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itre 2"/>
          <p:cNvSpPr>
            <a:spLocks noGrp="1"/>
          </p:cNvSpPr>
          <p:nvPr>
            <p:ph type="title"/>
          </p:nvPr>
        </p:nvSpPr>
        <p:spPr>
          <a:xfrm>
            <a:off x="450000" y="116632"/>
            <a:ext cx="8226456" cy="720080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fr-CH"/>
          </a:p>
        </p:txBody>
      </p:sp>
      <p:pic>
        <p:nvPicPr>
          <p:cNvPr id="12" name="Picture 3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86800" y="432000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Corde 16">
            <a:extLst>
              <a:ext uri="{FF2B5EF4-FFF2-40B4-BE49-F238E27FC236}">
                <a16:creationId xmlns:a16="http://schemas.microsoft.com/office/drawing/2014/main" id="{5675A1D4-4DE2-433E-9BF5-C34ED838B1DD}"/>
              </a:ext>
            </a:extLst>
          </p:cNvPr>
          <p:cNvSpPr/>
          <p:nvPr userDrawn="1"/>
        </p:nvSpPr>
        <p:spPr>
          <a:xfrm flipH="1">
            <a:off x="-450000" y="0"/>
            <a:ext cx="900000" cy="900000"/>
          </a:xfrm>
          <a:prstGeom prst="chord">
            <a:avLst>
              <a:gd name="adj1" fmla="val 5395707"/>
              <a:gd name="adj2" fmla="val 1620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H" sz="1200"/>
          </a:p>
        </p:txBody>
      </p:sp>
      <p:sp>
        <p:nvSpPr>
          <p:cNvPr id="18" name="Rectangle 6">
            <a:extLst>
              <a:ext uri="{FF2B5EF4-FFF2-40B4-BE49-F238E27FC236}">
                <a16:creationId xmlns:a16="http://schemas.microsoft.com/office/drawing/2014/main" id="{EC137378-BEC9-44CD-A939-A9F3E4FE1C31}"/>
              </a:ext>
            </a:extLst>
          </p:cNvPr>
          <p:cNvSpPr txBox="1">
            <a:spLocks noChangeArrowheads="1"/>
          </p:cNvSpPr>
          <p:nvPr userDrawn="1"/>
        </p:nvSpPr>
        <p:spPr>
          <a:xfrm>
            <a:off x="-180528" y="44624"/>
            <a:ext cx="576064" cy="792088"/>
          </a:xfrm>
          <a:prstGeom prst="rect">
            <a:avLst/>
          </a:prstGeom>
          <a:ln/>
        </p:spPr>
        <p:txBody>
          <a:bodyPr anchor="ctr"/>
          <a:lstStyle>
            <a:defPPr>
              <a:defRPr lang="fr-FR"/>
            </a:defPPr>
            <a:lvl1pPr marL="0" algn="r" defTabSz="914400" rtl="0" eaLnBrk="1" latinLnBrk="0" hangingPunct="1">
              <a:defRPr sz="1800" kern="1200">
                <a:solidFill>
                  <a:schemeClr val="accent5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50000"/>
              </a:lnSpc>
              <a:defRPr/>
            </a:pPr>
            <a:fld id="{F6777C44-E200-40A9-A99C-7DEB161776E9}" type="slidenum">
              <a:rPr lang="fr-FR" sz="1200" smtClean="0">
                <a:solidFill>
                  <a:schemeClr val="bg1"/>
                </a:solidFill>
              </a:rPr>
              <a:pPr algn="r">
                <a:lnSpc>
                  <a:spcPct val="150000"/>
                </a:lnSpc>
                <a:defRPr/>
              </a:pPr>
              <a:t>‹N°›</a:t>
            </a:fld>
            <a:endParaRPr lang="fr-FR" sz="1200" dirty="0">
              <a:solidFill>
                <a:schemeClr val="bg1"/>
              </a:solidFill>
            </a:endParaRPr>
          </a:p>
          <a:p>
            <a:pPr algn="r">
              <a:lnSpc>
                <a:spcPct val="150000"/>
              </a:lnSpc>
              <a:defRPr/>
            </a:pPr>
            <a:r>
              <a:rPr lang="fr-FR" sz="1200" dirty="0">
                <a:solidFill>
                  <a:schemeClr val="bg1">
                    <a:lumMod val="85000"/>
                  </a:schemeClr>
                </a:solidFill>
              </a:rPr>
              <a:t>13</a:t>
            </a:r>
          </a:p>
        </p:txBody>
      </p:sp>
      <p:cxnSp>
        <p:nvCxnSpPr>
          <p:cNvPr id="19" name="Connecteur droit 18">
            <a:extLst>
              <a:ext uri="{FF2B5EF4-FFF2-40B4-BE49-F238E27FC236}">
                <a16:creationId xmlns:a16="http://schemas.microsoft.com/office/drawing/2014/main" id="{5185D9C8-ACC8-47FC-871C-0269E01F0C41}"/>
              </a:ext>
            </a:extLst>
          </p:cNvPr>
          <p:cNvCxnSpPr>
            <a:stCxn id="17" idx="2"/>
          </p:cNvCxnSpPr>
          <p:nvPr userDrawn="1"/>
        </p:nvCxnSpPr>
        <p:spPr>
          <a:xfrm>
            <a:off x="-281" y="450000"/>
            <a:ext cx="450000" cy="0"/>
          </a:xfrm>
          <a:prstGeom prst="line">
            <a:avLst/>
          </a:prstGeom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Connecteur droit 6"/>
          <p:cNvCxnSpPr/>
          <p:nvPr userDrawn="1"/>
        </p:nvCxnSpPr>
        <p:spPr>
          <a:xfrm>
            <a:off x="0" y="900000"/>
            <a:ext cx="9144000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re 2"/>
          <p:cNvSpPr>
            <a:spLocks noGrp="1"/>
          </p:cNvSpPr>
          <p:nvPr>
            <p:ph type="title"/>
          </p:nvPr>
        </p:nvSpPr>
        <p:spPr>
          <a:xfrm>
            <a:off x="450000" y="116632"/>
            <a:ext cx="8226456" cy="720080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fr-CH"/>
          </a:p>
        </p:txBody>
      </p:sp>
      <p:pic>
        <p:nvPicPr>
          <p:cNvPr id="3075" name="Picture 3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86800" y="432000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Corde 8">
            <a:extLst>
              <a:ext uri="{FF2B5EF4-FFF2-40B4-BE49-F238E27FC236}">
                <a16:creationId xmlns:a16="http://schemas.microsoft.com/office/drawing/2014/main" id="{D3409BED-4322-4FCC-8C56-1D1A5A2C7392}"/>
              </a:ext>
            </a:extLst>
          </p:cNvPr>
          <p:cNvSpPr/>
          <p:nvPr userDrawn="1"/>
        </p:nvSpPr>
        <p:spPr>
          <a:xfrm flipH="1">
            <a:off x="-450000" y="0"/>
            <a:ext cx="900000" cy="900000"/>
          </a:xfrm>
          <a:prstGeom prst="chord">
            <a:avLst>
              <a:gd name="adj1" fmla="val 5395707"/>
              <a:gd name="adj2" fmla="val 1620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H" sz="1200"/>
          </a:p>
        </p:txBody>
      </p:sp>
      <p:sp>
        <p:nvSpPr>
          <p:cNvPr id="10" name="Rectangle 6">
            <a:extLst>
              <a:ext uri="{FF2B5EF4-FFF2-40B4-BE49-F238E27FC236}">
                <a16:creationId xmlns:a16="http://schemas.microsoft.com/office/drawing/2014/main" id="{92F16946-1988-4A24-9D67-0F38E92EBEC9}"/>
              </a:ext>
            </a:extLst>
          </p:cNvPr>
          <p:cNvSpPr txBox="1">
            <a:spLocks noChangeArrowheads="1"/>
          </p:cNvSpPr>
          <p:nvPr userDrawn="1"/>
        </p:nvSpPr>
        <p:spPr>
          <a:xfrm>
            <a:off x="-180528" y="44624"/>
            <a:ext cx="576064" cy="792088"/>
          </a:xfrm>
          <a:prstGeom prst="rect">
            <a:avLst/>
          </a:prstGeom>
          <a:ln/>
        </p:spPr>
        <p:txBody>
          <a:bodyPr anchor="ctr"/>
          <a:lstStyle>
            <a:defPPr>
              <a:defRPr lang="fr-FR"/>
            </a:defPPr>
            <a:lvl1pPr marL="0" algn="r" defTabSz="914400" rtl="0" eaLnBrk="1" latinLnBrk="0" hangingPunct="1">
              <a:defRPr sz="1800" kern="1200">
                <a:solidFill>
                  <a:schemeClr val="accent5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50000"/>
              </a:lnSpc>
              <a:defRPr/>
            </a:pPr>
            <a:fld id="{F6777C44-E200-40A9-A99C-7DEB161776E9}" type="slidenum">
              <a:rPr lang="fr-FR" sz="1200" smtClean="0">
                <a:solidFill>
                  <a:schemeClr val="bg1"/>
                </a:solidFill>
              </a:rPr>
              <a:pPr algn="r">
                <a:lnSpc>
                  <a:spcPct val="150000"/>
                </a:lnSpc>
                <a:defRPr/>
              </a:pPr>
              <a:t>‹N°›</a:t>
            </a:fld>
            <a:endParaRPr lang="fr-FR" sz="1200" dirty="0">
              <a:solidFill>
                <a:schemeClr val="bg1"/>
              </a:solidFill>
            </a:endParaRPr>
          </a:p>
          <a:p>
            <a:pPr algn="r">
              <a:lnSpc>
                <a:spcPct val="150000"/>
              </a:lnSpc>
              <a:defRPr/>
            </a:pPr>
            <a:r>
              <a:rPr lang="fr-FR" sz="1200" dirty="0">
                <a:solidFill>
                  <a:schemeClr val="bg1">
                    <a:lumMod val="85000"/>
                  </a:schemeClr>
                </a:solidFill>
              </a:rPr>
              <a:t>13</a:t>
            </a:r>
          </a:p>
        </p:txBody>
      </p:sp>
      <p:cxnSp>
        <p:nvCxnSpPr>
          <p:cNvPr id="11" name="Connecteur droit 10">
            <a:extLst>
              <a:ext uri="{FF2B5EF4-FFF2-40B4-BE49-F238E27FC236}">
                <a16:creationId xmlns:a16="http://schemas.microsoft.com/office/drawing/2014/main" id="{FE5A5F9C-D3B9-48F7-8BAB-791E0C6D216D}"/>
              </a:ext>
            </a:extLst>
          </p:cNvPr>
          <p:cNvCxnSpPr>
            <a:stCxn id="9" idx="2"/>
          </p:cNvCxnSpPr>
          <p:nvPr userDrawn="1"/>
        </p:nvCxnSpPr>
        <p:spPr>
          <a:xfrm>
            <a:off x="-281" y="450000"/>
            <a:ext cx="450000" cy="0"/>
          </a:xfrm>
          <a:prstGeom prst="line">
            <a:avLst/>
          </a:prstGeom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fr-CH"/>
          </a:p>
        </p:txBody>
      </p:sp>
      <p:cxnSp>
        <p:nvCxnSpPr>
          <p:cNvPr id="4" name="Connecteur droit 3"/>
          <p:cNvCxnSpPr/>
          <p:nvPr/>
        </p:nvCxnSpPr>
        <p:spPr>
          <a:xfrm>
            <a:off x="0" y="1484784"/>
            <a:ext cx="9144000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Rectangle 4"/>
          <p:cNvSpPr/>
          <p:nvPr/>
        </p:nvSpPr>
        <p:spPr>
          <a:xfrm>
            <a:off x="0" y="5157192"/>
            <a:ext cx="9144000" cy="1700808"/>
          </a:xfrm>
          <a:prstGeom prst="rect">
            <a:avLst/>
          </a:prstGeom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H"/>
          </a:p>
        </p:txBody>
      </p:sp>
      <p:sp>
        <p:nvSpPr>
          <p:cNvPr id="6" name="Rectangle 6"/>
          <p:cNvSpPr txBox="1">
            <a:spLocks noChangeArrowheads="1"/>
          </p:cNvSpPr>
          <p:nvPr/>
        </p:nvSpPr>
        <p:spPr>
          <a:xfrm>
            <a:off x="8748464" y="-27384"/>
            <a:ext cx="648072" cy="432048"/>
          </a:xfrm>
          <a:prstGeom prst="rect">
            <a:avLst/>
          </a:prstGeom>
          <a:ln/>
        </p:spPr>
        <p:txBody>
          <a:bodyPr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F6777C44-E200-40A9-A99C-7DEB161776E9}" type="slidenum">
              <a:rPr lang="fr-FR" smtClean="0"/>
              <a:pPr>
                <a:defRPr/>
              </a:pPr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0158164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179512" y="116632"/>
            <a:ext cx="8784976" cy="7200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fr-FR" dirty="0"/>
              <a:t>Titre</a:t>
            </a:r>
            <a:endParaRPr lang="fr-CH" dirty="0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179512" y="1600200"/>
            <a:ext cx="8784976" cy="499715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  <a:endParaRPr lang="fr-CH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1" r:id="rId2"/>
    <p:sldLayoutId id="2147483650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p:hf hdr="0"/>
  <p:txStyles>
    <p:titleStyle>
      <a:lvl1pPr algn="ctr" defTabSz="914400" rtl="0" eaLnBrk="1" latinLnBrk="0" hangingPunct="1">
        <a:spcBef>
          <a:spcPct val="0"/>
        </a:spcBef>
        <a:buNone/>
        <a:defRPr sz="3800" kern="1200" cap="sm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SzPct val="120000"/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Courier New" pitchFamily="49" charset="0"/>
        <a:buChar char="o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doi.org/10.5281/zenodo.10806281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4.sv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hyperlink" Target="https://storyset.com/illustration/grammar-correction/amico" TargetMode="External"/><Relationship Id="rId13" Type="http://schemas.openxmlformats.org/officeDocument/2006/relationships/hyperlink" Target="https://storyset.com/illustration/data-report/amico" TargetMode="External"/><Relationship Id="rId3" Type="http://schemas.openxmlformats.org/officeDocument/2006/relationships/image" Target="../media/image9.png"/><Relationship Id="rId7" Type="http://schemas.openxmlformats.org/officeDocument/2006/relationships/image" Target="../media/image12.svg"/><Relationship Id="rId12" Type="http://schemas.openxmlformats.org/officeDocument/2006/relationships/image" Target="../media/image16.svg"/><Relationship Id="rId2" Type="http://schemas.openxmlformats.org/officeDocument/2006/relationships/notesSlide" Target="../notesSlides/notesSlide11.xml"/><Relationship Id="rId16" Type="http://schemas.openxmlformats.org/officeDocument/2006/relationships/image" Target="../media/image26.sv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1.png"/><Relationship Id="rId11" Type="http://schemas.openxmlformats.org/officeDocument/2006/relationships/image" Target="../media/image15.png"/><Relationship Id="rId5" Type="http://schemas.openxmlformats.org/officeDocument/2006/relationships/hyperlink" Target="https://storyset.com/illustration/cloud-hosting/amico" TargetMode="External"/><Relationship Id="rId15" Type="http://schemas.openxmlformats.org/officeDocument/2006/relationships/image" Target="../media/image25.png"/><Relationship Id="rId10" Type="http://schemas.openxmlformats.org/officeDocument/2006/relationships/image" Target="../media/image18.svg"/><Relationship Id="rId4" Type="http://schemas.openxmlformats.org/officeDocument/2006/relationships/image" Target="../media/image10.svg"/><Relationship Id="rId9" Type="http://schemas.openxmlformats.org/officeDocument/2006/relationships/image" Target="../media/image17.png"/><Relationship Id="rId14" Type="http://schemas.openxmlformats.org/officeDocument/2006/relationships/hyperlink" Target="https://storyset.com/illustration/uploading/amico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svg"/><Relationship Id="rId3" Type="http://schemas.openxmlformats.org/officeDocument/2006/relationships/hyperlink" Target="mailto:researchdata-info@unige.ch" TargetMode="External"/><Relationship Id="rId7" Type="http://schemas.openxmlformats.org/officeDocument/2006/relationships/image" Target="../media/image30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creativecommons.org/licenses/by-sa/4.0/" TargetMode="External"/><Relationship Id="rId5" Type="http://schemas.openxmlformats.org/officeDocument/2006/relationships/image" Target="../media/image29.png"/><Relationship Id="rId10" Type="http://schemas.openxmlformats.org/officeDocument/2006/relationships/image" Target="../media/image32.png"/><Relationship Id="rId4" Type="http://schemas.openxmlformats.org/officeDocument/2006/relationships/image" Target="../media/image28.png"/><Relationship Id="rId9" Type="http://schemas.openxmlformats.org/officeDocument/2006/relationships/hyperlink" Target="https://www.unige.ch/biblio/fr/formation/rendez-vous-info-scientifique/donnees-de-recherche/" TargetMode="Externa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3.png"/><Relationship Id="rId3" Type="http://schemas.openxmlformats.org/officeDocument/2006/relationships/image" Target="../media/image5.png"/><Relationship Id="rId7" Type="http://schemas.openxmlformats.org/officeDocument/2006/relationships/image" Target="../media/image8.svg"/><Relationship Id="rId12" Type="http://schemas.openxmlformats.org/officeDocument/2006/relationships/image" Target="../media/image12.sv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7.png"/><Relationship Id="rId11" Type="http://schemas.openxmlformats.org/officeDocument/2006/relationships/image" Target="../media/image11.png"/><Relationship Id="rId5" Type="http://schemas.openxmlformats.org/officeDocument/2006/relationships/hyperlink" Target="https://storyset.com/illustration/no-data/amico" TargetMode="External"/><Relationship Id="rId10" Type="http://schemas.openxmlformats.org/officeDocument/2006/relationships/hyperlink" Target="https://storyset.com/illustration/cloud-hosting/amico" TargetMode="External"/><Relationship Id="rId4" Type="http://schemas.openxmlformats.org/officeDocument/2006/relationships/image" Target="../media/image6.svg"/><Relationship Id="rId9" Type="http://schemas.openxmlformats.org/officeDocument/2006/relationships/image" Target="../media/image10.svg"/><Relationship Id="rId14" Type="http://schemas.openxmlformats.org/officeDocument/2006/relationships/image" Target="../media/image14.sv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svg"/><Relationship Id="rId3" Type="http://schemas.openxmlformats.org/officeDocument/2006/relationships/image" Target="../media/image15.png"/><Relationship Id="rId7" Type="http://schemas.openxmlformats.org/officeDocument/2006/relationships/image" Target="../media/image1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6" Type="http://schemas.openxmlformats.org/officeDocument/2006/relationships/hyperlink" Target="https://storyset.com/illustration/grammar-correction/amico" TargetMode="External"/><Relationship Id="rId5" Type="http://schemas.openxmlformats.org/officeDocument/2006/relationships/hyperlink" Target="https://storyset.com/illustration/data-report/amico" TargetMode="External"/><Relationship Id="rId4" Type="http://schemas.openxmlformats.org/officeDocument/2006/relationships/image" Target="../media/image16.sv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7" Type="http://schemas.openxmlformats.org/officeDocument/2006/relationships/hyperlink" Target="https://bmcresnotes.biomedcentral.com/articles/10.1186/s13104-023-06427-7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6" Type="http://schemas.openxmlformats.org/officeDocument/2006/relationships/hyperlink" Target="https://doi.org/10.1186/1471-2105-12-S15-S2" TargetMode="External"/><Relationship Id="rId5" Type="http://schemas.openxmlformats.org/officeDocument/2006/relationships/hyperlink" Target="https://storyset.com/illustration/data-report/amico" TargetMode="External"/><Relationship Id="rId4" Type="http://schemas.openxmlformats.org/officeDocument/2006/relationships/image" Target="../media/image16.sv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hyperlink" Target="https://academic.oup.com/gigascience/pages/reviewer_guidelines" TargetMode="External"/><Relationship Id="rId13" Type="http://schemas.openxmlformats.org/officeDocument/2006/relationships/hyperlink" Target="https://www.wiki.ed.ac.uk/display/datashare/Sources+of+dataset+peer+review" TargetMode="External"/><Relationship Id="rId3" Type="http://schemas.openxmlformats.org/officeDocument/2006/relationships/hyperlink" Target="http://www.biomedcentral.com/bmcresnotes" TargetMode="External"/><Relationship Id="rId7" Type="http://schemas.openxmlformats.org/officeDocument/2006/relationships/hyperlink" Target="https://academic.oup.com/gigascience/pages/data_note" TargetMode="External"/><Relationship Id="rId12" Type="http://schemas.openxmlformats.org/officeDocument/2006/relationships/hyperlink" Target="http://www.nature.com/sdata/for-referees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6" Type="http://schemas.openxmlformats.org/officeDocument/2006/relationships/hyperlink" Target="https://s3-eu-west-1.amazonaws.com/ubiquity-partner-network/up/journal/jopd/jopd_data_paper_template_1-1.docx" TargetMode="External"/><Relationship Id="rId11" Type="http://schemas.openxmlformats.org/officeDocument/2006/relationships/hyperlink" Target="https://www.nature.com/sdata/publish/submission-guidelines#sec-3" TargetMode="External"/><Relationship Id="rId5" Type="http://schemas.openxmlformats.org/officeDocument/2006/relationships/hyperlink" Target="https://openpsychologydata.metajnl.com/" TargetMode="External"/><Relationship Id="rId15" Type="http://schemas.openxmlformats.org/officeDocument/2006/relationships/hyperlink" Target="http://www.gbif.fr/page/contrib/publier-un-datapaper" TargetMode="External"/><Relationship Id="rId10" Type="http://schemas.openxmlformats.org/officeDocument/2006/relationships/hyperlink" Target="https://www.nature.com/sdata/" TargetMode="External"/><Relationship Id="rId4" Type="http://schemas.openxmlformats.org/officeDocument/2006/relationships/hyperlink" Target="http://bmcresnotes.biomedcentral.com/about" TargetMode="External"/><Relationship Id="rId9" Type="http://schemas.openxmlformats.org/officeDocument/2006/relationships/hyperlink" Target="https://brill.com/view/journals/rdj/rdj-overview.xml" TargetMode="External"/><Relationship Id="rId14" Type="http://schemas.openxmlformats.org/officeDocument/2006/relationships/hyperlink" Target="https://www.forschungsdaten.org/index.php/Data_Journals" TargetMode="Externa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storyset.com/illustration/grammar-correction/amico" TargetMode="Externa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8.svg"/><Relationship Id="rId4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ncbi.nlm.nih.gov/pmc/articles/PMC10628360/pdf/mep-13-21487.pdf" TargetMode="External"/><Relationship Id="rId3" Type="http://schemas.openxmlformats.org/officeDocument/2006/relationships/hyperlink" Target="https://www.library.manchester.ac.uk/services/research/research-data-management/sharing/data-access-statements/" TargetMode="External"/><Relationship Id="rId7" Type="http://schemas.openxmlformats.org/officeDocument/2006/relationships/image" Target="../media/image2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Relationship Id="rId6" Type="http://schemas.openxmlformats.org/officeDocument/2006/relationships/hyperlink" Target="https://academic.oup.com/gbe/article/14/12/evac167/6852765#390186370" TargetMode="External"/><Relationship Id="rId5" Type="http://schemas.openxmlformats.org/officeDocument/2006/relationships/image" Target="../media/image20.png"/><Relationship Id="rId10" Type="http://schemas.openxmlformats.org/officeDocument/2006/relationships/hyperlink" Target="https://journals.plos.org/plosone/article?id=10.1371/journal.pone.0232064" TargetMode="External"/><Relationship Id="rId4" Type="http://schemas.openxmlformats.org/officeDocument/2006/relationships/hyperlink" Target="https://doi.org/10.1371/journal.pone.0232064" TargetMode="External"/><Relationship Id="rId9" Type="http://schemas.openxmlformats.org/officeDocument/2006/relationships/image" Target="../media/image2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oneTexte 5"/>
          <p:cNvSpPr txBox="1"/>
          <p:nvPr/>
        </p:nvSpPr>
        <p:spPr>
          <a:xfrm>
            <a:off x="324286" y="4581128"/>
            <a:ext cx="56627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H" dirty="0">
                <a:solidFill>
                  <a:srgbClr val="CF0063"/>
                </a:solidFill>
                <a:latin typeface="TheSansOsF Plain" panose="020B0502050302020203" pitchFamily="34" charset="0"/>
              </a:rPr>
              <a:t>Floriane Muller</a:t>
            </a:r>
          </a:p>
        </p:txBody>
      </p:sp>
      <p:sp>
        <p:nvSpPr>
          <p:cNvPr id="8" name="ZoneTexte 7"/>
          <p:cNvSpPr txBox="1"/>
          <p:nvPr/>
        </p:nvSpPr>
        <p:spPr>
          <a:xfrm>
            <a:off x="360071" y="4929635"/>
            <a:ext cx="2664296" cy="353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H" sz="1700" dirty="0">
                <a:latin typeface="TheSansOsF Plain" panose="020B0502050302020203" pitchFamily="34" charset="0"/>
              </a:rPr>
              <a:t>12 mars 2024</a:t>
            </a:r>
          </a:p>
        </p:txBody>
      </p:sp>
      <p:sp>
        <p:nvSpPr>
          <p:cNvPr id="7" name="Titre 6">
            <a:extLst>
              <a:ext uri="{FF2B5EF4-FFF2-40B4-BE49-F238E27FC236}">
                <a16:creationId xmlns:a16="http://schemas.microsoft.com/office/drawing/2014/main" id="{85D8719C-3DF5-4A50-9525-D86DC7F5A82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24286" y="1052736"/>
            <a:ext cx="7772400" cy="1470025"/>
          </a:xfrm>
        </p:spPr>
        <p:txBody>
          <a:bodyPr/>
          <a:lstStyle/>
          <a:p>
            <a:r>
              <a:rPr lang="en-US" sz="4400" b="1" dirty="0"/>
              <a:t>Data Papers, </a:t>
            </a:r>
            <a:br>
              <a:rPr lang="en-US" sz="4400" b="1" dirty="0"/>
            </a:br>
            <a:r>
              <a:rPr lang="en-US" sz="4400" b="1" dirty="0"/>
              <a:t>Data statements </a:t>
            </a:r>
            <a:br>
              <a:rPr lang="en-US" b="1" dirty="0"/>
            </a:br>
            <a:r>
              <a:rPr lang="fr-FR" sz="3200" b="0" dirty="0">
                <a:latin typeface="TheSansOsF Bold" panose="020B0702050302020203" pitchFamily="34" charset="0"/>
              </a:rPr>
              <a:t>comment visibiliser le travail </a:t>
            </a:r>
            <a:br>
              <a:rPr lang="fr-FR" sz="3200" b="0" dirty="0">
                <a:latin typeface="TheSansOsF Bold" panose="020B0702050302020203" pitchFamily="34" charset="0"/>
              </a:rPr>
            </a:br>
            <a:r>
              <a:rPr lang="fr-FR" sz="3200" b="0" dirty="0">
                <a:latin typeface="TheSansOsF Bold" panose="020B0702050302020203" pitchFamily="34" charset="0"/>
              </a:rPr>
              <a:t>investi dans vos données</a:t>
            </a:r>
            <a:endParaRPr lang="en-US" b="0" dirty="0">
              <a:latin typeface="TheSansOsF Bold" panose="020B0702050302020203" pitchFamily="34" charset="0"/>
            </a:endParaRP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456570A0-0908-EE9F-5AF6-67DA25ABB786}"/>
              </a:ext>
            </a:extLst>
          </p:cNvPr>
          <p:cNvSpPr txBox="1"/>
          <p:nvPr/>
        </p:nvSpPr>
        <p:spPr>
          <a:xfrm>
            <a:off x="360070" y="5278142"/>
            <a:ext cx="3347834" cy="353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H" sz="1700" dirty="0">
                <a:latin typeface="TheSansOsF Plain" panose="020B0502050302020203" pitchFamily="34" charset="0"/>
              </a:rPr>
              <a:t>DOI: </a:t>
            </a:r>
            <a:r>
              <a:rPr lang="fr-CH" sz="1700" dirty="0">
                <a:latin typeface="TheSansOsF Plain" panose="020B0502050302020203" pitchFamily="34" charset="0"/>
                <a:hlinkClick r:id="rId3"/>
              </a:rPr>
              <a:t>10.5281/zenodo.10806281</a:t>
            </a:r>
            <a:endParaRPr lang="fr-CH" sz="1700" dirty="0">
              <a:latin typeface="TheSansOsF Plain" panose="020B0502050302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5603940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>
            <a:extLst>
              <a:ext uri="{FF2B5EF4-FFF2-40B4-BE49-F238E27FC236}">
                <a16:creationId xmlns:a16="http://schemas.microsoft.com/office/drawing/2014/main" id="{29BA61E5-5517-EE9F-FCA0-2F71FF77CB7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0000" y="1124744"/>
            <a:ext cx="8514488" cy="5581800"/>
          </a:xfrm>
        </p:spPr>
        <p:txBody>
          <a:bodyPr>
            <a:normAutofit fontScale="92500"/>
          </a:bodyPr>
          <a:lstStyle/>
          <a:p>
            <a:pPr marL="342900" lvl="1" indent="-342900">
              <a:spcBef>
                <a:spcPts val="900"/>
              </a:spcBef>
              <a:buClr>
                <a:schemeClr val="tx1"/>
              </a:buClr>
              <a:buSzPct val="120000"/>
              <a:buFont typeface="Wingdings" panose="05000000000000000000" pitchFamily="2" charset="2"/>
              <a:buChar char="ü"/>
            </a:pPr>
            <a:r>
              <a:rPr lang="fr-FR" sz="2200" dirty="0"/>
              <a:t>Augmente la </a:t>
            </a:r>
            <a:r>
              <a:rPr lang="fr-FR" sz="2200" b="1" dirty="0">
                <a:solidFill>
                  <a:srgbClr val="CF0063"/>
                </a:solidFill>
              </a:rPr>
              <a:t>visibilité</a:t>
            </a:r>
            <a:r>
              <a:rPr lang="fr-FR" sz="2200" dirty="0"/>
              <a:t> des données déposées dans un </a:t>
            </a:r>
            <a:r>
              <a:rPr lang="fr-FR" sz="2200" i="1" dirty="0"/>
              <a:t>repository</a:t>
            </a:r>
            <a:endParaRPr lang="fr-FR" sz="2200" dirty="0"/>
          </a:p>
          <a:p>
            <a:pPr marL="342900" lvl="1" indent="-342900">
              <a:spcBef>
                <a:spcPts val="900"/>
              </a:spcBef>
              <a:buClr>
                <a:schemeClr val="tx1"/>
              </a:buClr>
              <a:buSzPct val="120000"/>
              <a:buFont typeface="Wingdings" panose="05000000000000000000" pitchFamily="2" charset="2"/>
              <a:buChar char="ü"/>
            </a:pPr>
            <a:r>
              <a:rPr lang="fr-FR" sz="2200" dirty="0"/>
              <a:t>Montre les efforts que vous avez déployés et vos tentatives de </a:t>
            </a:r>
            <a:r>
              <a:rPr lang="fr-FR" sz="2200" b="1" dirty="0">
                <a:solidFill>
                  <a:srgbClr val="CF0063"/>
                </a:solidFill>
              </a:rPr>
              <a:t>conformité aux exigences </a:t>
            </a:r>
            <a:r>
              <a:rPr lang="fr-FR" sz="2200" dirty="0"/>
              <a:t>de partage des données</a:t>
            </a:r>
          </a:p>
          <a:p>
            <a:pPr marL="342900" lvl="1" indent="-342900">
              <a:spcBef>
                <a:spcPts val="900"/>
              </a:spcBef>
              <a:buClr>
                <a:schemeClr val="tx1"/>
              </a:buClr>
              <a:buSzPct val="120000"/>
              <a:buFont typeface="Wingdings" panose="05000000000000000000" pitchFamily="2" charset="2"/>
              <a:buChar char="ü"/>
            </a:pPr>
            <a:r>
              <a:rPr lang="en-GB" sz="2200" b="1" dirty="0">
                <a:solidFill>
                  <a:srgbClr val="CF0063"/>
                </a:solidFill>
              </a:rPr>
              <a:t>Lie</a:t>
            </a:r>
            <a:r>
              <a:rPr lang="en-GB" sz="2200" dirty="0"/>
              <a:t> </a:t>
            </a:r>
            <a:r>
              <a:rPr lang="en-GB" sz="2200" dirty="0" err="1"/>
              <a:t>votre</a:t>
            </a:r>
            <a:r>
              <a:rPr lang="en-GB" sz="2200" dirty="0"/>
              <a:t> article avec les données </a:t>
            </a:r>
            <a:r>
              <a:rPr lang="en-GB" sz="2200" dirty="0" err="1"/>
              <a:t>déposées</a:t>
            </a:r>
            <a:r>
              <a:rPr lang="en-GB" sz="2200" dirty="0"/>
              <a:t> </a:t>
            </a:r>
            <a:r>
              <a:rPr lang="en-GB" sz="2200" b="1" dirty="0">
                <a:solidFill>
                  <a:srgbClr val="CF0063"/>
                </a:solidFill>
              </a:rPr>
              <a:t>“de façon </a:t>
            </a:r>
            <a:r>
              <a:rPr lang="en-GB" sz="2200" b="1" dirty="0" err="1">
                <a:solidFill>
                  <a:srgbClr val="CF0063"/>
                </a:solidFill>
              </a:rPr>
              <a:t>standardisée</a:t>
            </a:r>
            <a:r>
              <a:rPr lang="en-GB" sz="2200" b="1" dirty="0">
                <a:solidFill>
                  <a:srgbClr val="CF0063"/>
                </a:solidFill>
              </a:rPr>
              <a:t>” </a:t>
            </a:r>
            <a:r>
              <a:rPr lang="fr-FR" sz="2200" dirty="0"/>
              <a:t>(analysable par les machines et facile à lire pour les humains)</a:t>
            </a:r>
          </a:p>
          <a:p>
            <a:pPr marL="342900" lvl="1" indent="-342900">
              <a:spcBef>
                <a:spcPts val="900"/>
              </a:spcBef>
              <a:buClr>
                <a:schemeClr val="tx1"/>
              </a:buClr>
              <a:buSzPct val="120000"/>
              <a:buFont typeface="Wingdings" panose="05000000000000000000" pitchFamily="2" charset="2"/>
              <a:buChar char="ü"/>
            </a:pPr>
            <a:r>
              <a:rPr lang="fr-FR" sz="2200" dirty="0"/>
              <a:t>Permet de fournir plus d’informations qu’une simple citation de données (ex : conditions d’accès, données disponibles dans plusieurs </a:t>
            </a:r>
            <a:r>
              <a:rPr lang="fr-FR" sz="2200" i="1" dirty="0"/>
              <a:t>repositories</a:t>
            </a:r>
            <a:r>
              <a:rPr lang="fr-FR" sz="2200" dirty="0"/>
              <a:t>, etc.)</a:t>
            </a:r>
          </a:p>
          <a:p>
            <a:pPr marL="342900" lvl="1" indent="-342900">
              <a:spcBef>
                <a:spcPts val="900"/>
              </a:spcBef>
              <a:buClr>
                <a:schemeClr val="tx1"/>
              </a:buClr>
              <a:buSzPct val="120000"/>
              <a:buFont typeface="Wingdings" panose="05000000000000000000" pitchFamily="2" charset="2"/>
              <a:buChar char="ü"/>
            </a:pPr>
            <a:r>
              <a:rPr lang="fr-FR" sz="2200" dirty="0"/>
              <a:t>Pas de frais supplémentaires pour vous</a:t>
            </a:r>
          </a:p>
          <a:p>
            <a:pPr marL="0" lvl="1" indent="0">
              <a:spcBef>
                <a:spcPts val="900"/>
              </a:spcBef>
              <a:buSzPct val="120000"/>
              <a:buNone/>
            </a:pPr>
            <a:endParaRPr lang="en-GB" sz="2200" dirty="0"/>
          </a:p>
          <a:p>
            <a:pPr marL="342900" lvl="1" indent="-342900">
              <a:buClr>
                <a:srgbClr val="C00000"/>
              </a:buClr>
              <a:buSzPct val="120000"/>
              <a:buFont typeface="Arial" panose="020B0604020202020204" pitchFamily="34" charset="0"/>
              <a:buChar char="×"/>
            </a:pPr>
            <a:r>
              <a:rPr lang="fr-CH" sz="2200" dirty="0"/>
              <a:t>Implique de connaitre le lien direct/DOI au moment où vous soumettez votre article.</a:t>
            </a:r>
          </a:p>
          <a:p>
            <a:pPr marL="1071563" lvl="1" indent="0">
              <a:lnSpc>
                <a:spcPct val="110000"/>
              </a:lnSpc>
              <a:buClr>
                <a:srgbClr val="C00000"/>
              </a:buClr>
              <a:buSzPct val="120000"/>
              <a:buNone/>
            </a:pPr>
            <a:r>
              <a:rPr lang="en-GB" sz="2200" dirty="0" err="1">
                <a:sym typeface="Wingdings" panose="05000000000000000000" pitchFamily="2" charset="2"/>
              </a:rPr>
              <a:t>mais</a:t>
            </a:r>
            <a:r>
              <a:rPr lang="en-GB" sz="2200" dirty="0">
                <a:sym typeface="Wingdings" panose="05000000000000000000" pitchFamily="2" charset="2"/>
              </a:rPr>
              <a:t> les </a:t>
            </a:r>
            <a:r>
              <a:rPr lang="en-GB" sz="2200" i="1" dirty="0">
                <a:sym typeface="Wingdings" panose="05000000000000000000" pitchFamily="2" charset="2"/>
              </a:rPr>
              <a:t>repositories</a:t>
            </a:r>
            <a:r>
              <a:rPr lang="en-GB" sz="2200" dirty="0">
                <a:sym typeface="Wingdings" panose="05000000000000000000" pitchFamily="2" charset="2"/>
              </a:rPr>
              <a:t> </a:t>
            </a:r>
            <a:r>
              <a:rPr lang="fr-FR" sz="2200" dirty="0">
                <a:sym typeface="Wingdings" panose="05000000000000000000" pitchFamily="2" charset="2"/>
              </a:rPr>
              <a:t>permettent maintenant souvent de « réserver un DOI »</a:t>
            </a:r>
            <a:endParaRPr lang="en-GB" sz="2200" dirty="0">
              <a:highlight>
                <a:srgbClr val="FFFF00"/>
              </a:highlight>
            </a:endParaRPr>
          </a:p>
        </p:txBody>
      </p:sp>
      <p:pic>
        <p:nvPicPr>
          <p:cNvPr id="10" name="Graphique 9" descr="Ampoule et crayon avec un remplissage uni">
            <a:extLst>
              <a:ext uri="{FF2B5EF4-FFF2-40B4-BE49-F238E27FC236}">
                <a16:creationId xmlns:a16="http://schemas.microsoft.com/office/drawing/2014/main" id="{DCE87C36-F5F5-B100-CA89-5AE76CF9AD9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11560" y="5589240"/>
            <a:ext cx="914400" cy="914400"/>
          </a:xfrm>
          <a:prstGeom prst="rect">
            <a:avLst/>
          </a:prstGeom>
        </p:spPr>
      </p:pic>
      <p:sp>
        <p:nvSpPr>
          <p:cNvPr id="7" name="Titre 3">
            <a:extLst>
              <a:ext uri="{FF2B5EF4-FFF2-40B4-BE49-F238E27FC236}">
                <a16:creationId xmlns:a16="http://schemas.microsoft.com/office/drawing/2014/main" id="{0596E568-A5CB-EF3B-226B-4B84977D6507}"/>
              </a:ext>
            </a:extLst>
          </p:cNvPr>
          <p:cNvSpPr txBox="1">
            <a:spLocks/>
          </p:cNvSpPr>
          <p:nvPr/>
        </p:nvSpPr>
        <p:spPr>
          <a:xfrm>
            <a:off x="450000" y="116632"/>
            <a:ext cx="8226456" cy="5760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800" kern="1200" cap="sm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dirty="0"/>
              <a:t>Avantages et inconvénients </a:t>
            </a:r>
            <a:br>
              <a:rPr lang="fr-FR" dirty="0"/>
            </a:br>
            <a:r>
              <a:rPr lang="fr-FR" sz="2800" dirty="0"/>
              <a:t>d’un </a:t>
            </a:r>
            <a:r>
              <a:rPr lang="fr-FR" sz="2800" i="1" dirty="0"/>
              <a:t>Data </a:t>
            </a:r>
            <a:r>
              <a:rPr lang="fr-FR" sz="2800" i="1" dirty="0" err="1"/>
              <a:t>Statement</a:t>
            </a:r>
            <a:endParaRPr lang="en-GB" i="1" dirty="0"/>
          </a:p>
        </p:txBody>
      </p:sp>
    </p:spTree>
    <p:extLst>
      <p:ext uri="{BB962C8B-B14F-4D97-AF65-F5344CB8AC3E}">
        <p14:creationId xmlns:p14="http://schemas.microsoft.com/office/powerpoint/2010/main" val="1253796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uiExpand="1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>
            <a:extLst>
              <a:ext uri="{FF2B5EF4-FFF2-40B4-BE49-F238E27FC236}">
                <a16:creationId xmlns:a16="http://schemas.microsoft.com/office/drawing/2014/main" id="{29BA61E5-5517-EE9F-FCA0-2F71FF77CB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/>
              <a:t>Données </a:t>
            </a:r>
            <a:r>
              <a:rPr lang="en-GB" dirty="0" err="1"/>
              <a:t>déposées</a:t>
            </a:r>
            <a:r>
              <a:rPr lang="en-GB" dirty="0"/>
              <a:t>  </a:t>
            </a:r>
          </a:p>
          <a:p>
            <a:pPr marL="0" indent="0">
              <a:buNone/>
            </a:pPr>
            <a:r>
              <a:rPr lang="en-GB" dirty="0"/>
              <a:t>dans un </a:t>
            </a:r>
            <a:r>
              <a:rPr lang="en-GB" i="1" dirty="0"/>
              <a:t>repository</a:t>
            </a:r>
          </a:p>
          <a:p>
            <a:endParaRPr lang="en-GB" dirty="0">
              <a:highlight>
                <a:srgbClr val="FFFF00"/>
              </a:highlight>
            </a:endParaRPr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id="{0E5ED830-CF99-DE69-1B0D-5A0123B84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Scenario </a:t>
            </a:r>
            <a:r>
              <a:rPr lang="en-GB" dirty="0" err="1"/>
              <a:t>idéal</a:t>
            </a:r>
            <a:endParaRPr lang="en-GB" dirty="0"/>
          </a:p>
        </p:txBody>
      </p:sp>
      <p:grpSp>
        <p:nvGrpSpPr>
          <p:cNvPr id="4" name="Groupe 3">
            <a:extLst>
              <a:ext uri="{FF2B5EF4-FFF2-40B4-BE49-F238E27FC236}">
                <a16:creationId xmlns:a16="http://schemas.microsoft.com/office/drawing/2014/main" id="{EAC00AB8-BDC9-FE6C-7779-D296BE3350A1}"/>
              </a:ext>
            </a:extLst>
          </p:cNvPr>
          <p:cNvGrpSpPr/>
          <p:nvPr/>
        </p:nvGrpSpPr>
        <p:grpSpPr>
          <a:xfrm>
            <a:off x="431440" y="2132856"/>
            <a:ext cx="2472454" cy="2237234"/>
            <a:chOff x="4418098" y="4561552"/>
            <a:chExt cx="2472454" cy="2237234"/>
          </a:xfrm>
        </p:grpSpPr>
        <p:grpSp>
          <p:nvGrpSpPr>
            <p:cNvPr id="5" name="Groupe 4">
              <a:extLst>
                <a:ext uri="{FF2B5EF4-FFF2-40B4-BE49-F238E27FC236}">
                  <a16:creationId xmlns:a16="http://schemas.microsoft.com/office/drawing/2014/main" id="{A5DAEF04-29D9-7143-D983-E25246D5C11B}"/>
                </a:ext>
              </a:extLst>
            </p:cNvPr>
            <p:cNvGrpSpPr/>
            <p:nvPr/>
          </p:nvGrpSpPr>
          <p:grpSpPr>
            <a:xfrm>
              <a:off x="4635551" y="4561552"/>
              <a:ext cx="2255001" cy="2237234"/>
              <a:chOff x="4635551" y="4561552"/>
              <a:chExt cx="2255001" cy="2237234"/>
            </a:xfrm>
          </p:grpSpPr>
          <p:pic>
            <p:nvPicPr>
              <p:cNvPr id="7" name="Graphique 6">
                <a:extLst>
                  <a:ext uri="{FF2B5EF4-FFF2-40B4-BE49-F238E27FC236}">
                    <a16:creationId xmlns:a16="http://schemas.microsoft.com/office/drawing/2014/main" id="{9A62030F-6C74-01B4-C983-CB94B6B6561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p:blipFill>
            <p:spPr>
              <a:xfrm>
                <a:off x="4635551" y="4561552"/>
                <a:ext cx="2237234" cy="2237234"/>
              </a:xfrm>
              <a:prstGeom prst="rect">
                <a:avLst/>
              </a:prstGeom>
            </p:spPr>
          </p:pic>
          <p:sp>
            <p:nvSpPr>
              <p:cNvPr id="8" name="ZoneTexte 7">
                <a:extLst>
                  <a:ext uri="{FF2B5EF4-FFF2-40B4-BE49-F238E27FC236}">
                    <a16:creationId xmlns:a16="http://schemas.microsoft.com/office/drawing/2014/main" id="{C9E7BF19-4DBE-2FC2-0203-2930199C2CFC}"/>
                  </a:ext>
                </a:extLst>
              </p:cNvPr>
              <p:cNvSpPr txBox="1"/>
              <p:nvPr/>
            </p:nvSpPr>
            <p:spPr>
              <a:xfrm>
                <a:off x="5270272" y="6508977"/>
                <a:ext cx="1620280" cy="20005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GB" sz="700" dirty="0">
                    <a:hlinkClick r:id="rId5"/>
                  </a:rPr>
                  <a:t>illustration by Storyset</a:t>
                </a:r>
                <a:endParaRPr lang="en-GB" sz="700" dirty="0"/>
              </a:p>
            </p:txBody>
          </p:sp>
        </p:grpSp>
        <p:pic>
          <p:nvPicPr>
            <p:cNvPr id="6" name="Graphique 5" descr="Coche avec un remplissage uni">
              <a:extLst>
                <a:ext uri="{FF2B5EF4-FFF2-40B4-BE49-F238E27FC236}">
                  <a16:creationId xmlns:a16="http://schemas.microsoft.com/office/drawing/2014/main" id="{2A87B697-D2DA-46D6-40E2-D4C0EE730C1D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4418098" y="5983839"/>
              <a:ext cx="785945" cy="785945"/>
            </a:xfrm>
            <a:prstGeom prst="rect">
              <a:avLst/>
            </a:prstGeom>
          </p:spPr>
        </p:pic>
      </p:grpSp>
      <p:grpSp>
        <p:nvGrpSpPr>
          <p:cNvPr id="9" name="Groupe 8">
            <a:extLst>
              <a:ext uri="{FF2B5EF4-FFF2-40B4-BE49-F238E27FC236}">
                <a16:creationId xmlns:a16="http://schemas.microsoft.com/office/drawing/2014/main" id="{D57DE0DD-63AF-DDC8-74DE-945FC929ED8F}"/>
              </a:ext>
            </a:extLst>
          </p:cNvPr>
          <p:cNvGrpSpPr/>
          <p:nvPr/>
        </p:nvGrpSpPr>
        <p:grpSpPr>
          <a:xfrm>
            <a:off x="3966318" y="1124744"/>
            <a:ext cx="1857326" cy="1916045"/>
            <a:chOff x="5508104" y="3069256"/>
            <a:chExt cx="2664000" cy="3035856"/>
          </a:xfrm>
        </p:grpSpPr>
        <p:sp>
          <p:nvSpPr>
            <p:cNvPr id="10" name="ZoneTexte 9">
              <a:extLst>
                <a:ext uri="{FF2B5EF4-FFF2-40B4-BE49-F238E27FC236}">
                  <a16:creationId xmlns:a16="http://schemas.microsoft.com/office/drawing/2014/main" id="{E163681D-2589-3BD6-0D2E-4BB767A91871}"/>
                </a:ext>
              </a:extLst>
            </p:cNvPr>
            <p:cNvSpPr txBox="1"/>
            <p:nvPr/>
          </p:nvSpPr>
          <p:spPr>
            <a:xfrm>
              <a:off x="5948465" y="5815462"/>
              <a:ext cx="2223638" cy="28965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GB" sz="800" dirty="0">
                  <a:hlinkClick r:id="rId8"/>
                </a:rPr>
                <a:t>Illustration by Storyset</a:t>
              </a:r>
              <a:endParaRPr lang="en-GB" sz="800" dirty="0"/>
            </a:p>
          </p:txBody>
        </p:sp>
        <p:pic>
          <p:nvPicPr>
            <p:cNvPr id="11" name="Graphique 10">
              <a:extLst>
                <a:ext uri="{FF2B5EF4-FFF2-40B4-BE49-F238E27FC236}">
                  <a16:creationId xmlns:a16="http://schemas.microsoft.com/office/drawing/2014/main" id="{9BD31767-741A-2697-5C11-5F8B0913D71A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p:blipFill>
          <p:spPr>
            <a:xfrm>
              <a:off x="5508104" y="3069256"/>
              <a:ext cx="2664000" cy="2664000"/>
            </a:xfrm>
            <a:prstGeom prst="rect">
              <a:avLst/>
            </a:prstGeom>
          </p:spPr>
        </p:pic>
      </p:grpSp>
      <p:sp>
        <p:nvSpPr>
          <p:cNvPr id="13" name="ZoneTexte 12">
            <a:extLst>
              <a:ext uri="{FF2B5EF4-FFF2-40B4-BE49-F238E27FC236}">
                <a16:creationId xmlns:a16="http://schemas.microsoft.com/office/drawing/2014/main" id="{D738561C-3649-FDDA-6ADB-4282F280374B}"/>
              </a:ext>
            </a:extLst>
          </p:cNvPr>
          <p:cNvSpPr txBox="1"/>
          <p:nvPr/>
        </p:nvSpPr>
        <p:spPr>
          <a:xfrm>
            <a:off x="5956489" y="1195058"/>
            <a:ext cx="2825969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en-GB" dirty="0"/>
              <a:t>Un </a:t>
            </a:r>
            <a:r>
              <a:rPr lang="en-GB" i="1" dirty="0"/>
              <a:t>data statement </a:t>
            </a:r>
            <a:r>
              <a:rPr lang="en-GB" dirty="0" err="1"/>
              <a:t>est</a:t>
            </a:r>
            <a:r>
              <a:rPr lang="en-GB" dirty="0"/>
              <a:t> </a:t>
            </a:r>
            <a:r>
              <a:rPr lang="en-GB" dirty="0" err="1"/>
              <a:t>inclus</a:t>
            </a:r>
            <a:r>
              <a:rPr lang="en-GB" dirty="0"/>
              <a:t> dans la publication de </a:t>
            </a:r>
            <a:r>
              <a:rPr lang="en-GB" dirty="0" err="1"/>
              <a:t>scientifique</a:t>
            </a:r>
            <a:r>
              <a:rPr lang="en-GB" dirty="0"/>
              <a:t> </a:t>
            </a:r>
            <a:r>
              <a:rPr lang="en-GB" dirty="0" err="1"/>
              <a:t>exploitant</a:t>
            </a:r>
            <a:r>
              <a:rPr lang="en-GB" dirty="0"/>
              <a:t> les données, et il pointe </a:t>
            </a:r>
            <a:r>
              <a:rPr lang="en-GB" dirty="0" err="1"/>
              <a:t>vers</a:t>
            </a:r>
            <a:r>
              <a:rPr lang="en-GB" dirty="0"/>
              <a:t> le </a:t>
            </a:r>
            <a:r>
              <a:rPr lang="en-GB" i="1" dirty="0"/>
              <a:t>data repository </a:t>
            </a:r>
            <a:r>
              <a:rPr lang="en-GB" dirty="0" err="1"/>
              <a:t>où</a:t>
            </a:r>
            <a:r>
              <a:rPr lang="en-GB" dirty="0"/>
              <a:t> </a:t>
            </a:r>
            <a:r>
              <a:rPr lang="en-GB" dirty="0" err="1"/>
              <a:t>celles</a:t>
            </a:r>
            <a:r>
              <a:rPr lang="en-GB" dirty="0"/>
              <a:t>-ci </a:t>
            </a:r>
            <a:r>
              <a:rPr lang="en-GB" dirty="0" err="1"/>
              <a:t>sont</a:t>
            </a:r>
            <a:r>
              <a:rPr lang="en-GB" dirty="0"/>
              <a:t> </a:t>
            </a:r>
            <a:r>
              <a:rPr lang="en-GB" dirty="0" err="1"/>
              <a:t>déposées</a:t>
            </a:r>
            <a:endParaRPr lang="en-GB" dirty="0"/>
          </a:p>
        </p:txBody>
      </p:sp>
      <p:pic>
        <p:nvPicPr>
          <p:cNvPr id="14" name="Graphique 13">
            <a:extLst>
              <a:ext uri="{FF2B5EF4-FFF2-40B4-BE49-F238E27FC236}">
                <a16:creationId xmlns:a16="http://schemas.microsoft.com/office/drawing/2014/main" id="{D3B6A80E-266E-B691-3BB3-AC315DF56CBC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4249688" y="5348341"/>
            <a:ext cx="1275634" cy="1275634"/>
          </a:xfrm>
          <a:prstGeom prst="rect">
            <a:avLst/>
          </a:prstGeom>
        </p:spPr>
      </p:pic>
      <p:sp>
        <p:nvSpPr>
          <p:cNvPr id="15" name="ZoneTexte 14">
            <a:extLst>
              <a:ext uri="{FF2B5EF4-FFF2-40B4-BE49-F238E27FC236}">
                <a16:creationId xmlns:a16="http://schemas.microsoft.com/office/drawing/2014/main" id="{030751E1-AA40-B04B-F897-D4FA75EAF664}"/>
              </a:ext>
            </a:extLst>
          </p:cNvPr>
          <p:cNvSpPr txBox="1"/>
          <p:nvPr/>
        </p:nvSpPr>
        <p:spPr>
          <a:xfrm>
            <a:off x="4350567" y="6661744"/>
            <a:ext cx="1620280" cy="2000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700" dirty="0">
                <a:hlinkClick r:id="rId13"/>
              </a:rPr>
              <a:t>illustration by Storyset</a:t>
            </a:r>
            <a:endParaRPr lang="en-GB" sz="700" dirty="0"/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4CFB10F4-6F09-7974-E2A7-B37450B70348}"/>
              </a:ext>
            </a:extLst>
          </p:cNvPr>
          <p:cNvSpPr txBox="1"/>
          <p:nvPr/>
        </p:nvSpPr>
        <p:spPr>
          <a:xfrm>
            <a:off x="5921302" y="5348341"/>
            <a:ext cx="3060954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dirty="0"/>
              <a:t>Un </a:t>
            </a:r>
            <a:r>
              <a:rPr lang="en-GB" i="1" dirty="0"/>
              <a:t>data paper </a:t>
            </a:r>
            <a:r>
              <a:rPr lang="en-GB" dirty="0" err="1"/>
              <a:t>peut</a:t>
            </a:r>
            <a:r>
              <a:rPr lang="en-GB" dirty="0"/>
              <a:t> </a:t>
            </a:r>
            <a:r>
              <a:rPr lang="en-GB" dirty="0" err="1"/>
              <a:t>décrire</a:t>
            </a:r>
            <a:r>
              <a:rPr lang="en-GB" dirty="0"/>
              <a:t> les données (</a:t>
            </a:r>
            <a:r>
              <a:rPr lang="fr-FR" dirty="0"/>
              <a:t>si aucune publication des résultats de recherche n’est faite, ou pour la compléter)</a:t>
            </a:r>
            <a:endParaRPr lang="en-GB" dirty="0"/>
          </a:p>
        </p:txBody>
      </p:sp>
      <p:sp>
        <p:nvSpPr>
          <p:cNvPr id="17" name="ZoneTexte 16">
            <a:extLst>
              <a:ext uri="{FF2B5EF4-FFF2-40B4-BE49-F238E27FC236}">
                <a16:creationId xmlns:a16="http://schemas.microsoft.com/office/drawing/2014/main" id="{552F823A-BB9D-91DE-9293-9A02260AA5DB}"/>
              </a:ext>
            </a:extLst>
          </p:cNvPr>
          <p:cNvSpPr txBox="1"/>
          <p:nvPr/>
        </p:nvSpPr>
        <p:spPr>
          <a:xfrm>
            <a:off x="350760" y="4331838"/>
            <a:ext cx="2831728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dirty="0"/>
              <a:t>Obtiennent une bonne description et un identifiant/lien unique et persistant (DOI, accession </a:t>
            </a:r>
            <a:r>
              <a:rPr lang="fr-FR" dirty="0" err="1"/>
              <a:t>number</a:t>
            </a:r>
            <a:r>
              <a:rPr lang="fr-FR" dirty="0"/>
              <a:t>, etc.)</a:t>
            </a:r>
            <a:endParaRPr lang="en-GB" dirty="0"/>
          </a:p>
        </p:txBody>
      </p:sp>
      <p:sp>
        <p:nvSpPr>
          <p:cNvPr id="18" name="ZoneTexte 17">
            <a:extLst>
              <a:ext uri="{FF2B5EF4-FFF2-40B4-BE49-F238E27FC236}">
                <a16:creationId xmlns:a16="http://schemas.microsoft.com/office/drawing/2014/main" id="{8376423E-B626-BDD5-CF99-7D4EDAD4D69D}"/>
              </a:ext>
            </a:extLst>
          </p:cNvPr>
          <p:cNvSpPr txBox="1"/>
          <p:nvPr/>
        </p:nvSpPr>
        <p:spPr>
          <a:xfrm>
            <a:off x="4249688" y="4890982"/>
            <a:ext cx="1620280" cy="2000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700" dirty="0">
                <a:hlinkClick r:id="rId14"/>
              </a:rPr>
              <a:t>illustration by Storyset</a:t>
            </a:r>
            <a:endParaRPr lang="en-GB" sz="700" dirty="0"/>
          </a:p>
        </p:txBody>
      </p:sp>
      <p:pic>
        <p:nvPicPr>
          <p:cNvPr id="20" name="Graphique 19">
            <a:extLst>
              <a:ext uri="{FF2B5EF4-FFF2-40B4-BE49-F238E27FC236}">
                <a16:creationId xmlns:a16="http://schemas.microsoft.com/office/drawing/2014/main" id="{4143C7D8-0315-8C15-4F8D-2FCC5ED20586}"/>
              </a:ext>
            </a:extLst>
          </p:cNvPr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3804163" y="3049522"/>
            <a:ext cx="1949825" cy="1949825"/>
          </a:xfrm>
          <a:prstGeom prst="rect">
            <a:avLst/>
          </a:prstGeom>
        </p:spPr>
      </p:pic>
      <p:sp>
        <p:nvSpPr>
          <p:cNvPr id="21" name="ZoneTexte 20">
            <a:extLst>
              <a:ext uri="{FF2B5EF4-FFF2-40B4-BE49-F238E27FC236}">
                <a16:creationId xmlns:a16="http://schemas.microsoft.com/office/drawing/2014/main" id="{E5316B52-A156-9987-A436-3E1B53F0C656}"/>
              </a:ext>
            </a:extLst>
          </p:cNvPr>
          <p:cNvSpPr txBox="1"/>
          <p:nvPr/>
        </p:nvSpPr>
        <p:spPr>
          <a:xfrm>
            <a:off x="5925337" y="3285770"/>
            <a:ext cx="3182813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dirty="0"/>
              <a:t>Lorsque vous déposez votre article dans le dépôt institutionnel de publications (Archive ouverte), indiquez également le lien vers les données</a:t>
            </a:r>
            <a:endParaRPr lang="en-GB" dirty="0"/>
          </a:p>
        </p:txBody>
      </p:sp>
      <p:sp>
        <p:nvSpPr>
          <p:cNvPr id="22" name="ZoneTexte 21">
            <a:extLst>
              <a:ext uri="{FF2B5EF4-FFF2-40B4-BE49-F238E27FC236}">
                <a16:creationId xmlns:a16="http://schemas.microsoft.com/office/drawing/2014/main" id="{41C76E53-7D62-866F-2C2E-EB1F2ED8431B}"/>
              </a:ext>
            </a:extLst>
          </p:cNvPr>
          <p:cNvSpPr txBox="1"/>
          <p:nvPr/>
        </p:nvSpPr>
        <p:spPr>
          <a:xfrm>
            <a:off x="354525" y="5826848"/>
            <a:ext cx="3281371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600" dirty="0">
                <a:solidFill>
                  <a:srgbClr val="007A37"/>
                </a:solidFill>
              </a:rPr>
              <a:t>Ajouter un lien vers le(s) article(s) publié(s) dans la description du jeu de données sur le repository</a:t>
            </a:r>
            <a:endParaRPr lang="en-GB" sz="1600" dirty="0">
              <a:solidFill>
                <a:srgbClr val="007A37"/>
              </a:solidFill>
            </a:endParaRPr>
          </a:p>
        </p:txBody>
      </p:sp>
      <p:cxnSp>
        <p:nvCxnSpPr>
          <p:cNvPr id="26" name="Connecteur droit avec flèche 25">
            <a:extLst>
              <a:ext uri="{FF2B5EF4-FFF2-40B4-BE49-F238E27FC236}">
                <a16:creationId xmlns:a16="http://schemas.microsoft.com/office/drawing/2014/main" id="{3133E8DA-2DAC-1AC1-548A-20667AED8FC8}"/>
              </a:ext>
            </a:extLst>
          </p:cNvPr>
          <p:cNvCxnSpPr/>
          <p:nvPr/>
        </p:nvCxnSpPr>
        <p:spPr>
          <a:xfrm flipH="1">
            <a:off x="2886127" y="1965420"/>
            <a:ext cx="1080191" cy="84067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Connecteur droit avec flèche 26">
            <a:extLst>
              <a:ext uri="{FF2B5EF4-FFF2-40B4-BE49-F238E27FC236}">
                <a16:creationId xmlns:a16="http://schemas.microsoft.com/office/drawing/2014/main" id="{08428E4E-C5DA-95EA-66CB-C78B0A3EE7DF}"/>
              </a:ext>
            </a:extLst>
          </p:cNvPr>
          <p:cNvCxnSpPr>
            <a:cxnSpLocks/>
          </p:cNvCxnSpPr>
          <p:nvPr/>
        </p:nvCxnSpPr>
        <p:spPr>
          <a:xfrm flipH="1" flipV="1">
            <a:off x="2969164" y="3429000"/>
            <a:ext cx="821325" cy="45674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Connecteur droit avec flèche 29">
            <a:extLst>
              <a:ext uri="{FF2B5EF4-FFF2-40B4-BE49-F238E27FC236}">
                <a16:creationId xmlns:a16="http://schemas.microsoft.com/office/drawing/2014/main" id="{CBE4593E-2361-402A-2770-63F62C764090}"/>
              </a:ext>
            </a:extLst>
          </p:cNvPr>
          <p:cNvCxnSpPr>
            <a:cxnSpLocks/>
          </p:cNvCxnSpPr>
          <p:nvPr/>
        </p:nvCxnSpPr>
        <p:spPr>
          <a:xfrm flipH="1" flipV="1">
            <a:off x="2906638" y="3874387"/>
            <a:ext cx="1343050" cy="195246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Connecteur droit avec flèche 31">
            <a:extLst>
              <a:ext uri="{FF2B5EF4-FFF2-40B4-BE49-F238E27FC236}">
                <a16:creationId xmlns:a16="http://schemas.microsoft.com/office/drawing/2014/main" id="{8DB5F24D-E384-47F0-E756-6A9341054CA2}"/>
              </a:ext>
            </a:extLst>
          </p:cNvPr>
          <p:cNvCxnSpPr>
            <a:cxnSpLocks/>
          </p:cNvCxnSpPr>
          <p:nvPr/>
        </p:nvCxnSpPr>
        <p:spPr>
          <a:xfrm flipV="1">
            <a:off x="2886127" y="2490022"/>
            <a:ext cx="1080191" cy="588229"/>
          </a:xfrm>
          <a:prstGeom prst="straightConnector1">
            <a:avLst/>
          </a:prstGeom>
          <a:ln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Connecteur droit avec flèche 35">
            <a:extLst>
              <a:ext uri="{FF2B5EF4-FFF2-40B4-BE49-F238E27FC236}">
                <a16:creationId xmlns:a16="http://schemas.microsoft.com/office/drawing/2014/main" id="{92B64DA4-DE88-AAE9-820B-9F9102DF2747}"/>
              </a:ext>
            </a:extLst>
          </p:cNvPr>
          <p:cNvCxnSpPr>
            <a:cxnSpLocks/>
          </p:cNvCxnSpPr>
          <p:nvPr/>
        </p:nvCxnSpPr>
        <p:spPr>
          <a:xfrm>
            <a:off x="2788120" y="4080281"/>
            <a:ext cx="1191872" cy="1866203"/>
          </a:xfrm>
          <a:prstGeom prst="straightConnector1">
            <a:avLst/>
          </a:prstGeom>
          <a:ln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52762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5" grpId="0"/>
      <p:bldP spid="16" grpId="0"/>
      <p:bldP spid="17" grpId="0"/>
      <p:bldP spid="18" grpId="0"/>
      <p:bldP spid="21" grpId="0"/>
      <p:bldP spid="2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>
            <a:extLst>
              <a:ext uri="{FF2B5EF4-FFF2-40B4-BE49-F238E27FC236}">
                <a16:creationId xmlns:a16="http://schemas.microsoft.com/office/drawing/2014/main" id="{6B71674B-2AEE-AD28-2712-73E5B51B502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dirty="0" err="1"/>
              <a:t>Déposer</a:t>
            </a:r>
            <a:r>
              <a:rPr lang="en-GB" dirty="0"/>
              <a:t> des données de recherche dans un </a:t>
            </a:r>
            <a:r>
              <a:rPr lang="en-GB" i="1" dirty="0"/>
              <a:t>data repository</a:t>
            </a:r>
            <a:r>
              <a:rPr lang="en-GB" dirty="0"/>
              <a:t> </a:t>
            </a:r>
            <a:r>
              <a:rPr lang="en-GB" dirty="0" err="1"/>
              <a:t>prend</a:t>
            </a:r>
            <a:r>
              <a:rPr lang="en-GB" dirty="0"/>
              <a:t> du temps et </a:t>
            </a:r>
            <a:r>
              <a:rPr lang="en-GB" dirty="0" err="1"/>
              <a:t>demande</a:t>
            </a:r>
            <a:r>
              <a:rPr lang="en-GB" dirty="0"/>
              <a:t> du travail</a:t>
            </a:r>
          </a:p>
          <a:p>
            <a:r>
              <a:rPr lang="fr-FR" dirty="0"/>
              <a:t>Il existe des solutions pour rendre ce travail visible (trouvable) et en obtenir le crédit.</a:t>
            </a:r>
          </a:p>
          <a:p>
            <a:r>
              <a:rPr lang="fr-FR" dirty="0"/>
              <a:t>Si les données déposées mènent à un article, incluez un </a:t>
            </a:r>
            <a:r>
              <a:rPr lang="en-GB" b="1" dirty="0"/>
              <a:t>data statement</a:t>
            </a:r>
            <a:r>
              <a:rPr lang="en-GB" dirty="0"/>
              <a:t> dans </a:t>
            </a:r>
            <a:r>
              <a:rPr lang="en-GB" dirty="0" err="1"/>
              <a:t>ce</a:t>
            </a:r>
            <a:r>
              <a:rPr lang="en-GB" dirty="0"/>
              <a:t> dernier!</a:t>
            </a:r>
          </a:p>
          <a:p>
            <a:r>
              <a:rPr lang="fr-FR" dirty="0"/>
              <a:t>Si aucune publication ne découle des données, ou si vous avez le temps, envisagez de publier un</a:t>
            </a:r>
            <a:r>
              <a:rPr lang="en-GB" dirty="0"/>
              <a:t> </a:t>
            </a:r>
            <a:r>
              <a:rPr lang="en-GB" b="1" dirty="0"/>
              <a:t>data paper</a:t>
            </a:r>
          </a:p>
          <a:p>
            <a:r>
              <a:rPr lang="fr-FR" dirty="0"/>
              <a:t>Les références croisées améliorent la visibilité. </a:t>
            </a:r>
            <a:r>
              <a:rPr lang="fr-FR" b="1" dirty="0">
                <a:solidFill>
                  <a:srgbClr val="C00000"/>
                </a:solidFill>
              </a:rPr>
              <a:t>Faire des liens de renvoi partout où vous le pouvez</a:t>
            </a:r>
            <a:r>
              <a:rPr lang="en-GB" b="1" dirty="0">
                <a:solidFill>
                  <a:srgbClr val="C00000"/>
                </a:solidFill>
              </a:rPr>
              <a:t> </a:t>
            </a:r>
            <a:r>
              <a:rPr lang="en-GB" b="1" dirty="0" err="1">
                <a:solidFill>
                  <a:srgbClr val="C00000"/>
                </a:solidFill>
              </a:rPr>
              <a:t>en</a:t>
            </a:r>
            <a:r>
              <a:rPr lang="en-GB" b="1" dirty="0">
                <a:solidFill>
                  <a:srgbClr val="C00000"/>
                </a:solidFill>
              </a:rPr>
              <a:t> </a:t>
            </a:r>
            <a:r>
              <a:rPr lang="en-GB" b="1" dirty="0" err="1">
                <a:solidFill>
                  <a:srgbClr val="C00000"/>
                </a:solidFill>
              </a:rPr>
              <a:t>vaut</a:t>
            </a:r>
            <a:r>
              <a:rPr lang="en-GB" b="1" dirty="0">
                <a:solidFill>
                  <a:srgbClr val="C00000"/>
                </a:solidFill>
              </a:rPr>
              <a:t> la </a:t>
            </a:r>
            <a:r>
              <a:rPr lang="en-GB" b="1" dirty="0" err="1">
                <a:solidFill>
                  <a:srgbClr val="C00000"/>
                </a:solidFill>
              </a:rPr>
              <a:t>peine</a:t>
            </a:r>
            <a:r>
              <a:rPr lang="en-GB" b="1" dirty="0">
                <a:solidFill>
                  <a:srgbClr val="C00000"/>
                </a:solidFill>
              </a:rPr>
              <a:t>.</a:t>
            </a:r>
          </a:p>
          <a:p>
            <a:endParaRPr lang="en-GB" dirty="0"/>
          </a:p>
          <a:p>
            <a:endParaRPr lang="en-GB" dirty="0"/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id="{8533EF4C-854B-08C5-71B6-BFD01F31D6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Conclusion</a:t>
            </a:r>
          </a:p>
        </p:txBody>
      </p:sp>
      <p:pic>
        <p:nvPicPr>
          <p:cNvPr id="6" name="Image 5" descr="Une image contenant cercle, Graphique, Police, logo&#10;&#10;Description générée automatiquement">
            <a:extLst>
              <a:ext uri="{FF2B5EF4-FFF2-40B4-BE49-F238E27FC236}">
                <a16:creationId xmlns:a16="http://schemas.microsoft.com/office/drawing/2014/main" id="{439D4DD3-E7D0-BB4C-C162-B810FF9C50A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06435" y="5832648"/>
            <a:ext cx="908720" cy="9087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47831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E60548A8-FD27-4D74-9E82-72B996FA0B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1757" y="1585260"/>
            <a:ext cx="7772400" cy="1362075"/>
          </a:xfrm>
        </p:spPr>
        <p:txBody>
          <a:bodyPr/>
          <a:lstStyle/>
          <a:p>
            <a:r>
              <a:rPr lang="fr-CH" dirty="0"/>
              <a:t>Questions ?</a:t>
            </a:r>
          </a:p>
        </p:txBody>
      </p:sp>
      <p:sp>
        <p:nvSpPr>
          <p:cNvPr id="10" name="Espace réservé du texte 9">
            <a:extLst>
              <a:ext uri="{FF2B5EF4-FFF2-40B4-BE49-F238E27FC236}">
                <a16:creationId xmlns:a16="http://schemas.microsoft.com/office/drawing/2014/main" id="{EC890DBB-0C95-42B5-9E45-0C52A427DFE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861864" y="3427509"/>
            <a:ext cx="3653509" cy="861114"/>
          </a:xfrm>
        </p:spPr>
        <p:txBody>
          <a:bodyPr>
            <a:normAutofit fontScale="70000" lnSpcReduction="20000"/>
          </a:bodyPr>
          <a:lstStyle/>
          <a:p>
            <a:pPr>
              <a:lnSpc>
                <a:spcPct val="120000"/>
              </a:lnSpc>
            </a:pPr>
            <a:r>
              <a:rPr lang="fr-CH" sz="2600" b="1" dirty="0">
                <a:solidFill>
                  <a:schemeClr val="tx1"/>
                </a:solidFill>
              </a:rPr>
              <a:t>Equipe données de recherche de l’Université de Genève</a:t>
            </a:r>
          </a:p>
          <a:p>
            <a:r>
              <a:rPr lang="fr-CH" dirty="0">
                <a:solidFill>
                  <a:srgbClr val="CF0063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researchdata-info@unige.ch</a:t>
            </a:r>
            <a:r>
              <a:rPr lang="fr-CH" dirty="0">
                <a:solidFill>
                  <a:schemeClr val="tx1"/>
                </a:solidFill>
              </a:rPr>
              <a:t>  </a:t>
            </a: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AA8AEF16-F71E-4357-89F6-2A7E51F3AC1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198" y="2879249"/>
            <a:ext cx="1710211" cy="1957635"/>
          </a:xfrm>
          <a:prstGeom prst="rect">
            <a:avLst/>
          </a:prstGeom>
        </p:spPr>
      </p:pic>
      <p:pic>
        <p:nvPicPr>
          <p:cNvPr id="7" name="Image 6" descr="http://i.creativecommons.org/l/by-sa/3.0/88x31.png">
            <a:extLst>
              <a:ext uri="{FF2B5EF4-FFF2-40B4-BE49-F238E27FC236}">
                <a16:creationId xmlns:a16="http://schemas.microsoft.com/office/drawing/2014/main" id="{AF4BE487-689B-49D6-8975-E54A591DD3F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6309320"/>
            <a:ext cx="1226459" cy="432048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Zone de texte 1">
            <a:extLst>
              <a:ext uri="{FF2B5EF4-FFF2-40B4-BE49-F238E27FC236}">
                <a16:creationId xmlns:a16="http://schemas.microsoft.com/office/drawing/2014/main" id="{6A589170-D739-4B82-9B7F-7E5766E88F4B}"/>
              </a:ext>
            </a:extLst>
          </p:cNvPr>
          <p:cNvSpPr txBox="1"/>
          <p:nvPr/>
        </p:nvSpPr>
        <p:spPr>
          <a:xfrm>
            <a:off x="1861864" y="6237312"/>
            <a:ext cx="5770245" cy="576064"/>
          </a:xfrm>
          <a:prstGeom prst="rect">
            <a:avLst/>
          </a:prstGeom>
          <a:noFill/>
          <a:ln w="6350">
            <a:noFill/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>
              <a:spcAft>
                <a:spcPts val="0"/>
              </a:spcAft>
            </a:pPr>
            <a:r>
              <a:rPr lang="fr-CH" sz="1000" dirty="0">
                <a:solidFill>
                  <a:srgbClr val="000000"/>
                </a:solidFill>
                <a:effectLst/>
                <a:latin typeface="Arial"/>
                <a:ea typeface="MS Mincho"/>
                <a:cs typeface="Arial"/>
              </a:rPr>
              <a:t>Floriane Muller, Bibliothèque de l’Université de Genève, 2024</a:t>
            </a:r>
            <a:endParaRPr lang="fr-CH" sz="1000" dirty="0">
              <a:effectLst/>
              <a:latin typeface="Arial"/>
              <a:ea typeface="Calibri"/>
              <a:cs typeface="Times New Roman"/>
            </a:endParaRPr>
          </a:p>
          <a:p>
            <a:pPr algn="l">
              <a:spcAft>
                <a:spcPts val="0"/>
              </a:spcAft>
            </a:pPr>
            <a:r>
              <a:rPr lang="fr-CH" sz="1000" dirty="0">
                <a:effectLst/>
                <a:latin typeface="Arial Narrow"/>
                <a:ea typeface="Calibri"/>
                <a:cs typeface="Arial"/>
              </a:rPr>
              <a:t>This document </a:t>
            </a:r>
            <a:r>
              <a:rPr lang="en-US" sz="1000" dirty="0">
                <a:effectLst/>
                <a:latin typeface="Arial Narrow"/>
                <a:ea typeface="Calibri"/>
                <a:cs typeface="Arial"/>
              </a:rPr>
              <a:t> is licensed under a Creative Commons Attribution-</a:t>
            </a:r>
            <a:r>
              <a:rPr lang="en-US" sz="1000" dirty="0" err="1">
                <a:effectLst/>
                <a:latin typeface="Arial Narrow"/>
                <a:ea typeface="Calibri"/>
                <a:cs typeface="Arial"/>
              </a:rPr>
              <a:t>ShareAlike</a:t>
            </a:r>
            <a:r>
              <a:rPr lang="en-US" sz="1000" dirty="0">
                <a:effectLst/>
                <a:latin typeface="Arial Narrow"/>
                <a:ea typeface="Calibri"/>
                <a:cs typeface="Arial"/>
              </a:rPr>
              <a:t> 4.0 International License.</a:t>
            </a:r>
            <a:br>
              <a:rPr lang="fr-CH" sz="1000" dirty="0">
                <a:effectLst/>
                <a:latin typeface="Arial Narrow"/>
                <a:ea typeface="Times New Roman"/>
                <a:cs typeface="Arial"/>
              </a:rPr>
            </a:br>
            <a:r>
              <a:rPr lang="fr-CH" sz="1000" u="none" strike="noStrike" dirty="0">
                <a:solidFill>
                  <a:srgbClr val="0000FF"/>
                </a:solidFill>
                <a:effectLst/>
                <a:latin typeface="Arial Narrow"/>
                <a:ea typeface="Calibri"/>
                <a:cs typeface="Times New Roman"/>
                <a:hlinkClick r:id="rId6"/>
              </a:rPr>
              <a:t>https://creativecommons.org/licenses/by-sa/4.0/</a:t>
            </a:r>
            <a:r>
              <a:rPr lang="fr-CH" sz="1000" u="none" strike="noStrike" dirty="0">
                <a:solidFill>
                  <a:srgbClr val="0000FF"/>
                </a:solidFill>
                <a:effectLst/>
                <a:latin typeface="Arial Narrow"/>
                <a:ea typeface="Calibri"/>
                <a:cs typeface="Times New Roman"/>
              </a:rPr>
              <a:t> </a:t>
            </a:r>
          </a:p>
          <a:p>
            <a:r>
              <a:rPr lang="en-US" sz="900" dirty="0">
                <a:latin typeface="+mj-lt"/>
                <a:ea typeface="Calibri"/>
                <a:cs typeface="Times New Roman"/>
              </a:rPr>
              <a:t>except for content where another author/license is mentioned.</a:t>
            </a:r>
            <a:endParaRPr lang="fr-CH" sz="900" dirty="0">
              <a:latin typeface="+mj-lt"/>
              <a:ea typeface="Calibri"/>
              <a:cs typeface="Times New Roman"/>
            </a:endParaRPr>
          </a:p>
          <a:p>
            <a:pPr algn="l">
              <a:spcAft>
                <a:spcPts val="0"/>
              </a:spcAft>
            </a:pPr>
            <a:endParaRPr lang="fr-CH" sz="1000" dirty="0">
              <a:effectLst/>
              <a:latin typeface="Arial"/>
              <a:ea typeface="Calibri"/>
              <a:cs typeface="Times New Roman"/>
            </a:endParaRPr>
          </a:p>
        </p:txBody>
      </p:sp>
      <p:pic>
        <p:nvPicPr>
          <p:cNvPr id="5" name="Graphique 4" descr="Questions">
            <a:extLst>
              <a:ext uri="{FF2B5EF4-FFF2-40B4-BE49-F238E27FC236}">
                <a16:creationId xmlns:a16="http://schemas.microsoft.com/office/drawing/2014/main" id="{26F52453-D677-40AB-9DC0-1A75D0A1D71F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3289349" y="721311"/>
            <a:ext cx="2226024" cy="2226024"/>
          </a:xfrm>
          <a:prstGeom prst="rect">
            <a:avLst/>
          </a:prstGeom>
        </p:spPr>
      </p:pic>
      <p:pic>
        <p:nvPicPr>
          <p:cNvPr id="12" name="Image 11">
            <a:hlinkClick r:id="rId9"/>
            <a:extLst>
              <a:ext uri="{FF2B5EF4-FFF2-40B4-BE49-F238E27FC236}">
                <a16:creationId xmlns:a16="http://schemas.microsoft.com/office/drawing/2014/main" id="{AE28FAC7-25BE-25D7-596D-0BA08E5A20DA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409402" y="1241521"/>
            <a:ext cx="3581400" cy="437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864405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>
            <a:extLst>
              <a:ext uri="{FF2B5EF4-FFF2-40B4-BE49-F238E27FC236}">
                <a16:creationId xmlns:a16="http://schemas.microsoft.com/office/drawing/2014/main" id="{F5CADA65-AB17-7EA8-D20A-26CD71ED8B0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19346" y="1124744"/>
            <a:ext cx="8709638" cy="3528392"/>
          </a:xfrm>
        </p:spPr>
        <p:txBody>
          <a:bodyPr>
            <a:normAutofit fontScale="92500" lnSpcReduction="10000"/>
          </a:bodyPr>
          <a:lstStyle/>
          <a:p>
            <a:r>
              <a:rPr lang="fr-FR" dirty="0"/>
              <a:t>Les données sont précieuses. Vous y avez investi du temps et des ressources.</a:t>
            </a:r>
          </a:p>
          <a:p>
            <a:r>
              <a:rPr lang="fr-FR" dirty="0"/>
              <a:t>De nombreux bailleurs de fonds et organisations exigent désormais que les données soient</a:t>
            </a:r>
            <a:r>
              <a:rPr lang="en-GB" dirty="0"/>
              <a:t> </a:t>
            </a:r>
            <a:r>
              <a:rPr lang="en-GB" dirty="0" err="1"/>
              <a:t>déposées</a:t>
            </a:r>
            <a:r>
              <a:rPr lang="en-GB" dirty="0"/>
              <a:t> sur un </a:t>
            </a:r>
            <a:r>
              <a:rPr lang="en-GB" b="1" i="1" dirty="0"/>
              <a:t>data repository</a:t>
            </a:r>
            <a:r>
              <a:rPr lang="en-GB" b="1" dirty="0"/>
              <a:t> </a:t>
            </a:r>
            <a:r>
              <a:rPr lang="en-GB" dirty="0"/>
              <a:t>et </a:t>
            </a:r>
            <a:r>
              <a:rPr lang="en-GB" dirty="0" err="1"/>
              <a:t>rendues</a:t>
            </a:r>
            <a:r>
              <a:rPr lang="en-GB" dirty="0"/>
              <a:t> </a:t>
            </a:r>
            <a:r>
              <a:rPr lang="en-GB" b="1" dirty="0"/>
              <a:t>FAIR*</a:t>
            </a:r>
            <a:r>
              <a:rPr lang="en-GB" dirty="0"/>
              <a:t>.</a:t>
            </a:r>
          </a:p>
          <a:p>
            <a:pPr marL="446088" indent="0">
              <a:buNone/>
            </a:pPr>
            <a:r>
              <a:rPr lang="en-GB" sz="1900" dirty="0"/>
              <a:t>*FAIR = Facile à </a:t>
            </a:r>
            <a:r>
              <a:rPr lang="en-GB" sz="1900" dirty="0" err="1"/>
              <a:t>trouver</a:t>
            </a:r>
            <a:r>
              <a:rPr lang="en-GB" sz="1900" dirty="0"/>
              <a:t>, Accessible, </a:t>
            </a:r>
            <a:r>
              <a:rPr lang="en-GB" sz="1900" dirty="0" err="1"/>
              <a:t>Interopérable</a:t>
            </a:r>
            <a:r>
              <a:rPr lang="en-GB" sz="1900" dirty="0"/>
              <a:t>, </a:t>
            </a:r>
            <a:r>
              <a:rPr lang="en-GB" sz="1900" dirty="0" err="1"/>
              <a:t>Réutilisable</a:t>
            </a:r>
            <a:r>
              <a:rPr lang="en-GB" sz="1900" dirty="0"/>
              <a:t>. “</a:t>
            </a:r>
            <a:r>
              <a:rPr lang="fr-FR" sz="1900" dirty="0"/>
              <a:t>Aussi ouvert que possible, aussi fermé que nécessaire</a:t>
            </a:r>
            <a:r>
              <a:rPr lang="en-GB" sz="1900" dirty="0"/>
              <a:t>”.</a:t>
            </a:r>
          </a:p>
          <a:p>
            <a:r>
              <a:rPr lang="en-GB" dirty="0" err="1"/>
              <a:t>Déposer</a:t>
            </a:r>
            <a:r>
              <a:rPr lang="en-GB" dirty="0"/>
              <a:t> des données dans un data repository </a:t>
            </a:r>
            <a:r>
              <a:rPr lang="en-GB" dirty="0" err="1"/>
              <a:t>nécessite</a:t>
            </a:r>
            <a:r>
              <a:rPr lang="en-GB" dirty="0"/>
              <a:t> </a:t>
            </a:r>
            <a:r>
              <a:rPr lang="en-GB" dirty="0" err="1"/>
              <a:t>aussi</a:t>
            </a:r>
            <a:r>
              <a:rPr lang="en-GB" dirty="0"/>
              <a:t> des </a:t>
            </a:r>
            <a:r>
              <a:rPr lang="en-GB" dirty="0" err="1"/>
              <a:t>ressources</a:t>
            </a:r>
            <a:r>
              <a:rPr lang="en-GB" dirty="0"/>
              <a:t> (</a:t>
            </a:r>
            <a:r>
              <a:rPr lang="fr-FR" dirty="0"/>
              <a:t>ex. pour décrire, documenter,...)</a:t>
            </a:r>
          </a:p>
          <a:p>
            <a:r>
              <a:rPr lang="fr-FR" dirty="0"/>
              <a:t>Améliorer leur visibilité met en lumière tout le travail effectué</a:t>
            </a:r>
            <a:endParaRPr lang="en-GB" dirty="0"/>
          </a:p>
          <a:p>
            <a:pPr marL="0" indent="0">
              <a:buNone/>
            </a:pPr>
            <a:endParaRPr lang="en-GB" dirty="0"/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id="{DF3A44D2-6787-84B8-CBC2-206E4005B8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err="1"/>
              <a:t>Pourquoi</a:t>
            </a:r>
            <a:r>
              <a:rPr lang="en-GB" dirty="0"/>
              <a:t> </a:t>
            </a:r>
            <a:r>
              <a:rPr lang="en-GB" dirty="0" err="1"/>
              <a:t>s’en</a:t>
            </a:r>
            <a:r>
              <a:rPr lang="en-GB" dirty="0"/>
              <a:t> </a:t>
            </a:r>
            <a:r>
              <a:rPr lang="en-GB" dirty="0" err="1"/>
              <a:t>préoccuper</a:t>
            </a:r>
            <a:r>
              <a:rPr lang="en-GB" dirty="0"/>
              <a:t> ?</a:t>
            </a:r>
          </a:p>
        </p:txBody>
      </p:sp>
      <p:grpSp>
        <p:nvGrpSpPr>
          <p:cNvPr id="32" name="Groupe 31">
            <a:extLst>
              <a:ext uri="{FF2B5EF4-FFF2-40B4-BE49-F238E27FC236}">
                <a16:creationId xmlns:a16="http://schemas.microsoft.com/office/drawing/2014/main" id="{2C80FD6A-712B-B660-45FE-DBA98B12DB58}"/>
              </a:ext>
            </a:extLst>
          </p:cNvPr>
          <p:cNvGrpSpPr/>
          <p:nvPr/>
        </p:nvGrpSpPr>
        <p:grpSpPr>
          <a:xfrm>
            <a:off x="683568" y="4321512"/>
            <a:ext cx="2448272" cy="2520223"/>
            <a:chOff x="683568" y="4321512"/>
            <a:chExt cx="2448272" cy="2520223"/>
          </a:xfrm>
        </p:grpSpPr>
        <p:pic>
          <p:nvPicPr>
            <p:cNvPr id="9" name="Graphique 8">
              <a:extLst>
                <a:ext uri="{FF2B5EF4-FFF2-40B4-BE49-F238E27FC236}">
                  <a16:creationId xmlns:a16="http://schemas.microsoft.com/office/drawing/2014/main" id="{8F96914C-E53F-1778-8430-DE2EF639B02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683568" y="4321512"/>
              <a:ext cx="2448272" cy="2448272"/>
            </a:xfrm>
            <a:prstGeom prst="rect">
              <a:avLst/>
            </a:prstGeom>
          </p:spPr>
        </p:pic>
        <p:sp>
          <p:nvSpPr>
            <p:cNvPr id="23" name="ZoneTexte 22">
              <a:extLst>
                <a:ext uri="{FF2B5EF4-FFF2-40B4-BE49-F238E27FC236}">
                  <a16:creationId xmlns:a16="http://schemas.microsoft.com/office/drawing/2014/main" id="{81B42256-24ED-2C29-0F41-37C77BAFB64B}"/>
                </a:ext>
              </a:extLst>
            </p:cNvPr>
            <p:cNvSpPr txBox="1"/>
            <p:nvPr/>
          </p:nvSpPr>
          <p:spPr>
            <a:xfrm>
              <a:off x="1461075" y="6580125"/>
              <a:ext cx="1620280" cy="2616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GB" sz="1100" dirty="0">
                  <a:hlinkClick r:id="rId5"/>
                </a:rPr>
                <a:t>illustration by Storyset</a:t>
              </a:r>
              <a:endParaRPr lang="en-GB" sz="1100" dirty="0"/>
            </a:p>
          </p:txBody>
        </p:sp>
      </p:grpSp>
      <p:grpSp>
        <p:nvGrpSpPr>
          <p:cNvPr id="31" name="Groupe 30">
            <a:extLst>
              <a:ext uri="{FF2B5EF4-FFF2-40B4-BE49-F238E27FC236}">
                <a16:creationId xmlns:a16="http://schemas.microsoft.com/office/drawing/2014/main" id="{28B3B1A8-2D37-42B2-4AD9-9F9AEF000742}"/>
              </a:ext>
            </a:extLst>
          </p:cNvPr>
          <p:cNvGrpSpPr/>
          <p:nvPr/>
        </p:nvGrpSpPr>
        <p:grpSpPr>
          <a:xfrm>
            <a:off x="4926109" y="4521537"/>
            <a:ext cx="3034041" cy="1396199"/>
            <a:chOff x="4926109" y="4521537"/>
            <a:chExt cx="3034041" cy="1396199"/>
          </a:xfrm>
        </p:grpSpPr>
        <p:sp>
          <p:nvSpPr>
            <p:cNvPr id="30" name="Triangle isocèle 29">
              <a:extLst>
                <a:ext uri="{FF2B5EF4-FFF2-40B4-BE49-F238E27FC236}">
                  <a16:creationId xmlns:a16="http://schemas.microsoft.com/office/drawing/2014/main" id="{1E490EFD-57BE-7F99-0160-A79C654FC993}"/>
                </a:ext>
              </a:extLst>
            </p:cNvPr>
            <p:cNvSpPr/>
            <p:nvPr/>
          </p:nvSpPr>
          <p:spPr>
            <a:xfrm rot="3758675">
              <a:off x="5745030" y="3702616"/>
              <a:ext cx="1396199" cy="3034041"/>
            </a:xfrm>
            <a:prstGeom prst="triangle">
              <a:avLst>
                <a:gd name="adj" fmla="val 74069"/>
              </a:avLst>
            </a:prstGeom>
            <a:gradFill flip="none" rotWithShape="1">
              <a:gsLst>
                <a:gs pos="0">
                  <a:srgbClr val="E0E296"/>
                </a:gs>
                <a:gs pos="64500">
                  <a:srgbClr val="F9CBD5"/>
                </a:gs>
                <a:gs pos="29000">
                  <a:srgbClr val="E0E296"/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9" name="Triangle isocèle 28">
              <a:extLst>
                <a:ext uri="{FF2B5EF4-FFF2-40B4-BE49-F238E27FC236}">
                  <a16:creationId xmlns:a16="http://schemas.microsoft.com/office/drawing/2014/main" id="{0EF649A6-0CE1-C734-59EF-83B2978E3E59}"/>
                </a:ext>
              </a:extLst>
            </p:cNvPr>
            <p:cNvSpPr/>
            <p:nvPr/>
          </p:nvSpPr>
          <p:spPr>
            <a:xfrm rot="3942079">
              <a:off x="6097939" y="3914287"/>
              <a:ext cx="462611" cy="2715686"/>
            </a:xfrm>
            <a:prstGeom prst="triangle">
              <a:avLst>
                <a:gd name="adj" fmla="val 100000"/>
              </a:avLst>
            </a:prstGeom>
            <a:solidFill>
              <a:srgbClr val="E0E296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pic>
        <p:nvPicPr>
          <p:cNvPr id="28" name="Graphique 27" descr="Lampe torche avec un remplissage uni">
            <a:extLst>
              <a:ext uri="{FF2B5EF4-FFF2-40B4-BE49-F238E27FC236}">
                <a16:creationId xmlns:a16="http://schemas.microsoft.com/office/drawing/2014/main" id="{53306BB0-9CB7-D56F-2769-5E1E48DDAAF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 rot="1632650" flipH="1" flipV="1">
            <a:off x="7427617" y="4210791"/>
            <a:ext cx="1187128" cy="1187128"/>
          </a:xfrm>
          <a:prstGeom prst="rect">
            <a:avLst/>
          </a:prstGeom>
        </p:spPr>
      </p:pic>
      <p:grpSp>
        <p:nvGrpSpPr>
          <p:cNvPr id="34" name="Groupe 33">
            <a:extLst>
              <a:ext uri="{FF2B5EF4-FFF2-40B4-BE49-F238E27FC236}">
                <a16:creationId xmlns:a16="http://schemas.microsoft.com/office/drawing/2014/main" id="{45903681-F14E-C5AD-C0AC-277D97BDBABF}"/>
              </a:ext>
            </a:extLst>
          </p:cNvPr>
          <p:cNvGrpSpPr/>
          <p:nvPr/>
        </p:nvGrpSpPr>
        <p:grpSpPr>
          <a:xfrm>
            <a:off x="4418098" y="4561552"/>
            <a:ext cx="2472454" cy="2237234"/>
            <a:chOff x="4418098" y="4561552"/>
            <a:chExt cx="2472454" cy="2237234"/>
          </a:xfrm>
        </p:grpSpPr>
        <p:grpSp>
          <p:nvGrpSpPr>
            <p:cNvPr id="33" name="Groupe 32">
              <a:extLst>
                <a:ext uri="{FF2B5EF4-FFF2-40B4-BE49-F238E27FC236}">
                  <a16:creationId xmlns:a16="http://schemas.microsoft.com/office/drawing/2014/main" id="{F84A7BDD-F4D1-05D5-711A-FEC5751A08D2}"/>
                </a:ext>
              </a:extLst>
            </p:cNvPr>
            <p:cNvGrpSpPr/>
            <p:nvPr/>
          </p:nvGrpSpPr>
          <p:grpSpPr>
            <a:xfrm>
              <a:off x="4635551" y="4561552"/>
              <a:ext cx="2255001" cy="2237234"/>
              <a:chOff x="4635551" y="4561552"/>
              <a:chExt cx="2255001" cy="2237234"/>
            </a:xfrm>
          </p:grpSpPr>
          <p:pic>
            <p:nvPicPr>
              <p:cNvPr id="11" name="Graphique 10">
                <a:extLst>
                  <a:ext uri="{FF2B5EF4-FFF2-40B4-BE49-F238E27FC236}">
                    <a16:creationId xmlns:a16="http://schemas.microsoft.com/office/drawing/2014/main" id="{2C07A82D-9EC1-54F2-2BBC-CE455604D7A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9"/>
                  </a:ext>
                </a:extLst>
              </a:blip>
              <a:stretch>
                <a:fillRect/>
              </a:stretch>
            </p:blipFill>
            <p:spPr>
              <a:xfrm>
                <a:off x="4635551" y="4561552"/>
                <a:ext cx="2237234" cy="2237234"/>
              </a:xfrm>
              <a:prstGeom prst="rect">
                <a:avLst/>
              </a:prstGeom>
            </p:spPr>
          </p:pic>
          <p:sp>
            <p:nvSpPr>
              <p:cNvPr id="24" name="ZoneTexte 23">
                <a:extLst>
                  <a:ext uri="{FF2B5EF4-FFF2-40B4-BE49-F238E27FC236}">
                    <a16:creationId xmlns:a16="http://schemas.microsoft.com/office/drawing/2014/main" id="{E2577AF5-E75B-E174-E77B-9D4C8BB02AE2}"/>
                  </a:ext>
                </a:extLst>
              </p:cNvPr>
              <p:cNvSpPr txBox="1"/>
              <p:nvPr/>
            </p:nvSpPr>
            <p:spPr>
              <a:xfrm>
                <a:off x="5270272" y="6508977"/>
                <a:ext cx="1620280" cy="26161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GB" sz="1100" dirty="0">
                    <a:hlinkClick r:id="rId10"/>
                  </a:rPr>
                  <a:t>illustration by Storyset</a:t>
                </a:r>
                <a:endParaRPr lang="en-GB" sz="1100" dirty="0"/>
              </a:p>
            </p:txBody>
          </p:sp>
        </p:grpSp>
        <p:pic>
          <p:nvPicPr>
            <p:cNvPr id="13" name="Graphique 12" descr="Coche avec un remplissage uni">
              <a:extLst>
                <a:ext uri="{FF2B5EF4-FFF2-40B4-BE49-F238E27FC236}">
                  <a16:creationId xmlns:a16="http://schemas.microsoft.com/office/drawing/2014/main" id="{7393602E-A544-1F04-BDE7-5A397000ED62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p:blipFill>
          <p:spPr>
            <a:xfrm>
              <a:off x="4418098" y="5983839"/>
              <a:ext cx="785945" cy="785945"/>
            </a:xfrm>
            <a:prstGeom prst="rect">
              <a:avLst/>
            </a:prstGeom>
          </p:spPr>
        </p:pic>
      </p:grpSp>
      <p:pic>
        <p:nvPicPr>
          <p:cNvPr id="15" name="Graphique 14" descr="Badge croix avec un remplissage uni">
            <a:extLst>
              <a:ext uri="{FF2B5EF4-FFF2-40B4-BE49-F238E27FC236}">
                <a16:creationId xmlns:a16="http://schemas.microsoft.com/office/drawing/2014/main" id="{E0969531-6F70-84BA-2B7D-FAF61920F90C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959457" y="5855384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05253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>
            <a:extLst>
              <a:ext uri="{FF2B5EF4-FFF2-40B4-BE49-F238E27FC236}">
                <a16:creationId xmlns:a16="http://schemas.microsoft.com/office/drawing/2014/main" id="{2EC89492-F81C-C569-FCD4-B173C4E0761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Char char="à"/>
            </a:pPr>
            <a:r>
              <a:rPr lang="fr-FR" dirty="0"/>
              <a:t>Travailler sur la visibilité de vos données déposées dans le </a:t>
            </a:r>
            <a:r>
              <a:rPr lang="fr-FR" i="1" dirty="0"/>
              <a:t>repository</a:t>
            </a:r>
            <a:r>
              <a:rPr lang="en-GB" dirty="0"/>
              <a:t>, </a:t>
            </a:r>
            <a:r>
              <a:rPr lang="fr-FR" dirty="0">
                <a:solidFill>
                  <a:schemeClr val="bg1">
                    <a:lumMod val="65000"/>
                  </a:schemeClr>
                </a:solidFill>
              </a:rPr>
              <a:t>même si ces dernières ne sont téléchargeables que sur demande.</a:t>
            </a:r>
            <a:endParaRPr lang="en-GB" dirty="0">
              <a:solidFill>
                <a:schemeClr val="bg1">
                  <a:lumMod val="65000"/>
                </a:schemeClr>
              </a:solidFill>
            </a:endParaRPr>
          </a:p>
          <a:p>
            <a:pPr>
              <a:buFont typeface="Wingdings" panose="05000000000000000000" pitchFamily="2" charset="2"/>
              <a:buChar char="à"/>
            </a:pPr>
            <a:endParaRPr lang="en-GB" dirty="0"/>
          </a:p>
          <a:p>
            <a:endParaRPr lang="en-GB" dirty="0"/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id="{925A4F0B-0838-9BE3-0FBD-3CCCE6FD58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Comment : 2 solutions</a:t>
            </a:r>
          </a:p>
        </p:txBody>
      </p:sp>
      <p:grpSp>
        <p:nvGrpSpPr>
          <p:cNvPr id="21" name="Groupe 20">
            <a:extLst>
              <a:ext uri="{FF2B5EF4-FFF2-40B4-BE49-F238E27FC236}">
                <a16:creationId xmlns:a16="http://schemas.microsoft.com/office/drawing/2014/main" id="{D1EFC8AC-CEEB-597D-B5B8-7479D405ACC4}"/>
              </a:ext>
            </a:extLst>
          </p:cNvPr>
          <p:cNvGrpSpPr/>
          <p:nvPr/>
        </p:nvGrpSpPr>
        <p:grpSpPr>
          <a:xfrm>
            <a:off x="827584" y="3069256"/>
            <a:ext cx="2664000" cy="3007816"/>
            <a:chOff x="827584" y="3069256"/>
            <a:chExt cx="2664000" cy="3007816"/>
          </a:xfrm>
        </p:grpSpPr>
        <p:pic>
          <p:nvPicPr>
            <p:cNvPr id="10" name="Graphique 9">
              <a:extLst>
                <a:ext uri="{FF2B5EF4-FFF2-40B4-BE49-F238E27FC236}">
                  <a16:creationId xmlns:a16="http://schemas.microsoft.com/office/drawing/2014/main" id="{FF0AD6CB-DFEC-1219-A7AB-03CE216D9F2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827584" y="3069256"/>
              <a:ext cx="2664000" cy="2664000"/>
            </a:xfrm>
            <a:prstGeom prst="rect">
              <a:avLst/>
            </a:prstGeom>
          </p:spPr>
        </p:pic>
        <p:sp>
          <p:nvSpPr>
            <p:cNvPr id="11" name="ZoneTexte 10">
              <a:extLst>
                <a:ext uri="{FF2B5EF4-FFF2-40B4-BE49-F238E27FC236}">
                  <a16:creationId xmlns:a16="http://schemas.microsoft.com/office/drawing/2014/main" id="{E02FC5C4-4B08-D931-41DE-4B74202D8BAF}"/>
                </a:ext>
              </a:extLst>
            </p:cNvPr>
            <p:cNvSpPr txBox="1"/>
            <p:nvPr/>
          </p:nvSpPr>
          <p:spPr>
            <a:xfrm>
              <a:off x="1349444" y="5815462"/>
              <a:ext cx="1620280" cy="2616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GB" sz="1100" dirty="0">
                  <a:hlinkClick r:id="rId5"/>
                </a:rPr>
                <a:t>illustration by Storyset</a:t>
              </a:r>
              <a:endParaRPr lang="en-GB" sz="1100" dirty="0"/>
            </a:p>
          </p:txBody>
        </p:sp>
      </p:grpSp>
      <p:grpSp>
        <p:nvGrpSpPr>
          <p:cNvPr id="22" name="Groupe 21">
            <a:extLst>
              <a:ext uri="{FF2B5EF4-FFF2-40B4-BE49-F238E27FC236}">
                <a16:creationId xmlns:a16="http://schemas.microsoft.com/office/drawing/2014/main" id="{DA74303F-D0CA-8C0B-DBD8-016F7CB0526C}"/>
              </a:ext>
            </a:extLst>
          </p:cNvPr>
          <p:cNvGrpSpPr/>
          <p:nvPr/>
        </p:nvGrpSpPr>
        <p:grpSpPr>
          <a:xfrm>
            <a:off x="5508104" y="3069256"/>
            <a:ext cx="2664000" cy="3007816"/>
            <a:chOff x="5508104" y="3069256"/>
            <a:chExt cx="2664000" cy="3007816"/>
          </a:xfrm>
        </p:grpSpPr>
        <p:sp>
          <p:nvSpPr>
            <p:cNvPr id="15" name="ZoneTexte 14">
              <a:extLst>
                <a:ext uri="{FF2B5EF4-FFF2-40B4-BE49-F238E27FC236}">
                  <a16:creationId xmlns:a16="http://schemas.microsoft.com/office/drawing/2014/main" id="{EA93180A-D3FD-2B05-6649-17CC48329976}"/>
                </a:ext>
              </a:extLst>
            </p:cNvPr>
            <p:cNvSpPr txBox="1"/>
            <p:nvPr/>
          </p:nvSpPr>
          <p:spPr>
            <a:xfrm>
              <a:off x="5948466" y="5815462"/>
              <a:ext cx="1783276" cy="2616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GB" sz="1100" dirty="0">
                  <a:hlinkClick r:id="rId6"/>
                </a:rPr>
                <a:t>Illustration by Storyset</a:t>
              </a:r>
              <a:endParaRPr lang="en-GB" sz="1100" dirty="0"/>
            </a:p>
          </p:txBody>
        </p:sp>
        <p:pic>
          <p:nvPicPr>
            <p:cNvPr id="17" name="Graphique 16">
              <a:extLst>
                <a:ext uri="{FF2B5EF4-FFF2-40B4-BE49-F238E27FC236}">
                  <a16:creationId xmlns:a16="http://schemas.microsoft.com/office/drawing/2014/main" id="{C2899387-6D52-DF21-2A07-5C2AAF08A5A5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5508104" y="3069256"/>
              <a:ext cx="2664000" cy="2664000"/>
            </a:xfrm>
            <a:prstGeom prst="rect">
              <a:avLst/>
            </a:prstGeom>
          </p:spPr>
        </p:pic>
      </p:grpSp>
      <p:sp>
        <p:nvSpPr>
          <p:cNvPr id="19" name="ZoneTexte 18">
            <a:extLst>
              <a:ext uri="{FF2B5EF4-FFF2-40B4-BE49-F238E27FC236}">
                <a16:creationId xmlns:a16="http://schemas.microsoft.com/office/drawing/2014/main" id="{9B0064DB-357D-9908-85C3-8520E502454F}"/>
              </a:ext>
            </a:extLst>
          </p:cNvPr>
          <p:cNvSpPr txBox="1"/>
          <p:nvPr/>
        </p:nvSpPr>
        <p:spPr>
          <a:xfrm>
            <a:off x="1155080" y="2555908"/>
            <a:ext cx="196837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2400" b="1" dirty="0"/>
              <a:t>Data papers </a:t>
            </a:r>
          </a:p>
        </p:txBody>
      </p:sp>
      <p:sp>
        <p:nvSpPr>
          <p:cNvPr id="20" name="ZoneTexte 19">
            <a:extLst>
              <a:ext uri="{FF2B5EF4-FFF2-40B4-BE49-F238E27FC236}">
                <a16:creationId xmlns:a16="http://schemas.microsoft.com/office/drawing/2014/main" id="{D62B4655-3982-FB4E-5AE7-4E881C484373}"/>
              </a:ext>
            </a:extLst>
          </p:cNvPr>
          <p:cNvSpPr txBox="1"/>
          <p:nvPr/>
        </p:nvSpPr>
        <p:spPr>
          <a:xfrm>
            <a:off x="5508104" y="2555908"/>
            <a:ext cx="256225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2400" b="1" dirty="0"/>
              <a:t>Data statements </a:t>
            </a:r>
          </a:p>
        </p:txBody>
      </p:sp>
    </p:spTree>
    <p:extLst>
      <p:ext uri="{BB962C8B-B14F-4D97-AF65-F5344CB8AC3E}">
        <p14:creationId xmlns:p14="http://schemas.microsoft.com/office/powerpoint/2010/main" val="127171475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phique 4">
            <a:extLst>
              <a:ext uri="{FF2B5EF4-FFF2-40B4-BE49-F238E27FC236}">
                <a16:creationId xmlns:a16="http://schemas.microsoft.com/office/drawing/2014/main" id="{E2D8E589-3DBE-05C6-0D92-68023DA8BCC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589516" y="1024736"/>
            <a:ext cx="2113013" cy="2113013"/>
          </a:xfrm>
          <a:prstGeom prst="rect">
            <a:avLst/>
          </a:prstGeom>
        </p:spPr>
      </p:pic>
      <p:sp>
        <p:nvSpPr>
          <p:cNvPr id="3" name="Titre 2">
            <a:extLst>
              <a:ext uri="{FF2B5EF4-FFF2-40B4-BE49-F238E27FC236}">
                <a16:creationId xmlns:a16="http://schemas.microsoft.com/office/drawing/2014/main" id="{0E5ED830-CF99-DE69-1B0D-5A0123B847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0000" y="116632"/>
            <a:ext cx="8226456" cy="720080"/>
          </a:xfrm>
        </p:spPr>
        <p:txBody>
          <a:bodyPr anchor="ctr">
            <a:normAutofit/>
          </a:bodyPr>
          <a:lstStyle/>
          <a:p>
            <a:r>
              <a:rPr lang="en-GB" b="1" dirty="0"/>
              <a:t>Data Papers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FCC1A448-5C72-3EF8-4955-A0B422334831}"/>
              </a:ext>
            </a:extLst>
          </p:cNvPr>
          <p:cNvSpPr txBox="1"/>
          <p:nvPr/>
        </p:nvSpPr>
        <p:spPr>
          <a:xfrm>
            <a:off x="7082249" y="3137749"/>
            <a:ext cx="1620280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100" dirty="0">
                <a:hlinkClick r:id="rId5"/>
              </a:rPr>
              <a:t>illustration by Storyset</a:t>
            </a:r>
            <a:endParaRPr lang="en-GB" sz="1100" dirty="0"/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4639CFE5-E4F2-3ACC-3700-DD49EB17EB04}"/>
              </a:ext>
            </a:extLst>
          </p:cNvPr>
          <p:cNvSpPr txBox="1"/>
          <p:nvPr/>
        </p:nvSpPr>
        <p:spPr>
          <a:xfrm>
            <a:off x="440800" y="1321867"/>
            <a:ext cx="6132317" cy="18158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2800" dirty="0"/>
              <a:t>“</a:t>
            </a:r>
            <a:r>
              <a:rPr lang="en-US" sz="2800" i="1" dirty="0"/>
              <a:t>A data paper is a journal publication </a:t>
            </a:r>
            <a:br>
              <a:rPr lang="en-US" sz="2800" i="1" dirty="0"/>
            </a:br>
            <a:r>
              <a:rPr lang="en-US" sz="2800" i="1" dirty="0"/>
              <a:t>whose primary purpose is to describe data, rather than to report a research investigation.” </a:t>
            </a:r>
            <a:r>
              <a:rPr lang="en-US" dirty="0">
                <a:hlinkClick r:id="rId6"/>
              </a:rPr>
              <a:t>(Chavan &amp; </a:t>
            </a:r>
            <a:r>
              <a:rPr lang="en-US" dirty="0" err="1">
                <a:hlinkClick r:id="rId6"/>
              </a:rPr>
              <a:t>Penev</a:t>
            </a:r>
            <a:r>
              <a:rPr lang="en-US" dirty="0">
                <a:hlinkClick r:id="rId6"/>
              </a:rPr>
              <a:t>, 2011) </a:t>
            </a:r>
            <a:endParaRPr lang="en-GB" sz="2800" i="1" dirty="0">
              <a:highlight>
                <a:srgbClr val="FFFF00"/>
              </a:highlight>
            </a:endParaRPr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0DE7A591-7043-66BF-A602-58E934C39648}"/>
              </a:ext>
            </a:extLst>
          </p:cNvPr>
          <p:cNvSpPr txBox="1"/>
          <p:nvPr/>
        </p:nvSpPr>
        <p:spPr>
          <a:xfrm>
            <a:off x="435664" y="3749845"/>
            <a:ext cx="4640392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dirty="0" err="1"/>
              <a:t>Contient</a:t>
            </a:r>
            <a:r>
              <a:rPr lang="en-GB" dirty="0"/>
              <a:t>: </a:t>
            </a:r>
            <a:r>
              <a:rPr lang="fr-FR" dirty="0"/>
              <a:t>Faits sur les données, p. ex.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/>
              <a:t>Liste des fichiers de données partagés et lien vers le </a:t>
            </a:r>
            <a:r>
              <a:rPr lang="fr-FR" i="1" dirty="0"/>
              <a:t>repository</a:t>
            </a:r>
            <a:r>
              <a:rPr lang="fr-FR" dirty="0"/>
              <a:t>
Contexte de production (méthodes d’obtention, d’assurance de qualité, etc.) 
Couverture (temporelle et spatiale, critères d’exclusion, etc.)
Limitations, et potentiel de réutilisation, 
Conditions de réutilisation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/>
              <a:t>...</a:t>
            </a:r>
            <a:endParaRPr lang="en-GB" dirty="0"/>
          </a:p>
        </p:txBody>
      </p:sp>
      <p:sp>
        <p:nvSpPr>
          <p:cNvPr id="17" name="ZoneTexte 16">
            <a:extLst>
              <a:ext uri="{FF2B5EF4-FFF2-40B4-BE49-F238E27FC236}">
                <a16:creationId xmlns:a16="http://schemas.microsoft.com/office/drawing/2014/main" id="{D6571B5D-B0AF-75C7-0DE1-703A42342893}"/>
              </a:ext>
            </a:extLst>
          </p:cNvPr>
          <p:cNvSpPr txBox="1"/>
          <p:nvPr/>
        </p:nvSpPr>
        <p:spPr>
          <a:xfrm>
            <a:off x="5364087" y="3757869"/>
            <a:ext cx="3367043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dirty="0"/>
              <a:t>Ne </a:t>
            </a:r>
            <a:r>
              <a:rPr lang="en-GB" dirty="0" err="1"/>
              <a:t>contient</a:t>
            </a:r>
            <a:r>
              <a:rPr lang="en-GB" dirty="0"/>
              <a:t> pas: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/>
              <a:t>les hypothèses de recherche qui sont testées, 
la discussion, et les conclusions tirés des données.</a:t>
            </a:r>
            <a:endParaRPr lang="en-GB" dirty="0"/>
          </a:p>
        </p:txBody>
      </p:sp>
      <p:sp>
        <p:nvSpPr>
          <p:cNvPr id="19" name="ZoneTexte 18">
            <a:extLst>
              <a:ext uri="{FF2B5EF4-FFF2-40B4-BE49-F238E27FC236}">
                <a16:creationId xmlns:a16="http://schemas.microsoft.com/office/drawing/2014/main" id="{D011417B-70E1-FC49-34DB-2A4D4C87CBBA}"/>
              </a:ext>
            </a:extLst>
          </p:cNvPr>
          <p:cNvSpPr txBox="1"/>
          <p:nvPr/>
        </p:nvSpPr>
        <p:spPr>
          <a:xfrm>
            <a:off x="6403201" y="6028128"/>
            <a:ext cx="248564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1600" dirty="0">
                <a:hlinkClick r:id="rId7"/>
              </a:rPr>
              <a:t>Lien </a:t>
            </a:r>
            <a:r>
              <a:rPr lang="en-GB" sz="1600" dirty="0" err="1">
                <a:hlinkClick r:id="rId7"/>
              </a:rPr>
              <a:t>vers</a:t>
            </a:r>
            <a:r>
              <a:rPr lang="en-GB" sz="1600" dirty="0">
                <a:hlinkClick r:id="rId7"/>
              </a:rPr>
              <a:t> un </a:t>
            </a:r>
            <a:r>
              <a:rPr lang="en-GB" sz="1600" dirty="0" err="1">
                <a:hlinkClick r:id="rId7"/>
              </a:rPr>
              <a:t>exemple</a:t>
            </a:r>
            <a:r>
              <a:rPr lang="en-GB" sz="1600" dirty="0">
                <a:hlinkClick r:id="rId7"/>
              </a:rPr>
              <a:t> pris au </a:t>
            </a:r>
            <a:r>
              <a:rPr lang="en-GB" sz="1600" dirty="0" err="1">
                <a:hlinkClick r:id="rId7"/>
              </a:rPr>
              <a:t>hasard</a:t>
            </a:r>
            <a:r>
              <a:rPr lang="en-GB" sz="1600" dirty="0">
                <a:hlinkClick r:id="rId7"/>
              </a:rPr>
              <a:t> </a:t>
            </a:r>
            <a:endParaRPr lang="en-GB" sz="1600" dirty="0"/>
          </a:p>
        </p:txBody>
      </p:sp>
    </p:spTree>
    <p:extLst>
      <p:ext uri="{BB962C8B-B14F-4D97-AF65-F5344CB8AC3E}">
        <p14:creationId xmlns:p14="http://schemas.microsoft.com/office/powerpoint/2010/main" val="4965779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Image 12">
            <a:extLst>
              <a:ext uri="{FF2B5EF4-FFF2-40B4-BE49-F238E27FC236}">
                <a16:creationId xmlns:a16="http://schemas.microsoft.com/office/drawing/2014/main" id="{5B052A03-4F16-D916-29FE-E40E2D7EC20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15047" y="2440632"/>
            <a:ext cx="4428953" cy="2588804"/>
          </a:xfrm>
          <a:prstGeom prst="rect">
            <a:avLst/>
          </a:prstGeom>
        </p:spPr>
      </p:pic>
      <p:sp>
        <p:nvSpPr>
          <p:cNvPr id="2" name="Espace réservé du contenu 1">
            <a:extLst>
              <a:ext uri="{FF2B5EF4-FFF2-40B4-BE49-F238E27FC236}">
                <a16:creationId xmlns:a16="http://schemas.microsoft.com/office/drawing/2014/main" id="{26AE0A79-7F79-3979-4900-80076E39F0C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19536" y="1628800"/>
            <a:ext cx="4252464" cy="4464496"/>
          </a:xfrm>
        </p:spPr>
        <p:txBody>
          <a:bodyPr>
            <a:normAutofit fontScale="92500" lnSpcReduction="20000"/>
          </a:bodyPr>
          <a:lstStyle/>
          <a:p>
            <a:pPr>
              <a:lnSpc>
                <a:spcPct val="110000"/>
              </a:lnSpc>
            </a:pPr>
            <a:r>
              <a:rPr lang="fr-FR" dirty="0"/>
              <a:t>Certaines revues (</a:t>
            </a:r>
            <a:r>
              <a:rPr lang="fr-FR" i="1" dirty="0"/>
              <a:t>data </a:t>
            </a:r>
            <a:r>
              <a:rPr lang="fr-FR" i="1" dirty="0" err="1"/>
              <a:t>journals</a:t>
            </a:r>
            <a:r>
              <a:rPr lang="fr-FR" i="1" dirty="0"/>
              <a:t>)</a:t>
            </a:r>
            <a:r>
              <a:rPr lang="fr-FR" dirty="0"/>
              <a:t> sont spécialisées dans les </a:t>
            </a:r>
            <a:r>
              <a:rPr lang="fr-FR" i="1" dirty="0"/>
              <a:t>data </a:t>
            </a:r>
            <a:r>
              <a:rPr lang="fr-FR" i="1" dirty="0" err="1"/>
              <a:t>papers</a:t>
            </a:r>
            <a:r>
              <a:rPr lang="fr-FR" i="1" dirty="0"/>
              <a:t> </a:t>
            </a:r>
            <a:r>
              <a:rPr lang="fr-FR" dirty="0"/>
              <a:t>et ne publient que ça. </a:t>
            </a:r>
            <a:br>
              <a:rPr lang="fr-FR" dirty="0"/>
            </a:br>
            <a:endParaRPr lang="fr-FR" dirty="0"/>
          </a:p>
          <a:p>
            <a:pPr>
              <a:lnSpc>
                <a:spcPct val="110000"/>
              </a:lnSpc>
            </a:pPr>
            <a:r>
              <a:rPr lang="fr-FR" dirty="0"/>
              <a:t>D’autres publient des </a:t>
            </a:r>
            <a:r>
              <a:rPr lang="fr-FR" i="1" dirty="0"/>
              <a:t>data </a:t>
            </a:r>
            <a:r>
              <a:rPr lang="fr-FR" i="1" dirty="0" err="1"/>
              <a:t>papers</a:t>
            </a:r>
            <a:r>
              <a:rPr lang="fr-FR" i="1" dirty="0"/>
              <a:t> </a:t>
            </a:r>
            <a:r>
              <a:rPr lang="fr-FR" dirty="0"/>
              <a:t>mais publient aussi d’autres types d’articles plus « classiques ».</a:t>
            </a:r>
            <a:endParaRPr lang="en-GB" dirty="0"/>
          </a:p>
        </p:txBody>
      </p:sp>
      <p:sp>
        <p:nvSpPr>
          <p:cNvPr id="4" name="Titre 3">
            <a:extLst>
              <a:ext uri="{FF2B5EF4-FFF2-40B4-BE49-F238E27FC236}">
                <a16:creationId xmlns:a16="http://schemas.microsoft.com/office/drawing/2014/main" id="{73506C10-6F27-0672-7DC2-AC32D427A6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Une variété de noms et de revues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10829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i="1" dirty="0"/>
              <a:t>Data </a:t>
            </a:r>
            <a:r>
              <a:rPr lang="fr-CH" i="1" dirty="0" err="1"/>
              <a:t>Journals</a:t>
            </a:r>
            <a:r>
              <a:rPr lang="fr-CH" dirty="0"/>
              <a:t>: Quelques exemples</a:t>
            </a:r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98148266"/>
              </p:ext>
            </p:extLst>
          </p:nvPr>
        </p:nvGraphicFramePr>
        <p:xfrm>
          <a:off x="433249" y="1124744"/>
          <a:ext cx="8253551" cy="4217202"/>
        </p:xfrm>
        <a:graphic>
          <a:graphicData uri="http://schemas.openxmlformats.org/drawingml/2006/table">
            <a:tbl>
              <a:tblPr firstRow="1">
                <a:tableStyleId>{073A0DAA-6AF3-43AB-8588-CEC1D06C72B9}</a:tableStyleId>
              </a:tblPr>
              <a:tblGrid>
                <a:gridCol w="197851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3610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8012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0811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76064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792088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936104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946448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</a:tblGrid>
              <a:tr h="691143">
                <a:tc>
                  <a:txBody>
                    <a:bodyPr/>
                    <a:lstStyle/>
                    <a:p>
                      <a:pPr algn="l" fontAlgn="b"/>
                      <a:r>
                        <a:rPr lang="fr-CH" sz="1600" b="1" u="none" strike="noStrike" dirty="0">
                          <a:effectLst/>
                        </a:rPr>
                        <a:t>Titre</a:t>
                      </a:r>
                      <a:endParaRPr lang="fr-CH" sz="1600" b="1" i="0" u="none" strike="noStrike" dirty="0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CH" sz="1600" b="1" u="none" strike="noStrike" dirty="0">
                          <a:effectLst/>
                        </a:rPr>
                        <a:t>Éditeur</a:t>
                      </a:r>
                      <a:endParaRPr lang="fr-CH" sz="1600" b="1" i="0" u="none" strike="noStrike" dirty="0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CH" sz="1600" b="1" u="none" strike="noStrike" dirty="0">
                          <a:effectLst/>
                        </a:rPr>
                        <a:t>Type d’article</a:t>
                      </a:r>
                      <a:endParaRPr lang="fr-CH" sz="1600" b="1" i="0" u="none" strike="noStrike" dirty="0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CH" sz="1600" b="1" u="none" strike="noStrike" dirty="0">
                          <a:effectLst/>
                        </a:rPr>
                        <a:t>Indexé dans</a:t>
                      </a:r>
                      <a:endParaRPr lang="fr-CH" sz="1600" b="1" i="0" u="none" strike="noStrike" dirty="0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CH" sz="1600" b="1" u="none" strike="noStrike" dirty="0">
                          <a:effectLst/>
                        </a:rPr>
                        <a:t>OA</a:t>
                      </a:r>
                      <a:endParaRPr lang="fr-CH" sz="1600" b="1" i="0" u="none" strike="noStrike" dirty="0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CH" sz="1600" b="1" u="none" strike="noStrike" dirty="0">
                          <a:effectLst/>
                        </a:rPr>
                        <a:t>APC /coût</a:t>
                      </a:r>
                      <a:endParaRPr lang="fr-CH" sz="1600" b="1" i="0" u="none" strike="noStrike" dirty="0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CH" sz="1600" b="1" u="none" strike="noStrike" dirty="0">
                          <a:effectLst/>
                        </a:rPr>
                        <a:t>Modèle</a:t>
                      </a:r>
                      <a:endParaRPr lang="fr-CH" sz="1600" b="1" i="0" u="none" strike="noStrike" dirty="0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H" sz="1600" b="1" u="none" strike="noStrike" dirty="0">
                          <a:effectLst/>
                        </a:rPr>
                        <a:t>Peer </a:t>
                      </a:r>
                      <a:r>
                        <a:rPr lang="fr-CH" sz="1600" b="1" u="none" strike="noStrike" dirty="0" err="1">
                          <a:effectLst/>
                        </a:rPr>
                        <a:t>Review</a:t>
                      </a:r>
                      <a:endParaRPr lang="fr-CH" sz="1600" b="1" i="0" u="none" strike="noStrike" dirty="0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16003">
                <a:tc>
                  <a:txBody>
                    <a:bodyPr/>
                    <a:lstStyle/>
                    <a:p>
                      <a:pPr algn="l" fontAlgn="t"/>
                      <a:r>
                        <a:rPr lang="fr-CH" sz="1400" u="none" strike="noStrike" dirty="0">
                          <a:effectLst/>
                          <a:latin typeface="+mj-lt"/>
                          <a:hlinkClick r:id="rId3"/>
                        </a:rPr>
                        <a:t>BMC </a:t>
                      </a:r>
                      <a:r>
                        <a:rPr lang="fr-CH" sz="1400" u="none" strike="noStrike" dirty="0" err="1">
                          <a:effectLst/>
                          <a:latin typeface="+mj-lt"/>
                          <a:hlinkClick r:id="rId3"/>
                        </a:rPr>
                        <a:t>Research</a:t>
                      </a:r>
                      <a:r>
                        <a:rPr lang="fr-CH" sz="1400" u="none" strike="noStrike" dirty="0">
                          <a:effectLst/>
                          <a:latin typeface="+mj-lt"/>
                          <a:hlinkClick r:id="rId3"/>
                        </a:rPr>
                        <a:t> Notes</a:t>
                      </a:r>
                      <a:endParaRPr lang="fr-CH" sz="1400" u="none" strike="noStrike" dirty="0">
                        <a:effectLst/>
                        <a:latin typeface="+mj-lt"/>
                      </a:endParaRPr>
                    </a:p>
                    <a:p>
                      <a:pPr algn="l" fontAlgn="t"/>
                      <a:endParaRPr lang="fr-CH" sz="14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H" sz="1400" u="none" strike="noStrike" dirty="0" err="1">
                          <a:effectLst/>
                          <a:latin typeface="+mj-lt"/>
                        </a:rPr>
                        <a:t>BioMed</a:t>
                      </a:r>
                      <a:r>
                        <a:rPr lang="fr-CH" sz="1400" u="none" strike="noStrike" dirty="0">
                          <a:effectLst/>
                          <a:latin typeface="+mj-lt"/>
                        </a:rPr>
                        <a:t> Central</a:t>
                      </a:r>
                      <a:endParaRPr lang="fr-CH" sz="14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H" sz="1400" u="none" strike="noStrike" dirty="0">
                          <a:effectLst/>
                          <a:latin typeface="+mj-lt"/>
                        </a:rPr>
                        <a:t>Data Note</a:t>
                      </a:r>
                      <a:endParaRPr lang="fr-CH" sz="14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H" sz="1400" u="none" strike="noStrike" dirty="0" err="1">
                          <a:effectLst/>
                          <a:latin typeface="+mj-lt"/>
                        </a:rPr>
                        <a:t>WoS</a:t>
                      </a:r>
                      <a:endParaRPr lang="fr-CH" sz="1400" u="none" strike="noStrike" dirty="0">
                        <a:effectLst/>
                        <a:latin typeface="+mj-lt"/>
                      </a:endParaRPr>
                    </a:p>
                    <a:p>
                      <a:pPr algn="l" fontAlgn="t"/>
                      <a:r>
                        <a:rPr lang="fr-CH" sz="1400" u="none" strike="noStrike" dirty="0">
                          <a:effectLst/>
                          <a:latin typeface="+mj-lt"/>
                        </a:rPr>
                        <a:t>PubMed</a:t>
                      </a:r>
                      <a:endParaRPr lang="fr-CH" sz="14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H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yes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lvl="0" algn="l" fontAlgn="t"/>
                      <a:r>
                        <a:rPr lang="fr-CH" sz="1400" u="none" strike="noStrike" dirty="0">
                          <a:effectLst/>
                          <a:latin typeface="+mj-lt"/>
                        </a:rPr>
                        <a:t>1240 GBP </a:t>
                      </a:r>
                      <a:endParaRPr lang="fr-CH" sz="14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H" sz="1400" u="none" strike="noStrike" dirty="0">
                          <a:effectLst/>
                          <a:latin typeface="+mj-lt"/>
                        </a:rPr>
                        <a:t> -</a:t>
                      </a:r>
                      <a:endParaRPr lang="fr-CH" sz="14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H" sz="1400" u="sng" strike="noStrike" dirty="0">
                          <a:effectLst/>
                          <a:latin typeface="+mj-lt"/>
                          <a:hlinkClick r:id="rId4"/>
                        </a:rPr>
                        <a:t>Blind </a:t>
                      </a:r>
                      <a:r>
                        <a:rPr lang="fr-CH" sz="1400" u="sng" strike="noStrike" dirty="0" err="1">
                          <a:effectLst/>
                          <a:latin typeface="+mj-lt"/>
                          <a:hlinkClick r:id="rId4"/>
                        </a:rPr>
                        <a:t>peer</a:t>
                      </a:r>
                      <a:r>
                        <a:rPr lang="fr-CH" sz="1400" u="sng" strike="noStrike" dirty="0">
                          <a:effectLst/>
                          <a:latin typeface="+mj-lt"/>
                          <a:hlinkClick r:id="rId4"/>
                        </a:rPr>
                        <a:t> </a:t>
                      </a:r>
                      <a:r>
                        <a:rPr lang="fr-CH" sz="1400" u="sng" strike="noStrike" dirty="0" err="1">
                          <a:effectLst/>
                          <a:latin typeface="+mj-lt"/>
                          <a:hlinkClick r:id="rId4"/>
                        </a:rPr>
                        <a:t>review</a:t>
                      </a:r>
                      <a:endParaRPr lang="fr-CH" sz="1400" b="0" i="0" u="sng" strike="noStrike" dirty="0">
                        <a:solidFill>
                          <a:srgbClr val="0563C1"/>
                        </a:solidFill>
                        <a:effectLst/>
                        <a:latin typeface="+mj-lt"/>
                      </a:endParaRPr>
                    </a:p>
                  </a:txBody>
                  <a:tcPr marL="45720" marR="4572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28476"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 dirty="0">
                          <a:effectLst/>
                          <a:latin typeface="+mj-lt"/>
                          <a:hlinkClick r:id="rId5"/>
                        </a:rPr>
                        <a:t>Journal of Open Psychology Data</a:t>
                      </a:r>
                      <a:endParaRPr lang="fr-CH" sz="14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H" sz="1400" u="none" strike="noStrike" dirty="0" err="1">
                          <a:effectLst/>
                          <a:latin typeface="+mj-lt"/>
                        </a:rPr>
                        <a:t>Ubiquity</a:t>
                      </a:r>
                      <a:r>
                        <a:rPr lang="fr-CH" sz="1400" u="none" strike="noStrike" dirty="0">
                          <a:effectLst/>
                          <a:latin typeface="+mj-lt"/>
                        </a:rPr>
                        <a:t> </a:t>
                      </a:r>
                      <a:r>
                        <a:rPr lang="fr-CH" sz="1400" u="none" strike="noStrike" dirty="0" err="1">
                          <a:effectLst/>
                          <a:latin typeface="+mj-lt"/>
                        </a:rPr>
                        <a:t>Press</a:t>
                      </a:r>
                      <a:endParaRPr lang="fr-CH" sz="14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H" sz="1400" u="none" strike="noStrike" dirty="0">
                          <a:effectLst/>
                          <a:latin typeface="+mj-lt"/>
                        </a:rPr>
                        <a:t>Data Paper</a:t>
                      </a:r>
                      <a:endParaRPr lang="fr-CH" sz="14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H" sz="1400" u="none" strike="noStrike" baseline="0" dirty="0">
                          <a:effectLst/>
                          <a:latin typeface="+mj-lt"/>
                        </a:rPr>
                        <a:t> -</a:t>
                      </a:r>
                      <a:endParaRPr lang="fr-CH" sz="14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H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yes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lvl="0" algn="l" fontAlgn="t"/>
                      <a:r>
                        <a:rPr lang="fr-CH" sz="1400" b="0" u="none" strike="noStrike" dirty="0">
                          <a:effectLst/>
                          <a:latin typeface="+mj-lt"/>
                        </a:rPr>
                        <a:t>485</a:t>
                      </a:r>
                      <a:r>
                        <a:rPr lang="fr-CH" sz="1400" u="none" strike="noStrike" dirty="0">
                          <a:effectLst/>
                          <a:latin typeface="+mj-lt"/>
                        </a:rPr>
                        <a:t> GBP </a:t>
                      </a:r>
                      <a:endParaRPr lang="fr-CH" sz="14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H" sz="1400" u="none" strike="noStrike" dirty="0">
                          <a:effectLst/>
                          <a:latin typeface="+mj-lt"/>
                          <a:hlinkClick r:id="rId6"/>
                        </a:rPr>
                        <a:t>yes</a:t>
                      </a:r>
                      <a:endParaRPr lang="fr-CH" sz="14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H" sz="1400" u="none" strike="noStrike" dirty="0">
                          <a:effectLst/>
                          <a:latin typeface="+mj-lt"/>
                        </a:rPr>
                        <a:t>oui</a:t>
                      </a:r>
                      <a:endParaRPr lang="fr-CH" sz="1400" b="0" i="0" u="none" strike="noStrike" dirty="0">
                        <a:solidFill>
                          <a:srgbClr val="0563C1"/>
                        </a:solidFill>
                        <a:effectLst/>
                        <a:latin typeface="+mj-lt"/>
                      </a:endParaRPr>
                    </a:p>
                  </a:txBody>
                  <a:tcPr marL="45720" marR="4572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728476">
                <a:tc>
                  <a:txBody>
                    <a:bodyPr/>
                    <a:lstStyle/>
                    <a:p>
                      <a:pPr algn="l" fontAlgn="t"/>
                      <a:r>
                        <a:rPr lang="fr-CH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  <a:hlinkClick r:id="rId7"/>
                        </a:rPr>
                        <a:t>GigaScience</a:t>
                      </a:r>
                      <a:endParaRPr lang="fr-CH" sz="14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H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Oxford Univ. </a:t>
                      </a:r>
                      <a:r>
                        <a:rPr lang="fr-CH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Press</a:t>
                      </a:r>
                      <a:endParaRPr lang="fr-CH" sz="14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H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Data Note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H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WoS</a:t>
                      </a:r>
                      <a:endParaRPr lang="fr-CH" sz="14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  <a:p>
                      <a:pPr algn="l" fontAlgn="t"/>
                      <a:r>
                        <a:rPr lang="fr-CH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PubMed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H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yes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lvl="0" algn="l" fontAlgn="t"/>
                      <a:r>
                        <a:rPr lang="fr-CH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1245 USD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H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-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CH" sz="1400" u="none" strike="noStrike" dirty="0">
                          <a:effectLst/>
                          <a:latin typeface="+mj-lt"/>
                          <a:hlinkClick r:id="rId8"/>
                        </a:rPr>
                        <a:t>Open Peer </a:t>
                      </a:r>
                      <a:r>
                        <a:rPr lang="fr-CH" sz="1400" u="none" strike="noStrike" dirty="0" err="1">
                          <a:effectLst/>
                          <a:latin typeface="+mj-lt"/>
                          <a:hlinkClick r:id="rId8"/>
                        </a:rPr>
                        <a:t>review</a:t>
                      </a:r>
                      <a:endParaRPr lang="fr-CH" sz="1400" b="0" i="0" u="none" strike="noStrike" dirty="0">
                        <a:solidFill>
                          <a:srgbClr val="0563C1"/>
                        </a:solidFill>
                        <a:effectLst/>
                        <a:latin typeface="+mj-lt"/>
                      </a:endParaRPr>
                    </a:p>
                  </a:txBody>
                  <a:tcPr marL="45720" marR="45720"/>
                </a:tc>
                <a:extLst>
                  <a:ext uri="{0D108BD9-81ED-4DB2-BD59-A6C34878D82A}">
                    <a16:rowId xmlns:a16="http://schemas.microsoft.com/office/drawing/2014/main" val="3995321414"/>
                  </a:ext>
                </a:extLst>
              </a:tr>
              <a:tr h="782910"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  <a:hlinkClick r:id="rId9"/>
                        </a:rPr>
                        <a:t>Research Data Journal for the Humanities and Social Sciences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H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Bill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H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Article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H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Scopus</a:t>
                      </a:r>
                      <a:endParaRPr lang="fr-CH" sz="14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H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yes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lvl="0" algn="l" fontAlgn="t"/>
                      <a:r>
                        <a:rPr lang="fr-CH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Pas d’ APC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H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-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H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oui</a:t>
                      </a:r>
                    </a:p>
                  </a:txBody>
                  <a:tcPr marL="45720" marR="45720"/>
                </a:tc>
                <a:extLst>
                  <a:ext uri="{0D108BD9-81ED-4DB2-BD59-A6C34878D82A}">
                    <a16:rowId xmlns:a16="http://schemas.microsoft.com/office/drawing/2014/main" val="3579619578"/>
                  </a:ext>
                </a:extLst>
              </a:tr>
              <a:tr h="764993">
                <a:tc>
                  <a:txBody>
                    <a:bodyPr/>
                    <a:lstStyle/>
                    <a:p>
                      <a:pPr algn="l" fontAlgn="t"/>
                      <a:r>
                        <a:rPr lang="fr-CH" sz="1400" u="none" strike="noStrike" dirty="0">
                          <a:effectLst/>
                          <a:latin typeface="+mj-lt"/>
                          <a:hlinkClick r:id="rId10"/>
                        </a:rPr>
                        <a:t>Scientific Data</a:t>
                      </a:r>
                      <a:endParaRPr lang="fr-CH" sz="14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H" sz="1400" u="none" strike="noStrike" dirty="0">
                          <a:effectLst/>
                          <a:latin typeface="+mj-lt"/>
                        </a:rPr>
                        <a:t>Nature</a:t>
                      </a:r>
                      <a:endParaRPr lang="fr-CH" sz="14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H" sz="1400" u="none" strike="noStrike" dirty="0">
                          <a:effectLst/>
                          <a:latin typeface="+mj-lt"/>
                        </a:rPr>
                        <a:t>Data </a:t>
                      </a:r>
                      <a:r>
                        <a:rPr lang="fr-CH" sz="1400" u="none" strike="noStrike" dirty="0" err="1">
                          <a:effectLst/>
                          <a:latin typeface="+mj-lt"/>
                        </a:rPr>
                        <a:t>Descriptor</a:t>
                      </a:r>
                      <a:endParaRPr lang="fr-CH" sz="14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H" sz="1400" u="none" strike="noStrike" dirty="0" err="1">
                          <a:effectLst/>
                          <a:latin typeface="+mj-lt"/>
                        </a:rPr>
                        <a:t>WoS</a:t>
                      </a:r>
                      <a:br>
                        <a:rPr lang="fr-CH" sz="1400" u="none" strike="noStrike" dirty="0">
                          <a:effectLst/>
                          <a:latin typeface="+mj-lt"/>
                        </a:rPr>
                      </a:br>
                      <a:r>
                        <a:rPr lang="fr-CH" sz="1400" u="none" strike="noStrike" dirty="0" err="1">
                          <a:effectLst/>
                          <a:latin typeface="+mj-lt"/>
                        </a:rPr>
                        <a:t>PubMed</a:t>
                      </a:r>
                      <a:endParaRPr lang="fr-CH" sz="14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H" sz="1400" u="none" strike="noStrike" dirty="0">
                          <a:effectLst/>
                          <a:latin typeface="+mj-lt"/>
                        </a:rPr>
                        <a:t>yes</a:t>
                      </a:r>
                      <a:endParaRPr lang="fr-CH" sz="14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lvl="0" algn="l" fontAlgn="t"/>
                      <a:r>
                        <a:rPr lang="fr-CH" sz="1400" u="none" strike="noStrike" dirty="0">
                          <a:effectLst/>
                          <a:latin typeface="+mj-lt"/>
                        </a:rPr>
                        <a:t>2290 USD </a:t>
                      </a:r>
                      <a:endParaRPr lang="fr-CH" sz="14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CH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+mj-lt"/>
                          <a:hlinkClick r:id="rId11"/>
                        </a:rPr>
                        <a:t>yes</a:t>
                      </a:r>
                      <a:endParaRPr lang="fr-CH" sz="1400" b="0" i="0" u="none" strike="noStrike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  <a:p>
                      <a:pPr algn="l" fontAlgn="t"/>
                      <a:endParaRPr lang="fr-CH" sz="14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CH" sz="1400" u="sng" strike="noStrike" dirty="0">
                          <a:effectLst/>
                          <a:latin typeface="+mj-lt"/>
                          <a:hlinkClick r:id="rId12"/>
                        </a:rPr>
                        <a:t>Blind </a:t>
                      </a:r>
                      <a:r>
                        <a:rPr lang="fr-CH" sz="1400" u="sng" strike="noStrike" dirty="0" err="1">
                          <a:effectLst/>
                          <a:latin typeface="+mj-lt"/>
                          <a:hlinkClick r:id="rId12"/>
                        </a:rPr>
                        <a:t>peer</a:t>
                      </a:r>
                      <a:r>
                        <a:rPr lang="fr-CH" sz="1400" u="sng" strike="noStrike" dirty="0">
                          <a:effectLst/>
                          <a:latin typeface="+mj-lt"/>
                          <a:hlinkClick r:id="rId12"/>
                        </a:rPr>
                        <a:t> </a:t>
                      </a:r>
                      <a:r>
                        <a:rPr lang="fr-CH" sz="1400" u="sng" strike="noStrike" dirty="0" err="1">
                          <a:effectLst/>
                          <a:latin typeface="+mj-lt"/>
                          <a:hlinkClick r:id="rId12"/>
                        </a:rPr>
                        <a:t>review</a:t>
                      </a:r>
                      <a:endParaRPr lang="fr-CH" sz="1400" b="0" i="0" u="sng" strike="noStrike" dirty="0">
                        <a:solidFill>
                          <a:srgbClr val="0563C1"/>
                        </a:solidFill>
                        <a:effectLst/>
                        <a:latin typeface="+mj-lt"/>
                      </a:endParaRPr>
                    </a:p>
                  </a:txBody>
                  <a:tcPr marL="45720" marR="4572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5" name="ZoneTexte 4">
            <a:extLst>
              <a:ext uri="{FF2B5EF4-FFF2-40B4-BE49-F238E27FC236}">
                <a16:creationId xmlns:a16="http://schemas.microsoft.com/office/drawing/2014/main" id="{0133264F-18BE-EA68-BB95-3324A0276C98}"/>
              </a:ext>
            </a:extLst>
          </p:cNvPr>
          <p:cNvSpPr txBox="1"/>
          <p:nvPr/>
        </p:nvSpPr>
        <p:spPr>
          <a:xfrm>
            <a:off x="433249" y="5589240"/>
            <a:ext cx="825355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Des listes de journaux publiant des </a:t>
            </a:r>
            <a:r>
              <a:rPr lang="fr-FR" i="1" dirty="0"/>
              <a:t>data </a:t>
            </a:r>
            <a:r>
              <a:rPr lang="fr-FR" i="1" dirty="0" err="1"/>
              <a:t>papers</a:t>
            </a:r>
            <a:r>
              <a:rPr lang="fr-FR" i="1" dirty="0"/>
              <a:t> </a:t>
            </a:r>
            <a:r>
              <a:rPr lang="fr-FR" dirty="0"/>
              <a:t>ou consacrés uniquement à ça existent en ligne, mais ne sont pas toujours à jour. </a:t>
            </a:r>
            <a:r>
              <a:rPr lang="en-GB" dirty="0" err="1"/>
              <a:t>Voir</a:t>
            </a:r>
            <a:r>
              <a:rPr lang="en-GB" dirty="0"/>
              <a:t> des </a:t>
            </a:r>
            <a:r>
              <a:rPr lang="en-GB" dirty="0" err="1"/>
              <a:t>exemples</a:t>
            </a:r>
            <a:r>
              <a:rPr lang="en-GB" dirty="0"/>
              <a:t> de </a:t>
            </a:r>
            <a:r>
              <a:rPr lang="en-GB" dirty="0" err="1"/>
              <a:t>listes</a:t>
            </a:r>
            <a:r>
              <a:rPr lang="en-GB" dirty="0"/>
              <a:t>, </a:t>
            </a:r>
            <a:r>
              <a:rPr lang="en-GB" dirty="0" err="1"/>
              <a:t>pluridisciplinaires</a:t>
            </a:r>
            <a:r>
              <a:rPr lang="en-GB" dirty="0"/>
              <a:t> </a:t>
            </a:r>
            <a:r>
              <a:rPr lang="en-GB" dirty="0" err="1">
                <a:hlinkClick r:id="rId13"/>
              </a:rPr>
              <a:t>ici</a:t>
            </a:r>
            <a:r>
              <a:rPr lang="en-GB" dirty="0"/>
              <a:t> </a:t>
            </a:r>
            <a:r>
              <a:rPr lang="en-GB" dirty="0" err="1"/>
              <a:t>ou</a:t>
            </a:r>
            <a:r>
              <a:rPr lang="en-GB" dirty="0"/>
              <a:t> </a:t>
            </a:r>
            <a:r>
              <a:rPr lang="en-GB" dirty="0" err="1">
                <a:hlinkClick r:id="rId14"/>
              </a:rPr>
              <a:t>là</a:t>
            </a:r>
            <a:r>
              <a:rPr lang="en-GB" dirty="0"/>
              <a:t>, </a:t>
            </a:r>
            <a:r>
              <a:rPr lang="en-GB" dirty="0" err="1"/>
              <a:t>ou</a:t>
            </a:r>
            <a:r>
              <a:rPr lang="en-GB" dirty="0"/>
              <a:t> </a:t>
            </a:r>
            <a:r>
              <a:rPr lang="en-GB" dirty="0" err="1"/>
              <a:t>couvrant</a:t>
            </a:r>
            <a:r>
              <a:rPr lang="en-GB" dirty="0"/>
              <a:t> un </a:t>
            </a:r>
            <a:r>
              <a:rPr lang="en-GB" dirty="0" err="1"/>
              <a:t>domaine</a:t>
            </a:r>
            <a:r>
              <a:rPr lang="en-GB" dirty="0"/>
              <a:t> </a:t>
            </a:r>
            <a:r>
              <a:rPr lang="en-GB" dirty="0" err="1"/>
              <a:t>en</a:t>
            </a:r>
            <a:r>
              <a:rPr lang="en-GB" dirty="0"/>
              <a:t> particulier, </a:t>
            </a:r>
            <a:r>
              <a:rPr lang="en-GB" dirty="0" err="1"/>
              <a:t>comme</a:t>
            </a:r>
            <a:r>
              <a:rPr lang="en-GB" dirty="0"/>
              <a:t> par ex. la </a:t>
            </a:r>
            <a:r>
              <a:rPr lang="en-GB" dirty="0" err="1">
                <a:hlinkClick r:id="rId15"/>
              </a:rPr>
              <a:t>biodiversité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8056018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>
            <a:extLst>
              <a:ext uri="{FF2B5EF4-FFF2-40B4-BE49-F238E27FC236}">
                <a16:creationId xmlns:a16="http://schemas.microsoft.com/office/drawing/2014/main" id="{26AE0A79-7F79-3979-4900-80076E39F0C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978896" cy="4997152"/>
          </a:xfrm>
        </p:spPr>
        <p:txBody>
          <a:bodyPr>
            <a:noAutofit/>
          </a:bodyPr>
          <a:lstStyle/>
          <a:p>
            <a:pPr>
              <a:buClr>
                <a:schemeClr val="tx1"/>
              </a:buClr>
              <a:buFont typeface="Wingdings" panose="05000000000000000000" pitchFamily="2" charset="2"/>
              <a:buChar char="ü"/>
            </a:pPr>
            <a:r>
              <a:rPr lang="fr-FR" sz="2000" dirty="0"/>
              <a:t>Augmente la </a:t>
            </a:r>
            <a:r>
              <a:rPr lang="fr-FR" sz="2000" b="1" dirty="0">
                <a:solidFill>
                  <a:srgbClr val="CF0063"/>
                </a:solidFill>
              </a:rPr>
              <a:t>visibilité</a:t>
            </a:r>
            <a:r>
              <a:rPr lang="fr-FR" sz="2000" dirty="0"/>
              <a:t> des données déposées dans un </a:t>
            </a:r>
            <a:r>
              <a:rPr lang="en-IE" sz="2000" i="1" dirty="0"/>
              <a:t>repository</a:t>
            </a:r>
            <a:r>
              <a:rPr lang="en-IE" sz="2000" dirty="0"/>
              <a:t> </a:t>
            </a:r>
            <a:endParaRPr lang="en-GB" sz="2000" dirty="0"/>
          </a:p>
          <a:p>
            <a:pPr>
              <a:buClr>
                <a:schemeClr val="tx1"/>
              </a:buClr>
              <a:buFont typeface="Wingdings" panose="05000000000000000000" pitchFamily="2" charset="2"/>
              <a:buChar char="ü"/>
            </a:pPr>
            <a:r>
              <a:rPr lang="fr-FR" sz="2000" dirty="0"/>
              <a:t>Les données sont examinées par des pairs </a:t>
            </a:r>
            <a:r>
              <a:rPr lang="fr-FR" sz="2000" b="1" dirty="0">
                <a:solidFill>
                  <a:srgbClr val="CF0063"/>
                </a:solidFill>
              </a:rPr>
              <a:t>(</a:t>
            </a:r>
            <a:r>
              <a:rPr lang="fr-FR" sz="2000" b="1" i="1" dirty="0" err="1">
                <a:solidFill>
                  <a:srgbClr val="CF0063"/>
                </a:solidFill>
              </a:rPr>
              <a:t>peer</a:t>
            </a:r>
            <a:r>
              <a:rPr lang="fr-FR" sz="2000" b="1" i="1" dirty="0">
                <a:solidFill>
                  <a:srgbClr val="CF0063"/>
                </a:solidFill>
              </a:rPr>
              <a:t> </a:t>
            </a:r>
            <a:r>
              <a:rPr lang="fr-FR" sz="2000" b="1" i="1" dirty="0" err="1">
                <a:solidFill>
                  <a:srgbClr val="CF0063"/>
                </a:solidFill>
              </a:rPr>
              <a:t>review</a:t>
            </a:r>
            <a:r>
              <a:rPr lang="fr-FR" sz="2000" b="1" dirty="0">
                <a:solidFill>
                  <a:srgbClr val="CF0063"/>
                </a:solidFill>
              </a:rPr>
              <a:t>)</a:t>
            </a:r>
          </a:p>
          <a:p>
            <a:pPr>
              <a:buClr>
                <a:schemeClr val="tx1"/>
              </a:buClr>
              <a:buFont typeface="Wingdings" panose="05000000000000000000" pitchFamily="2" charset="2"/>
              <a:buChar char="ü"/>
            </a:pPr>
            <a:r>
              <a:rPr lang="en-GB" sz="2000" dirty="0"/>
              <a:t>Production </a:t>
            </a:r>
            <a:r>
              <a:rPr lang="en-GB" sz="2000" dirty="0" err="1"/>
              <a:t>scientifique</a:t>
            </a:r>
            <a:r>
              <a:rPr lang="en-GB" sz="2000" dirty="0"/>
              <a:t>, </a:t>
            </a:r>
            <a:r>
              <a:rPr lang="en-GB" sz="2000" dirty="0" err="1"/>
              <a:t>entièrement</a:t>
            </a:r>
            <a:r>
              <a:rPr lang="en-GB" sz="2000" dirty="0"/>
              <a:t> </a:t>
            </a:r>
            <a:r>
              <a:rPr lang="en-GB" sz="2000" b="1" dirty="0">
                <a:solidFill>
                  <a:srgbClr val="CF0063"/>
                </a:solidFill>
              </a:rPr>
              <a:t>citable et </a:t>
            </a:r>
            <a:r>
              <a:rPr lang="en-GB" sz="2000" b="1" dirty="0" err="1">
                <a:solidFill>
                  <a:srgbClr val="CF0063"/>
                </a:solidFill>
              </a:rPr>
              <a:t>indexée</a:t>
            </a:r>
            <a:r>
              <a:rPr lang="en-GB" sz="2000" b="1" dirty="0">
                <a:solidFill>
                  <a:srgbClr val="CF0063"/>
                </a:solidFill>
              </a:rPr>
              <a:t> </a:t>
            </a:r>
            <a:r>
              <a:rPr lang="en-GB" sz="2000" dirty="0"/>
              <a:t>dans les bases des données </a:t>
            </a:r>
            <a:r>
              <a:rPr lang="en-GB" sz="2000" dirty="0" err="1"/>
              <a:t>academique</a:t>
            </a:r>
            <a:r>
              <a:rPr lang="en-GB" sz="2000" dirty="0"/>
              <a:t> </a:t>
            </a:r>
            <a:r>
              <a:rPr lang="en-GB" sz="2000" dirty="0">
                <a:sym typeface="Wingdings" panose="05000000000000000000" pitchFamily="2" charset="2"/>
              </a:rPr>
              <a:t></a:t>
            </a:r>
            <a:r>
              <a:rPr lang="en-GB" sz="2000" dirty="0"/>
              <a:t> impact et reconnaissance de</a:t>
            </a:r>
            <a:r>
              <a:rPr lang="fr-FR" sz="2000" dirty="0"/>
              <a:t> votre travail</a:t>
            </a:r>
          </a:p>
          <a:p>
            <a:pPr>
              <a:buClr>
                <a:schemeClr val="tx1"/>
              </a:buClr>
              <a:buFont typeface="Wingdings" panose="05000000000000000000" pitchFamily="2" charset="2"/>
              <a:buChar char="ü"/>
            </a:pPr>
            <a:r>
              <a:rPr lang="en-IE" sz="2000" dirty="0" err="1"/>
              <a:t>Décrit</a:t>
            </a:r>
            <a:r>
              <a:rPr lang="en-IE" sz="2000" dirty="0"/>
              <a:t> le jeu de données dans un </a:t>
            </a:r>
            <a:r>
              <a:rPr lang="en-IE" sz="2000" b="1" dirty="0">
                <a:solidFill>
                  <a:srgbClr val="CF0063"/>
                </a:solidFill>
              </a:rPr>
              <a:t>format facile à </a:t>
            </a:r>
            <a:r>
              <a:rPr lang="en-IE" sz="2000" b="1" dirty="0" err="1">
                <a:solidFill>
                  <a:srgbClr val="CF0063"/>
                </a:solidFill>
              </a:rPr>
              <a:t>comprendre</a:t>
            </a:r>
            <a:r>
              <a:rPr lang="en-IE" sz="2000" b="1" dirty="0">
                <a:solidFill>
                  <a:srgbClr val="CF0063"/>
                </a:solidFill>
              </a:rPr>
              <a:t> par des </a:t>
            </a:r>
            <a:r>
              <a:rPr lang="en-IE" sz="2000" b="1" dirty="0" err="1">
                <a:solidFill>
                  <a:srgbClr val="CF0063"/>
                </a:solidFill>
              </a:rPr>
              <a:t>humains</a:t>
            </a:r>
            <a:r>
              <a:rPr lang="en-IE" sz="2000" dirty="0"/>
              <a:t>,</a:t>
            </a:r>
            <a:r>
              <a:rPr lang="fr-FR" sz="2000" dirty="0"/>
              <a:t> pour s’assurer qu’il est bien compris et réutilisé de manière appropriée</a:t>
            </a:r>
          </a:p>
          <a:p>
            <a:pPr>
              <a:spcBef>
                <a:spcPts val="900"/>
              </a:spcBef>
              <a:buFont typeface="Wingdings" panose="05000000000000000000" pitchFamily="2" charset="2"/>
              <a:buChar char="ü"/>
            </a:pPr>
            <a:r>
              <a:rPr lang="en-IE" sz="2000" dirty="0" err="1"/>
              <a:t>Augmente</a:t>
            </a:r>
            <a:r>
              <a:rPr lang="en-IE" sz="2000" dirty="0"/>
              <a:t> le </a:t>
            </a:r>
            <a:r>
              <a:rPr lang="en-IE" sz="2000" dirty="0" err="1"/>
              <a:t>niveau</a:t>
            </a:r>
            <a:r>
              <a:rPr lang="en-IE" sz="2000" dirty="0"/>
              <a:t> de </a:t>
            </a:r>
            <a:r>
              <a:rPr lang="en-IE" sz="2000" dirty="0" err="1"/>
              <a:t>FAIRness</a:t>
            </a:r>
            <a:r>
              <a:rPr lang="en-IE" sz="2000" dirty="0"/>
              <a:t> des données</a:t>
            </a:r>
          </a:p>
          <a:p>
            <a:endParaRPr lang="en-GB" sz="2000" dirty="0"/>
          </a:p>
        </p:txBody>
      </p:sp>
      <p:sp>
        <p:nvSpPr>
          <p:cNvPr id="4" name="Titre 3">
            <a:extLst>
              <a:ext uri="{FF2B5EF4-FFF2-40B4-BE49-F238E27FC236}">
                <a16:creationId xmlns:a16="http://schemas.microsoft.com/office/drawing/2014/main" id="{73506C10-6F27-0672-7DC2-AC32D427A6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0000" y="116632"/>
            <a:ext cx="8226456" cy="576064"/>
          </a:xfrm>
        </p:spPr>
        <p:txBody>
          <a:bodyPr/>
          <a:lstStyle/>
          <a:p>
            <a:r>
              <a:rPr lang="fr-FR" dirty="0"/>
              <a:t>Avantages et inconvénients </a:t>
            </a:r>
            <a:br>
              <a:rPr lang="fr-FR" dirty="0"/>
            </a:br>
            <a:r>
              <a:rPr lang="fr-FR" sz="2800" dirty="0"/>
              <a:t>d’un </a:t>
            </a:r>
            <a:r>
              <a:rPr lang="fr-FR" sz="2800" i="1" dirty="0"/>
              <a:t>Data Paper</a:t>
            </a:r>
            <a:endParaRPr lang="en-GB" i="1" dirty="0"/>
          </a:p>
        </p:txBody>
      </p:sp>
      <p:sp>
        <p:nvSpPr>
          <p:cNvPr id="9" name="Espace réservé du contenu 8">
            <a:extLst>
              <a:ext uri="{FF2B5EF4-FFF2-40B4-BE49-F238E27FC236}">
                <a16:creationId xmlns:a16="http://schemas.microsoft.com/office/drawing/2014/main" id="{A52BD5C9-BC70-1BC5-F477-22DA98776C5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724128" y="1600201"/>
            <a:ext cx="2962672" cy="4133056"/>
          </a:xfrm>
        </p:spPr>
        <p:txBody>
          <a:bodyPr>
            <a:normAutofit/>
          </a:bodyPr>
          <a:lstStyle/>
          <a:p>
            <a:pPr>
              <a:buClr>
                <a:srgbClr val="C00000"/>
              </a:buClr>
              <a:buFont typeface="Arial" panose="020B0604020202020204" pitchFamily="34" charset="0"/>
              <a:buChar char="×"/>
            </a:pPr>
            <a:r>
              <a:rPr lang="en-GB" sz="2000" dirty="0" err="1"/>
              <a:t>rédiger</a:t>
            </a:r>
            <a:r>
              <a:rPr lang="en-GB" sz="2000" dirty="0"/>
              <a:t>, </a:t>
            </a:r>
            <a:r>
              <a:rPr lang="en-GB" sz="2000" dirty="0" err="1"/>
              <a:t>soumettre</a:t>
            </a:r>
            <a:r>
              <a:rPr lang="en-GB" sz="2000" dirty="0"/>
              <a:t> et </a:t>
            </a:r>
            <a:r>
              <a:rPr lang="en-GB" sz="2000" dirty="0" err="1"/>
              <a:t>publier</a:t>
            </a:r>
            <a:r>
              <a:rPr lang="en-GB" sz="2000" dirty="0"/>
              <a:t> le </a:t>
            </a:r>
            <a:r>
              <a:rPr lang="en-GB" sz="2000" i="1" dirty="0"/>
              <a:t>data paper</a:t>
            </a:r>
            <a:r>
              <a:rPr lang="en-GB" sz="2000" dirty="0"/>
              <a:t> </a:t>
            </a:r>
            <a:r>
              <a:rPr lang="en-GB" sz="2000" dirty="0" err="1"/>
              <a:t>prend</a:t>
            </a:r>
            <a:r>
              <a:rPr lang="en-GB" sz="2000" dirty="0"/>
              <a:t> du temps</a:t>
            </a:r>
            <a:endParaRPr lang="en-IE" sz="2000" dirty="0"/>
          </a:p>
          <a:p>
            <a:pPr>
              <a:buClr>
                <a:srgbClr val="C00000"/>
              </a:buClr>
              <a:buFont typeface="Arial" panose="020B0604020202020204" pitchFamily="34" charset="0"/>
              <a:buChar char="×"/>
            </a:pPr>
            <a:r>
              <a:rPr lang="en-GB" sz="2000" dirty="0"/>
              <a:t>des APCs </a:t>
            </a:r>
            <a:r>
              <a:rPr lang="en-GB" sz="2000" dirty="0" err="1"/>
              <a:t>peuvent</a:t>
            </a:r>
            <a:r>
              <a:rPr lang="en-GB" sz="2000" dirty="0"/>
              <a:t> </a:t>
            </a:r>
            <a:r>
              <a:rPr lang="en-GB" sz="2000" dirty="0" err="1"/>
              <a:t>être</a:t>
            </a:r>
            <a:r>
              <a:rPr lang="en-GB" sz="2000" dirty="0"/>
              <a:t> </a:t>
            </a:r>
            <a:r>
              <a:rPr lang="en-GB" sz="2000" dirty="0" err="1"/>
              <a:t>dûs</a:t>
            </a:r>
            <a:endParaRPr lang="en-GB" sz="2000" dirty="0"/>
          </a:p>
          <a:p>
            <a:pPr marL="0" indent="0">
              <a:buNone/>
            </a:pPr>
            <a:endParaRPr lang="en-GB" sz="2000" dirty="0"/>
          </a:p>
        </p:txBody>
      </p:sp>
    </p:spTree>
    <p:extLst>
      <p:ext uri="{BB962C8B-B14F-4D97-AF65-F5344CB8AC3E}">
        <p14:creationId xmlns:p14="http://schemas.microsoft.com/office/powerpoint/2010/main" val="2009359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>
            <a:extLst>
              <a:ext uri="{FF2B5EF4-FFF2-40B4-BE49-F238E27FC236}">
                <a16:creationId xmlns:a16="http://schemas.microsoft.com/office/drawing/2014/main" id="{29BA61E5-5517-EE9F-FCA0-2F71FF77CB7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1520" y="3889756"/>
            <a:ext cx="8712968" cy="2968244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fr-FR" sz="2400" dirty="0"/>
              <a:t>Certaines revues ont commencé à offrir/exiger une section dédiée dans l’article :</a:t>
            </a:r>
            <a:r>
              <a:rPr lang="en-GB" sz="2400" dirty="0"/>
              <a:t> “</a:t>
            </a:r>
            <a:r>
              <a:rPr lang="en-GB" sz="2400" dirty="0">
                <a:solidFill>
                  <a:srgbClr val="CF0063"/>
                </a:solidFill>
              </a:rPr>
              <a:t>data availability statement</a:t>
            </a:r>
            <a:r>
              <a:rPr lang="en-GB" sz="2400" dirty="0"/>
              <a:t>” </a:t>
            </a:r>
            <a:r>
              <a:rPr lang="en-GB" sz="2400" dirty="0" err="1"/>
              <a:t>ou</a:t>
            </a:r>
            <a:r>
              <a:rPr lang="en-GB" sz="2400" dirty="0"/>
              <a:t> “</a:t>
            </a:r>
            <a:r>
              <a:rPr lang="en-GB" sz="2400" dirty="0">
                <a:solidFill>
                  <a:srgbClr val="CF0063"/>
                </a:solidFill>
              </a:rPr>
              <a:t>data access statement</a:t>
            </a:r>
            <a:r>
              <a:rPr lang="en-GB" sz="2400" dirty="0"/>
              <a:t>”. </a:t>
            </a:r>
            <a:r>
              <a:rPr lang="fr-FR" sz="2400" dirty="0"/>
              <a:t>Généralement en 1</a:t>
            </a:r>
            <a:r>
              <a:rPr lang="fr-FR" sz="2400" baseline="30000" dirty="0"/>
              <a:t>ère</a:t>
            </a:r>
            <a:r>
              <a:rPr lang="fr-FR" sz="2400" dirty="0"/>
              <a:t> page ou à la fin de l’article.</a:t>
            </a:r>
            <a:endParaRPr lang="en-GB" dirty="0"/>
          </a:p>
          <a:p>
            <a:pPr marL="0" indent="0">
              <a:spcBef>
                <a:spcPts val="1800"/>
              </a:spcBef>
              <a:buNone/>
            </a:pPr>
            <a:r>
              <a:rPr lang="en-GB" sz="2400" dirty="0"/>
              <a:t>But: </a:t>
            </a:r>
          </a:p>
          <a:p>
            <a:pPr marL="541338" indent="0">
              <a:buNone/>
            </a:pPr>
            <a:r>
              <a:rPr lang="en-GB" sz="2400" dirty="0">
                <a:sym typeface="Wingdings" panose="05000000000000000000" pitchFamily="2" charset="2"/>
              </a:rPr>
              <a:t> </a:t>
            </a:r>
            <a:r>
              <a:rPr lang="fr-FR" sz="2400" b="1" dirty="0"/>
              <a:t>indiquer où et comment accéder aux jeux de données</a:t>
            </a:r>
            <a:r>
              <a:rPr lang="fr-FR" sz="2400" dirty="0"/>
              <a:t>, </a:t>
            </a:r>
            <a:r>
              <a:rPr lang="fr-FR" sz="2400" dirty="0">
                <a:solidFill>
                  <a:schemeClr val="bg1">
                    <a:lumMod val="50000"/>
                  </a:schemeClr>
                </a:solidFill>
              </a:rPr>
              <a:t>ou expliquer pourquoi ils ne peuvent pas être partagés librement.</a:t>
            </a:r>
          </a:p>
          <a:p>
            <a:pPr marL="541338" indent="0">
              <a:buNone/>
            </a:pPr>
            <a:r>
              <a:rPr lang="fr-FR" sz="2400" b="1" dirty="0"/>
              <a:t>+ fournir leur identifiant unique / lien pour les télécharger.</a:t>
            </a:r>
            <a:endParaRPr lang="en-GB" sz="2400" b="1" dirty="0"/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id="{0E5ED830-CF99-DE69-1B0D-5A0123B84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i="1" dirty="0"/>
              <a:t>Data Statements</a:t>
            </a:r>
          </a:p>
        </p:txBody>
      </p:sp>
      <p:grpSp>
        <p:nvGrpSpPr>
          <p:cNvPr id="4" name="Groupe 3">
            <a:extLst>
              <a:ext uri="{FF2B5EF4-FFF2-40B4-BE49-F238E27FC236}">
                <a16:creationId xmlns:a16="http://schemas.microsoft.com/office/drawing/2014/main" id="{493FBE2A-9F1A-E59D-B6B3-0505D8487150}"/>
              </a:ext>
            </a:extLst>
          </p:cNvPr>
          <p:cNvGrpSpPr/>
          <p:nvPr/>
        </p:nvGrpSpPr>
        <p:grpSpPr>
          <a:xfrm>
            <a:off x="6799491" y="980728"/>
            <a:ext cx="1948973" cy="2190421"/>
            <a:chOff x="5508104" y="3069256"/>
            <a:chExt cx="1948973" cy="2190421"/>
          </a:xfrm>
        </p:grpSpPr>
        <p:sp>
          <p:nvSpPr>
            <p:cNvPr id="5" name="ZoneTexte 4">
              <a:extLst>
                <a:ext uri="{FF2B5EF4-FFF2-40B4-BE49-F238E27FC236}">
                  <a16:creationId xmlns:a16="http://schemas.microsoft.com/office/drawing/2014/main" id="{754E88D9-F456-D535-F581-65656155B7CC}"/>
                </a:ext>
              </a:extLst>
            </p:cNvPr>
            <p:cNvSpPr txBox="1"/>
            <p:nvPr/>
          </p:nvSpPr>
          <p:spPr>
            <a:xfrm>
              <a:off x="5673801" y="4998067"/>
              <a:ext cx="1783276" cy="2616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GB" sz="1100" dirty="0">
                  <a:hlinkClick r:id="rId3"/>
                </a:rPr>
                <a:t>Illustration by Storyset</a:t>
              </a:r>
              <a:endParaRPr lang="en-GB" sz="1100" dirty="0"/>
            </a:p>
          </p:txBody>
        </p:sp>
        <p:pic>
          <p:nvPicPr>
            <p:cNvPr id="6" name="Graphique 5">
              <a:extLst>
                <a:ext uri="{FF2B5EF4-FFF2-40B4-BE49-F238E27FC236}">
                  <a16:creationId xmlns:a16="http://schemas.microsoft.com/office/drawing/2014/main" id="{F95327F3-F729-EC3E-4889-6CBBD7DD41B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5508104" y="3069256"/>
              <a:ext cx="1928811" cy="1928811"/>
            </a:xfrm>
            <a:prstGeom prst="rect">
              <a:avLst/>
            </a:prstGeom>
          </p:spPr>
        </p:pic>
      </p:grpSp>
      <p:sp>
        <p:nvSpPr>
          <p:cNvPr id="8" name="ZoneTexte 7">
            <a:extLst>
              <a:ext uri="{FF2B5EF4-FFF2-40B4-BE49-F238E27FC236}">
                <a16:creationId xmlns:a16="http://schemas.microsoft.com/office/drawing/2014/main" id="{62790242-9394-8D0D-65E6-2D2F115C8EA5}"/>
              </a:ext>
            </a:extLst>
          </p:cNvPr>
          <p:cNvSpPr txBox="1"/>
          <p:nvPr/>
        </p:nvSpPr>
        <p:spPr>
          <a:xfrm>
            <a:off x="611560" y="1239850"/>
            <a:ext cx="5904656" cy="22467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2800" i="1" dirty="0"/>
              <a:t>Quelques phrases incluses dans l’article de recherche publié fournissent des informations sur la disponibilité des données sur lesquelles l’article est basé.</a:t>
            </a:r>
            <a:endParaRPr lang="en-GB" sz="2800" i="1" dirty="0"/>
          </a:p>
        </p:txBody>
      </p:sp>
    </p:spTree>
    <p:extLst>
      <p:ext uri="{BB962C8B-B14F-4D97-AF65-F5344CB8AC3E}">
        <p14:creationId xmlns:p14="http://schemas.microsoft.com/office/powerpoint/2010/main" val="18937760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>
            <a:extLst>
              <a:ext uri="{FF2B5EF4-FFF2-40B4-BE49-F238E27FC236}">
                <a16:creationId xmlns:a16="http://schemas.microsoft.com/office/drawing/2014/main" id="{29BA61E5-5517-EE9F-FCA0-2F71FF77CB7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0404" y="5517232"/>
            <a:ext cx="4444925" cy="1008112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fr-FR" sz="1200" dirty="0"/>
              <a:t>De nombreux éditeurs fournissent des conseils concernant la formulation dans leurs directives de soumission d’auteur. Voir aussi les exemples de la bibliothèque de l’université de Manchester, couvrant la plupart des cas :</a:t>
            </a:r>
            <a:r>
              <a:rPr lang="en-GB" sz="1200" dirty="0">
                <a:hlinkClick r:id="rId3"/>
              </a:rPr>
              <a:t>https://www.library.manchester.ac.uk/services/research/research-data-management/sharing/data-access-statements/</a:t>
            </a:r>
            <a:r>
              <a:rPr lang="en-GB" sz="1200" dirty="0"/>
              <a:t>  </a:t>
            </a:r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id="{0E5ED830-CF99-DE69-1B0D-5A0123B84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err="1"/>
              <a:t>Exemples</a:t>
            </a:r>
            <a:r>
              <a:rPr lang="en-GB" dirty="0"/>
              <a:t> de </a:t>
            </a:r>
            <a:r>
              <a:rPr lang="en-GB" i="1" dirty="0"/>
              <a:t>data statements</a:t>
            </a:r>
          </a:p>
        </p:txBody>
      </p:sp>
      <p:pic>
        <p:nvPicPr>
          <p:cNvPr id="6" name="Image 5">
            <a:hlinkClick r:id="rId4"/>
            <a:extLst>
              <a:ext uri="{FF2B5EF4-FFF2-40B4-BE49-F238E27FC236}">
                <a16:creationId xmlns:a16="http://schemas.microsoft.com/office/drawing/2014/main" id="{0FB49502-AA71-1628-441C-25EE3842A5F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27584" y="999133"/>
            <a:ext cx="6732240" cy="820550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0" name="Image 9">
            <a:hlinkClick r:id="rId6"/>
            <a:extLst>
              <a:ext uri="{FF2B5EF4-FFF2-40B4-BE49-F238E27FC236}">
                <a16:creationId xmlns:a16="http://schemas.microsoft.com/office/drawing/2014/main" id="{C6E1C305-EAC6-9C81-0AC4-E6A68ED5CBF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17866" y="1884577"/>
            <a:ext cx="4444925" cy="3088846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2" name="Image 11">
            <a:hlinkClick r:id="rId8"/>
            <a:extLst>
              <a:ext uri="{FF2B5EF4-FFF2-40B4-BE49-F238E27FC236}">
                <a16:creationId xmlns:a16="http://schemas.microsoft.com/office/drawing/2014/main" id="{4016C68D-AFA5-0E71-53AC-76A86C0D35AA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t="3230"/>
          <a:stretch/>
        </p:blipFill>
        <p:spPr>
          <a:xfrm>
            <a:off x="5076056" y="1876066"/>
            <a:ext cx="3849769" cy="486530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4" name="ZoneTexte 3">
            <a:extLst>
              <a:ext uri="{FF2B5EF4-FFF2-40B4-BE49-F238E27FC236}">
                <a16:creationId xmlns:a16="http://schemas.microsoft.com/office/drawing/2014/main" id="{0AE15176-6BE9-A8A5-1E71-8D1F6BB23B16}"/>
              </a:ext>
            </a:extLst>
          </p:cNvPr>
          <p:cNvSpPr txBox="1"/>
          <p:nvPr/>
        </p:nvSpPr>
        <p:spPr>
          <a:xfrm>
            <a:off x="7559824" y="999133"/>
            <a:ext cx="8640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dirty="0"/>
              <a:t>(</a:t>
            </a:r>
            <a:r>
              <a:rPr lang="en-GB" sz="1000" dirty="0">
                <a:hlinkClick r:id="rId10"/>
              </a:rPr>
              <a:t>Fonseca et al. 2020</a:t>
            </a:r>
            <a:r>
              <a:rPr lang="en-GB" sz="1000" dirty="0"/>
              <a:t>)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7450F7CC-BB1B-0631-4408-A4AD47BD2EC7}"/>
              </a:ext>
            </a:extLst>
          </p:cNvPr>
          <p:cNvSpPr txBox="1"/>
          <p:nvPr/>
        </p:nvSpPr>
        <p:spPr>
          <a:xfrm>
            <a:off x="8168361" y="1819683"/>
            <a:ext cx="8640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dirty="0"/>
              <a:t>(</a:t>
            </a:r>
            <a:r>
              <a:rPr lang="en-GB" sz="1000" dirty="0" err="1">
                <a:hlinkClick r:id="rId8"/>
              </a:rPr>
              <a:t>Levallard</a:t>
            </a:r>
            <a:r>
              <a:rPr lang="en-GB" sz="1000" dirty="0">
                <a:hlinkClick r:id="rId8"/>
              </a:rPr>
              <a:t> et al. 2023</a:t>
            </a:r>
            <a:r>
              <a:rPr lang="en-GB" sz="1000" dirty="0"/>
              <a:t>)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8A4858EE-D016-30B9-3466-FB71F2AEDDF2}"/>
              </a:ext>
            </a:extLst>
          </p:cNvPr>
          <p:cNvSpPr txBox="1"/>
          <p:nvPr/>
        </p:nvSpPr>
        <p:spPr>
          <a:xfrm>
            <a:off x="4105328" y="4623027"/>
            <a:ext cx="8640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dirty="0"/>
              <a:t>(</a:t>
            </a:r>
            <a:r>
              <a:rPr lang="en-GB" sz="1000" dirty="0">
                <a:hlinkClick r:id="rId6"/>
              </a:rPr>
              <a:t>Mouterde et al. 2022</a:t>
            </a:r>
            <a:r>
              <a:rPr lang="en-GB" sz="1000" dirty="0"/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20705136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4" grpId="0"/>
      <p:bldP spid="5" grpId="0"/>
      <p:bldP spid="7" grpId="0"/>
    </p:bldLst>
  </p:timing>
</p:sld>
</file>

<file path=ppt/theme/theme1.xml><?xml version="1.0" encoding="utf-8"?>
<a:theme xmlns:a="http://schemas.openxmlformats.org/drawingml/2006/main" name="modele_pour_formations">
  <a:themeElements>
    <a:clrScheme name="UNIG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CF0063"/>
      </a:accent1>
      <a:accent2>
        <a:srgbClr val="0067C5"/>
      </a:accent2>
      <a:accent3>
        <a:srgbClr val="007E64"/>
      </a:accent3>
      <a:accent4>
        <a:srgbClr val="F1AB00"/>
      </a:accent4>
      <a:accent5>
        <a:srgbClr val="FFFFFF"/>
      </a:accent5>
      <a:accent6>
        <a:srgbClr val="000000"/>
      </a:accent6>
      <a:hlink>
        <a:srgbClr val="CF0063"/>
      </a:hlink>
      <a:folHlink>
        <a:srgbClr val="800080"/>
      </a:folHlink>
    </a:clrScheme>
    <a:fontScheme name="Office Classique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4421</TotalTime>
  <Words>1181</Words>
  <Application>Microsoft Office PowerPoint</Application>
  <PresentationFormat>Affichage à l'écran (4:3)</PresentationFormat>
  <Paragraphs>148</Paragraphs>
  <Slides>13</Slides>
  <Notes>13</Notes>
  <HiddenSlides>0</HiddenSlides>
  <MMClips>0</MMClips>
  <ScaleCrop>false</ScaleCrop>
  <HeadingPairs>
    <vt:vector size="6" baseType="variant">
      <vt:variant>
        <vt:lpstr>Polices utilisées</vt:lpstr>
      </vt:variant>
      <vt:variant>
        <vt:i4>8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13</vt:i4>
      </vt:variant>
    </vt:vector>
  </HeadingPairs>
  <TitlesOfParts>
    <vt:vector size="22" baseType="lpstr">
      <vt:lpstr>Arial</vt:lpstr>
      <vt:lpstr>Arial Narrow</vt:lpstr>
      <vt:lpstr>Calibri</vt:lpstr>
      <vt:lpstr>Courier New</vt:lpstr>
      <vt:lpstr>TheSansOsF Black</vt:lpstr>
      <vt:lpstr>TheSansOsF Bold</vt:lpstr>
      <vt:lpstr>TheSansOsF Plain</vt:lpstr>
      <vt:lpstr>Wingdings</vt:lpstr>
      <vt:lpstr>modele_pour_formations</vt:lpstr>
      <vt:lpstr>Data Papers,  Data statements  comment visibiliser le travail  investi dans vos données</vt:lpstr>
      <vt:lpstr>Pourquoi s’en préoccuper ?</vt:lpstr>
      <vt:lpstr>Comment : 2 solutions</vt:lpstr>
      <vt:lpstr>Data Papers</vt:lpstr>
      <vt:lpstr>Une variété de noms et de revues</vt:lpstr>
      <vt:lpstr>Data Journals: Quelques exemples</vt:lpstr>
      <vt:lpstr>Avantages et inconvénients  d’un Data Paper</vt:lpstr>
      <vt:lpstr>Data Statements</vt:lpstr>
      <vt:lpstr>Exemples de data statements</vt:lpstr>
      <vt:lpstr>Présentation PowerPoint</vt:lpstr>
      <vt:lpstr>Scenario idéal</vt:lpstr>
      <vt:lpstr>Conclusion</vt:lpstr>
      <vt:lpstr>Questions ?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Data papers, data statements: comment visibiliser le travail</dc:title>
  <dc:creator>Floriane.Muller@unige.ch</dc:creator>
  <cp:keywords>Data papers; data statements; data visibility; data publishing</cp:keywords>
  <cp:lastModifiedBy>Floriane Sophie Muller</cp:lastModifiedBy>
  <cp:revision>231</cp:revision>
  <cp:lastPrinted>2022-09-20T10:15:23Z</cp:lastPrinted>
  <dcterms:created xsi:type="dcterms:W3CDTF">2020-12-04T14:47:05Z</dcterms:created>
  <dcterms:modified xsi:type="dcterms:W3CDTF">2024-03-11T19:28:50Z</dcterms:modified>
</cp:coreProperties>
</file>