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tif" ContentType="image/tif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4"/>
  </p:sldMasterIdLst>
  <p:notesMasterIdLst>
    <p:notesMasterId r:id="rId34"/>
  </p:notesMasterIdLst>
  <p:sldIdLst>
    <p:sldId id="256" r:id="rId5"/>
    <p:sldId id="271" r:id="rId6"/>
    <p:sldId id="288" r:id="rId7"/>
    <p:sldId id="297" r:id="rId8"/>
    <p:sldId id="295" r:id="rId9"/>
    <p:sldId id="296" r:id="rId10"/>
    <p:sldId id="298" r:id="rId11"/>
    <p:sldId id="299" r:id="rId12"/>
    <p:sldId id="300" r:id="rId13"/>
    <p:sldId id="301" r:id="rId14"/>
    <p:sldId id="302" r:id="rId15"/>
    <p:sldId id="257" r:id="rId16"/>
    <p:sldId id="305" r:id="rId17"/>
    <p:sldId id="304" r:id="rId18"/>
    <p:sldId id="306" r:id="rId19"/>
    <p:sldId id="303" r:id="rId20"/>
    <p:sldId id="268" r:id="rId21"/>
    <p:sldId id="307" r:id="rId22"/>
    <p:sldId id="308" r:id="rId23"/>
    <p:sldId id="309" r:id="rId24"/>
    <p:sldId id="310" r:id="rId25"/>
    <p:sldId id="311" r:id="rId26"/>
    <p:sldId id="312" r:id="rId27"/>
    <p:sldId id="313" r:id="rId28"/>
    <p:sldId id="315" r:id="rId29"/>
    <p:sldId id="316" r:id="rId30"/>
    <p:sldId id="286" r:id="rId31"/>
    <p:sldId id="287" r:id="rId32"/>
    <p:sldId id="267" r:id="rId3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D52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525" autoAdjust="0"/>
    <p:restoredTop sz="83608" autoAdjust="0"/>
  </p:normalViewPr>
  <p:slideViewPr>
    <p:cSldViewPr snapToGrid="0">
      <p:cViewPr varScale="1">
        <p:scale>
          <a:sx n="56" d="100"/>
          <a:sy n="56" d="100"/>
        </p:scale>
        <p:origin x="1088" y="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89093E-91D5-42E5-BB97-EF5A1334CF10}" type="datetimeFigureOut">
              <a:rPr lang="es-ES" smtClean="0"/>
              <a:pPr/>
              <a:t>06/05/2023</a:t>
            </a:fld>
            <a:endParaRPr lang="es-E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s-E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121D364-1C34-4589-89F0-F34EE3A45E11}" type="slidenum">
              <a:rPr lang="es-ES" smtClean="0"/>
              <a:pPr/>
              <a:t>‹#›</a:t>
            </a:fld>
            <a:endParaRPr lang="es-ES"/>
          </a:p>
        </p:txBody>
      </p:sp>
    </p:spTree>
    <p:extLst>
      <p:ext uri="{BB962C8B-B14F-4D97-AF65-F5344CB8AC3E}">
        <p14:creationId xmlns:p14="http://schemas.microsoft.com/office/powerpoint/2010/main" val="38915428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_ENREF_4"/><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_ENREF_4"/><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_ENREF_4"/><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_ENREF_4"/><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_ENREF_4"/><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_ENREF_4"/><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_ENREF_4"/><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_ENREF_4"/><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_ENREF_4"/><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_ENREF_4"/><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_ENREF_4"/><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_ENREF_4"/><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685800" y="1143000"/>
            <a:ext cx="5486400" cy="3086100"/>
          </a:xfrm>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B121D364-1C34-4589-89F0-F34EE3A45E11}" type="slidenum">
              <a:rPr lang="es-ES" smtClean="0"/>
              <a:pPr/>
              <a:t>1</a:t>
            </a:fld>
            <a:endParaRPr lang="es-E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685800" y="1143000"/>
            <a:ext cx="5486400" cy="3086100"/>
          </a:xfrm>
        </p:spPr>
      </p:sp>
      <p:sp>
        <p:nvSpPr>
          <p:cNvPr id="3" name="2 Marcador de notas"/>
          <p:cNvSpPr>
            <a:spLocks noGrp="1"/>
          </p:cNvSpPr>
          <p:nvPr>
            <p:ph type="body" idx="1"/>
          </p:nvPr>
        </p:nvSpPr>
        <p:spPr/>
        <p:txBody>
          <a:bodyPr>
            <a:normAutofit/>
          </a:bodyPr>
          <a:lstStyle/>
          <a:p>
            <a:r>
              <a:rPr lang="en-US" sz="1200" kern="1200" baseline="0" dirty="0">
                <a:solidFill>
                  <a:schemeClr val="tx1"/>
                </a:solidFill>
                <a:latin typeface="+mn-lt"/>
                <a:ea typeface="+mn-ea"/>
                <a:cs typeface="+mn-cs"/>
              </a:rPr>
              <a:t>N</a:t>
            </a:r>
            <a:r>
              <a:rPr lang="en-US" baseline="0" dirty="0"/>
              <a:t>owadays, e</a:t>
            </a:r>
            <a:r>
              <a:rPr lang="en-US" sz="1200" kern="1200" baseline="0" dirty="0">
                <a:solidFill>
                  <a:schemeClr val="tx1"/>
                </a:solidFill>
                <a:latin typeface="+mn-lt"/>
                <a:ea typeface="+mn-ea"/>
                <a:cs typeface="+mn-cs"/>
              </a:rPr>
              <a:t>nergy storage systems are necessary to supply energy and power in portable electronic devices and electrical vehicles, among others. In particular, considering the advances in electronic miniaturization, there is a demand for smaller and lighter batteries with enhanced performance.</a:t>
            </a:r>
          </a:p>
          <a:p>
            <a:endParaRPr lang="en-US" sz="1200" kern="1200" baseline="0" dirty="0">
              <a:solidFill>
                <a:schemeClr val="tx1"/>
              </a:solidFill>
              <a:latin typeface="+mn-lt"/>
              <a:ea typeface="+mn-ea"/>
              <a:cs typeface="+mn-cs"/>
            </a:endParaRPr>
          </a:p>
          <a:p>
            <a:r>
              <a:rPr lang="en-US" sz="1200" kern="1200" dirty="0">
                <a:solidFill>
                  <a:schemeClr val="tx1"/>
                </a:solidFill>
                <a:effectLst/>
                <a:latin typeface="+mn-lt"/>
                <a:ea typeface="+mn-ea"/>
                <a:cs typeface="+mn-cs"/>
              </a:rPr>
              <a:t>LIBs are build-up by positive and negative electrode components, which are electronically isolated by a porous polymeric separator wetted in liquid electrolyte </a:t>
            </a:r>
            <a:r>
              <a:rPr lang="en-US" sz="1200" u="none" strike="noStrike" kern="1200" baseline="30000" dirty="0">
                <a:solidFill>
                  <a:schemeClr val="tx1"/>
                </a:solidFill>
                <a:effectLst/>
                <a:latin typeface="+mn-lt"/>
                <a:ea typeface="+mn-ea"/>
                <a:cs typeface="+mn-cs"/>
                <a:hlinkClick r:id="rId3" tooltip="Costa, 2019 #7"/>
              </a:rPr>
              <a:t>4</a:t>
            </a:r>
            <a:r>
              <a:rPr lang="en-US" sz="1200" kern="1200" dirty="0">
                <a:solidFill>
                  <a:schemeClr val="tx1"/>
                </a:solidFill>
                <a:effectLst/>
                <a:latin typeface="+mn-lt"/>
                <a:ea typeface="+mn-ea"/>
                <a:cs typeface="+mn-cs"/>
              </a:rPr>
              <a:t>. Until recently, the research community has paid less attention to the characteristics of the separators, considering them as passive elements of LIBs. Nevertheless, it has been duly demonstrated that the separator is an essential active barrier that strongly affects the fast, reversible and long-term stable ionic transport in LIBs during operation</a:t>
            </a:r>
            <a:endParaRPr lang="en-US" sz="1200" kern="1200" baseline="0" dirty="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B121D364-1C34-4589-89F0-F34EE3A45E11}" type="slidenum">
              <a:rPr lang="es-ES" smtClean="0"/>
              <a:pPr/>
              <a:t>16</a:t>
            </a:fld>
            <a:endParaRPr lang="es-ES"/>
          </a:p>
        </p:txBody>
      </p:sp>
    </p:spTree>
    <p:extLst>
      <p:ext uri="{BB962C8B-B14F-4D97-AF65-F5344CB8AC3E}">
        <p14:creationId xmlns:p14="http://schemas.microsoft.com/office/powerpoint/2010/main" val="12447552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685800" y="1143000"/>
            <a:ext cx="5486400" cy="3086100"/>
          </a:xfrm>
        </p:spPr>
      </p:sp>
      <p:sp>
        <p:nvSpPr>
          <p:cNvPr id="3" name="2 Marcador de notas"/>
          <p:cNvSpPr>
            <a:spLocks noGrp="1"/>
          </p:cNvSpPr>
          <p:nvPr>
            <p:ph type="body" idx="1"/>
          </p:nvPr>
        </p:nvSpPr>
        <p:spPr/>
        <p:txBody>
          <a:bodyPr>
            <a:normAutofit/>
          </a:bodyPr>
          <a:lstStyle/>
          <a:p>
            <a:r>
              <a:rPr lang="en-US" sz="1200" kern="1200" baseline="0" dirty="0">
                <a:solidFill>
                  <a:schemeClr val="tx1"/>
                </a:solidFill>
                <a:latin typeface="+mn-lt"/>
                <a:ea typeface="+mn-ea"/>
                <a:cs typeface="+mn-cs"/>
              </a:rPr>
              <a:t>N</a:t>
            </a:r>
            <a:r>
              <a:rPr lang="en-US" baseline="0" dirty="0"/>
              <a:t>owadays, e</a:t>
            </a:r>
            <a:r>
              <a:rPr lang="en-US" sz="1200" kern="1200" baseline="0" dirty="0">
                <a:solidFill>
                  <a:schemeClr val="tx1"/>
                </a:solidFill>
                <a:latin typeface="+mn-lt"/>
                <a:ea typeface="+mn-ea"/>
                <a:cs typeface="+mn-cs"/>
              </a:rPr>
              <a:t>nergy storage systems are necessary to supply energy and power in portable electronic devices and electrical vehicles, among others. In particular, considering the advances in electronic miniaturization, there is a demand for smaller and lighter batteries with enhanced performance.</a:t>
            </a:r>
          </a:p>
          <a:p>
            <a:endParaRPr lang="en-US" sz="1200" kern="1200" baseline="0" dirty="0">
              <a:solidFill>
                <a:schemeClr val="tx1"/>
              </a:solidFill>
              <a:latin typeface="+mn-lt"/>
              <a:ea typeface="+mn-ea"/>
              <a:cs typeface="+mn-cs"/>
            </a:endParaRPr>
          </a:p>
          <a:p>
            <a:r>
              <a:rPr lang="en-US" sz="1200" kern="1200" dirty="0">
                <a:solidFill>
                  <a:schemeClr val="tx1"/>
                </a:solidFill>
                <a:effectLst/>
                <a:latin typeface="+mn-lt"/>
                <a:ea typeface="+mn-ea"/>
                <a:cs typeface="+mn-cs"/>
              </a:rPr>
              <a:t>LIBs are build-up by positive and negative electrode components, which are electronically isolated by a porous polymeric separator wetted in liquid electrolyte </a:t>
            </a:r>
            <a:r>
              <a:rPr lang="en-US" sz="1200" u="none" strike="noStrike" kern="1200" baseline="30000" dirty="0">
                <a:solidFill>
                  <a:schemeClr val="tx1"/>
                </a:solidFill>
                <a:effectLst/>
                <a:latin typeface="+mn-lt"/>
                <a:ea typeface="+mn-ea"/>
                <a:cs typeface="+mn-cs"/>
                <a:hlinkClick r:id="rId3" tooltip="Costa, 2019 #7"/>
              </a:rPr>
              <a:t>4</a:t>
            </a:r>
            <a:r>
              <a:rPr lang="en-US" sz="1200" kern="1200" dirty="0">
                <a:solidFill>
                  <a:schemeClr val="tx1"/>
                </a:solidFill>
                <a:effectLst/>
                <a:latin typeface="+mn-lt"/>
                <a:ea typeface="+mn-ea"/>
                <a:cs typeface="+mn-cs"/>
              </a:rPr>
              <a:t>. Until recently, the research community has paid less attention to the characteristics of the separators, considering them as passive elements of LIBs. Nevertheless, it has been duly demonstrated that the separator is an essential active barrier that strongly affects the fast, reversible and long-term stable ionic transport in LIBs during operation</a:t>
            </a:r>
            <a:endParaRPr lang="en-US" sz="1200" kern="1200" baseline="0" dirty="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B121D364-1C34-4589-89F0-F34EE3A45E11}" type="slidenum">
              <a:rPr lang="es-ES" smtClean="0"/>
              <a:pPr/>
              <a:t>17</a:t>
            </a:fld>
            <a:endParaRPr lang="es-ES"/>
          </a:p>
        </p:txBody>
      </p:sp>
    </p:spTree>
    <p:extLst>
      <p:ext uri="{BB962C8B-B14F-4D97-AF65-F5344CB8AC3E}">
        <p14:creationId xmlns:p14="http://schemas.microsoft.com/office/powerpoint/2010/main" val="3930309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685800" y="1143000"/>
            <a:ext cx="5486400" cy="3086100"/>
          </a:xfrm>
        </p:spPr>
      </p:sp>
      <p:sp>
        <p:nvSpPr>
          <p:cNvPr id="3" name="2 Marcador de notas"/>
          <p:cNvSpPr>
            <a:spLocks noGrp="1"/>
          </p:cNvSpPr>
          <p:nvPr>
            <p:ph type="body" idx="1"/>
          </p:nvPr>
        </p:nvSpPr>
        <p:spPr/>
        <p:txBody>
          <a:bodyPr>
            <a:normAutofit/>
          </a:bodyPr>
          <a:lstStyle/>
          <a:p>
            <a:r>
              <a:rPr lang="en-US" sz="1200" kern="1200" baseline="0" dirty="0">
                <a:solidFill>
                  <a:schemeClr val="tx1"/>
                </a:solidFill>
                <a:latin typeface="+mn-lt"/>
                <a:ea typeface="+mn-ea"/>
                <a:cs typeface="+mn-cs"/>
              </a:rPr>
              <a:t>N</a:t>
            </a:r>
            <a:r>
              <a:rPr lang="en-US" baseline="0" dirty="0"/>
              <a:t>owadays, e</a:t>
            </a:r>
            <a:r>
              <a:rPr lang="en-US" sz="1200" kern="1200" baseline="0" dirty="0">
                <a:solidFill>
                  <a:schemeClr val="tx1"/>
                </a:solidFill>
                <a:latin typeface="+mn-lt"/>
                <a:ea typeface="+mn-ea"/>
                <a:cs typeface="+mn-cs"/>
              </a:rPr>
              <a:t>nergy storage systems are necessary to supply energy and power in portable electronic devices and electrical vehicles, among others. In particular, considering the advances in electronic miniaturization, there is a demand for smaller and lighter batteries with enhanced performance.</a:t>
            </a:r>
          </a:p>
          <a:p>
            <a:endParaRPr lang="en-US" sz="1200" kern="1200" baseline="0" dirty="0">
              <a:solidFill>
                <a:schemeClr val="tx1"/>
              </a:solidFill>
              <a:latin typeface="+mn-lt"/>
              <a:ea typeface="+mn-ea"/>
              <a:cs typeface="+mn-cs"/>
            </a:endParaRPr>
          </a:p>
          <a:p>
            <a:r>
              <a:rPr lang="en-US" sz="1200" kern="1200" dirty="0">
                <a:solidFill>
                  <a:schemeClr val="tx1"/>
                </a:solidFill>
                <a:effectLst/>
                <a:latin typeface="+mn-lt"/>
                <a:ea typeface="+mn-ea"/>
                <a:cs typeface="+mn-cs"/>
              </a:rPr>
              <a:t>LIBs are build-up by positive and negative electrode components, which are electronically isolated by a porous polymeric separator wetted in liquid electrolyte </a:t>
            </a:r>
            <a:r>
              <a:rPr lang="en-US" sz="1200" u="none" strike="noStrike" kern="1200" baseline="30000" dirty="0">
                <a:solidFill>
                  <a:schemeClr val="tx1"/>
                </a:solidFill>
                <a:effectLst/>
                <a:latin typeface="+mn-lt"/>
                <a:ea typeface="+mn-ea"/>
                <a:cs typeface="+mn-cs"/>
                <a:hlinkClick r:id="rId3" tooltip="Costa, 2019 #7"/>
              </a:rPr>
              <a:t>4</a:t>
            </a:r>
            <a:r>
              <a:rPr lang="en-US" sz="1200" kern="1200" dirty="0">
                <a:solidFill>
                  <a:schemeClr val="tx1"/>
                </a:solidFill>
                <a:effectLst/>
                <a:latin typeface="+mn-lt"/>
                <a:ea typeface="+mn-ea"/>
                <a:cs typeface="+mn-cs"/>
              </a:rPr>
              <a:t>. Until recently, the research community has paid less attention to the characteristics of the separators, considering them as passive elements of LIBs. Nevertheless, it has been duly demonstrated that the separator is an essential active barrier that strongly affects the fast, reversible and long-term stable ionic transport in LIBs during operation</a:t>
            </a:r>
            <a:endParaRPr lang="en-US" sz="1200" kern="1200" baseline="0" dirty="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B121D364-1C34-4589-89F0-F34EE3A45E11}" type="slidenum">
              <a:rPr lang="es-ES" smtClean="0"/>
              <a:pPr/>
              <a:t>18</a:t>
            </a:fld>
            <a:endParaRPr lang="es-ES"/>
          </a:p>
        </p:txBody>
      </p:sp>
    </p:spTree>
    <p:extLst>
      <p:ext uri="{BB962C8B-B14F-4D97-AF65-F5344CB8AC3E}">
        <p14:creationId xmlns:p14="http://schemas.microsoft.com/office/powerpoint/2010/main" val="41785606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685800" y="1143000"/>
            <a:ext cx="5486400" cy="3086100"/>
          </a:xfrm>
        </p:spPr>
      </p:sp>
      <p:sp>
        <p:nvSpPr>
          <p:cNvPr id="3" name="2 Marcador de notas"/>
          <p:cNvSpPr>
            <a:spLocks noGrp="1"/>
          </p:cNvSpPr>
          <p:nvPr>
            <p:ph type="body" idx="1"/>
          </p:nvPr>
        </p:nvSpPr>
        <p:spPr/>
        <p:txBody>
          <a:bodyPr>
            <a:normAutofit/>
          </a:bodyPr>
          <a:lstStyle/>
          <a:p>
            <a:r>
              <a:rPr lang="en-US" sz="1200" kern="1200" baseline="0" dirty="0">
                <a:solidFill>
                  <a:schemeClr val="tx1"/>
                </a:solidFill>
                <a:latin typeface="+mn-lt"/>
                <a:ea typeface="+mn-ea"/>
                <a:cs typeface="+mn-cs"/>
              </a:rPr>
              <a:t>N</a:t>
            </a:r>
            <a:r>
              <a:rPr lang="en-US" baseline="0" dirty="0"/>
              <a:t>owadays, e</a:t>
            </a:r>
            <a:r>
              <a:rPr lang="en-US" sz="1200" kern="1200" baseline="0" dirty="0">
                <a:solidFill>
                  <a:schemeClr val="tx1"/>
                </a:solidFill>
                <a:latin typeface="+mn-lt"/>
                <a:ea typeface="+mn-ea"/>
                <a:cs typeface="+mn-cs"/>
              </a:rPr>
              <a:t>nergy storage systems are necessary to supply energy and power in portable electronic devices and electrical vehicles, among others. In particular, considering the advances in electronic miniaturization, there is a demand for smaller and lighter batteries with enhanced performance.</a:t>
            </a:r>
          </a:p>
          <a:p>
            <a:endParaRPr lang="en-US" sz="1200" kern="1200" baseline="0" dirty="0">
              <a:solidFill>
                <a:schemeClr val="tx1"/>
              </a:solidFill>
              <a:latin typeface="+mn-lt"/>
              <a:ea typeface="+mn-ea"/>
              <a:cs typeface="+mn-cs"/>
            </a:endParaRPr>
          </a:p>
          <a:p>
            <a:r>
              <a:rPr lang="en-US" sz="1200" kern="1200" dirty="0">
                <a:solidFill>
                  <a:schemeClr val="tx1"/>
                </a:solidFill>
                <a:effectLst/>
                <a:latin typeface="+mn-lt"/>
                <a:ea typeface="+mn-ea"/>
                <a:cs typeface="+mn-cs"/>
              </a:rPr>
              <a:t>LIBs are build-up by positive and negative electrode components, which are electronically isolated by a porous polymeric separator wetted in liquid electrolyte </a:t>
            </a:r>
            <a:r>
              <a:rPr lang="en-US" sz="1200" u="none" strike="noStrike" kern="1200" baseline="30000" dirty="0">
                <a:solidFill>
                  <a:schemeClr val="tx1"/>
                </a:solidFill>
                <a:effectLst/>
                <a:latin typeface="+mn-lt"/>
                <a:ea typeface="+mn-ea"/>
                <a:cs typeface="+mn-cs"/>
                <a:hlinkClick r:id="rId3" tooltip="Costa, 2019 #7"/>
              </a:rPr>
              <a:t>4</a:t>
            </a:r>
            <a:r>
              <a:rPr lang="en-US" sz="1200" kern="1200" dirty="0">
                <a:solidFill>
                  <a:schemeClr val="tx1"/>
                </a:solidFill>
                <a:effectLst/>
                <a:latin typeface="+mn-lt"/>
                <a:ea typeface="+mn-ea"/>
                <a:cs typeface="+mn-cs"/>
              </a:rPr>
              <a:t>. Until recently, the research community has paid less attention to the characteristics of the separators, considering them as passive elements of LIBs. Nevertheless, it has been duly demonstrated that the separator is an essential active barrier that strongly affects the fast, reversible and long-term stable ionic transport in LIBs during operation</a:t>
            </a:r>
            <a:endParaRPr lang="en-US" sz="1200" kern="1200" baseline="0" dirty="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B121D364-1C34-4589-89F0-F34EE3A45E11}" type="slidenum">
              <a:rPr lang="es-ES" smtClean="0"/>
              <a:pPr/>
              <a:t>19</a:t>
            </a:fld>
            <a:endParaRPr lang="es-ES"/>
          </a:p>
        </p:txBody>
      </p:sp>
    </p:spTree>
    <p:extLst>
      <p:ext uri="{BB962C8B-B14F-4D97-AF65-F5344CB8AC3E}">
        <p14:creationId xmlns:p14="http://schemas.microsoft.com/office/powerpoint/2010/main" val="27480287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685800" y="1143000"/>
            <a:ext cx="5486400" cy="3086100"/>
          </a:xfrm>
        </p:spPr>
      </p:sp>
      <p:sp>
        <p:nvSpPr>
          <p:cNvPr id="3" name="2 Marcador de notas"/>
          <p:cNvSpPr>
            <a:spLocks noGrp="1"/>
          </p:cNvSpPr>
          <p:nvPr>
            <p:ph type="body" idx="1"/>
          </p:nvPr>
        </p:nvSpPr>
        <p:spPr/>
        <p:txBody>
          <a:bodyPr>
            <a:normAutofit/>
          </a:bodyPr>
          <a:lstStyle/>
          <a:p>
            <a:endParaRPr lang="en-US" sz="1200" kern="1200" baseline="0" dirty="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B121D364-1C34-4589-89F0-F34EE3A45E11}" type="slidenum">
              <a:rPr lang="es-ES" smtClean="0"/>
              <a:pPr/>
              <a:t>20</a:t>
            </a:fld>
            <a:endParaRPr lang="es-ES"/>
          </a:p>
        </p:txBody>
      </p:sp>
    </p:spTree>
    <p:extLst>
      <p:ext uri="{BB962C8B-B14F-4D97-AF65-F5344CB8AC3E}">
        <p14:creationId xmlns:p14="http://schemas.microsoft.com/office/powerpoint/2010/main" val="22466589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685800" y="1143000"/>
            <a:ext cx="5486400" cy="3086100"/>
          </a:xfrm>
        </p:spPr>
      </p:sp>
      <p:sp>
        <p:nvSpPr>
          <p:cNvPr id="3" name="2 Marcador de notas"/>
          <p:cNvSpPr>
            <a:spLocks noGrp="1"/>
          </p:cNvSpPr>
          <p:nvPr>
            <p:ph type="body" idx="1"/>
          </p:nvPr>
        </p:nvSpPr>
        <p:spPr/>
        <p:txBody>
          <a:bodyPr>
            <a:normAutofit/>
          </a:bodyPr>
          <a:lstStyle/>
          <a:p>
            <a:r>
              <a:rPr lang="en-US" sz="1200" kern="1200" baseline="0" dirty="0">
                <a:solidFill>
                  <a:schemeClr val="tx1"/>
                </a:solidFill>
                <a:latin typeface="+mn-lt"/>
                <a:ea typeface="+mn-ea"/>
                <a:cs typeface="+mn-cs"/>
              </a:rPr>
              <a:t>N</a:t>
            </a:r>
            <a:r>
              <a:rPr lang="en-US" baseline="0" dirty="0"/>
              <a:t>owadays, e</a:t>
            </a:r>
            <a:r>
              <a:rPr lang="en-US" sz="1200" kern="1200" baseline="0" dirty="0">
                <a:solidFill>
                  <a:schemeClr val="tx1"/>
                </a:solidFill>
                <a:latin typeface="+mn-lt"/>
                <a:ea typeface="+mn-ea"/>
                <a:cs typeface="+mn-cs"/>
              </a:rPr>
              <a:t>nergy storage systems are necessary to supply energy and power in portable electronic devices and electrical vehicles, among others. In particular, considering the advances in electronic miniaturization, there is a demand for smaller and lighter batteries with enhanced performance.</a:t>
            </a:r>
          </a:p>
          <a:p>
            <a:endParaRPr lang="en-US" sz="1200" kern="1200" baseline="0" dirty="0">
              <a:solidFill>
                <a:schemeClr val="tx1"/>
              </a:solidFill>
              <a:latin typeface="+mn-lt"/>
              <a:ea typeface="+mn-ea"/>
              <a:cs typeface="+mn-cs"/>
            </a:endParaRPr>
          </a:p>
          <a:p>
            <a:r>
              <a:rPr lang="en-US" sz="1200" kern="1200" dirty="0">
                <a:solidFill>
                  <a:schemeClr val="tx1"/>
                </a:solidFill>
                <a:effectLst/>
                <a:latin typeface="+mn-lt"/>
                <a:ea typeface="+mn-ea"/>
                <a:cs typeface="+mn-cs"/>
              </a:rPr>
              <a:t>LIBs are build-up by positive and negative electrode components, which are electronically isolated by a porous polymeric separator wetted in liquid electrolyte </a:t>
            </a:r>
            <a:r>
              <a:rPr lang="en-US" sz="1200" u="none" strike="noStrike" kern="1200" baseline="30000" dirty="0">
                <a:solidFill>
                  <a:schemeClr val="tx1"/>
                </a:solidFill>
                <a:effectLst/>
                <a:latin typeface="+mn-lt"/>
                <a:ea typeface="+mn-ea"/>
                <a:cs typeface="+mn-cs"/>
                <a:hlinkClick r:id="rId3" tooltip="Costa, 2019 #7"/>
              </a:rPr>
              <a:t>4</a:t>
            </a:r>
            <a:r>
              <a:rPr lang="en-US" sz="1200" kern="1200" dirty="0">
                <a:solidFill>
                  <a:schemeClr val="tx1"/>
                </a:solidFill>
                <a:effectLst/>
                <a:latin typeface="+mn-lt"/>
                <a:ea typeface="+mn-ea"/>
                <a:cs typeface="+mn-cs"/>
              </a:rPr>
              <a:t>. Until recently, the research community has paid less attention to the characteristics of the separators, considering them as passive elements of LIBs. Nevertheless, it has been duly demonstrated that the separator is an essential active barrier that strongly affects the fast, reversible and long-term stable ionic transport in LIBs during operation</a:t>
            </a:r>
            <a:endParaRPr lang="en-US" sz="1200" kern="1200" baseline="0" dirty="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B121D364-1C34-4589-89F0-F34EE3A45E11}" type="slidenum">
              <a:rPr lang="es-ES" smtClean="0"/>
              <a:pPr/>
              <a:t>21</a:t>
            </a:fld>
            <a:endParaRPr lang="es-ES"/>
          </a:p>
        </p:txBody>
      </p:sp>
    </p:spTree>
    <p:extLst>
      <p:ext uri="{BB962C8B-B14F-4D97-AF65-F5344CB8AC3E}">
        <p14:creationId xmlns:p14="http://schemas.microsoft.com/office/powerpoint/2010/main" val="10793213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685800" y="1143000"/>
            <a:ext cx="5486400" cy="3086100"/>
          </a:xfrm>
        </p:spPr>
      </p:sp>
      <p:sp>
        <p:nvSpPr>
          <p:cNvPr id="3" name="2 Marcador de notas"/>
          <p:cNvSpPr>
            <a:spLocks noGrp="1"/>
          </p:cNvSpPr>
          <p:nvPr>
            <p:ph type="body" idx="1"/>
          </p:nvPr>
        </p:nvSpPr>
        <p:spPr/>
        <p:txBody>
          <a:bodyPr>
            <a:normAutofit/>
          </a:bodyPr>
          <a:lstStyle/>
          <a:p>
            <a:r>
              <a:rPr lang="en-US" sz="1200" kern="1200" baseline="0" dirty="0">
                <a:solidFill>
                  <a:schemeClr val="tx1"/>
                </a:solidFill>
                <a:latin typeface="+mn-lt"/>
                <a:ea typeface="+mn-ea"/>
                <a:cs typeface="+mn-cs"/>
              </a:rPr>
              <a:t>N</a:t>
            </a:r>
            <a:r>
              <a:rPr lang="en-US" baseline="0" dirty="0"/>
              <a:t>owadays, e</a:t>
            </a:r>
            <a:r>
              <a:rPr lang="en-US" sz="1200" kern="1200" baseline="0" dirty="0">
                <a:solidFill>
                  <a:schemeClr val="tx1"/>
                </a:solidFill>
                <a:latin typeface="+mn-lt"/>
                <a:ea typeface="+mn-ea"/>
                <a:cs typeface="+mn-cs"/>
              </a:rPr>
              <a:t>nergy storage systems are necessary to supply energy and power in portable electronic devices and electrical vehicles, among others. In particular, considering the advances in electronic miniaturization, there is a demand for smaller and lighter batteries with enhanced performance.</a:t>
            </a:r>
          </a:p>
          <a:p>
            <a:endParaRPr lang="en-US" sz="1200" kern="1200" baseline="0" dirty="0">
              <a:solidFill>
                <a:schemeClr val="tx1"/>
              </a:solidFill>
              <a:latin typeface="+mn-lt"/>
              <a:ea typeface="+mn-ea"/>
              <a:cs typeface="+mn-cs"/>
            </a:endParaRPr>
          </a:p>
          <a:p>
            <a:r>
              <a:rPr lang="en-US" sz="1200" kern="1200" dirty="0">
                <a:solidFill>
                  <a:schemeClr val="tx1"/>
                </a:solidFill>
                <a:effectLst/>
                <a:latin typeface="+mn-lt"/>
                <a:ea typeface="+mn-ea"/>
                <a:cs typeface="+mn-cs"/>
              </a:rPr>
              <a:t>LIBs are build-up by positive and negative electrode components, which are electronically isolated by a porous polymeric separator wetted in liquid electrolyte </a:t>
            </a:r>
            <a:r>
              <a:rPr lang="en-US" sz="1200" u="none" strike="noStrike" kern="1200" baseline="30000" dirty="0">
                <a:solidFill>
                  <a:schemeClr val="tx1"/>
                </a:solidFill>
                <a:effectLst/>
                <a:latin typeface="+mn-lt"/>
                <a:ea typeface="+mn-ea"/>
                <a:cs typeface="+mn-cs"/>
                <a:hlinkClick r:id="rId3" tooltip="Costa, 2019 #7"/>
              </a:rPr>
              <a:t>4</a:t>
            </a:r>
            <a:r>
              <a:rPr lang="en-US" sz="1200" kern="1200" dirty="0">
                <a:solidFill>
                  <a:schemeClr val="tx1"/>
                </a:solidFill>
                <a:effectLst/>
                <a:latin typeface="+mn-lt"/>
                <a:ea typeface="+mn-ea"/>
                <a:cs typeface="+mn-cs"/>
              </a:rPr>
              <a:t>. Until recently, the research community has paid less attention to the characteristics of the separators, considering them as passive elements of LIBs. Nevertheless, it has been duly demonstrated that the separator is an essential active barrier that strongly affects the fast, reversible and long-term stable ionic transport in LIBs during operation</a:t>
            </a:r>
            <a:endParaRPr lang="en-US" sz="1200" kern="1200" baseline="0" dirty="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B121D364-1C34-4589-89F0-F34EE3A45E11}" type="slidenum">
              <a:rPr lang="es-ES" smtClean="0"/>
              <a:pPr/>
              <a:t>22</a:t>
            </a:fld>
            <a:endParaRPr lang="es-ES"/>
          </a:p>
        </p:txBody>
      </p:sp>
    </p:spTree>
    <p:extLst>
      <p:ext uri="{BB962C8B-B14F-4D97-AF65-F5344CB8AC3E}">
        <p14:creationId xmlns:p14="http://schemas.microsoft.com/office/powerpoint/2010/main" val="23558098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685800" y="1143000"/>
            <a:ext cx="5486400" cy="3086100"/>
          </a:xfrm>
        </p:spPr>
      </p:sp>
      <p:sp>
        <p:nvSpPr>
          <p:cNvPr id="3" name="2 Marcador de notas"/>
          <p:cNvSpPr>
            <a:spLocks noGrp="1"/>
          </p:cNvSpPr>
          <p:nvPr>
            <p:ph type="body" idx="1"/>
          </p:nvPr>
        </p:nvSpPr>
        <p:spPr/>
        <p:txBody>
          <a:bodyPr>
            <a:normAutofit/>
          </a:bodyPr>
          <a:lstStyle/>
          <a:p>
            <a:endParaRPr lang="en-US" sz="1200" kern="1200" baseline="0" dirty="0">
              <a:solidFill>
                <a:schemeClr val="tx1"/>
              </a:solidFill>
              <a:latin typeface="+mn-lt"/>
              <a:ea typeface="+mn-ea"/>
              <a:cs typeface="+mn-cs"/>
            </a:endParaRPr>
          </a:p>
          <a:p>
            <a:r>
              <a:rPr lang="en-US" sz="1200" kern="1200" dirty="0">
                <a:solidFill>
                  <a:schemeClr val="tx1"/>
                </a:solidFill>
                <a:effectLst/>
                <a:latin typeface="+mn-lt"/>
                <a:ea typeface="+mn-ea"/>
                <a:cs typeface="+mn-cs"/>
              </a:rPr>
              <a:t>LIBs are build-up by positive and negative electrode components, which are electronically isolated by a porous polymeric separator wetted in liquid electrolyte </a:t>
            </a:r>
            <a:r>
              <a:rPr lang="en-US" sz="1200" u="none" strike="noStrike" kern="1200" baseline="30000" dirty="0">
                <a:solidFill>
                  <a:schemeClr val="tx1"/>
                </a:solidFill>
                <a:effectLst/>
                <a:latin typeface="+mn-lt"/>
                <a:ea typeface="+mn-ea"/>
                <a:cs typeface="+mn-cs"/>
                <a:hlinkClick r:id="rId3" tooltip="Costa, 2019 #7"/>
              </a:rPr>
              <a:t>4</a:t>
            </a:r>
            <a:r>
              <a:rPr lang="en-US" sz="1200" kern="1200" dirty="0">
                <a:solidFill>
                  <a:schemeClr val="tx1"/>
                </a:solidFill>
                <a:effectLst/>
                <a:latin typeface="+mn-lt"/>
                <a:ea typeface="+mn-ea"/>
                <a:cs typeface="+mn-cs"/>
              </a:rPr>
              <a:t>. Until recently, the research community has paid less attention to the characteristics of the separators, considering them as passive elements of LIBs. Nevertheless, it has been duly demonstrated that the separator is an essential active barrier that strongly affects the fast, reversible and long-term stable ionic transport in LIBs during operation</a:t>
            </a:r>
            <a:endParaRPr lang="en-US" sz="1200" kern="1200" baseline="0" dirty="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B121D364-1C34-4589-89F0-F34EE3A45E11}" type="slidenum">
              <a:rPr lang="es-ES" smtClean="0"/>
              <a:pPr/>
              <a:t>23</a:t>
            </a:fld>
            <a:endParaRPr lang="es-ES"/>
          </a:p>
        </p:txBody>
      </p:sp>
    </p:spTree>
    <p:extLst>
      <p:ext uri="{BB962C8B-B14F-4D97-AF65-F5344CB8AC3E}">
        <p14:creationId xmlns:p14="http://schemas.microsoft.com/office/powerpoint/2010/main" val="37199135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685800" y="1143000"/>
            <a:ext cx="5486400" cy="3086100"/>
          </a:xfrm>
        </p:spPr>
      </p:sp>
      <p:sp>
        <p:nvSpPr>
          <p:cNvPr id="3" name="2 Marcador de notas"/>
          <p:cNvSpPr>
            <a:spLocks noGrp="1"/>
          </p:cNvSpPr>
          <p:nvPr>
            <p:ph type="body" idx="1"/>
          </p:nvPr>
        </p:nvSpPr>
        <p:spPr/>
        <p:txBody>
          <a:bodyPr>
            <a:normAutofit/>
          </a:bodyPr>
          <a:lstStyle/>
          <a:p>
            <a:endParaRPr lang="en-US" sz="1200" kern="1200" baseline="0" dirty="0">
              <a:solidFill>
                <a:schemeClr val="tx1"/>
              </a:solidFill>
              <a:latin typeface="+mn-lt"/>
              <a:ea typeface="+mn-ea"/>
              <a:cs typeface="+mn-cs"/>
            </a:endParaRPr>
          </a:p>
          <a:p>
            <a:r>
              <a:rPr lang="en-US" sz="1200" kern="1200" dirty="0">
                <a:solidFill>
                  <a:schemeClr val="tx1"/>
                </a:solidFill>
                <a:effectLst/>
                <a:latin typeface="+mn-lt"/>
                <a:ea typeface="+mn-ea"/>
                <a:cs typeface="+mn-cs"/>
              </a:rPr>
              <a:t>LIBs are build-up by positive and negative electrode components, which are electronically isolated by a porous polymeric separator wetted in liquid electrolyte </a:t>
            </a:r>
            <a:r>
              <a:rPr lang="en-US" sz="1200" u="none" strike="noStrike" kern="1200" baseline="30000" dirty="0">
                <a:solidFill>
                  <a:schemeClr val="tx1"/>
                </a:solidFill>
                <a:effectLst/>
                <a:latin typeface="+mn-lt"/>
                <a:ea typeface="+mn-ea"/>
                <a:cs typeface="+mn-cs"/>
                <a:hlinkClick r:id="rId3" tooltip="Costa, 2019 #7"/>
              </a:rPr>
              <a:t>4</a:t>
            </a:r>
            <a:r>
              <a:rPr lang="en-US" sz="1200" kern="1200" dirty="0">
                <a:solidFill>
                  <a:schemeClr val="tx1"/>
                </a:solidFill>
                <a:effectLst/>
                <a:latin typeface="+mn-lt"/>
                <a:ea typeface="+mn-ea"/>
                <a:cs typeface="+mn-cs"/>
              </a:rPr>
              <a:t>. Until recently, the research community has paid less attention to the characteristics of the separators, considering them as passive elements of LIBs. Nevertheless, it has been duly demonstrated that the separator is an essential active barrier that strongly affects the fast, reversible and long-term stable ionic transport in LIBs during operation</a:t>
            </a:r>
            <a:endParaRPr lang="en-US" sz="1200" kern="1200" baseline="0" dirty="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B121D364-1C34-4589-89F0-F34EE3A45E11}" type="slidenum">
              <a:rPr lang="es-ES" smtClean="0"/>
              <a:pPr/>
              <a:t>24</a:t>
            </a:fld>
            <a:endParaRPr lang="es-ES"/>
          </a:p>
        </p:txBody>
      </p:sp>
    </p:spTree>
    <p:extLst>
      <p:ext uri="{BB962C8B-B14F-4D97-AF65-F5344CB8AC3E}">
        <p14:creationId xmlns:p14="http://schemas.microsoft.com/office/powerpoint/2010/main" val="2480424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685800" y="1143000"/>
            <a:ext cx="5486400" cy="3086100"/>
          </a:xfrm>
        </p:spPr>
      </p:sp>
      <p:sp>
        <p:nvSpPr>
          <p:cNvPr id="3" name="2 Marcador de notas"/>
          <p:cNvSpPr>
            <a:spLocks noGrp="1"/>
          </p:cNvSpPr>
          <p:nvPr>
            <p:ph type="body" idx="1"/>
          </p:nvPr>
        </p:nvSpPr>
        <p:spPr/>
        <p:txBody>
          <a:bodyPr>
            <a:normAutofit/>
          </a:bodyPr>
          <a:lstStyle/>
          <a:p>
            <a:endParaRPr lang="en-US" sz="1200" kern="1200" baseline="0" dirty="0">
              <a:solidFill>
                <a:schemeClr val="tx1"/>
              </a:solidFill>
              <a:latin typeface="+mn-lt"/>
              <a:ea typeface="+mn-ea"/>
              <a:cs typeface="+mn-cs"/>
            </a:endParaRPr>
          </a:p>
          <a:p>
            <a:r>
              <a:rPr lang="en-US" sz="1200" kern="1200" dirty="0">
                <a:solidFill>
                  <a:schemeClr val="tx1"/>
                </a:solidFill>
                <a:effectLst/>
                <a:latin typeface="+mn-lt"/>
                <a:ea typeface="+mn-ea"/>
                <a:cs typeface="+mn-cs"/>
              </a:rPr>
              <a:t>LIBs are build-up by positive and negative electrode components, which are electronically isolated by a porous polymeric separator wetted in liquid electrolyte </a:t>
            </a:r>
            <a:r>
              <a:rPr lang="en-US" sz="1200" u="none" strike="noStrike" kern="1200" baseline="30000" dirty="0">
                <a:solidFill>
                  <a:schemeClr val="tx1"/>
                </a:solidFill>
                <a:effectLst/>
                <a:latin typeface="+mn-lt"/>
                <a:ea typeface="+mn-ea"/>
                <a:cs typeface="+mn-cs"/>
                <a:hlinkClick r:id="rId3" tooltip="Costa, 2019 #7"/>
              </a:rPr>
              <a:t>4</a:t>
            </a:r>
            <a:r>
              <a:rPr lang="en-US" sz="1200" kern="1200" dirty="0">
                <a:solidFill>
                  <a:schemeClr val="tx1"/>
                </a:solidFill>
                <a:effectLst/>
                <a:latin typeface="+mn-lt"/>
                <a:ea typeface="+mn-ea"/>
                <a:cs typeface="+mn-cs"/>
              </a:rPr>
              <a:t>. Until recently, the research community has paid less attention to the characteristics of the separators, considering them as passive elements of LIBs. Nevertheless, it has been duly demonstrated that the separator is an essential active barrier that strongly affects the fast, reversible and long-term stable ionic transport in LIBs during operation</a:t>
            </a:r>
            <a:endParaRPr lang="en-US" sz="1200" kern="1200" baseline="0" dirty="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B121D364-1C34-4589-89F0-F34EE3A45E11}" type="slidenum">
              <a:rPr lang="es-ES" smtClean="0"/>
              <a:pPr/>
              <a:t>25</a:t>
            </a:fld>
            <a:endParaRPr lang="es-ES"/>
          </a:p>
        </p:txBody>
      </p:sp>
    </p:spTree>
    <p:extLst>
      <p:ext uri="{BB962C8B-B14F-4D97-AF65-F5344CB8AC3E}">
        <p14:creationId xmlns:p14="http://schemas.microsoft.com/office/powerpoint/2010/main" val="11228261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685800" y="1143000"/>
            <a:ext cx="5486400" cy="3086100"/>
          </a:xfrm>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B121D364-1C34-4589-89F0-F34EE3A45E11}" type="slidenum">
              <a:rPr lang="es-ES" smtClean="0"/>
              <a:pPr/>
              <a:t>2</a:t>
            </a:fld>
            <a:endParaRPr lang="es-ES"/>
          </a:p>
        </p:txBody>
      </p:sp>
    </p:spTree>
    <p:extLst>
      <p:ext uri="{BB962C8B-B14F-4D97-AF65-F5344CB8AC3E}">
        <p14:creationId xmlns:p14="http://schemas.microsoft.com/office/powerpoint/2010/main" val="41483402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685800" y="1143000"/>
            <a:ext cx="5486400" cy="3086100"/>
          </a:xfrm>
        </p:spPr>
      </p:sp>
      <p:sp>
        <p:nvSpPr>
          <p:cNvPr id="3" name="2 Marcador de notas"/>
          <p:cNvSpPr>
            <a:spLocks noGrp="1"/>
          </p:cNvSpPr>
          <p:nvPr>
            <p:ph type="body" idx="1"/>
          </p:nvPr>
        </p:nvSpPr>
        <p:spPr/>
        <p:txBody>
          <a:bodyPr>
            <a:normAutofit/>
          </a:bodyPr>
          <a:lstStyle/>
          <a:p>
            <a:endParaRPr lang="en-US" sz="1200" kern="1200" baseline="0" dirty="0">
              <a:solidFill>
                <a:schemeClr val="tx1"/>
              </a:solidFill>
              <a:latin typeface="+mn-lt"/>
              <a:ea typeface="+mn-ea"/>
              <a:cs typeface="+mn-cs"/>
            </a:endParaRPr>
          </a:p>
          <a:p>
            <a:r>
              <a:rPr lang="en-US" sz="1200" kern="1200" dirty="0">
                <a:solidFill>
                  <a:schemeClr val="tx1"/>
                </a:solidFill>
                <a:effectLst/>
                <a:latin typeface="+mn-lt"/>
                <a:ea typeface="+mn-ea"/>
                <a:cs typeface="+mn-cs"/>
              </a:rPr>
              <a:t>LIBs are build-up by positive and negative electrode components, which are electronically isolated by a porous polymeric separator wetted in liquid electrolyte </a:t>
            </a:r>
            <a:r>
              <a:rPr lang="en-US" sz="1200" u="none" strike="noStrike" kern="1200" baseline="30000" dirty="0">
                <a:solidFill>
                  <a:schemeClr val="tx1"/>
                </a:solidFill>
                <a:effectLst/>
                <a:latin typeface="+mn-lt"/>
                <a:ea typeface="+mn-ea"/>
                <a:cs typeface="+mn-cs"/>
                <a:hlinkClick r:id="rId3" tooltip="Costa, 2019 #7"/>
              </a:rPr>
              <a:t>4</a:t>
            </a:r>
            <a:r>
              <a:rPr lang="en-US" sz="1200" kern="1200" dirty="0">
                <a:solidFill>
                  <a:schemeClr val="tx1"/>
                </a:solidFill>
                <a:effectLst/>
                <a:latin typeface="+mn-lt"/>
                <a:ea typeface="+mn-ea"/>
                <a:cs typeface="+mn-cs"/>
              </a:rPr>
              <a:t>. Until recently, the research community has paid less attention to the characteristics of the separators, considering them as passive elements of LIBs. Nevertheless, it has been duly demonstrated that the separator is an essential active barrier that strongly affects the fast, reversible and long-term stable ionic transport in LIBs during operation</a:t>
            </a:r>
            <a:endParaRPr lang="en-US" sz="1200" kern="1200" baseline="0" dirty="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B121D364-1C34-4589-89F0-F34EE3A45E11}" type="slidenum">
              <a:rPr lang="es-ES" smtClean="0"/>
              <a:pPr/>
              <a:t>26</a:t>
            </a:fld>
            <a:endParaRPr lang="es-ES"/>
          </a:p>
        </p:txBody>
      </p:sp>
    </p:spTree>
    <p:extLst>
      <p:ext uri="{BB962C8B-B14F-4D97-AF65-F5344CB8AC3E}">
        <p14:creationId xmlns:p14="http://schemas.microsoft.com/office/powerpoint/2010/main" val="4448351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685800" y="1143000"/>
            <a:ext cx="5486400" cy="3086100"/>
          </a:xfrm>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B121D364-1C34-4589-89F0-F34EE3A45E11}" type="slidenum">
              <a:rPr lang="es-ES" smtClean="0"/>
              <a:pPr/>
              <a:t>27</a:t>
            </a:fld>
            <a:endParaRPr lang="es-ES"/>
          </a:p>
        </p:txBody>
      </p:sp>
    </p:spTree>
    <p:extLst>
      <p:ext uri="{BB962C8B-B14F-4D97-AF65-F5344CB8AC3E}">
        <p14:creationId xmlns:p14="http://schemas.microsoft.com/office/powerpoint/2010/main" val="5170667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685800" y="1143000"/>
            <a:ext cx="5486400" cy="3086100"/>
          </a:xfrm>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B121D364-1C34-4589-89F0-F34EE3A45E11}" type="slidenum">
              <a:rPr lang="es-ES" smtClean="0"/>
              <a:pPr/>
              <a:t>28</a:t>
            </a:fld>
            <a:endParaRPr lang="es-ES"/>
          </a:p>
        </p:txBody>
      </p:sp>
    </p:spTree>
    <p:extLst>
      <p:ext uri="{BB962C8B-B14F-4D97-AF65-F5344CB8AC3E}">
        <p14:creationId xmlns:p14="http://schemas.microsoft.com/office/powerpoint/2010/main" val="2435633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685800" y="1143000"/>
            <a:ext cx="5486400" cy="3086100"/>
          </a:xfrm>
        </p:spPr>
      </p:sp>
      <p:sp>
        <p:nvSpPr>
          <p:cNvPr id="3" name="2 Marcador de notas"/>
          <p:cNvSpPr>
            <a:spLocks noGrp="1"/>
          </p:cNvSpPr>
          <p:nvPr>
            <p:ph type="body" idx="1"/>
          </p:nvPr>
        </p:nvSpPr>
        <p:spPr/>
        <p:txBody>
          <a:bodyPr>
            <a:normAutofit/>
          </a:bodyPr>
          <a:lstStyle/>
          <a:p>
            <a:r>
              <a:rPr lang="es-ES" dirty="0" err="1"/>
              <a:t>Hello</a:t>
            </a:r>
            <a:r>
              <a:rPr lang="es-ES" dirty="0"/>
              <a:t>,</a:t>
            </a:r>
            <a:r>
              <a:rPr lang="es-ES" baseline="0" dirty="0"/>
              <a:t> </a:t>
            </a:r>
            <a:r>
              <a:rPr lang="en-US" noProof="0" dirty="0"/>
              <a:t>I will talk about </a:t>
            </a:r>
            <a:r>
              <a:rPr lang="en-GB" dirty="0">
                <a:latin typeface="Arial" pitchFamily="34" charset="0"/>
                <a:cs typeface="Arial" pitchFamily="34" charset="0"/>
              </a:rPr>
              <a:t>Energy storage materials and devices that is one of the ongoing projects between </a:t>
            </a:r>
            <a:r>
              <a:rPr lang="en-GB" dirty="0" err="1">
                <a:latin typeface="Arial" pitchFamily="34" charset="0"/>
                <a:cs typeface="Arial" pitchFamily="34" charset="0"/>
              </a:rPr>
              <a:t>BCMaterials</a:t>
            </a:r>
            <a:r>
              <a:rPr lang="en-GB" dirty="0">
                <a:latin typeface="Arial" pitchFamily="34" charset="0"/>
                <a:cs typeface="Arial" pitchFamily="34" charset="0"/>
              </a:rPr>
              <a:t> and the University of the Basque Country</a:t>
            </a:r>
            <a:r>
              <a:rPr lang="en-US" noProof="0" dirty="0">
                <a:latin typeface="+mn-lt"/>
                <a:cs typeface="+mn-cs"/>
              </a:rPr>
              <a:t>,</a:t>
            </a:r>
            <a:r>
              <a:rPr lang="en-US" baseline="0" noProof="0" dirty="0">
                <a:latin typeface="+mn-lt"/>
                <a:cs typeface="+mn-cs"/>
              </a:rPr>
              <a:t> </a:t>
            </a:r>
            <a:r>
              <a:rPr lang="en-US" dirty="0"/>
              <a:t>specifically with a research group of the inorganic chemistry department of which </a:t>
            </a:r>
            <a:r>
              <a:rPr lang="en-US" dirty="0" err="1"/>
              <a:t>Idoia</a:t>
            </a:r>
            <a:r>
              <a:rPr lang="en-US" dirty="0"/>
              <a:t> Ruiz de </a:t>
            </a:r>
            <a:r>
              <a:rPr lang="en-US" dirty="0" err="1"/>
              <a:t>Larramendi</a:t>
            </a:r>
            <a:r>
              <a:rPr lang="en-US" dirty="0"/>
              <a:t> is a member.</a:t>
            </a:r>
            <a:endParaRPr lang="es-ES" dirty="0"/>
          </a:p>
        </p:txBody>
      </p:sp>
      <p:sp>
        <p:nvSpPr>
          <p:cNvPr id="4" name="3 Marcador de número de diapositiva"/>
          <p:cNvSpPr>
            <a:spLocks noGrp="1"/>
          </p:cNvSpPr>
          <p:nvPr>
            <p:ph type="sldNum" sz="quarter" idx="10"/>
          </p:nvPr>
        </p:nvSpPr>
        <p:spPr/>
        <p:txBody>
          <a:bodyPr/>
          <a:lstStyle/>
          <a:p>
            <a:fld id="{B121D364-1C34-4589-89F0-F34EE3A45E11}" type="slidenum">
              <a:rPr lang="es-ES" smtClean="0"/>
              <a:pPr/>
              <a:t>3</a:t>
            </a:fld>
            <a:endParaRPr lang="es-ES"/>
          </a:p>
        </p:txBody>
      </p:sp>
    </p:spTree>
    <p:extLst>
      <p:ext uri="{BB962C8B-B14F-4D97-AF65-F5344CB8AC3E}">
        <p14:creationId xmlns:p14="http://schemas.microsoft.com/office/powerpoint/2010/main" val="27095203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685800" y="1143000"/>
            <a:ext cx="5486400" cy="3086100"/>
          </a:xfrm>
        </p:spPr>
      </p:sp>
      <p:sp>
        <p:nvSpPr>
          <p:cNvPr id="3" name="2 Marcador de notas"/>
          <p:cNvSpPr>
            <a:spLocks noGrp="1"/>
          </p:cNvSpPr>
          <p:nvPr>
            <p:ph type="body" idx="1"/>
          </p:nvPr>
        </p:nvSpPr>
        <p:spPr/>
        <p:txBody>
          <a:bodyPr>
            <a:normAutofit/>
          </a:bodyPr>
          <a:lstStyle/>
          <a:p>
            <a:r>
              <a:rPr lang="es-ES" dirty="0" err="1"/>
              <a:t>Hello</a:t>
            </a:r>
            <a:r>
              <a:rPr lang="es-ES" dirty="0"/>
              <a:t>,</a:t>
            </a:r>
            <a:r>
              <a:rPr lang="es-ES" baseline="0" dirty="0"/>
              <a:t> </a:t>
            </a:r>
            <a:r>
              <a:rPr lang="en-US" noProof="0" dirty="0"/>
              <a:t>I will talk about </a:t>
            </a:r>
            <a:r>
              <a:rPr lang="en-GB" dirty="0">
                <a:latin typeface="Arial" pitchFamily="34" charset="0"/>
                <a:cs typeface="Arial" pitchFamily="34" charset="0"/>
              </a:rPr>
              <a:t>Energy storage materials and devices that is one of the ongoing projects between </a:t>
            </a:r>
            <a:r>
              <a:rPr lang="en-GB" dirty="0" err="1">
                <a:latin typeface="Arial" pitchFamily="34" charset="0"/>
                <a:cs typeface="Arial" pitchFamily="34" charset="0"/>
              </a:rPr>
              <a:t>BCMaterials</a:t>
            </a:r>
            <a:r>
              <a:rPr lang="en-GB" dirty="0">
                <a:latin typeface="Arial" pitchFamily="34" charset="0"/>
                <a:cs typeface="Arial" pitchFamily="34" charset="0"/>
              </a:rPr>
              <a:t> and the University of the Basque Country</a:t>
            </a:r>
            <a:r>
              <a:rPr lang="en-US" noProof="0" dirty="0">
                <a:latin typeface="+mn-lt"/>
                <a:cs typeface="+mn-cs"/>
              </a:rPr>
              <a:t>,</a:t>
            </a:r>
            <a:r>
              <a:rPr lang="en-US" baseline="0" noProof="0" dirty="0">
                <a:latin typeface="+mn-lt"/>
                <a:cs typeface="+mn-cs"/>
              </a:rPr>
              <a:t> </a:t>
            </a:r>
            <a:r>
              <a:rPr lang="en-US" dirty="0"/>
              <a:t>specifically with a research group of the inorganic chemistry department of which </a:t>
            </a:r>
            <a:r>
              <a:rPr lang="en-US" dirty="0" err="1"/>
              <a:t>Idoia</a:t>
            </a:r>
            <a:r>
              <a:rPr lang="en-US" dirty="0"/>
              <a:t> Ruiz de </a:t>
            </a:r>
            <a:r>
              <a:rPr lang="en-US" dirty="0" err="1"/>
              <a:t>Larramendi</a:t>
            </a:r>
            <a:r>
              <a:rPr lang="en-US" dirty="0"/>
              <a:t> is a member.</a:t>
            </a:r>
            <a:endParaRPr lang="es-ES" dirty="0"/>
          </a:p>
        </p:txBody>
      </p:sp>
      <p:sp>
        <p:nvSpPr>
          <p:cNvPr id="4" name="3 Marcador de número de diapositiva"/>
          <p:cNvSpPr>
            <a:spLocks noGrp="1"/>
          </p:cNvSpPr>
          <p:nvPr>
            <p:ph type="sldNum" sz="quarter" idx="10"/>
          </p:nvPr>
        </p:nvSpPr>
        <p:spPr/>
        <p:txBody>
          <a:bodyPr/>
          <a:lstStyle/>
          <a:p>
            <a:fld id="{B121D364-1C34-4589-89F0-F34EE3A45E11}" type="slidenum">
              <a:rPr lang="es-ES" smtClean="0"/>
              <a:pPr/>
              <a:t>6</a:t>
            </a:fld>
            <a:endParaRPr lang="es-ES"/>
          </a:p>
        </p:txBody>
      </p:sp>
    </p:spTree>
    <p:extLst>
      <p:ext uri="{BB962C8B-B14F-4D97-AF65-F5344CB8AC3E}">
        <p14:creationId xmlns:p14="http://schemas.microsoft.com/office/powerpoint/2010/main" val="28124417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685800" y="1143000"/>
            <a:ext cx="5486400" cy="3086100"/>
          </a:xfrm>
        </p:spPr>
      </p:sp>
      <p:sp>
        <p:nvSpPr>
          <p:cNvPr id="3" name="2 Marcador de notas"/>
          <p:cNvSpPr>
            <a:spLocks noGrp="1"/>
          </p:cNvSpPr>
          <p:nvPr>
            <p:ph type="body" idx="1"/>
          </p:nvPr>
        </p:nvSpPr>
        <p:spPr/>
        <p:txBody>
          <a:bodyPr>
            <a:normAutofit/>
          </a:bodyPr>
          <a:lstStyle/>
          <a:p>
            <a:r>
              <a:rPr lang="es-ES" dirty="0" err="1"/>
              <a:t>Hello</a:t>
            </a:r>
            <a:r>
              <a:rPr lang="es-ES" dirty="0"/>
              <a:t>,</a:t>
            </a:r>
            <a:r>
              <a:rPr lang="es-ES" baseline="0" dirty="0"/>
              <a:t> </a:t>
            </a:r>
            <a:r>
              <a:rPr lang="en-US" noProof="0" dirty="0"/>
              <a:t>I will talk about </a:t>
            </a:r>
            <a:r>
              <a:rPr lang="en-GB" dirty="0">
                <a:latin typeface="Arial" pitchFamily="34" charset="0"/>
                <a:cs typeface="Arial" pitchFamily="34" charset="0"/>
              </a:rPr>
              <a:t>Energy storage materials and devices that is one of the ongoing projects between </a:t>
            </a:r>
            <a:r>
              <a:rPr lang="en-GB" dirty="0" err="1">
                <a:latin typeface="Arial" pitchFamily="34" charset="0"/>
                <a:cs typeface="Arial" pitchFamily="34" charset="0"/>
              </a:rPr>
              <a:t>BCMaterials</a:t>
            </a:r>
            <a:r>
              <a:rPr lang="en-GB" dirty="0">
                <a:latin typeface="Arial" pitchFamily="34" charset="0"/>
                <a:cs typeface="Arial" pitchFamily="34" charset="0"/>
              </a:rPr>
              <a:t> and the University of the Basque Country</a:t>
            </a:r>
            <a:r>
              <a:rPr lang="en-US" noProof="0" dirty="0">
                <a:latin typeface="+mn-lt"/>
                <a:cs typeface="+mn-cs"/>
              </a:rPr>
              <a:t>,</a:t>
            </a:r>
            <a:r>
              <a:rPr lang="en-US" baseline="0" noProof="0" dirty="0">
                <a:latin typeface="+mn-lt"/>
                <a:cs typeface="+mn-cs"/>
              </a:rPr>
              <a:t> </a:t>
            </a:r>
            <a:r>
              <a:rPr lang="en-US" dirty="0"/>
              <a:t>specifically with a research group of the inorganic chemistry department of which </a:t>
            </a:r>
            <a:r>
              <a:rPr lang="en-US" dirty="0" err="1"/>
              <a:t>Idoia</a:t>
            </a:r>
            <a:r>
              <a:rPr lang="en-US" dirty="0"/>
              <a:t> Ruiz de </a:t>
            </a:r>
            <a:r>
              <a:rPr lang="en-US" dirty="0" err="1"/>
              <a:t>Larramendi</a:t>
            </a:r>
            <a:r>
              <a:rPr lang="en-US" dirty="0"/>
              <a:t> is a member.</a:t>
            </a:r>
            <a:endParaRPr lang="es-ES" dirty="0"/>
          </a:p>
        </p:txBody>
      </p:sp>
      <p:sp>
        <p:nvSpPr>
          <p:cNvPr id="4" name="3 Marcador de número de diapositiva"/>
          <p:cNvSpPr>
            <a:spLocks noGrp="1"/>
          </p:cNvSpPr>
          <p:nvPr>
            <p:ph type="sldNum" sz="quarter" idx="10"/>
          </p:nvPr>
        </p:nvSpPr>
        <p:spPr/>
        <p:txBody>
          <a:bodyPr/>
          <a:lstStyle/>
          <a:p>
            <a:fld id="{B121D364-1C34-4589-89F0-F34EE3A45E11}" type="slidenum">
              <a:rPr lang="es-ES" smtClean="0"/>
              <a:pPr/>
              <a:t>11</a:t>
            </a:fld>
            <a:endParaRPr lang="es-ES"/>
          </a:p>
        </p:txBody>
      </p:sp>
    </p:spTree>
    <p:extLst>
      <p:ext uri="{BB962C8B-B14F-4D97-AF65-F5344CB8AC3E}">
        <p14:creationId xmlns:p14="http://schemas.microsoft.com/office/powerpoint/2010/main" val="20853801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685800" y="1143000"/>
            <a:ext cx="5486400" cy="3086100"/>
          </a:xfrm>
        </p:spPr>
      </p:sp>
      <p:sp>
        <p:nvSpPr>
          <p:cNvPr id="3" name="2 Marcador de notas"/>
          <p:cNvSpPr>
            <a:spLocks noGrp="1"/>
          </p:cNvSpPr>
          <p:nvPr>
            <p:ph type="body" idx="1"/>
          </p:nvPr>
        </p:nvSpPr>
        <p:spPr/>
        <p:txBody>
          <a:bodyPr>
            <a:normAutofit/>
          </a:bodyPr>
          <a:lstStyle/>
          <a:p>
            <a:endParaRPr lang="en-US" sz="1200" kern="1200" baseline="0" dirty="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B121D364-1C34-4589-89F0-F34EE3A45E11}" type="slidenum">
              <a:rPr lang="es-ES" smtClean="0"/>
              <a:pPr/>
              <a:t>12</a:t>
            </a:fld>
            <a:endParaRPr lang="es-E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685800" y="1143000"/>
            <a:ext cx="5486400" cy="3086100"/>
          </a:xfrm>
        </p:spPr>
      </p:sp>
      <p:sp>
        <p:nvSpPr>
          <p:cNvPr id="3" name="2 Marcador de notas"/>
          <p:cNvSpPr>
            <a:spLocks noGrp="1"/>
          </p:cNvSpPr>
          <p:nvPr>
            <p:ph type="body" idx="1"/>
          </p:nvPr>
        </p:nvSpPr>
        <p:spPr/>
        <p:txBody>
          <a:bodyPr>
            <a:normAutofit/>
          </a:bodyPr>
          <a:lstStyle/>
          <a:p>
            <a:endParaRPr lang="en-US" sz="1200" kern="1200" baseline="0" dirty="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B121D364-1C34-4589-89F0-F34EE3A45E11}" type="slidenum">
              <a:rPr lang="es-ES" smtClean="0"/>
              <a:pPr/>
              <a:t>13</a:t>
            </a:fld>
            <a:endParaRPr lang="es-ES"/>
          </a:p>
        </p:txBody>
      </p:sp>
    </p:spTree>
    <p:extLst>
      <p:ext uri="{BB962C8B-B14F-4D97-AF65-F5344CB8AC3E}">
        <p14:creationId xmlns:p14="http://schemas.microsoft.com/office/powerpoint/2010/main" val="29016768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685800" y="1143000"/>
            <a:ext cx="5486400" cy="3086100"/>
          </a:xfrm>
        </p:spPr>
      </p:sp>
      <p:sp>
        <p:nvSpPr>
          <p:cNvPr id="3" name="2 Marcador de notas"/>
          <p:cNvSpPr>
            <a:spLocks noGrp="1"/>
          </p:cNvSpPr>
          <p:nvPr>
            <p:ph type="body" idx="1"/>
          </p:nvPr>
        </p:nvSpPr>
        <p:spPr/>
        <p:txBody>
          <a:bodyPr>
            <a:normAutofit/>
          </a:bodyPr>
          <a:lstStyle/>
          <a:p>
            <a:r>
              <a:rPr lang="en-US" sz="1200" kern="1200" baseline="0" dirty="0">
                <a:solidFill>
                  <a:schemeClr val="tx1"/>
                </a:solidFill>
                <a:latin typeface="+mn-lt"/>
                <a:ea typeface="+mn-ea"/>
                <a:cs typeface="+mn-cs"/>
              </a:rPr>
              <a:t>N</a:t>
            </a:r>
            <a:r>
              <a:rPr lang="en-US" baseline="0" dirty="0"/>
              <a:t>owadays, e</a:t>
            </a:r>
            <a:r>
              <a:rPr lang="en-US" sz="1200" kern="1200" baseline="0" dirty="0">
                <a:solidFill>
                  <a:schemeClr val="tx1"/>
                </a:solidFill>
                <a:latin typeface="+mn-lt"/>
                <a:ea typeface="+mn-ea"/>
                <a:cs typeface="+mn-cs"/>
              </a:rPr>
              <a:t>nergy storage systems are necessary to supply energy and power in portable electronic devices and electrical vehicles, among others. In particular, considering the advances in electronic miniaturization, there is a demand for smaller and lighter batteries with enhanced performance.</a:t>
            </a:r>
          </a:p>
          <a:p>
            <a:endParaRPr lang="en-US" sz="1200" kern="1200" baseline="0" dirty="0">
              <a:solidFill>
                <a:schemeClr val="tx1"/>
              </a:solidFill>
              <a:latin typeface="+mn-lt"/>
              <a:ea typeface="+mn-ea"/>
              <a:cs typeface="+mn-cs"/>
            </a:endParaRPr>
          </a:p>
          <a:p>
            <a:r>
              <a:rPr lang="en-US" sz="1200" kern="1200" dirty="0">
                <a:solidFill>
                  <a:schemeClr val="tx1"/>
                </a:solidFill>
                <a:effectLst/>
                <a:latin typeface="+mn-lt"/>
                <a:ea typeface="+mn-ea"/>
                <a:cs typeface="+mn-cs"/>
              </a:rPr>
              <a:t>LIBs are build-up by positive and negative electrode components, which are electronically isolated by a porous polymeric separator wetted in liquid electrolyte </a:t>
            </a:r>
            <a:r>
              <a:rPr lang="en-US" sz="1200" u="none" strike="noStrike" kern="1200" baseline="30000" dirty="0">
                <a:solidFill>
                  <a:schemeClr val="tx1"/>
                </a:solidFill>
                <a:effectLst/>
                <a:latin typeface="+mn-lt"/>
                <a:ea typeface="+mn-ea"/>
                <a:cs typeface="+mn-cs"/>
                <a:hlinkClick r:id="rId3" tooltip="Costa, 2019 #7"/>
              </a:rPr>
              <a:t>4</a:t>
            </a:r>
            <a:r>
              <a:rPr lang="en-US" sz="1200" kern="1200" dirty="0">
                <a:solidFill>
                  <a:schemeClr val="tx1"/>
                </a:solidFill>
                <a:effectLst/>
                <a:latin typeface="+mn-lt"/>
                <a:ea typeface="+mn-ea"/>
                <a:cs typeface="+mn-cs"/>
              </a:rPr>
              <a:t>. Until recently, the research community has paid less attention to the characteristics of the separators, considering them as passive elements of LIBs. Nevertheless, it has been duly demonstrated that the separator is an essential active barrier that strongly affects the fast, reversible and long-term stable ionic transport in LIBs during operation</a:t>
            </a:r>
            <a:endParaRPr lang="en-US" sz="1200" kern="1200" baseline="0" dirty="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B121D364-1C34-4589-89F0-F34EE3A45E11}" type="slidenum">
              <a:rPr lang="es-ES" smtClean="0"/>
              <a:pPr/>
              <a:t>14</a:t>
            </a:fld>
            <a:endParaRPr lang="es-ES"/>
          </a:p>
        </p:txBody>
      </p:sp>
    </p:spTree>
    <p:extLst>
      <p:ext uri="{BB962C8B-B14F-4D97-AF65-F5344CB8AC3E}">
        <p14:creationId xmlns:p14="http://schemas.microsoft.com/office/powerpoint/2010/main" val="2003422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685800" y="1143000"/>
            <a:ext cx="5486400" cy="3086100"/>
          </a:xfrm>
        </p:spPr>
      </p:sp>
      <p:sp>
        <p:nvSpPr>
          <p:cNvPr id="3" name="2 Marcador de notas"/>
          <p:cNvSpPr>
            <a:spLocks noGrp="1"/>
          </p:cNvSpPr>
          <p:nvPr>
            <p:ph type="body" idx="1"/>
          </p:nvPr>
        </p:nvSpPr>
        <p:spPr/>
        <p:txBody>
          <a:bodyPr>
            <a:normAutofit/>
          </a:bodyPr>
          <a:lstStyle/>
          <a:p>
            <a:r>
              <a:rPr lang="en-US" sz="1200" kern="1200" baseline="0" dirty="0">
                <a:solidFill>
                  <a:schemeClr val="tx1"/>
                </a:solidFill>
                <a:latin typeface="+mn-lt"/>
                <a:ea typeface="+mn-ea"/>
                <a:cs typeface="+mn-cs"/>
              </a:rPr>
              <a:t>N</a:t>
            </a:r>
            <a:r>
              <a:rPr lang="en-US" baseline="0" dirty="0"/>
              <a:t>owadays, e</a:t>
            </a:r>
            <a:r>
              <a:rPr lang="en-US" sz="1200" kern="1200" baseline="0" dirty="0">
                <a:solidFill>
                  <a:schemeClr val="tx1"/>
                </a:solidFill>
                <a:latin typeface="+mn-lt"/>
                <a:ea typeface="+mn-ea"/>
                <a:cs typeface="+mn-cs"/>
              </a:rPr>
              <a:t>nergy storage systems are necessary to supply energy and power in portable electronic devices and electrical vehicles, among others. In particular, considering the advances in electronic miniaturization, there is a demand for smaller and lighter batteries with enhanced performance.</a:t>
            </a:r>
          </a:p>
          <a:p>
            <a:endParaRPr lang="en-US" sz="1200" kern="1200" baseline="0" dirty="0">
              <a:solidFill>
                <a:schemeClr val="tx1"/>
              </a:solidFill>
              <a:latin typeface="+mn-lt"/>
              <a:ea typeface="+mn-ea"/>
              <a:cs typeface="+mn-cs"/>
            </a:endParaRPr>
          </a:p>
          <a:p>
            <a:r>
              <a:rPr lang="en-US" sz="1200" kern="1200" dirty="0">
                <a:solidFill>
                  <a:schemeClr val="tx1"/>
                </a:solidFill>
                <a:effectLst/>
                <a:latin typeface="+mn-lt"/>
                <a:ea typeface="+mn-ea"/>
                <a:cs typeface="+mn-cs"/>
              </a:rPr>
              <a:t>LIBs are build-up by positive and negative electrode components, which are electronically isolated by a porous polymeric separator wetted in liquid electrolyte </a:t>
            </a:r>
            <a:r>
              <a:rPr lang="en-US" sz="1200" u="none" strike="noStrike" kern="1200" baseline="30000" dirty="0">
                <a:solidFill>
                  <a:schemeClr val="tx1"/>
                </a:solidFill>
                <a:effectLst/>
                <a:latin typeface="+mn-lt"/>
                <a:ea typeface="+mn-ea"/>
                <a:cs typeface="+mn-cs"/>
                <a:hlinkClick r:id="rId3" tooltip="Costa, 2019 #7"/>
              </a:rPr>
              <a:t>4</a:t>
            </a:r>
            <a:r>
              <a:rPr lang="en-US" sz="1200" kern="1200" dirty="0">
                <a:solidFill>
                  <a:schemeClr val="tx1"/>
                </a:solidFill>
                <a:effectLst/>
                <a:latin typeface="+mn-lt"/>
                <a:ea typeface="+mn-ea"/>
                <a:cs typeface="+mn-cs"/>
              </a:rPr>
              <a:t>. Until recently, the research community has paid less attention to the characteristics of the separators, considering them as passive elements of LIBs. Nevertheless, it has been duly demonstrated that the separator is an essential active barrier that strongly affects the fast, reversible and long-term stable ionic transport in LIBs during operation</a:t>
            </a:r>
            <a:endParaRPr lang="en-US" sz="1200" kern="1200" baseline="0" dirty="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B121D364-1C34-4589-89F0-F34EE3A45E11}" type="slidenum">
              <a:rPr lang="es-ES" smtClean="0"/>
              <a:pPr/>
              <a:t>15</a:t>
            </a:fld>
            <a:endParaRPr lang="es-ES"/>
          </a:p>
        </p:txBody>
      </p:sp>
    </p:spTree>
    <p:extLst>
      <p:ext uri="{BB962C8B-B14F-4D97-AF65-F5344CB8AC3E}">
        <p14:creationId xmlns:p14="http://schemas.microsoft.com/office/powerpoint/2010/main" val="424901698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ctr"/>
          <a:lstStyle>
            <a:lvl1pPr algn="ctr">
              <a:defRPr sz="6000">
                <a:solidFill>
                  <a:schemeClr val="accent2"/>
                </a:solidFill>
              </a:defRPr>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E1F7A031-B498-4BDB-8DDF-72E984E9518A}" type="datetime1">
              <a:rPr lang="es-ES" smtClean="0"/>
              <a:pPr/>
              <a:t>06/05/2023</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82C71525-5C70-491E-9733-412BA3E08AAA}" type="slidenum">
              <a:rPr lang="es-ES" smtClean="0"/>
              <a:pPr/>
              <a:t>‹#›</a:t>
            </a:fld>
            <a:endParaRPr lang="es-ES"/>
          </a:p>
        </p:txBody>
      </p:sp>
    </p:spTree>
    <p:extLst>
      <p:ext uri="{BB962C8B-B14F-4D97-AF65-F5344CB8AC3E}">
        <p14:creationId xmlns:p14="http://schemas.microsoft.com/office/powerpoint/2010/main" val="39527761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2"/>
                </a:solidFill>
              </a:defRPr>
            </a:lvl1p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98924D1A-587D-4049-BCF5-61695057EF8E}" type="datetime1">
              <a:rPr lang="es-ES" smtClean="0"/>
              <a:pPr/>
              <a:t>06/05/2023</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82C71525-5C70-491E-9733-412BA3E08AAA}" type="slidenum">
              <a:rPr lang="es-ES" smtClean="0"/>
              <a:pPr/>
              <a:t>‹#›</a:t>
            </a:fld>
            <a:endParaRPr lang="es-ES"/>
          </a:p>
        </p:txBody>
      </p:sp>
    </p:spTree>
    <p:extLst>
      <p:ext uri="{BB962C8B-B14F-4D97-AF65-F5344CB8AC3E}">
        <p14:creationId xmlns:p14="http://schemas.microsoft.com/office/powerpoint/2010/main" val="16373451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lvl1pPr>
              <a:defRPr>
                <a:solidFill>
                  <a:schemeClr val="accent2"/>
                </a:solidFill>
              </a:defRPr>
            </a:lvl1p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59E31CF7-1760-4A1B-BBC3-533B73AF4103}" type="datetime1">
              <a:rPr lang="es-ES" smtClean="0"/>
              <a:pPr/>
              <a:t>06/05/2023</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82C71525-5C70-491E-9733-412BA3E08AAA}" type="slidenum">
              <a:rPr lang="es-ES" smtClean="0"/>
              <a:pPr/>
              <a:t>‹#›</a:t>
            </a:fld>
            <a:endParaRPr lang="es-ES"/>
          </a:p>
        </p:txBody>
      </p:sp>
    </p:spTree>
    <p:extLst>
      <p:ext uri="{BB962C8B-B14F-4D97-AF65-F5344CB8AC3E}">
        <p14:creationId xmlns:p14="http://schemas.microsoft.com/office/powerpoint/2010/main" val="23998509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2"/>
                </a:solidFill>
              </a:defRPr>
            </a:lvl1p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A65702B-5E8A-4D21-A37E-1CBB5DF1D0F5}" type="datetime1">
              <a:rPr lang="es-ES" smtClean="0"/>
              <a:pPr/>
              <a:t>06/05/2023</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82C71525-5C70-491E-9733-412BA3E08AAA}" type="slidenum">
              <a:rPr lang="es-ES" smtClean="0"/>
              <a:pPr/>
              <a:t>‹#›</a:t>
            </a:fld>
            <a:endParaRPr lang="es-ES"/>
          </a:p>
        </p:txBody>
      </p:sp>
    </p:spTree>
    <p:extLst>
      <p:ext uri="{BB962C8B-B14F-4D97-AF65-F5344CB8AC3E}">
        <p14:creationId xmlns:p14="http://schemas.microsoft.com/office/powerpoint/2010/main" val="8028637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solidFill>
                  <a:schemeClr val="accent2"/>
                </a:solidFill>
              </a:defRPr>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fld id="{C16DD219-F98F-4C79-BD94-FC4F3FC3BAA1}" type="datetime1">
              <a:rPr lang="es-ES" smtClean="0"/>
              <a:pPr/>
              <a:t>06/05/2023</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82C71525-5C70-491E-9733-412BA3E08AAA}" type="slidenum">
              <a:rPr lang="es-ES" smtClean="0"/>
              <a:pPr/>
              <a:t>‹#›</a:t>
            </a:fld>
            <a:endParaRPr lang="es-ES"/>
          </a:p>
        </p:txBody>
      </p:sp>
    </p:spTree>
    <p:extLst>
      <p:ext uri="{BB962C8B-B14F-4D97-AF65-F5344CB8AC3E}">
        <p14:creationId xmlns:p14="http://schemas.microsoft.com/office/powerpoint/2010/main" val="33447558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2"/>
                </a:solidFill>
              </a:defRPr>
            </a:lvl1pPr>
          </a:lstStyle>
          <a:p>
            <a:r>
              <a:rPr lang="es-ES"/>
              <a:t>Haga clic para modificar el estilo de título del patrón</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D21F8DA4-C6B8-4C3A-B5DB-35158342D68E}" type="datetime1">
              <a:rPr lang="es-ES" smtClean="0"/>
              <a:pPr/>
              <a:t>06/05/2023</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82C71525-5C70-491E-9733-412BA3E08AAA}" type="slidenum">
              <a:rPr lang="es-ES" smtClean="0"/>
              <a:pPr/>
              <a:t>‹#›</a:t>
            </a:fld>
            <a:endParaRPr lang="es-ES"/>
          </a:p>
        </p:txBody>
      </p:sp>
    </p:spTree>
    <p:extLst>
      <p:ext uri="{BB962C8B-B14F-4D97-AF65-F5344CB8AC3E}">
        <p14:creationId xmlns:p14="http://schemas.microsoft.com/office/powerpoint/2010/main" val="4307498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839788" y="840921"/>
            <a:ext cx="10515600" cy="849768"/>
          </a:xfrm>
        </p:spPr>
        <p:txBody>
          <a:bodyPr/>
          <a:lstStyle>
            <a:lvl1pPr>
              <a:defRPr>
                <a:solidFill>
                  <a:schemeClr val="accent2"/>
                </a:solidFill>
              </a:defRPr>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Content Placeholder 3"/>
          <p:cNvSpPr>
            <a:spLocks noGrp="1"/>
          </p:cNvSpPr>
          <p:nvPr>
            <p:ph sz="half" idx="2"/>
          </p:nvPr>
        </p:nvSpPr>
        <p:spPr>
          <a:xfrm>
            <a:off x="839789" y="2505075"/>
            <a:ext cx="5157787" cy="36845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Content Placeholder 5"/>
          <p:cNvSpPr>
            <a:spLocks noGrp="1"/>
          </p:cNvSpPr>
          <p:nvPr>
            <p:ph sz="quarter" idx="4"/>
          </p:nvPr>
        </p:nvSpPr>
        <p:spPr>
          <a:xfrm>
            <a:off x="6172201" y="2505075"/>
            <a:ext cx="5183188" cy="36845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459E1538-68BE-41A4-88E1-37F684112591}" type="datetime1">
              <a:rPr lang="es-ES" smtClean="0"/>
              <a:pPr/>
              <a:t>06/05/2023</a:t>
            </a:fld>
            <a:endParaRPr lang="es-ES"/>
          </a:p>
        </p:txBody>
      </p:sp>
      <p:sp>
        <p:nvSpPr>
          <p:cNvPr id="8" name="Footer Placeholder 7"/>
          <p:cNvSpPr>
            <a:spLocks noGrp="1"/>
          </p:cNvSpPr>
          <p:nvPr>
            <p:ph type="ftr" sz="quarter" idx="11"/>
          </p:nvPr>
        </p:nvSpPr>
        <p:spPr/>
        <p:txBody>
          <a:bodyPr/>
          <a:lstStyle/>
          <a:p>
            <a:endParaRPr lang="es-ES"/>
          </a:p>
        </p:txBody>
      </p:sp>
      <p:sp>
        <p:nvSpPr>
          <p:cNvPr id="9" name="Slide Number Placeholder 8"/>
          <p:cNvSpPr>
            <a:spLocks noGrp="1"/>
          </p:cNvSpPr>
          <p:nvPr>
            <p:ph type="sldNum" sz="quarter" idx="12"/>
          </p:nvPr>
        </p:nvSpPr>
        <p:spPr/>
        <p:txBody>
          <a:bodyPr/>
          <a:lstStyle/>
          <a:p>
            <a:fld id="{82C71525-5C70-491E-9733-412BA3E08AAA}" type="slidenum">
              <a:rPr lang="es-ES" smtClean="0"/>
              <a:pPr/>
              <a:t>‹#›</a:t>
            </a:fld>
            <a:endParaRPr lang="es-ES"/>
          </a:p>
        </p:txBody>
      </p:sp>
    </p:spTree>
    <p:extLst>
      <p:ext uri="{BB962C8B-B14F-4D97-AF65-F5344CB8AC3E}">
        <p14:creationId xmlns:p14="http://schemas.microsoft.com/office/powerpoint/2010/main" val="39061330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2"/>
                </a:solidFill>
              </a:defRPr>
            </a:lvl1p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4A3637AF-8767-4F26-9021-3FDAB2CD1593}" type="datetime1">
              <a:rPr lang="es-ES" smtClean="0"/>
              <a:pPr/>
              <a:t>06/05/2023</a:t>
            </a:fld>
            <a:endParaRPr lang="es-ES"/>
          </a:p>
        </p:txBody>
      </p:sp>
      <p:sp>
        <p:nvSpPr>
          <p:cNvPr id="4" name="Footer Placeholder 3"/>
          <p:cNvSpPr>
            <a:spLocks noGrp="1"/>
          </p:cNvSpPr>
          <p:nvPr>
            <p:ph type="ftr" sz="quarter" idx="11"/>
          </p:nvPr>
        </p:nvSpPr>
        <p:spPr/>
        <p:txBody>
          <a:bodyPr/>
          <a:lstStyle/>
          <a:p>
            <a:endParaRPr lang="es-ES"/>
          </a:p>
        </p:txBody>
      </p:sp>
      <p:sp>
        <p:nvSpPr>
          <p:cNvPr id="5" name="Slide Number Placeholder 4"/>
          <p:cNvSpPr>
            <a:spLocks noGrp="1"/>
          </p:cNvSpPr>
          <p:nvPr>
            <p:ph type="sldNum" sz="quarter" idx="12"/>
          </p:nvPr>
        </p:nvSpPr>
        <p:spPr/>
        <p:txBody>
          <a:bodyPr/>
          <a:lstStyle/>
          <a:p>
            <a:fld id="{82C71525-5C70-491E-9733-412BA3E08AAA}" type="slidenum">
              <a:rPr lang="es-ES" smtClean="0"/>
              <a:pPr/>
              <a:t>‹#›</a:t>
            </a:fld>
            <a:endParaRPr lang="es-ES"/>
          </a:p>
        </p:txBody>
      </p:sp>
    </p:spTree>
    <p:extLst>
      <p:ext uri="{BB962C8B-B14F-4D97-AF65-F5344CB8AC3E}">
        <p14:creationId xmlns:p14="http://schemas.microsoft.com/office/powerpoint/2010/main" val="28795736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04E859F-E6B5-4BE9-A1DE-432532988AA6}" type="datetime1">
              <a:rPr lang="es-ES" smtClean="0"/>
              <a:pPr/>
              <a:t>06/05/2023</a:t>
            </a:fld>
            <a:endParaRPr lang="es-ES"/>
          </a:p>
        </p:txBody>
      </p:sp>
      <p:sp>
        <p:nvSpPr>
          <p:cNvPr id="3" name="Footer Placeholder 2"/>
          <p:cNvSpPr>
            <a:spLocks noGrp="1"/>
          </p:cNvSpPr>
          <p:nvPr>
            <p:ph type="ftr" sz="quarter" idx="11"/>
          </p:nvPr>
        </p:nvSpPr>
        <p:spPr/>
        <p:txBody>
          <a:bodyPr/>
          <a:lstStyle/>
          <a:p>
            <a:endParaRPr lang="es-ES"/>
          </a:p>
        </p:txBody>
      </p:sp>
      <p:sp>
        <p:nvSpPr>
          <p:cNvPr id="4" name="Slide Number Placeholder 3"/>
          <p:cNvSpPr>
            <a:spLocks noGrp="1"/>
          </p:cNvSpPr>
          <p:nvPr>
            <p:ph type="sldNum" sz="quarter" idx="12"/>
          </p:nvPr>
        </p:nvSpPr>
        <p:spPr/>
        <p:txBody>
          <a:bodyPr/>
          <a:lstStyle/>
          <a:p>
            <a:fld id="{82C71525-5C70-491E-9733-412BA3E08AAA}" type="slidenum">
              <a:rPr lang="es-ES" smtClean="0"/>
              <a:pPr/>
              <a:t>‹#›</a:t>
            </a:fld>
            <a:endParaRPr lang="es-ES"/>
          </a:p>
        </p:txBody>
      </p:sp>
    </p:spTree>
    <p:extLst>
      <p:ext uri="{BB962C8B-B14F-4D97-AF65-F5344CB8AC3E}">
        <p14:creationId xmlns:p14="http://schemas.microsoft.com/office/powerpoint/2010/main" val="11258897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solidFill>
                  <a:schemeClr val="accent2"/>
                </a:solidFill>
              </a:defRPr>
            </a:lvl1pPr>
          </a:lstStyle>
          <a:p>
            <a:r>
              <a:rPr lang="es-ES"/>
              <a:t>Haga clic para modificar el estilo de título del patrón</a:t>
            </a:r>
            <a:endParaRPr lang="en-US" dirty="0"/>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2C2A6175-E84C-4702-A85A-D65B40F4B8FA}" type="datetime1">
              <a:rPr lang="es-ES" smtClean="0"/>
              <a:pPr/>
              <a:t>06/05/2023</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82C71525-5C70-491E-9733-412BA3E08AAA}" type="slidenum">
              <a:rPr lang="es-ES" smtClean="0"/>
              <a:pPr/>
              <a:t>‹#›</a:t>
            </a:fld>
            <a:endParaRPr lang="es-ES"/>
          </a:p>
        </p:txBody>
      </p:sp>
    </p:spTree>
    <p:extLst>
      <p:ext uri="{BB962C8B-B14F-4D97-AF65-F5344CB8AC3E}">
        <p14:creationId xmlns:p14="http://schemas.microsoft.com/office/powerpoint/2010/main" val="39600090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solidFill>
                  <a:schemeClr val="accent2"/>
                </a:solidFill>
              </a:defRPr>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2B8C9659-7574-4182-91A9-8F434CBB69B3}" type="datetime1">
              <a:rPr lang="es-ES" smtClean="0"/>
              <a:pPr/>
              <a:t>06/05/2023</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82C71525-5C70-491E-9733-412BA3E08AAA}" type="slidenum">
              <a:rPr lang="es-ES" smtClean="0"/>
              <a:pPr/>
              <a:t>‹#›</a:t>
            </a:fld>
            <a:endParaRPr lang="es-ES"/>
          </a:p>
        </p:txBody>
      </p:sp>
    </p:spTree>
    <p:extLst>
      <p:ext uri="{BB962C8B-B14F-4D97-AF65-F5344CB8AC3E}">
        <p14:creationId xmlns:p14="http://schemas.microsoft.com/office/powerpoint/2010/main" val="39126422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840922"/>
            <a:ext cx="10515600" cy="849768"/>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842444F-A9DB-4369-861F-62F9EAB7D29E}" type="datetime1">
              <a:rPr lang="es-ES" smtClean="0"/>
              <a:pPr/>
              <a:t>06/05/2023</a:t>
            </a:fld>
            <a:endParaRPr lang="es-ES"/>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C71525-5C70-491E-9733-412BA3E08AAA}" type="slidenum">
              <a:rPr lang="es-ES" smtClean="0"/>
              <a:pPr/>
              <a:t>‹#›</a:t>
            </a:fld>
            <a:endParaRPr lang="es-ES"/>
          </a:p>
        </p:txBody>
      </p:sp>
    </p:spTree>
    <p:extLst>
      <p:ext uri="{BB962C8B-B14F-4D97-AF65-F5344CB8AC3E}">
        <p14:creationId xmlns:p14="http://schemas.microsoft.com/office/powerpoint/2010/main" val="132570199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kern="1200">
          <a:solidFill>
            <a:schemeClr val="accent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3"/>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4"/>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4"/>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tif"/><Relationship Id="rId7"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4.jpe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22.tif"/><Relationship Id="rId9"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5.emf"/></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1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tif"/></Relationships>
</file>

<file path=ppt/slides/_rels/slide21.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44.emf"/><Relationship Id="rId5" Type="http://schemas.openxmlformats.org/officeDocument/2006/relationships/image" Target="../media/image43.emf"/><Relationship Id="rId4" Type="http://schemas.openxmlformats.org/officeDocument/2006/relationships/image" Target="../media/image42.emf"/></Relationships>
</file>

<file path=ppt/slides/_rels/slide22.xml.rels><?xml version="1.0" encoding="UTF-8" standalone="yes"?>
<Relationships xmlns="http://schemas.openxmlformats.org/package/2006/relationships"><Relationship Id="rId3" Type="http://schemas.openxmlformats.org/officeDocument/2006/relationships/image" Target="../media/image45.emf"/><Relationship Id="rId7" Type="http://schemas.openxmlformats.org/officeDocument/2006/relationships/image" Target="../media/image49.emf"/><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48.emf"/><Relationship Id="rId5" Type="http://schemas.openxmlformats.org/officeDocument/2006/relationships/image" Target="../media/image47.emf"/><Relationship Id="rId4" Type="http://schemas.openxmlformats.org/officeDocument/2006/relationships/image" Target="../media/image46.emf"/></Relationships>
</file>

<file path=ppt/slides/_rels/slide23.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51.emf"/></Relationships>
</file>

<file path=ppt/slides/_rels/slide24.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53.emf"/></Relationships>
</file>

<file path=ppt/slides/_rels/slide25.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55.emf"/></Relationships>
</file>

<file path=ppt/slides/_rels/slide26.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8" Type="http://schemas.openxmlformats.org/officeDocument/2006/relationships/image" Target="../media/image62.png"/><Relationship Id="rId13" Type="http://schemas.openxmlformats.org/officeDocument/2006/relationships/image" Target="../media/image67.png"/><Relationship Id="rId3" Type="http://schemas.openxmlformats.org/officeDocument/2006/relationships/image" Target="../media/image57.png"/><Relationship Id="rId7" Type="http://schemas.openxmlformats.org/officeDocument/2006/relationships/image" Target="../media/image61.svg"/><Relationship Id="rId12" Type="http://schemas.openxmlformats.org/officeDocument/2006/relationships/image" Target="../media/image66.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60.png"/><Relationship Id="rId11" Type="http://schemas.openxmlformats.org/officeDocument/2006/relationships/image" Target="../media/image65.emf"/><Relationship Id="rId5" Type="http://schemas.openxmlformats.org/officeDocument/2006/relationships/image" Target="../media/image59.png"/><Relationship Id="rId10" Type="http://schemas.openxmlformats.org/officeDocument/2006/relationships/image" Target="../media/image64.png"/><Relationship Id="rId4" Type="http://schemas.openxmlformats.org/officeDocument/2006/relationships/image" Target="../media/image58.png"/><Relationship Id="rId9" Type="http://schemas.openxmlformats.org/officeDocument/2006/relationships/image" Target="../media/image63.png"/></Relationships>
</file>

<file path=ppt/slides/_rels/slide29.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5270" y="823182"/>
            <a:ext cx="11681460" cy="2017142"/>
          </a:xfrm>
        </p:spPr>
        <p:txBody>
          <a:bodyPr>
            <a:noAutofit/>
          </a:bodyPr>
          <a:lstStyle/>
          <a:p>
            <a:r>
              <a:rPr lang="en-GB" sz="4000" b="1" dirty="0">
                <a:latin typeface="Times" panose="02020603050405020304" pitchFamily="18" charset="0"/>
                <a:cs typeface="Times" panose="02020603050405020304" pitchFamily="18" charset="0"/>
              </a:rPr>
              <a:t>Metal-Organic Frameworks polymeric composites for environmental remediation</a:t>
            </a:r>
            <a:endParaRPr lang="es-ES" sz="4000" b="1" dirty="0">
              <a:latin typeface="Times" panose="02020603050405020304" pitchFamily="18" charset="0"/>
              <a:cs typeface="Times" panose="02020603050405020304" pitchFamily="18" charset="0"/>
            </a:endParaRPr>
          </a:p>
        </p:txBody>
      </p:sp>
      <p:sp>
        <p:nvSpPr>
          <p:cNvPr id="13" name="12 Rectángulo"/>
          <p:cNvSpPr/>
          <p:nvPr/>
        </p:nvSpPr>
        <p:spPr>
          <a:xfrm>
            <a:off x="5943601" y="4495801"/>
            <a:ext cx="666749" cy="2381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7" name="16 Rectángulo"/>
          <p:cNvSpPr/>
          <p:nvPr/>
        </p:nvSpPr>
        <p:spPr>
          <a:xfrm>
            <a:off x="5153026" y="5067301"/>
            <a:ext cx="942975" cy="123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8" name="17 Rectángulo"/>
          <p:cNvSpPr/>
          <p:nvPr/>
        </p:nvSpPr>
        <p:spPr>
          <a:xfrm>
            <a:off x="5667376" y="4714875"/>
            <a:ext cx="923925" cy="3143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9" name="18 Rectángulo"/>
          <p:cNvSpPr/>
          <p:nvPr/>
        </p:nvSpPr>
        <p:spPr>
          <a:xfrm>
            <a:off x="5572126" y="4876800"/>
            <a:ext cx="295275" cy="142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 name="Subtitle 9">
            <a:extLst>
              <a:ext uri="{FF2B5EF4-FFF2-40B4-BE49-F238E27FC236}">
                <a16:creationId xmlns:a16="http://schemas.microsoft.com/office/drawing/2014/main" id="{A6C1BC65-0996-49A6-9914-C59703CEB62A}"/>
              </a:ext>
            </a:extLst>
          </p:cNvPr>
          <p:cNvSpPr>
            <a:spLocks noGrp="1"/>
          </p:cNvSpPr>
          <p:nvPr>
            <p:ph type="subTitle" idx="1"/>
          </p:nvPr>
        </p:nvSpPr>
        <p:spPr>
          <a:xfrm>
            <a:off x="1191578" y="2642369"/>
            <a:ext cx="9875519" cy="1655762"/>
          </a:xfrm>
        </p:spPr>
        <p:txBody>
          <a:bodyPr/>
          <a:lstStyle/>
          <a:p>
            <a:r>
              <a:rPr lang="pt-BR" dirty="0">
                <a:latin typeface="Times" panose="02020603050405020304" pitchFamily="18" charset="0"/>
                <a:cs typeface="Times" panose="02020603050405020304" pitchFamily="18" charset="0"/>
              </a:rPr>
              <a:t>A. Valverde, G. I. Tovar Jimenez, J. Perez Bravo, A. Fidalgo-Marijuan, </a:t>
            </a:r>
            <a:br>
              <a:rPr lang="pt-BR" dirty="0">
                <a:latin typeface="Times" panose="02020603050405020304" pitchFamily="18" charset="0"/>
                <a:cs typeface="Times" panose="02020603050405020304" pitchFamily="18" charset="0"/>
              </a:rPr>
            </a:br>
            <a:r>
              <a:rPr lang="pt-BR" dirty="0">
                <a:latin typeface="Times" panose="02020603050405020304" pitchFamily="18" charset="0"/>
                <a:cs typeface="Times" panose="02020603050405020304" pitchFamily="18" charset="0"/>
              </a:rPr>
              <a:t>L. Lezama, S. Lanceros-Méndez, G. Copello </a:t>
            </a:r>
            <a:r>
              <a:rPr lang="pt-BR" dirty="0" err="1">
                <a:latin typeface="Times" panose="02020603050405020304" pitchFamily="18" charset="0"/>
                <a:cs typeface="Times" panose="02020603050405020304" pitchFamily="18" charset="0"/>
              </a:rPr>
              <a:t>and</a:t>
            </a:r>
            <a:r>
              <a:rPr lang="pt-BR" dirty="0">
                <a:latin typeface="Times" panose="02020603050405020304" pitchFamily="18" charset="0"/>
                <a:cs typeface="Times" panose="02020603050405020304" pitchFamily="18" charset="0"/>
              </a:rPr>
              <a:t> R. Fernández de Luis</a:t>
            </a:r>
            <a:endParaRPr lang="en-GB" dirty="0">
              <a:latin typeface="Times" panose="02020603050405020304" pitchFamily="18" charset="0"/>
              <a:cs typeface="Times" panose="02020603050405020304" pitchFamily="18" charset="0"/>
            </a:endParaRPr>
          </a:p>
        </p:txBody>
      </p:sp>
      <p:pic>
        <p:nvPicPr>
          <p:cNvPr id="9" name="Imagen 3">
            <a:extLst>
              <a:ext uri="{FF2B5EF4-FFF2-40B4-BE49-F238E27FC236}">
                <a16:creationId xmlns:a16="http://schemas.microsoft.com/office/drawing/2014/main" id="{51637433-F6FF-4D4E-AB70-DC6EFC8D3F0E}"/>
              </a:ext>
            </a:extLst>
          </p:cNvPr>
          <p:cNvPicPr>
            <a:picLocks noChangeAspect="1"/>
          </p:cNvPicPr>
          <p:nvPr/>
        </p:nvPicPr>
        <p:blipFill>
          <a:blip r:embed="rId3"/>
          <a:stretch>
            <a:fillRect/>
          </a:stretch>
        </p:blipFill>
        <p:spPr>
          <a:xfrm>
            <a:off x="1890859" y="3184592"/>
            <a:ext cx="2794013" cy="3374889"/>
          </a:xfrm>
          <a:prstGeom prst="rect">
            <a:avLst/>
          </a:prstGeom>
        </p:spPr>
      </p:pic>
      <p:sp>
        <p:nvSpPr>
          <p:cNvPr id="11" name="Title 1">
            <a:extLst>
              <a:ext uri="{FF2B5EF4-FFF2-40B4-BE49-F238E27FC236}">
                <a16:creationId xmlns:a16="http://schemas.microsoft.com/office/drawing/2014/main" id="{1D633677-5E1B-4185-A86B-21CEE699F209}"/>
              </a:ext>
            </a:extLst>
          </p:cNvPr>
          <p:cNvSpPr txBox="1">
            <a:spLocks/>
          </p:cNvSpPr>
          <p:nvPr/>
        </p:nvSpPr>
        <p:spPr>
          <a:xfrm>
            <a:off x="4591864" y="3766450"/>
            <a:ext cx="6364786" cy="2017142"/>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accent2"/>
                </a:solidFill>
                <a:latin typeface="+mj-lt"/>
                <a:ea typeface="+mj-ea"/>
                <a:cs typeface="+mj-cs"/>
              </a:defRPr>
            </a:lvl1pPr>
          </a:lstStyle>
          <a:p>
            <a:r>
              <a:rPr lang="en-GB" sz="3500" b="1" dirty="0">
                <a:latin typeface="Times" panose="02020603050405020304" pitchFamily="18" charset="0"/>
                <a:cs typeface="Times" panose="02020603050405020304" pitchFamily="18" charset="0"/>
              </a:rPr>
              <a:t>INDESMOF - MSCA/RISE</a:t>
            </a:r>
          </a:p>
        </p:txBody>
      </p:sp>
    </p:spTree>
    <p:extLst>
      <p:ext uri="{BB962C8B-B14F-4D97-AF65-F5344CB8AC3E}">
        <p14:creationId xmlns:p14="http://schemas.microsoft.com/office/powerpoint/2010/main" val="39542736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 name="Rectangle: Rounded Corners 261">
            <a:extLst>
              <a:ext uri="{FF2B5EF4-FFF2-40B4-BE49-F238E27FC236}">
                <a16:creationId xmlns:a16="http://schemas.microsoft.com/office/drawing/2014/main" id="{6DD09F12-A380-4B2C-89E0-352515A46A78}"/>
              </a:ext>
            </a:extLst>
          </p:cNvPr>
          <p:cNvSpPr/>
          <p:nvPr/>
        </p:nvSpPr>
        <p:spPr>
          <a:xfrm>
            <a:off x="5153025" y="1105395"/>
            <a:ext cx="2343150" cy="475259"/>
          </a:xfrm>
          <a:prstGeom prst="roundRect">
            <a:avLst/>
          </a:prstGeom>
          <a:no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C757FED0-5EC7-48EA-8A34-43B7CF9EFEB3}"/>
              </a:ext>
            </a:extLst>
          </p:cNvPr>
          <p:cNvSpPr txBox="1"/>
          <p:nvPr/>
        </p:nvSpPr>
        <p:spPr>
          <a:xfrm>
            <a:off x="5404852" y="1167417"/>
            <a:ext cx="1833259" cy="369332"/>
          </a:xfrm>
          <a:prstGeom prst="rect">
            <a:avLst/>
          </a:prstGeom>
          <a:noFill/>
        </p:spPr>
        <p:txBody>
          <a:bodyPr wrap="none" rtlCol="0">
            <a:spAutoFit/>
          </a:bodyPr>
          <a:lstStyle/>
          <a:p>
            <a:r>
              <a:rPr lang="en-GB" b="1" dirty="0"/>
              <a:t>Photo-catalysis</a:t>
            </a:r>
          </a:p>
        </p:txBody>
      </p:sp>
      <p:pic>
        <p:nvPicPr>
          <p:cNvPr id="2" name="Picture 1">
            <a:extLst>
              <a:ext uri="{FF2B5EF4-FFF2-40B4-BE49-F238E27FC236}">
                <a16:creationId xmlns:a16="http://schemas.microsoft.com/office/drawing/2014/main" id="{1EF04364-B24B-4051-9D88-775E615BD708}"/>
              </a:ext>
            </a:extLst>
          </p:cNvPr>
          <p:cNvPicPr>
            <a:picLocks noChangeAspect="1"/>
          </p:cNvPicPr>
          <p:nvPr/>
        </p:nvPicPr>
        <p:blipFill>
          <a:blip r:embed="rId2"/>
          <a:stretch>
            <a:fillRect/>
          </a:stretch>
        </p:blipFill>
        <p:spPr>
          <a:xfrm>
            <a:off x="679694" y="2226782"/>
            <a:ext cx="4868423" cy="3607905"/>
          </a:xfrm>
          <a:prstGeom prst="rect">
            <a:avLst/>
          </a:prstGeom>
        </p:spPr>
      </p:pic>
      <p:sp>
        <p:nvSpPr>
          <p:cNvPr id="3" name="Arrow: Right 2">
            <a:extLst>
              <a:ext uri="{FF2B5EF4-FFF2-40B4-BE49-F238E27FC236}">
                <a16:creationId xmlns:a16="http://schemas.microsoft.com/office/drawing/2014/main" id="{81754962-146B-4BE3-BAF8-7EF582B9B07F}"/>
              </a:ext>
            </a:extLst>
          </p:cNvPr>
          <p:cNvSpPr/>
          <p:nvPr/>
        </p:nvSpPr>
        <p:spPr>
          <a:xfrm>
            <a:off x="5710644" y="3453847"/>
            <a:ext cx="417249" cy="124239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a:extLst>
              <a:ext uri="{FF2B5EF4-FFF2-40B4-BE49-F238E27FC236}">
                <a16:creationId xmlns:a16="http://schemas.microsoft.com/office/drawing/2014/main" id="{08616C04-7AC4-4B24-A02D-0F2CF21EB4C3}"/>
              </a:ext>
            </a:extLst>
          </p:cNvPr>
          <p:cNvPicPr>
            <a:picLocks noChangeAspect="1"/>
          </p:cNvPicPr>
          <p:nvPr/>
        </p:nvPicPr>
        <p:blipFill rotWithShape="1">
          <a:blip r:embed="rId3"/>
          <a:srcRect l="31310" t="53176"/>
          <a:stretch/>
        </p:blipFill>
        <p:spPr>
          <a:xfrm>
            <a:off x="6290420" y="2176594"/>
            <a:ext cx="5498449" cy="1832441"/>
          </a:xfrm>
          <a:prstGeom prst="rect">
            <a:avLst/>
          </a:prstGeom>
        </p:spPr>
      </p:pic>
      <p:pic>
        <p:nvPicPr>
          <p:cNvPr id="6" name="Picture 5">
            <a:extLst>
              <a:ext uri="{FF2B5EF4-FFF2-40B4-BE49-F238E27FC236}">
                <a16:creationId xmlns:a16="http://schemas.microsoft.com/office/drawing/2014/main" id="{70771857-D9A6-464E-8B33-B72668AD026D}"/>
              </a:ext>
            </a:extLst>
          </p:cNvPr>
          <p:cNvPicPr>
            <a:picLocks noChangeAspect="1"/>
          </p:cNvPicPr>
          <p:nvPr/>
        </p:nvPicPr>
        <p:blipFill rotWithShape="1">
          <a:blip r:embed="rId4"/>
          <a:srcRect l="30276" t="48115" r="31770"/>
          <a:stretch/>
        </p:blipFill>
        <p:spPr>
          <a:xfrm>
            <a:off x="8757312" y="4009035"/>
            <a:ext cx="3031557" cy="2276062"/>
          </a:xfrm>
          <a:prstGeom prst="rect">
            <a:avLst/>
          </a:prstGeom>
        </p:spPr>
      </p:pic>
      <p:pic>
        <p:nvPicPr>
          <p:cNvPr id="9" name="Picture 8">
            <a:extLst>
              <a:ext uri="{FF2B5EF4-FFF2-40B4-BE49-F238E27FC236}">
                <a16:creationId xmlns:a16="http://schemas.microsoft.com/office/drawing/2014/main" id="{2CF71A2D-BEC3-4B9D-9328-582AD6F47291}"/>
              </a:ext>
            </a:extLst>
          </p:cNvPr>
          <p:cNvPicPr>
            <a:picLocks noChangeAspect="1"/>
          </p:cNvPicPr>
          <p:nvPr/>
        </p:nvPicPr>
        <p:blipFill rotWithShape="1">
          <a:blip r:embed="rId4"/>
          <a:srcRect l="-755" t="2855" r="68746" b="54504"/>
          <a:stretch/>
        </p:blipFill>
        <p:spPr>
          <a:xfrm>
            <a:off x="6321481" y="4065103"/>
            <a:ext cx="2657717" cy="1944426"/>
          </a:xfrm>
          <a:prstGeom prst="rect">
            <a:avLst/>
          </a:prstGeom>
        </p:spPr>
      </p:pic>
    </p:spTree>
    <p:extLst>
      <p:ext uri="{BB962C8B-B14F-4D97-AF65-F5344CB8AC3E}">
        <p14:creationId xmlns:p14="http://schemas.microsoft.com/office/powerpoint/2010/main" val="6505485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16890" y="1525985"/>
            <a:ext cx="9322821" cy="4114255"/>
          </a:xfrm>
          <a:ln>
            <a:noFill/>
          </a:ln>
        </p:spPr>
        <p:txBody>
          <a:bodyPr>
            <a:noAutofit/>
          </a:bodyPr>
          <a:lstStyle/>
          <a:p>
            <a:pPr algn="l">
              <a:lnSpc>
                <a:spcPts val="4000"/>
              </a:lnSpc>
              <a:spcBef>
                <a:spcPts val="0"/>
              </a:spcBef>
              <a:spcAft>
                <a:spcPts val="1200"/>
              </a:spcAft>
            </a:pPr>
            <a:r>
              <a:rPr lang="en-GB" sz="3500" dirty="0">
                <a:latin typeface="Arial" pitchFamily="34" charset="0"/>
                <a:cs typeface="Arial" pitchFamily="34" charset="0"/>
              </a:rPr>
              <a:t>Scope</a:t>
            </a:r>
            <a:br>
              <a:rPr lang="en-GB" sz="3500" dirty="0">
                <a:latin typeface="Arial" pitchFamily="34" charset="0"/>
                <a:cs typeface="Arial" pitchFamily="34" charset="0"/>
              </a:rPr>
            </a:br>
            <a:br>
              <a:rPr lang="en-GB" sz="3500" dirty="0">
                <a:latin typeface="Arial" pitchFamily="34" charset="0"/>
                <a:cs typeface="Arial" pitchFamily="34" charset="0"/>
              </a:rPr>
            </a:br>
            <a:r>
              <a:rPr lang="en-GB" sz="3500" dirty="0">
                <a:latin typeface="Arial" pitchFamily="34" charset="0"/>
                <a:cs typeface="Arial" pitchFamily="34" charset="0"/>
              </a:rPr>
              <a:t>	</a:t>
            </a:r>
            <a:r>
              <a:rPr lang="en-GB" sz="2500" dirty="0">
                <a:solidFill>
                  <a:schemeClr val="bg2">
                    <a:lumMod val="40000"/>
                    <a:lumOff val="60000"/>
                  </a:schemeClr>
                </a:solidFill>
                <a:latin typeface="Arial" pitchFamily="34" charset="0"/>
                <a:cs typeface="Arial" pitchFamily="34" charset="0"/>
              </a:rPr>
              <a:t>1.- INDESMOF Project Aims</a:t>
            </a:r>
            <a:br>
              <a:rPr lang="en-GB" sz="2500" dirty="0">
                <a:latin typeface="Arial" pitchFamily="34" charset="0"/>
                <a:cs typeface="Arial" pitchFamily="34" charset="0"/>
              </a:rPr>
            </a:br>
            <a:r>
              <a:rPr lang="en-GB" sz="2500" dirty="0">
                <a:latin typeface="Arial" pitchFamily="34" charset="0"/>
                <a:cs typeface="Arial" pitchFamily="34" charset="0"/>
              </a:rPr>
              <a:t>	</a:t>
            </a:r>
            <a:r>
              <a:rPr lang="en-GB" sz="2500" dirty="0">
                <a:solidFill>
                  <a:schemeClr val="bg2">
                    <a:lumMod val="40000"/>
                    <a:lumOff val="60000"/>
                  </a:schemeClr>
                </a:solidFill>
                <a:latin typeface="Arial" pitchFamily="34" charset="0"/>
                <a:cs typeface="Arial" pitchFamily="34" charset="0"/>
              </a:rPr>
              <a:t>2.- Active Metal-Organic Frameworks modification</a:t>
            </a:r>
            <a:br>
              <a:rPr lang="en-GB" sz="2500" dirty="0">
                <a:latin typeface="Arial" pitchFamily="34" charset="0"/>
                <a:cs typeface="Arial" pitchFamily="34" charset="0"/>
              </a:rPr>
            </a:br>
            <a:r>
              <a:rPr lang="en-GB" sz="2500" dirty="0">
                <a:latin typeface="Arial" pitchFamily="34" charset="0"/>
                <a:cs typeface="Arial" pitchFamily="34" charset="0"/>
              </a:rPr>
              <a:t>	3.- MOF/Polymeric membranes for water remediation</a:t>
            </a:r>
            <a:br>
              <a:rPr lang="en-GB" sz="2500" dirty="0">
                <a:solidFill>
                  <a:schemeClr val="bg2">
                    <a:lumMod val="40000"/>
                    <a:lumOff val="60000"/>
                  </a:schemeClr>
                </a:solidFill>
                <a:latin typeface="Arial" pitchFamily="34" charset="0"/>
                <a:cs typeface="Arial" pitchFamily="34" charset="0"/>
              </a:rPr>
            </a:br>
            <a:r>
              <a:rPr lang="en-GB" sz="2500" dirty="0">
                <a:solidFill>
                  <a:schemeClr val="bg2">
                    <a:lumMod val="40000"/>
                    <a:lumOff val="60000"/>
                  </a:schemeClr>
                </a:solidFill>
                <a:latin typeface="Arial" pitchFamily="34" charset="0"/>
                <a:cs typeface="Arial" pitchFamily="34" charset="0"/>
              </a:rPr>
              <a:t>	4.- Acknowledgements</a:t>
            </a:r>
            <a:endParaRPr lang="es-ES" sz="2500" dirty="0">
              <a:solidFill>
                <a:schemeClr val="bg2">
                  <a:lumMod val="40000"/>
                  <a:lumOff val="60000"/>
                </a:schemeClr>
              </a:solidFill>
              <a:latin typeface="Arial" pitchFamily="34" charset="0"/>
              <a:cs typeface="Arial" pitchFamily="34" charset="0"/>
            </a:endParaRPr>
          </a:p>
        </p:txBody>
      </p:sp>
      <p:sp>
        <p:nvSpPr>
          <p:cNvPr id="19" name="18 Rectángulo"/>
          <p:cNvSpPr/>
          <p:nvPr/>
        </p:nvSpPr>
        <p:spPr>
          <a:xfrm>
            <a:off x="5572126" y="4876800"/>
            <a:ext cx="295275" cy="142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16586056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497D364-8BC4-461B-AD79-E624DD207CBF}"/>
              </a:ext>
            </a:extLst>
          </p:cNvPr>
          <p:cNvSpPr txBox="1"/>
          <p:nvPr/>
        </p:nvSpPr>
        <p:spPr>
          <a:xfrm>
            <a:off x="1704730" y="1002561"/>
            <a:ext cx="9026509" cy="830997"/>
          </a:xfrm>
          <a:prstGeom prst="rect">
            <a:avLst/>
          </a:prstGeom>
          <a:noFill/>
        </p:spPr>
        <p:txBody>
          <a:bodyPr wrap="none" rtlCol="0">
            <a:spAutoFit/>
          </a:bodyPr>
          <a:lstStyle/>
          <a:p>
            <a:pPr algn="ctr"/>
            <a:r>
              <a:rPr lang="en-GB" sz="2400" b="1" dirty="0"/>
              <a:t>Polymer and Metal-Organic Frameworks composites: </a:t>
            </a:r>
          </a:p>
          <a:p>
            <a:pPr algn="ctr"/>
            <a:r>
              <a:rPr lang="en-GB" sz="2400" i="1" u="sng" dirty="0"/>
              <a:t>Are the characteristics and functions of their components retained?</a:t>
            </a:r>
          </a:p>
        </p:txBody>
      </p:sp>
      <p:pic>
        <p:nvPicPr>
          <p:cNvPr id="5" name="Picture 4">
            <a:extLst>
              <a:ext uri="{FF2B5EF4-FFF2-40B4-BE49-F238E27FC236}">
                <a16:creationId xmlns:a16="http://schemas.microsoft.com/office/drawing/2014/main" id="{FA687DC0-EDAF-4693-BFBC-C1CF1606ABE1}"/>
              </a:ext>
            </a:extLst>
          </p:cNvPr>
          <p:cNvPicPr>
            <a:picLocks noChangeAspect="1"/>
          </p:cNvPicPr>
          <p:nvPr/>
        </p:nvPicPr>
        <p:blipFill rotWithShape="1">
          <a:blip r:embed="rId3">
            <a:clrChange>
              <a:clrFrom>
                <a:srgbClr val="000000"/>
              </a:clrFrom>
              <a:clrTo>
                <a:srgbClr val="000000">
                  <a:alpha val="0"/>
                </a:srgbClr>
              </a:clrTo>
            </a:clrChange>
            <a:extLst>
              <a:ext uri="{28A0092B-C50C-407E-A947-70E740481C1C}">
                <a14:useLocalDpi xmlns:a14="http://schemas.microsoft.com/office/drawing/2010/main" val="0"/>
              </a:ext>
            </a:extLst>
          </a:blip>
          <a:srcRect l="22391" r="23031"/>
          <a:stretch/>
        </p:blipFill>
        <p:spPr>
          <a:xfrm>
            <a:off x="1002199" y="2760015"/>
            <a:ext cx="1242392" cy="1155965"/>
          </a:xfrm>
          <a:prstGeom prst="rect">
            <a:avLst/>
          </a:prstGeom>
        </p:spPr>
      </p:pic>
      <p:sp>
        <p:nvSpPr>
          <p:cNvPr id="6" name="Arrow: Right 5">
            <a:extLst>
              <a:ext uri="{FF2B5EF4-FFF2-40B4-BE49-F238E27FC236}">
                <a16:creationId xmlns:a16="http://schemas.microsoft.com/office/drawing/2014/main" id="{DE59D35D-49A1-4675-BCFA-DCBF2274EE61}"/>
              </a:ext>
            </a:extLst>
          </p:cNvPr>
          <p:cNvSpPr/>
          <p:nvPr/>
        </p:nvSpPr>
        <p:spPr>
          <a:xfrm>
            <a:off x="2565875" y="3188293"/>
            <a:ext cx="335995" cy="47664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2FABD91E-4560-4409-9B29-9A02B6F72E0E}"/>
              </a:ext>
            </a:extLst>
          </p:cNvPr>
          <p:cNvPicPr>
            <a:picLocks noChangeAspect="1"/>
          </p:cNvPicPr>
          <p:nvPr/>
        </p:nvPicPr>
        <p:blipFill rotWithShape="1">
          <a:blip r:embed="rId4">
            <a:extLst>
              <a:ext uri="{28A0092B-C50C-407E-A947-70E740481C1C}">
                <a14:useLocalDpi xmlns:a14="http://schemas.microsoft.com/office/drawing/2010/main" val="0"/>
              </a:ext>
            </a:extLst>
          </a:blip>
          <a:srcRect l="24213" r="25815"/>
          <a:stretch/>
        </p:blipFill>
        <p:spPr>
          <a:xfrm>
            <a:off x="3228833" y="2688880"/>
            <a:ext cx="1332981" cy="1354545"/>
          </a:xfrm>
          <a:prstGeom prst="ellipse">
            <a:avLst/>
          </a:prstGeom>
          <a:ln>
            <a:noFill/>
          </a:ln>
          <a:effectLst>
            <a:softEdge rad="112500"/>
          </a:effectLst>
        </p:spPr>
      </p:pic>
      <p:pic>
        <p:nvPicPr>
          <p:cNvPr id="9" name="Picture 8">
            <a:extLst>
              <a:ext uri="{FF2B5EF4-FFF2-40B4-BE49-F238E27FC236}">
                <a16:creationId xmlns:a16="http://schemas.microsoft.com/office/drawing/2014/main" id="{1BEEE276-24DE-4850-9AD9-202E253EFB56}"/>
              </a:ext>
            </a:extLst>
          </p:cNvPr>
          <p:cNvPicPr>
            <a:picLocks noChangeAspect="1"/>
          </p:cNvPicPr>
          <p:nvPr/>
        </p:nvPicPr>
        <p:blipFill rotWithShape="1">
          <a:blip r:embed="rId5"/>
          <a:srcRect l="8723" t="12174" r="18070" b="11303"/>
          <a:stretch/>
        </p:blipFill>
        <p:spPr>
          <a:xfrm>
            <a:off x="727636" y="4422342"/>
            <a:ext cx="1716433" cy="1009217"/>
          </a:xfrm>
          <a:prstGeom prst="rect">
            <a:avLst/>
          </a:prstGeom>
        </p:spPr>
      </p:pic>
      <p:sp>
        <p:nvSpPr>
          <p:cNvPr id="23" name="Arrow: Right 22">
            <a:extLst>
              <a:ext uri="{FF2B5EF4-FFF2-40B4-BE49-F238E27FC236}">
                <a16:creationId xmlns:a16="http://schemas.microsoft.com/office/drawing/2014/main" id="{5D522EC0-CFB8-4BFF-A639-82048F680831}"/>
              </a:ext>
            </a:extLst>
          </p:cNvPr>
          <p:cNvSpPr/>
          <p:nvPr/>
        </p:nvSpPr>
        <p:spPr>
          <a:xfrm>
            <a:off x="2533249" y="4656622"/>
            <a:ext cx="335995" cy="47664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4" name="Group 13">
            <a:extLst>
              <a:ext uri="{FF2B5EF4-FFF2-40B4-BE49-F238E27FC236}">
                <a16:creationId xmlns:a16="http://schemas.microsoft.com/office/drawing/2014/main" id="{26A534E5-B758-43D8-9562-6B07225E3442}"/>
              </a:ext>
            </a:extLst>
          </p:cNvPr>
          <p:cNvGrpSpPr/>
          <p:nvPr/>
        </p:nvGrpSpPr>
        <p:grpSpPr>
          <a:xfrm>
            <a:off x="2943184" y="4280703"/>
            <a:ext cx="1908402" cy="1150626"/>
            <a:chOff x="3230128" y="4566605"/>
            <a:chExt cx="1908402" cy="1150626"/>
          </a:xfrm>
        </p:grpSpPr>
        <p:grpSp>
          <p:nvGrpSpPr>
            <p:cNvPr id="13" name="Group 12">
              <a:extLst>
                <a:ext uri="{FF2B5EF4-FFF2-40B4-BE49-F238E27FC236}">
                  <a16:creationId xmlns:a16="http://schemas.microsoft.com/office/drawing/2014/main" id="{244B3775-E9B8-4DB7-80EE-B66C9680D578}"/>
                </a:ext>
              </a:extLst>
            </p:cNvPr>
            <p:cNvGrpSpPr/>
            <p:nvPr/>
          </p:nvGrpSpPr>
          <p:grpSpPr>
            <a:xfrm>
              <a:off x="3437883" y="5230162"/>
              <a:ext cx="1700646" cy="487069"/>
              <a:chOff x="3220026" y="5534985"/>
              <a:chExt cx="1700646" cy="487069"/>
            </a:xfrm>
          </p:grpSpPr>
          <p:pic>
            <p:nvPicPr>
              <p:cNvPr id="26" name="0 Imagen">
                <a:extLst>
                  <a:ext uri="{FF2B5EF4-FFF2-40B4-BE49-F238E27FC236}">
                    <a16:creationId xmlns:a16="http://schemas.microsoft.com/office/drawing/2014/main" id="{2D7610D0-6575-433C-A967-548E5DFF48F3}"/>
                  </a:ext>
                </a:extLst>
              </p:cNvPr>
              <p:cNvPicPr/>
              <p:nvPr/>
            </p:nvPicPr>
            <p:blipFill rotWithShape="1">
              <a:blip r:embed="rId6" cstate="print">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rcRect l="66673" t="32773" b="48701"/>
              <a:stretch/>
            </p:blipFill>
            <p:spPr>
              <a:xfrm>
                <a:off x="3220026" y="5644015"/>
                <a:ext cx="1700646" cy="378039"/>
              </a:xfrm>
              <a:prstGeom prst="rect">
                <a:avLst/>
              </a:prstGeom>
            </p:spPr>
          </p:pic>
          <p:sp>
            <p:nvSpPr>
              <p:cNvPr id="36" name="Oval 35">
                <a:extLst>
                  <a:ext uri="{FF2B5EF4-FFF2-40B4-BE49-F238E27FC236}">
                    <a16:creationId xmlns:a16="http://schemas.microsoft.com/office/drawing/2014/main" id="{0D083A1E-DFF5-4D07-9781-82A513AA3888}"/>
                  </a:ext>
                </a:extLst>
              </p:cNvPr>
              <p:cNvSpPr/>
              <p:nvPr/>
            </p:nvSpPr>
            <p:spPr>
              <a:xfrm>
                <a:off x="3472905" y="5534985"/>
                <a:ext cx="280987" cy="15905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Oval 36">
                <a:extLst>
                  <a:ext uri="{FF2B5EF4-FFF2-40B4-BE49-F238E27FC236}">
                    <a16:creationId xmlns:a16="http://schemas.microsoft.com/office/drawing/2014/main" id="{302525A4-6595-48C3-A812-C64CF2AF0FFA}"/>
                  </a:ext>
                </a:extLst>
              </p:cNvPr>
              <p:cNvSpPr/>
              <p:nvPr/>
            </p:nvSpPr>
            <p:spPr>
              <a:xfrm>
                <a:off x="3888083" y="5547830"/>
                <a:ext cx="280987" cy="15905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Oval 37">
                <a:extLst>
                  <a:ext uri="{FF2B5EF4-FFF2-40B4-BE49-F238E27FC236}">
                    <a16:creationId xmlns:a16="http://schemas.microsoft.com/office/drawing/2014/main" id="{8EB5182B-50AA-4C36-8B40-23EE32B89DC8}"/>
                  </a:ext>
                </a:extLst>
              </p:cNvPr>
              <p:cNvSpPr/>
              <p:nvPr/>
            </p:nvSpPr>
            <p:spPr>
              <a:xfrm>
                <a:off x="4344178" y="5561274"/>
                <a:ext cx="280987" cy="15905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25" name="0 Imagen">
              <a:extLst>
                <a:ext uri="{FF2B5EF4-FFF2-40B4-BE49-F238E27FC236}">
                  <a16:creationId xmlns:a16="http://schemas.microsoft.com/office/drawing/2014/main" id="{87B67244-E61B-4F67-8163-2B31B6CFF375}"/>
                </a:ext>
              </a:extLst>
            </p:cNvPr>
            <p:cNvPicPr/>
            <p:nvPr/>
          </p:nvPicPr>
          <p:blipFill rotWithShape="1">
            <a:blip r:embed="rId6" cstate="print">
              <a:duotone>
                <a:schemeClr val="accent1">
                  <a:shade val="45000"/>
                  <a:satMod val="135000"/>
                </a:schemeClr>
                <a:prstClr val="white"/>
              </a:duotone>
              <a:extLst>
                <a:ext uri="{28A0092B-C50C-407E-A947-70E740481C1C}">
                  <a14:useLocalDpi xmlns:a14="http://schemas.microsoft.com/office/drawing/2010/main" val="0"/>
                </a:ext>
              </a:extLst>
            </a:blip>
            <a:srcRect l="66673" t="32773" b="48701"/>
            <a:stretch/>
          </p:blipFill>
          <p:spPr>
            <a:xfrm rot="10800000">
              <a:off x="3437884" y="4942728"/>
              <a:ext cx="1700646" cy="378039"/>
            </a:xfrm>
            <a:prstGeom prst="rect">
              <a:avLst/>
            </a:prstGeom>
          </p:spPr>
        </p:pic>
        <p:pic>
          <p:nvPicPr>
            <p:cNvPr id="24" name="0 Imagen">
              <a:extLst>
                <a:ext uri="{FF2B5EF4-FFF2-40B4-BE49-F238E27FC236}">
                  <a16:creationId xmlns:a16="http://schemas.microsoft.com/office/drawing/2014/main" id="{1FCC62A0-D6BD-46B6-B6CC-23C508A0B641}"/>
                </a:ext>
              </a:extLst>
            </p:cNvPr>
            <p:cNvPicPr/>
            <p:nvPr/>
          </p:nvPicPr>
          <p:blipFill rotWithShape="1">
            <a:blip r:embed="rId6" cstate="print">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rcRect l="66673" t="32773" b="48701"/>
            <a:stretch/>
          </p:blipFill>
          <p:spPr>
            <a:xfrm>
              <a:off x="3230128" y="4652195"/>
              <a:ext cx="1700646" cy="378039"/>
            </a:xfrm>
            <a:prstGeom prst="rect">
              <a:avLst/>
            </a:prstGeom>
          </p:spPr>
        </p:pic>
        <p:sp>
          <p:nvSpPr>
            <p:cNvPr id="10" name="Oval 9">
              <a:extLst>
                <a:ext uri="{FF2B5EF4-FFF2-40B4-BE49-F238E27FC236}">
                  <a16:creationId xmlns:a16="http://schemas.microsoft.com/office/drawing/2014/main" id="{FABB5822-CD43-4FBA-B49F-09BE1CB2C979}"/>
                </a:ext>
              </a:extLst>
            </p:cNvPr>
            <p:cNvSpPr/>
            <p:nvPr/>
          </p:nvSpPr>
          <p:spPr>
            <a:xfrm>
              <a:off x="3490913" y="4566605"/>
              <a:ext cx="280987" cy="13398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Oval 30">
              <a:extLst>
                <a:ext uri="{FF2B5EF4-FFF2-40B4-BE49-F238E27FC236}">
                  <a16:creationId xmlns:a16="http://schemas.microsoft.com/office/drawing/2014/main" id="{0FB63048-AB4D-41B0-AD39-C2C44E1550F5}"/>
                </a:ext>
              </a:extLst>
            </p:cNvPr>
            <p:cNvSpPr/>
            <p:nvPr/>
          </p:nvSpPr>
          <p:spPr>
            <a:xfrm>
              <a:off x="3929856" y="4580239"/>
              <a:ext cx="280987" cy="13398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Oval 31">
              <a:extLst>
                <a:ext uri="{FF2B5EF4-FFF2-40B4-BE49-F238E27FC236}">
                  <a16:creationId xmlns:a16="http://schemas.microsoft.com/office/drawing/2014/main" id="{FC74C1E7-6A9F-4B9F-B1F4-0CBFDE82C35D}"/>
                </a:ext>
              </a:extLst>
            </p:cNvPr>
            <p:cNvSpPr/>
            <p:nvPr/>
          </p:nvSpPr>
          <p:spPr>
            <a:xfrm>
              <a:off x="4338623" y="4576199"/>
              <a:ext cx="280987" cy="13398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Oval 32">
              <a:extLst>
                <a:ext uri="{FF2B5EF4-FFF2-40B4-BE49-F238E27FC236}">
                  <a16:creationId xmlns:a16="http://schemas.microsoft.com/office/drawing/2014/main" id="{86BCCB7D-7164-4131-9A6C-4840524F672E}"/>
                </a:ext>
              </a:extLst>
            </p:cNvPr>
            <p:cNvSpPr/>
            <p:nvPr/>
          </p:nvSpPr>
          <p:spPr>
            <a:xfrm>
              <a:off x="3733006" y="5244451"/>
              <a:ext cx="280987" cy="15905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E76E1E01-EEBE-439E-B7AD-9221FAAF6B3D}"/>
                </a:ext>
              </a:extLst>
            </p:cNvPr>
            <p:cNvSpPr/>
            <p:nvPr/>
          </p:nvSpPr>
          <p:spPr>
            <a:xfrm>
              <a:off x="4154781" y="5252533"/>
              <a:ext cx="280987" cy="15905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Oval 34">
              <a:extLst>
                <a:ext uri="{FF2B5EF4-FFF2-40B4-BE49-F238E27FC236}">
                  <a16:creationId xmlns:a16="http://schemas.microsoft.com/office/drawing/2014/main" id="{FE1A913B-6DB7-426C-BF62-E7D4175B00DC}"/>
                </a:ext>
              </a:extLst>
            </p:cNvPr>
            <p:cNvSpPr/>
            <p:nvPr/>
          </p:nvSpPr>
          <p:spPr>
            <a:xfrm>
              <a:off x="4599691" y="5262058"/>
              <a:ext cx="280987" cy="15905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58" name="Arrow: Right 157">
            <a:extLst>
              <a:ext uri="{FF2B5EF4-FFF2-40B4-BE49-F238E27FC236}">
                <a16:creationId xmlns:a16="http://schemas.microsoft.com/office/drawing/2014/main" id="{4E418144-9979-4F09-BD8E-2854424AB52D}"/>
              </a:ext>
            </a:extLst>
          </p:cNvPr>
          <p:cNvSpPr/>
          <p:nvPr/>
        </p:nvSpPr>
        <p:spPr>
          <a:xfrm>
            <a:off x="4843595" y="3806350"/>
            <a:ext cx="335995" cy="7691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6" name="Arrow: Right 245">
            <a:extLst>
              <a:ext uri="{FF2B5EF4-FFF2-40B4-BE49-F238E27FC236}">
                <a16:creationId xmlns:a16="http://schemas.microsoft.com/office/drawing/2014/main" id="{40945EDA-EF72-4DFF-A226-C18A5591A03D}"/>
              </a:ext>
            </a:extLst>
          </p:cNvPr>
          <p:cNvSpPr/>
          <p:nvPr/>
        </p:nvSpPr>
        <p:spPr>
          <a:xfrm>
            <a:off x="8218957" y="3819737"/>
            <a:ext cx="335995" cy="7691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49" name="Picture 248">
            <a:extLst>
              <a:ext uri="{FF2B5EF4-FFF2-40B4-BE49-F238E27FC236}">
                <a16:creationId xmlns:a16="http://schemas.microsoft.com/office/drawing/2014/main" id="{3713E8E4-9D07-4506-9F78-900BA740B84C}"/>
              </a:ext>
            </a:extLst>
          </p:cNvPr>
          <p:cNvPicPr>
            <a:picLocks noChangeAspect="1"/>
          </p:cNvPicPr>
          <p:nvPr/>
        </p:nvPicPr>
        <p:blipFill>
          <a:blip r:embed="rId7"/>
          <a:stretch>
            <a:fillRect/>
          </a:stretch>
        </p:blipFill>
        <p:spPr>
          <a:xfrm>
            <a:off x="8667110" y="2762086"/>
            <a:ext cx="2371323" cy="1190931"/>
          </a:xfrm>
          <a:prstGeom prst="rect">
            <a:avLst/>
          </a:prstGeom>
        </p:spPr>
      </p:pic>
      <p:pic>
        <p:nvPicPr>
          <p:cNvPr id="250" name="Picture 249">
            <a:extLst>
              <a:ext uri="{FF2B5EF4-FFF2-40B4-BE49-F238E27FC236}">
                <a16:creationId xmlns:a16="http://schemas.microsoft.com/office/drawing/2014/main" id="{479EBA44-93AE-421F-9BA7-48D6D9E13E0D}"/>
              </a:ext>
            </a:extLst>
          </p:cNvPr>
          <p:cNvPicPr>
            <a:picLocks noChangeAspect="1"/>
          </p:cNvPicPr>
          <p:nvPr/>
        </p:nvPicPr>
        <p:blipFill>
          <a:blip r:embed="rId8"/>
          <a:stretch>
            <a:fillRect/>
          </a:stretch>
        </p:blipFill>
        <p:spPr>
          <a:xfrm>
            <a:off x="10054738" y="4220522"/>
            <a:ext cx="1075562" cy="1434083"/>
          </a:xfrm>
          <a:prstGeom prst="rect">
            <a:avLst/>
          </a:prstGeom>
        </p:spPr>
      </p:pic>
      <p:pic>
        <p:nvPicPr>
          <p:cNvPr id="251" name="Picture 250">
            <a:extLst>
              <a:ext uri="{FF2B5EF4-FFF2-40B4-BE49-F238E27FC236}">
                <a16:creationId xmlns:a16="http://schemas.microsoft.com/office/drawing/2014/main" id="{8052D00B-2901-4D4F-B5B6-CA33BF8CD15B}"/>
              </a:ext>
            </a:extLst>
          </p:cNvPr>
          <p:cNvPicPr>
            <a:picLocks noChangeAspect="1"/>
          </p:cNvPicPr>
          <p:nvPr/>
        </p:nvPicPr>
        <p:blipFill rotWithShape="1">
          <a:blip r:embed="rId9"/>
          <a:srcRect l="18065" t="1755" r="12090" b="-1755"/>
          <a:stretch/>
        </p:blipFill>
        <p:spPr>
          <a:xfrm>
            <a:off x="8708184" y="4381021"/>
            <a:ext cx="1193322" cy="1139923"/>
          </a:xfrm>
          <a:prstGeom prst="rect">
            <a:avLst/>
          </a:prstGeom>
        </p:spPr>
      </p:pic>
      <p:sp>
        <p:nvSpPr>
          <p:cNvPr id="252" name="TextBox 251">
            <a:extLst>
              <a:ext uri="{FF2B5EF4-FFF2-40B4-BE49-F238E27FC236}">
                <a16:creationId xmlns:a16="http://schemas.microsoft.com/office/drawing/2014/main" id="{F05FC498-C647-43B2-BC50-E883E95F604D}"/>
              </a:ext>
            </a:extLst>
          </p:cNvPr>
          <p:cNvSpPr txBox="1"/>
          <p:nvPr/>
        </p:nvSpPr>
        <p:spPr>
          <a:xfrm>
            <a:off x="804612" y="2164470"/>
            <a:ext cx="1800237" cy="338554"/>
          </a:xfrm>
          <a:prstGeom prst="rect">
            <a:avLst/>
          </a:prstGeom>
          <a:noFill/>
        </p:spPr>
        <p:txBody>
          <a:bodyPr wrap="none" rtlCol="0">
            <a:spAutoFit/>
          </a:bodyPr>
          <a:lstStyle/>
          <a:p>
            <a:pPr algn="ctr"/>
            <a:r>
              <a:rPr lang="en-GB" sz="1600" b="1" dirty="0"/>
              <a:t>Armstrong-Scale</a:t>
            </a:r>
            <a:endParaRPr lang="en-GB" sz="1600" i="1" dirty="0"/>
          </a:p>
        </p:txBody>
      </p:sp>
      <p:sp>
        <p:nvSpPr>
          <p:cNvPr id="253" name="TextBox 252">
            <a:extLst>
              <a:ext uri="{FF2B5EF4-FFF2-40B4-BE49-F238E27FC236}">
                <a16:creationId xmlns:a16="http://schemas.microsoft.com/office/drawing/2014/main" id="{698621FD-60E8-439C-8678-EC8A417ADA5E}"/>
              </a:ext>
            </a:extLst>
          </p:cNvPr>
          <p:cNvSpPr txBox="1"/>
          <p:nvPr/>
        </p:nvSpPr>
        <p:spPr>
          <a:xfrm>
            <a:off x="3254763" y="2164470"/>
            <a:ext cx="1281120" cy="338554"/>
          </a:xfrm>
          <a:prstGeom prst="rect">
            <a:avLst/>
          </a:prstGeom>
          <a:noFill/>
        </p:spPr>
        <p:txBody>
          <a:bodyPr wrap="none" rtlCol="0">
            <a:spAutoFit/>
          </a:bodyPr>
          <a:lstStyle/>
          <a:p>
            <a:pPr algn="ctr"/>
            <a:r>
              <a:rPr lang="en-GB" sz="1600" b="1" dirty="0"/>
              <a:t>Nano-Scale</a:t>
            </a:r>
            <a:endParaRPr lang="en-GB" sz="1600" i="1" dirty="0"/>
          </a:p>
        </p:txBody>
      </p:sp>
      <p:grpSp>
        <p:nvGrpSpPr>
          <p:cNvPr id="256" name="Group 255">
            <a:extLst>
              <a:ext uri="{FF2B5EF4-FFF2-40B4-BE49-F238E27FC236}">
                <a16:creationId xmlns:a16="http://schemas.microsoft.com/office/drawing/2014/main" id="{F9234ABB-698E-4012-A537-FF0A88548E91}"/>
              </a:ext>
            </a:extLst>
          </p:cNvPr>
          <p:cNvGrpSpPr/>
          <p:nvPr/>
        </p:nvGrpSpPr>
        <p:grpSpPr>
          <a:xfrm>
            <a:off x="5519104" y="2110574"/>
            <a:ext cx="2219109" cy="3863384"/>
            <a:chOff x="5519104" y="2110574"/>
            <a:chExt cx="2219109" cy="3863384"/>
          </a:xfrm>
        </p:grpSpPr>
        <p:grpSp>
          <p:nvGrpSpPr>
            <p:cNvPr id="160" name="Group 208">
              <a:extLst>
                <a:ext uri="{FF2B5EF4-FFF2-40B4-BE49-F238E27FC236}">
                  <a16:creationId xmlns:a16="http://schemas.microsoft.com/office/drawing/2014/main" id="{FB12807A-7F9B-4595-94CB-B1DE1CBC53DD}"/>
                </a:ext>
              </a:extLst>
            </p:cNvPr>
            <p:cNvGrpSpPr/>
            <p:nvPr/>
          </p:nvGrpSpPr>
          <p:grpSpPr>
            <a:xfrm rot="5400000">
              <a:off x="4845639" y="3081384"/>
              <a:ext cx="3566039" cy="2219109"/>
              <a:chOff x="15338317" y="8789846"/>
              <a:chExt cx="6156007" cy="3830820"/>
            </a:xfrm>
          </p:grpSpPr>
          <p:sp>
            <p:nvSpPr>
              <p:cNvPr id="193" name="Rectangle: Rounded Corners 159">
                <a:extLst>
                  <a:ext uri="{FF2B5EF4-FFF2-40B4-BE49-F238E27FC236}">
                    <a16:creationId xmlns:a16="http://schemas.microsoft.com/office/drawing/2014/main" id="{AB421750-6FCC-4D38-B9C1-C4EDF5EB447F}"/>
                  </a:ext>
                </a:extLst>
              </p:cNvPr>
              <p:cNvSpPr/>
              <p:nvPr/>
            </p:nvSpPr>
            <p:spPr>
              <a:xfrm>
                <a:off x="15338317" y="8859559"/>
                <a:ext cx="6156007" cy="371072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4" name="Oval 193">
                <a:extLst>
                  <a:ext uri="{FF2B5EF4-FFF2-40B4-BE49-F238E27FC236}">
                    <a16:creationId xmlns:a16="http://schemas.microsoft.com/office/drawing/2014/main" id="{D9E7A177-79E5-43AA-9FAF-B85D0E25216F}"/>
                  </a:ext>
                </a:extLst>
              </p:cNvPr>
              <p:cNvSpPr/>
              <p:nvPr/>
            </p:nvSpPr>
            <p:spPr>
              <a:xfrm>
                <a:off x="15753793" y="9107402"/>
                <a:ext cx="889926" cy="889926"/>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5" name="Oval 194">
                <a:extLst>
                  <a:ext uri="{FF2B5EF4-FFF2-40B4-BE49-F238E27FC236}">
                    <a16:creationId xmlns:a16="http://schemas.microsoft.com/office/drawing/2014/main" id="{F92E0984-4109-4584-983F-1FB418EB8637}"/>
                  </a:ext>
                </a:extLst>
              </p:cNvPr>
              <p:cNvSpPr/>
              <p:nvPr/>
            </p:nvSpPr>
            <p:spPr>
              <a:xfrm>
                <a:off x="17072366" y="10290573"/>
                <a:ext cx="889926" cy="889926"/>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6" name="Oval 195">
                <a:extLst>
                  <a:ext uri="{FF2B5EF4-FFF2-40B4-BE49-F238E27FC236}">
                    <a16:creationId xmlns:a16="http://schemas.microsoft.com/office/drawing/2014/main" id="{FC9658CD-F189-4412-9ED2-8C533EC0F1B3}"/>
                  </a:ext>
                </a:extLst>
              </p:cNvPr>
              <p:cNvSpPr/>
              <p:nvPr/>
            </p:nvSpPr>
            <p:spPr>
              <a:xfrm>
                <a:off x="17819024" y="9120754"/>
                <a:ext cx="889926" cy="889926"/>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7" name="Oval 196">
                <a:extLst>
                  <a:ext uri="{FF2B5EF4-FFF2-40B4-BE49-F238E27FC236}">
                    <a16:creationId xmlns:a16="http://schemas.microsoft.com/office/drawing/2014/main" id="{7BA49E02-0BCC-474F-BD40-BC7D53FFD79F}"/>
                  </a:ext>
                </a:extLst>
              </p:cNvPr>
              <p:cNvSpPr/>
              <p:nvPr/>
            </p:nvSpPr>
            <p:spPr>
              <a:xfrm>
                <a:off x="18416320" y="11422114"/>
                <a:ext cx="889926" cy="889926"/>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8" name="Oval 197">
                <a:extLst>
                  <a:ext uri="{FF2B5EF4-FFF2-40B4-BE49-F238E27FC236}">
                    <a16:creationId xmlns:a16="http://schemas.microsoft.com/office/drawing/2014/main" id="{6E783826-4D4E-4FD7-8561-0849A41B0356}"/>
                  </a:ext>
                </a:extLst>
              </p:cNvPr>
              <p:cNvSpPr/>
              <p:nvPr/>
            </p:nvSpPr>
            <p:spPr>
              <a:xfrm>
                <a:off x="18861283" y="10048959"/>
                <a:ext cx="889926" cy="889926"/>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9" name="Oval 198">
                <a:extLst>
                  <a:ext uri="{FF2B5EF4-FFF2-40B4-BE49-F238E27FC236}">
                    <a16:creationId xmlns:a16="http://schemas.microsoft.com/office/drawing/2014/main" id="{CA8007D2-4126-40E5-BB70-D3B218AB71F5}"/>
                  </a:ext>
                </a:extLst>
              </p:cNvPr>
              <p:cNvSpPr/>
              <p:nvPr/>
            </p:nvSpPr>
            <p:spPr>
              <a:xfrm>
                <a:off x="16539326" y="11567349"/>
                <a:ext cx="889926" cy="889926"/>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0" name="Oval 199">
                <a:extLst>
                  <a:ext uri="{FF2B5EF4-FFF2-40B4-BE49-F238E27FC236}">
                    <a16:creationId xmlns:a16="http://schemas.microsoft.com/office/drawing/2014/main" id="{C745AE10-6698-4B7F-BC67-1268FECA1F7D}"/>
                  </a:ext>
                </a:extLst>
              </p:cNvPr>
              <p:cNvSpPr/>
              <p:nvPr/>
            </p:nvSpPr>
            <p:spPr>
              <a:xfrm>
                <a:off x="20293315" y="11420145"/>
                <a:ext cx="889926" cy="889926"/>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1" name="Oval 200">
                <a:extLst>
                  <a:ext uri="{FF2B5EF4-FFF2-40B4-BE49-F238E27FC236}">
                    <a16:creationId xmlns:a16="http://schemas.microsoft.com/office/drawing/2014/main" id="{798294F4-A0AD-43D9-9C5F-A50CD971D165}"/>
                  </a:ext>
                </a:extLst>
              </p:cNvPr>
              <p:cNvSpPr/>
              <p:nvPr/>
            </p:nvSpPr>
            <p:spPr>
              <a:xfrm>
                <a:off x="19975070" y="9107402"/>
                <a:ext cx="889926" cy="889926"/>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2" name="Oval 201">
                <a:extLst>
                  <a:ext uri="{FF2B5EF4-FFF2-40B4-BE49-F238E27FC236}">
                    <a16:creationId xmlns:a16="http://schemas.microsoft.com/office/drawing/2014/main" id="{17356BB9-B964-4E63-B832-011E9B4AECEB}"/>
                  </a:ext>
                </a:extLst>
              </p:cNvPr>
              <p:cNvSpPr/>
              <p:nvPr/>
            </p:nvSpPr>
            <p:spPr>
              <a:xfrm>
                <a:off x="17144029" y="9649687"/>
                <a:ext cx="353833" cy="353833"/>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3" name="Oval 202">
                <a:extLst>
                  <a:ext uri="{FF2B5EF4-FFF2-40B4-BE49-F238E27FC236}">
                    <a16:creationId xmlns:a16="http://schemas.microsoft.com/office/drawing/2014/main" id="{96852F19-2BF6-4CF6-8626-D6F1421CFE41}"/>
                  </a:ext>
                </a:extLst>
              </p:cNvPr>
              <p:cNvSpPr/>
              <p:nvPr/>
            </p:nvSpPr>
            <p:spPr>
              <a:xfrm>
                <a:off x="17608459" y="11658478"/>
                <a:ext cx="353833" cy="3538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4" name="Oval 203">
                <a:extLst>
                  <a:ext uri="{FF2B5EF4-FFF2-40B4-BE49-F238E27FC236}">
                    <a16:creationId xmlns:a16="http://schemas.microsoft.com/office/drawing/2014/main" id="{38FF08A2-5681-46EA-AB8E-31FE501BA56E}"/>
                  </a:ext>
                </a:extLst>
              </p:cNvPr>
              <p:cNvSpPr/>
              <p:nvPr/>
            </p:nvSpPr>
            <p:spPr>
              <a:xfrm>
                <a:off x="18272134" y="11046630"/>
                <a:ext cx="353833" cy="3538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5" name="Oval 204">
                <a:extLst>
                  <a:ext uri="{FF2B5EF4-FFF2-40B4-BE49-F238E27FC236}">
                    <a16:creationId xmlns:a16="http://schemas.microsoft.com/office/drawing/2014/main" id="{8331677F-7155-40F0-851A-2B04412082A6}"/>
                  </a:ext>
                </a:extLst>
              </p:cNvPr>
              <p:cNvSpPr/>
              <p:nvPr/>
            </p:nvSpPr>
            <p:spPr>
              <a:xfrm>
                <a:off x="19600343" y="11180499"/>
                <a:ext cx="353833" cy="3538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6" name="Oval 205">
                <a:extLst>
                  <a:ext uri="{FF2B5EF4-FFF2-40B4-BE49-F238E27FC236}">
                    <a16:creationId xmlns:a16="http://schemas.microsoft.com/office/drawing/2014/main" id="{6B2438B5-6E9F-4934-AB6B-FC2EE23C28C9}"/>
                  </a:ext>
                </a:extLst>
              </p:cNvPr>
              <p:cNvSpPr/>
              <p:nvPr/>
            </p:nvSpPr>
            <p:spPr>
              <a:xfrm>
                <a:off x="19977829" y="10346062"/>
                <a:ext cx="606465" cy="606465"/>
              </a:xfrm>
              <a:prstGeom prst="ellipse">
                <a:avLst/>
              </a:prstGeom>
              <a:solidFill>
                <a:schemeClr val="tx2">
                  <a:lumMod val="40000"/>
                  <a:lumOff val="6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7" name="Oval 206">
                <a:extLst>
                  <a:ext uri="{FF2B5EF4-FFF2-40B4-BE49-F238E27FC236}">
                    <a16:creationId xmlns:a16="http://schemas.microsoft.com/office/drawing/2014/main" id="{B3606FC1-986D-4F5B-8AA4-39A5790DE3FC}"/>
                  </a:ext>
                </a:extLst>
              </p:cNvPr>
              <p:cNvSpPr/>
              <p:nvPr/>
            </p:nvSpPr>
            <p:spPr>
              <a:xfrm>
                <a:off x="15844923" y="10230100"/>
                <a:ext cx="353833" cy="353833"/>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8" name="Oval 207">
                <a:extLst>
                  <a:ext uri="{FF2B5EF4-FFF2-40B4-BE49-F238E27FC236}">
                    <a16:creationId xmlns:a16="http://schemas.microsoft.com/office/drawing/2014/main" id="{767D21C2-15B9-4E6D-BF65-F9DCC2644677}"/>
                  </a:ext>
                </a:extLst>
              </p:cNvPr>
              <p:cNvSpPr/>
              <p:nvPr/>
            </p:nvSpPr>
            <p:spPr>
              <a:xfrm>
                <a:off x="19300668" y="9247506"/>
                <a:ext cx="353833" cy="3538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9" name="Oval 208">
                <a:extLst>
                  <a:ext uri="{FF2B5EF4-FFF2-40B4-BE49-F238E27FC236}">
                    <a16:creationId xmlns:a16="http://schemas.microsoft.com/office/drawing/2014/main" id="{9B18AD69-3C0E-463A-A9B2-D0C58F1D84AC}"/>
                  </a:ext>
                </a:extLst>
              </p:cNvPr>
              <p:cNvSpPr/>
              <p:nvPr/>
            </p:nvSpPr>
            <p:spPr>
              <a:xfrm>
                <a:off x="15972935" y="10659496"/>
                <a:ext cx="832291" cy="832291"/>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0" name="Oval 209">
                <a:extLst>
                  <a:ext uri="{FF2B5EF4-FFF2-40B4-BE49-F238E27FC236}">
                    <a16:creationId xmlns:a16="http://schemas.microsoft.com/office/drawing/2014/main" id="{9A872EA1-B3E9-4F43-8539-BF9AC26A08BC}"/>
                  </a:ext>
                </a:extLst>
              </p:cNvPr>
              <p:cNvSpPr/>
              <p:nvPr/>
            </p:nvSpPr>
            <p:spPr>
              <a:xfrm>
                <a:off x="20739984" y="10678957"/>
                <a:ext cx="198899" cy="198899"/>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1" name="Oval 210">
                <a:extLst>
                  <a:ext uri="{FF2B5EF4-FFF2-40B4-BE49-F238E27FC236}">
                    <a16:creationId xmlns:a16="http://schemas.microsoft.com/office/drawing/2014/main" id="{B67BAB68-EB19-4F63-91DA-8132F6BEE5A9}"/>
                  </a:ext>
                </a:extLst>
              </p:cNvPr>
              <p:cNvSpPr/>
              <p:nvPr/>
            </p:nvSpPr>
            <p:spPr>
              <a:xfrm>
                <a:off x="19032777" y="11129934"/>
                <a:ext cx="674424" cy="6744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2" name="Oval 211">
                <a:extLst>
                  <a:ext uri="{FF2B5EF4-FFF2-40B4-BE49-F238E27FC236}">
                    <a16:creationId xmlns:a16="http://schemas.microsoft.com/office/drawing/2014/main" id="{B0471E04-23BE-4DF2-B09A-5E736B8D3630}"/>
                  </a:ext>
                </a:extLst>
              </p:cNvPr>
              <p:cNvSpPr/>
              <p:nvPr/>
            </p:nvSpPr>
            <p:spPr>
              <a:xfrm>
                <a:off x="19025035" y="10879129"/>
                <a:ext cx="442718" cy="4427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3" name="Oval 212">
                <a:extLst>
                  <a:ext uri="{FF2B5EF4-FFF2-40B4-BE49-F238E27FC236}">
                    <a16:creationId xmlns:a16="http://schemas.microsoft.com/office/drawing/2014/main" id="{F93DAAC8-5D61-411C-B70A-10858C4F8716}"/>
                  </a:ext>
                </a:extLst>
              </p:cNvPr>
              <p:cNvSpPr/>
              <p:nvPr/>
            </p:nvSpPr>
            <p:spPr>
              <a:xfrm>
                <a:off x="18814027" y="12177948"/>
                <a:ext cx="442718" cy="4427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4" name="Oval 213">
                <a:extLst>
                  <a:ext uri="{FF2B5EF4-FFF2-40B4-BE49-F238E27FC236}">
                    <a16:creationId xmlns:a16="http://schemas.microsoft.com/office/drawing/2014/main" id="{0204E093-4BA5-447B-80C2-ABEDA513C8B6}"/>
                  </a:ext>
                </a:extLst>
              </p:cNvPr>
              <p:cNvSpPr/>
              <p:nvPr/>
            </p:nvSpPr>
            <p:spPr>
              <a:xfrm>
                <a:off x="18428008" y="11369579"/>
                <a:ext cx="209497" cy="20949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5" name="Oval 214">
                <a:extLst>
                  <a:ext uri="{FF2B5EF4-FFF2-40B4-BE49-F238E27FC236}">
                    <a16:creationId xmlns:a16="http://schemas.microsoft.com/office/drawing/2014/main" id="{26927DEA-69C9-4844-B790-8ABC3A44FA83}"/>
                  </a:ext>
                </a:extLst>
              </p:cNvPr>
              <p:cNvSpPr/>
              <p:nvPr/>
            </p:nvSpPr>
            <p:spPr>
              <a:xfrm>
                <a:off x="18129594" y="11118797"/>
                <a:ext cx="209497" cy="20949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6" name="Oval 215">
                <a:extLst>
                  <a:ext uri="{FF2B5EF4-FFF2-40B4-BE49-F238E27FC236}">
                    <a16:creationId xmlns:a16="http://schemas.microsoft.com/office/drawing/2014/main" id="{BE58F42C-6E25-40DE-8BD3-7609463DF9A8}"/>
                  </a:ext>
                </a:extLst>
              </p:cNvPr>
              <p:cNvSpPr/>
              <p:nvPr/>
            </p:nvSpPr>
            <p:spPr>
              <a:xfrm>
                <a:off x="17990133" y="11154881"/>
                <a:ext cx="209497" cy="20949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7" name="Oval 216">
                <a:extLst>
                  <a:ext uri="{FF2B5EF4-FFF2-40B4-BE49-F238E27FC236}">
                    <a16:creationId xmlns:a16="http://schemas.microsoft.com/office/drawing/2014/main" id="{C437F8BB-2E91-449C-A9E2-7BC3E15D9142}"/>
                  </a:ext>
                </a:extLst>
              </p:cNvPr>
              <p:cNvSpPr/>
              <p:nvPr/>
            </p:nvSpPr>
            <p:spPr>
              <a:xfrm>
                <a:off x="17663096" y="10938885"/>
                <a:ext cx="395708" cy="3957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8" name="Oval 217">
                <a:extLst>
                  <a:ext uri="{FF2B5EF4-FFF2-40B4-BE49-F238E27FC236}">
                    <a16:creationId xmlns:a16="http://schemas.microsoft.com/office/drawing/2014/main" id="{10C48324-F7C4-45D4-A348-308A0DF1B2C7}"/>
                  </a:ext>
                </a:extLst>
              </p:cNvPr>
              <p:cNvSpPr/>
              <p:nvPr/>
            </p:nvSpPr>
            <p:spPr>
              <a:xfrm>
                <a:off x="18772476" y="10018075"/>
                <a:ext cx="395708" cy="3957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9" name="Oval 218">
                <a:extLst>
                  <a:ext uri="{FF2B5EF4-FFF2-40B4-BE49-F238E27FC236}">
                    <a16:creationId xmlns:a16="http://schemas.microsoft.com/office/drawing/2014/main" id="{0ABF3E3A-8693-4FF3-AC0B-1C83044CF81B}"/>
                  </a:ext>
                </a:extLst>
              </p:cNvPr>
              <p:cNvSpPr/>
              <p:nvPr/>
            </p:nvSpPr>
            <p:spPr>
              <a:xfrm>
                <a:off x="18779548" y="9536788"/>
                <a:ext cx="577733" cy="5777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0" name="Oval 219">
                <a:extLst>
                  <a:ext uri="{FF2B5EF4-FFF2-40B4-BE49-F238E27FC236}">
                    <a16:creationId xmlns:a16="http://schemas.microsoft.com/office/drawing/2014/main" id="{B82F10DC-F956-47B8-83A2-067033B71D53}"/>
                  </a:ext>
                </a:extLst>
              </p:cNvPr>
              <p:cNvSpPr/>
              <p:nvPr/>
            </p:nvSpPr>
            <p:spPr>
              <a:xfrm>
                <a:off x="18626110" y="9642510"/>
                <a:ext cx="198899" cy="1988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1" name="Oval 220">
                <a:extLst>
                  <a:ext uri="{FF2B5EF4-FFF2-40B4-BE49-F238E27FC236}">
                    <a16:creationId xmlns:a16="http://schemas.microsoft.com/office/drawing/2014/main" id="{A6D0E0DF-B0BB-426E-9C09-A62DD8454501}"/>
                  </a:ext>
                </a:extLst>
              </p:cNvPr>
              <p:cNvSpPr/>
              <p:nvPr/>
            </p:nvSpPr>
            <p:spPr>
              <a:xfrm>
                <a:off x="17762952" y="11526692"/>
                <a:ext cx="209497" cy="20949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2" name="Oval 221">
                <a:extLst>
                  <a:ext uri="{FF2B5EF4-FFF2-40B4-BE49-F238E27FC236}">
                    <a16:creationId xmlns:a16="http://schemas.microsoft.com/office/drawing/2014/main" id="{E3A36C3D-CB39-4D6D-867A-85CA52EF522B}"/>
                  </a:ext>
                </a:extLst>
              </p:cNvPr>
              <p:cNvSpPr/>
              <p:nvPr/>
            </p:nvSpPr>
            <p:spPr>
              <a:xfrm>
                <a:off x="17814585" y="11280532"/>
                <a:ext cx="362287" cy="36228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3" name="Oval 222">
                <a:extLst>
                  <a:ext uri="{FF2B5EF4-FFF2-40B4-BE49-F238E27FC236}">
                    <a16:creationId xmlns:a16="http://schemas.microsoft.com/office/drawing/2014/main" id="{08B224D4-CF79-4303-B0EC-7B8908929425}"/>
                  </a:ext>
                </a:extLst>
              </p:cNvPr>
              <p:cNvSpPr/>
              <p:nvPr/>
            </p:nvSpPr>
            <p:spPr>
              <a:xfrm>
                <a:off x="16690033" y="11011637"/>
                <a:ext cx="362287" cy="36228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4" name="Oval 223">
                <a:extLst>
                  <a:ext uri="{FF2B5EF4-FFF2-40B4-BE49-F238E27FC236}">
                    <a16:creationId xmlns:a16="http://schemas.microsoft.com/office/drawing/2014/main" id="{E33739D7-18C6-43FF-9DF2-B1D2EB01E5D8}"/>
                  </a:ext>
                </a:extLst>
              </p:cNvPr>
              <p:cNvSpPr/>
              <p:nvPr/>
            </p:nvSpPr>
            <p:spPr>
              <a:xfrm>
                <a:off x="16857097" y="10725278"/>
                <a:ext cx="481730" cy="4817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5" name="Oval 224">
                <a:extLst>
                  <a:ext uri="{FF2B5EF4-FFF2-40B4-BE49-F238E27FC236}">
                    <a16:creationId xmlns:a16="http://schemas.microsoft.com/office/drawing/2014/main" id="{28CBFF9F-546F-441C-BBED-6B72106CACF8}"/>
                  </a:ext>
                </a:extLst>
              </p:cNvPr>
              <p:cNvSpPr/>
              <p:nvPr/>
            </p:nvSpPr>
            <p:spPr>
              <a:xfrm>
                <a:off x="17883702" y="10490398"/>
                <a:ext cx="209497" cy="20949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6" name="Oval 225">
                <a:extLst>
                  <a:ext uri="{FF2B5EF4-FFF2-40B4-BE49-F238E27FC236}">
                    <a16:creationId xmlns:a16="http://schemas.microsoft.com/office/drawing/2014/main" id="{809C6311-E9A3-4542-B622-7D572E018124}"/>
                  </a:ext>
                </a:extLst>
              </p:cNvPr>
              <p:cNvSpPr/>
              <p:nvPr/>
            </p:nvSpPr>
            <p:spPr>
              <a:xfrm>
                <a:off x="18002132" y="10204090"/>
                <a:ext cx="442718" cy="4427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7" name="Oval 226">
                <a:extLst>
                  <a:ext uri="{FF2B5EF4-FFF2-40B4-BE49-F238E27FC236}">
                    <a16:creationId xmlns:a16="http://schemas.microsoft.com/office/drawing/2014/main" id="{B7B3D24A-CA0E-4CF3-A998-0568865317E7}"/>
                  </a:ext>
                </a:extLst>
              </p:cNvPr>
              <p:cNvSpPr/>
              <p:nvPr/>
            </p:nvSpPr>
            <p:spPr>
              <a:xfrm>
                <a:off x="18242241" y="9876808"/>
                <a:ext cx="442718" cy="4427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8" name="Oval 227">
                <a:extLst>
                  <a:ext uri="{FF2B5EF4-FFF2-40B4-BE49-F238E27FC236}">
                    <a16:creationId xmlns:a16="http://schemas.microsoft.com/office/drawing/2014/main" id="{BF4E530B-0CA6-4BD3-B2F7-5D469EB732D8}"/>
                  </a:ext>
                </a:extLst>
              </p:cNvPr>
              <p:cNvSpPr/>
              <p:nvPr/>
            </p:nvSpPr>
            <p:spPr>
              <a:xfrm>
                <a:off x="19206520" y="9507390"/>
                <a:ext cx="442718" cy="4427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9" name="Oval 228">
                <a:extLst>
                  <a:ext uri="{FF2B5EF4-FFF2-40B4-BE49-F238E27FC236}">
                    <a16:creationId xmlns:a16="http://schemas.microsoft.com/office/drawing/2014/main" id="{012BEFBE-FC96-40C9-9BB6-F205CA085FDD}"/>
                  </a:ext>
                </a:extLst>
              </p:cNvPr>
              <p:cNvSpPr/>
              <p:nvPr/>
            </p:nvSpPr>
            <p:spPr>
              <a:xfrm>
                <a:off x="18473078" y="10729388"/>
                <a:ext cx="209497" cy="209497"/>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0" name="Oval 229">
                <a:extLst>
                  <a:ext uri="{FF2B5EF4-FFF2-40B4-BE49-F238E27FC236}">
                    <a16:creationId xmlns:a16="http://schemas.microsoft.com/office/drawing/2014/main" id="{C3C74F26-CE35-45C0-A830-4014C89B8D6B}"/>
                  </a:ext>
                </a:extLst>
              </p:cNvPr>
              <p:cNvSpPr/>
              <p:nvPr/>
            </p:nvSpPr>
            <p:spPr>
              <a:xfrm>
                <a:off x="19600343" y="9269440"/>
                <a:ext cx="209497" cy="20949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1" name="Oval 230">
                <a:extLst>
                  <a:ext uri="{FF2B5EF4-FFF2-40B4-BE49-F238E27FC236}">
                    <a16:creationId xmlns:a16="http://schemas.microsoft.com/office/drawing/2014/main" id="{9031FC64-9D27-4824-AFF8-CF59BDC977DB}"/>
                  </a:ext>
                </a:extLst>
              </p:cNvPr>
              <p:cNvSpPr/>
              <p:nvPr/>
            </p:nvSpPr>
            <p:spPr>
              <a:xfrm>
                <a:off x="19740862" y="9291483"/>
                <a:ext cx="351027" cy="3510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2" name="Oval 231">
                <a:extLst>
                  <a:ext uri="{FF2B5EF4-FFF2-40B4-BE49-F238E27FC236}">
                    <a16:creationId xmlns:a16="http://schemas.microsoft.com/office/drawing/2014/main" id="{4BFDDA34-7907-4CFC-9F63-9546D30CBEB7}"/>
                  </a:ext>
                </a:extLst>
              </p:cNvPr>
              <p:cNvSpPr/>
              <p:nvPr/>
            </p:nvSpPr>
            <p:spPr>
              <a:xfrm>
                <a:off x="17351857" y="11826353"/>
                <a:ext cx="353833" cy="3538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3" name="Oval 232">
                <a:extLst>
                  <a:ext uri="{FF2B5EF4-FFF2-40B4-BE49-F238E27FC236}">
                    <a16:creationId xmlns:a16="http://schemas.microsoft.com/office/drawing/2014/main" id="{3DCA8921-7FB4-414B-A8CF-43FBCAE115E3}"/>
                  </a:ext>
                </a:extLst>
              </p:cNvPr>
              <p:cNvSpPr/>
              <p:nvPr/>
            </p:nvSpPr>
            <p:spPr>
              <a:xfrm>
                <a:off x="16446105" y="12240242"/>
                <a:ext cx="353833" cy="3538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4" name="Oval 233">
                <a:extLst>
                  <a:ext uri="{FF2B5EF4-FFF2-40B4-BE49-F238E27FC236}">
                    <a16:creationId xmlns:a16="http://schemas.microsoft.com/office/drawing/2014/main" id="{59ABE854-9394-4237-BB76-19590BB80670}"/>
                  </a:ext>
                </a:extLst>
              </p:cNvPr>
              <p:cNvSpPr/>
              <p:nvPr/>
            </p:nvSpPr>
            <p:spPr>
              <a:xfrm>
                <a:off x="19738442" y="11434055"/>
                <a:ext cx="473041" cy="4730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5" name="Oval 234">
                <a:extLst>
                  <a:ext uri="{FF2B5EF4-FFF2-40B4-BE49-F238E27FC236}">
                    <a16:creationId xmlns:a16="http://schemas.microsoft.com/office/drawing/2014/main" id="{6F7A358B-851B-42C2-915C-EFE3295BA244}"/>
                  </a:ext>
                </a:extLst>
              </p:cNvPr>
              <p:cNvSpPr/>
              <p:nvPr/>
            </p:nvSpPr>
            <p:spPr>
              <a:xfrm>
                <a:off x="20091889" y="11540986"/>
                <a:ext cx="473041" cy="4730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6" name="Oval 235">
                <a:extLst>
                  <a:ext uri="{FF2B5EF4-FFF2-40B4-BE49-F238E27FC236}">
                    <a16:creationId xmlns:a16="http://schemas.microsoft.com/office/drawing/2014/main" id="{294CB6D1-FA58-4E3D-BB30-16BE5102BF42}"/>
                  </a:ext>
                </a:extLst>
              </p:cNvPr>
              <p:cNvSpPr/>
              <p:nvPr/>
            </p:nvSpPr>
            <p:spPr>
              <a:xfrm>
                <a:off x="17031402" y="9605219"/>
                <a:ext cx="209497" cy="209497"/>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7" name="Oval 236">
                <a:extLst>
                  <a:ext uri="{FF2B5EF4-FFF2-40B4-BE49-F238E27FC236}">
                    <a16:creationId xmlns:a16="http://schemas.microsoft.com/office/drawing/2014/main" id="{459B61E9-1E50-425F-B1C2-AE09B50C5CEB}"/>
                  </a:ext>
                </a:extLst>
              </p:cNvPr>
              <p:cNvSpPr/>
              <p:nvPr/>
            </p:nvSpPr>
            <p:spPr>
              <a:xfrm>
                <a:off x="20450249" y="10802140"/>
                <a:ext cx="209497" cy="209497"/>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8" name="Oval 237">
                <a:extLst>
                  <a:ext uri="{FF2B5EF4-FFF2-40B4-BE49-F238E27FC236}">
                    <a16:creationId xmlns:a16="http://schemas.microsoft.com/office/drawing/2014/main" id="{B89F099A-4E20-41FD-B5CD-0ED3F98E2A22}"/>
                  </a:ext>
                </a:extLst>
              </p:cNvPr>
              <p:cNvSpPr/>
              <p:nvPr/>
            </p:nvSpPr>
            <p:spPr>
              <a:xfrm>
                <a:off x="19337113" y="8943837"/>
                <a:ext cx="353833" cy="3538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9" name="Oval 238">
                <a:extLst>
                  <a:ext uri="{FF2B5EF4-FFF2-40B4-BE49-F238E27FC236}">
                    <a16:creationId xmlns:a16="http://schemas.microsoft.com/office/drawing/2014/main" id="{19424681-23D4-4FB0-89B5-D1C3000061F5}"/>
                  </a:ext>
                </a:extLst>
              </p:cNvPr>
              <p:cNvSpPr/>
              <p:nvPr/>
            </p:nvSpPr>
            <p:spPr>
              <a:xfrm>
                <a:off x="19120927" y="8789846"/>
                <a:ext cx="353833" cy="3538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61" name="Picture 210">
              <a:extLst>
                <a:ext uri="{FF2B5EF4-FFF2-40B4-BE49-F238E27FC236}">
                  <a16:creationId xmlns:a16="http://schemas.microsoft.com/office/drawing/2014/main" id="{4455A8DA-C2FE-4B0F-BD9A-91DE97C6132E}"/>
                </a:ext>
              </a:extLst>
            </p:cNvPr>
            <p:cNvPicPr>
              <a:picLocks noChangeAspect="1"/>
            </p:cNvPicPr>
            <p:nvPr/>
          </p:nvPicPr>
          <p:blipFill rotWithShape="1">
            <a:blip r:embed="rId10">
              <a:clrChange>
                <a:clrFrom>
                  <a:srgbClr val="FFFFFF"/>
                </a:clrFrom>
                <a:clrTo>
                  <a:srgbClr val="FFFFFF">
                    <a:alpha val="0"/>
                  </a:srgbClr>
                </a:clrTo>
              </a:clrChange>
            </a:blip>
            <a:srcRect l="33182" t="22171" r="34096" b="19422"/>
            <a:stretch/>
          </p:blipFill>
          <p:spPr>
            <a:xfrm rot="5400000">
              <a:off x="6984307" y="5374675"/>
              <a:ext cx="138179" cy="138736"/>
            </a:xfrm>
            <a:prstGeom prst="rect">
              <a:avLst/>
            </a:prstGeom>
          </p:spPr>
        </p:pic>
        <p:sp>
          <p:nvSpPr>
            <p:cNvPr id="162" name="Rectangle: Rounded Corners 212">
              <a:extLst>
                <a:ext uri="{FF2B5EF4-FFF2-40B4-BE49-F238E27FC236}">
                  <a16:creationId xmlns:a16="http://schemas.microsoft.com/office/drawing/2014/main" id="{C43924E2-3052-43B7-987A-D17E2FF12C7C}"/>
                </a:ext>
              </a:extLst>
            </p:cNvPr>
            <p:cNvSpPr/>
            <p:nvPr/>
          </p:nvSpPr>
          <p:spPr>
            <a:xfrm rot="3935016">
              <a:off x="6930319" y="5431103"/>
              <a:ext cx="167081" cy="79551"/>
            </a:xfrm>
            <a:prstGeom prst="roundRect">
              <a:avLst/>
            </a:prstGeom>
            <a:solidFill>
              <a:srgbClr val="0D52A0">
                <a:alpha val="7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3" name="Picture 213">
              <a:extLst>
                <a:ext uri="{FF2B5EF4-FFF2-40B4-BE49-F238E27FC236}">
                  <a16:creationId xmlns:a16="http://schemas.microsoft.com/office/drawing/2014/main" id="{B0C08A9F-7DEB-4A2A-BBDF-A3C8E23672D9}"/>
                </a:ext>
              </a:extLst>
            </p:cNvPr>
            <p:cNvPicPr>
              <a:picLocks noChangeAspect="1"/>
            </p:cNvPicPr>
            <p:nvPr/>
          </p:nvPicPr>
          <p:blipFill rotWithShape="1">
            <a:blip r:embed="rId10">
              <a:clrChange>
                <a:clrFrom>
                  <a:srgbClr val="FFFFFF"/>
                </a:clrFrom>
                <a:clrTo>
                  <a:srgbClr val="FFFFFF">
                    <a:alpha val="0"/>
                  </a:srgbClr>
                </a:clrTo>
              </a:clrChange>
            </a:blip>
            <a:srcRect l="33182" t="22171" r="34096" b="19422"/>
            <a:stretch/>
          </p:blipFill>
          <p:spPr>
            <a:xfrm rot="5400000">
              <a:off x="7298531" y="3746073"/>
              <a:ext cx="138179" cy="138736"/>
            </a:xfrm>
            <a:prstGeom prst="rect">
              <a:avLst/>
            </a:prstGeom>
          </p:spPr>
        </p:pic>
        <p:pic>
          <p:nvPicPr>
            <p:cNvPr id="164" name="Picture 215">
              <a:extLst>
                <a:ext uri="{FF2B5EF4-FFF2-40B4-BE49-F238E27FC236}">
                  <a16:creationId xmlns:a16="http://schemas.microsoft.com/office/drawing/2014/main" id="{FF248D85-77E3-48B4-89D7-3AC5AEEAFF4E}"/>
                </a:ext>
              </a:extLst>
            </p:cNvPr>
            <p:cNvPicPr>
              <a:picLocks noChangeAspect="1"/>
            </p:cNvPicPr>
            <p:nvPr/>
          </p:nvPicPr>
          <p:blipFill rotWithShape="1">
            <a:blip r:embed="rId10">
              <a:clrChange>
                <a:clrFrom>
                  <a:srgbClr val="FFFFFF"/>
                </a:clrFrom>
                <a:clrTo>
                  <a:srgbClr val="FFFFFF">
                    <a:alpha val="0"/>
                  </a:srgbClr>
                </a:clrTo>
              </a:clrChange>
            </a:blip>
            <a:srcRect l="33182" t="22171" r="34096" b="19422"/>
            <a:stretch/>
          </p:blipFill>
          <p:spPr>
            <a:xfrm rot="5400000">
              <a:off x="6530775" y="4373355"/>
              <a:ext cx="138179" cy="138736"/>
            </a:xfrm>
            <a:prstGeom prst="rect">
              <a:avLst/>
            </a:prstGeom>
          </p:spPr>
        </p:pic>
        <p:pic>
          <p:nvPicPr>
            <p:cNvPr id="165" name="Picture 216">
              <a:extLst>
                <a:ext uri="{FF2B5EF4-FFF2-40B4-BE49-F238E27FC236}">
                  <a16:creationId xmlns:a16="http://schemas.microsoft.com/office/drawing/2014/main" id="{A3EE99CC-BAF2-4F69-8061-7BB70E7E4FBE}"/>
                </a:ext>
              </a:extLst>
            </p:cNvPr>
            <p:cNvPicPr>
              <a:picLocks noChangeAspect="1"/>
            </p:cNvPicPr>
            <p:nvPr/>
          </p:nvPicPr>
          <p:blipFill rotWithShape="1">
            <a:blip r:embed="rId10">
              <a:clrChange>
                <a:clrFrom>
                  <a:srgbClr val="FFFFFF"/>
                </a:clrFrom>
                <a:clrTo>
                  <a:srgbClr val="FFFFFF">
                    <a:alpha val="0"/>
                  </a:srgbClr>
                </a:clrTo>
              </a:clrChange>
            </a:blip>
            <a:srcRect l="33182" t="22171" r="34096" b="19422"/>
            <a:stretch/>
          </p:blipFill>
          <p:spPr>
            <a:xfrm rot="5400000">
              <a:off x="6657448" y="3357274"/>
              <a:ext cx="138179" cy="138736"/>
            </a:xfrm>
            <a:prstGeom prst="rect">
              <a:avLst/>
            </a:prstGeom>
          </p:spPr>
        </p:pic>
        <p:pic>
          <p:nvPicPr>
            <p:cNvPr id="166" name="Picture 217">
              <a:extLst>
                <a:ext uri="{FF2B5EF4-FFF2-40B4-BE49-F238E27FC236}">
                  <a16:creationId xmlns:a16="http://schemas.microsoft.com/office/drawing/2014/main" id="{E380DFB2-9964-4EFC-9E9E-D36E06FE5D2D}"/>
                </a:ext>
              </a:extLst>
            </p:cNvPr>
            <p:cNvPicPr>
              <a:picLocks noChangeAspect="1"/>
            </p:cNvPicPr>
            <p:nvPr/>
          </p:nvPicPr>
          <p:blipFill rotWithShape="1">
            <a:blip r:embed="rId10">
              <a:clrChange>
                <a:clrFrom>
                  <a:srgbClr val="FFFFFF"/>
                </a:clrFrom>
                <a:clrTo>
                  <a:srgbClr val="FFFFFF">
                    <a:alpha val="0"/>
                  </a:srgbClr>
                </a:clrTo>
              </a:clrChange>
            </a:blip>
            <a:srcRect l="33182" t="22171" r="34096" b="19422"/>
            <a:stretch/>
          </p:blipFill>
          <p:spPr>
            <a:xfrm rot="5400000">
              <a:off x="5825256" y="4111112"/>
              <a:ext cx="138179" cy="138736"/>
            </a:xfrm>
            <a:prstGeom prst="rect">
              <a:avLst/>
            </a:prstGeom>
          </p:spPr>
        </p:pic>
        <p:pic>
          <p:nvPicPr>
            <p:cNvPr id="167" name="Picture 218">
              <a:extLst>
                <a:ext uri="{FF2B5EF4-FFF2-40B4-BE49-F238E27FC236}">
                  <a16:creationId xmlns:a16="http://schemas.microsoft.com/office/drawing/2014/main" id="{6D8E5723-DFB2-4606-BC3C-995837114C9E}"/>
                </a:ext>
              </a:extLst>
            </p:cNvPr>
            <p:cNvPicPr>
              <a:picLocks noChangeAspect="1"/>
            </p:cNvPicPr>
            <p:nvPr/>
          </p:nvPicPr>
          <p:blipFill rotWithShape="1">
            <a:blip r:embed="rId10">
              <a:clrChange>
                <a:clrFrom>
                  <a:srgbClr val="FFFFFF"/>
                </a:clrFrom>
                <a:clrTo>
                  <a:srgbClr val="FFFFFF">
                    <a:alpha val="0"/>
                  </a:srgbClr>
                </a:clrTo>
              </a:clrChange>
            </a:blip>
            <a:srcRect l="33182" t="22171" r="34096" b="19422"/>
            <a:stretch/>
          </p:blipFill>
          <p:spPr>
            <a:xfrm rot="5400000">
              <a:off x="7592949" y="4647768"/>
              <a:ext cx="138179" cy="138736"/>
            </a:xfrm>
            <a:prstGeom prst="rect">
              <a:avLst/>
            </a:prstGeom>
          </p:spPr>
        </p:pic>
        <p:pic>
          <p:nvPicPr>
            <p:cNvPr id="168" name="Picture 219">
              <a:extLst>
                <a:ext uri="{FF2B5EF4-FFF2-40B4-BE49-F238E27FC236}">
                  <a16:creationId xmlns:a16="http://schemas.microsoft.com/office/drawing/2014/main" id="{D8297EAE-B2F3-4764-9678-4EF4FACF2975}"/>
                </a:ext>
              </a:extLst>
            </p:cNvPr>
            <p:cNvPicPr>
              <a:picLocks noChangeAspect="1"/>
            </p:cNvPicPr>
            <p:nvPr/>
          </p:nvPicPr>
          <p:blipFill rotWithShape="1">
            <a:blip r:embed="rId10">
              <a:clrChange>
                <a:clrFrom>
                  <a:srgbClr val="FFFFFF"/>
                </a:clrFrom>
                <a:clrTo>
                  <a:srgbClr val="FFFFFF">
                    <a:alpha val="0"/>
                  </a:srgbClr>
                </a:clrTo>
              </a:clrChange>
            </a:blip>
            <a:srcRect l="33182" t="22171" r="34096" b="19422"/>
            <a:stretch/>
          </p:blipFill>
          <p:spPr>
            <a:xfrm rot="5400000">
              <a:off x="5768865" y="2991611"/>
              <a:ext cx="138179" cy="138736"/>
            </a:xfrm>
            <a:prstGeom prst="rect">
              <a:avLst/>
            </a:prstGeom>
          </p:spPr>
        </p:pic>
        <p:pic>
          <p:nvPicPr>
            <p:cNvPr id="169" name="Picture 220">
              <a:extLst>
                <a:ext uri="{FF2B5EF4-FFF2-40B4-BE49-F238E27FC236}">
                  <a16:creationId xmlns:a16="http://schemas.microsoft.com/office/drawing/2014/main" id="{66DF1296-7CC7-4AA1-BA45-1EA3750BE238}"/>
                </a:ext>
              </a:extLst>
            </p:cNvPr>
            <p:cNvPicPr>
              <a:picLocks noChangeAspect="1"/>
            </p:cNvPicPr>
            <p:nvPr/>
          </p:nvPicPr>
          <p:blipFill rotWithShape="1">
            <a:blip r:embed="rId10">
              <a:clrChange>
                <a:clrFrom>
                  <a:srgbClr val="FFFFFF"/>
                </a:clrFrom>
                <a:clrTo>
                  <a:srgbClr val="FFFFFF">
                    <a:alpha val="0"/>
                  </a:srgbClr>
                </a:clrTo>
              </a:clrChange>
            </a:blip>
            <a:srcRect l="33182" t="22171" r="34096" b="19422"/>
            <a:stretch/>
          </p:blipFill>
          <p:spPr>
            <a:xfrm rot="5400000">
              <a:off x="5954171" y="5659228"/>
              <a:ext cx="138179" cy="138736"/>
            </a:xfrm>
            <a:prstGeom prst="rect">
              <a:avLst/>
            </a:prstGeom>
          </p:spPr>
        </p:pic>
        <p:sp>
          <p:nvSpPr>
            <p:cNvPr id="170" name="Rectangle: Rounded Corners 221">
              <a:extLst>
                <a:ext uri="{FF2B5EF4-FFF2-40B4-BE49-F238E27FC236}">
                  <a16:creationId xmlns:a16="http://schemas.microsoft.com/office/drawing/2014/main" id="{916ED5A2-FE0E-4A4F-AFF2-E94038D7C9B1}"/>
                </a:ext>
              </a:extLst>
            </p:cNvPr>
            <p:cNvSpPr/>
            <p:nvPr/>
          </p:nvSpPr>
          <p:spPr>
            <a:xfrm rot="1439894">
              <a:off x="7310153" y="3732920"/>
              <a:ext cx="167081" cy="79551"/>
            </a:xfrm>
            <a:prstGeom prst="roundRect">
              <a:avLst/>
            </a:prstGeom>
            <a:solidFill>
              <a:srgbClr val="0D52A0">
                <a:alpha val="7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71" name="Picture 223">
              <a:extLst>
                <a:ext uri="{FF2B5EF4-FFF2-40B4-BE49-F238E27FC236}">
                  <a16:creationId xmlns:a16="http://schemas.microsoft.com/office/drawing/2014/main" id="{959669F3-D903-40D9-A67A-4050F40433DD}"/>
                </a:ext>
              </a:extLst>
            </p:cNvPr>
            <p:cNvPicPr>
              <a:picLocks noChangeAspect="1"/>
            </p:cNvPicPr>
            <p:nvPr/>
          </p:nvPicPr>
          <p:blipFill rotWithShape="1">
            <a:blip r:embed="rId10">
              <a:clrChange>
                <a:clrFrom>
                  <a:srgbClr val="FFFFFF"/>
                </a:clrFrom>
                <a:clrTo>
                  <a:srgbClr val="FFFFFF">
                    <a:alpha val="0"/>
                  </a:srgbClr>
                </a:clrTo>
              </a:clrChange>
            </a:blip>
            <a:srcRect l="33182" t="22171" r="34096" b="19422"/>
            <a:stretch/>
          </p:blipFill>
          <p:spPr>
            <a:xfrm rot="5400000">
              <a:off x="6475531" y="5341620"/>
              <a:ext cx="138179" cy="138736"/>
            </a:xfrm>
            <a:prstGeom prst="rect">
              <a:avLst/>
            </a:prstGeom>
          </p:spPr>
        </p:pic>
        <p:pic>
          <p:nvPicPr>
            <p:cNvPr id="172" name="Picture 225">
              <a:extLst>
                <a:ext uri="{FF2B5EF4-FFF2-40B4-BE49-F238E27FC236}">
                  <a16:creationId xmlns:a16="http://schemas.microsoft.com/office/drawing/2014/main" id="{F0FAAE32-C9E7-4C64-AC1A-3DFBA0A0F418}"/>
                </a:ext>
              </a:extLst>
            </p:cNvPr>
            <p:cNvPicPr>
              <a:picLocks noChangeAspect="1"/>
            </p:cNvPicPr>
            <p:nvPr/>
          </p:nvPicPr>
          <p:blipFill rotWithShape="1">
            <a:blip r:embed="rId10">
              <a:clrChange>
                <a:clrFrom>
                  <a:srgbClr val="FFFFFF"/>
                </a:clrFrom>
                <a:clrTo>
                  <a:srgbClr val="FFFFFF">
                    <a:alpha val="0"/>
                  </a:srgbClr>
                </a:clrTo>
              </a:clrChange>
            </a:blip>
            <a:srcRect l="33182" t="22171" r="34096" b="19422"/>
            <a:stretch/>
          </p:blipFill>
          <p:spPr>
            <a:xfrm rot="5400000">
              <a:off x="7241483" y="2515996"/>
              <a:ext cx="138179" cy="138736"/>
            </a:xfrm>
            <a:prstGeom prst="rect">
              <a:avLst/>
            </a:prstGeom>
          </p:spPr>
        </p:pic>
        <p:pic>
          <p:nvPicPr>
            <p:cNvPr id="173" name="Picture 226">
              <a:extLst>
                <a:ext uri="{FF2B5EF4-FFF2-40B4-BE49-F238E27FC236}">
                  <a16:creationId xmlns:a16="http://schemas.microsoft.com/office/drawing/2014/main" id="{C1899237-5BBE-416B-B0BF-CB2709C853B0}"/>
                </a:ext>
              </a:extLst>
            </p:cNvPr>
            <p:cNvPicPr>
              <a:picLocks noChangeAspect="1"/>
            </p:cNvPicPr>
            <p:nvPr/>
          </p:nvPicPr>
          <p:blipFill rotWithShape="1">
            <a:blip r:embed="rId10">
              <a:clrChange>
                <a:clrFrom>
                  <a:srgbClr val="FFFFFF"/>
                </a:clrFrom>
                <a:clrTo>
                  <a:srgbClr val="FFFFFF">
                    <a:alpha val="0"/>
                  </a:srgbClr>
                </a:clrTo>
              </a:clrChange>
            </a:blip>
            <a:srcRect l="33182" t="22171" r="34096" b="19422"/>
            <a:stretch/>
          </p:blipFill>
          <p:spPr>
            <a:xfrm rot="5400000">
              <a:off x="7134377" y="5701573"/>
              <a:ext cx="138179" cy="138736"/>
            </a:xfrm>
            <a:prstGeom prst="rect">
              <a:avLst/>
            </a:prstGeom>
          </p:spPr>
        </p:pic>
        <p:sp>
          <p:nvSpPr>
            <p:cNvPr id="174" name="Rectangle: Rounded Corners 222">
              <a:extLst>
                <a:ext uri="{FF2B5EF4-FFF2-40B4-BE49-F238E27FC236}">
                  <a16:creationId xmlns:a16="http://schemas.microsoft.com/office/drawing/2014/main" id="{69A3122F-94E2-45C4-807E-8B1BCB6492FA}"/>
                </a:ext>
              </a:extLst>
            </p:cNvPr>
            <p:cNvSpPr/>
            <p:nvPr/>
          </p:nvSpPr>
          <p:spPr>
            <a:xfrm rot="1439894">
              <a:off x="7128737" y="5694665"/>
              <a:ext cx="167081" cy="224428"/>
            </a:xfrm>
            <a:prstGeom prst="roundRect">
              <a:avLst/>
            </a:prstGeom>
            <a:solidFill>
              <a:srgbClr val="0D52A0">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8" name="Rectangle: Rounded Corners 212">
              <a:extLst>
                <a:ext uri="{FF2B5EF4-FFF2-40B4-BE49-F238E27FC236}">
                  <a16:creationId xmlns:a16="http://schemas.microsoft.com/office/drawing/2014/main" id="{DE1800F8-DF36-4520-A4A6-4CFC4D4B858F}"/>
                </a:ext>
              </a:extLst>
            </p:cNvPr>
            <p:cNvSpPr/>
            <p:nvPr/>
          </p:nvSpPr>
          <p:spPr>
            <a:xfrm rot="10951870">
              <a:off x="6488496" y="5435706"/>
              <a:ext cx="167081" cy="79551"/>
            </a:xfrm>
            <a:prstGeom prst="roundRect">
              <a:avLst/>
            </a:prstGeom>
            <a:solidFill>
              <a:srgbClr val="0D52A0">
                <a:alpha val="7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9" name="Rectangle: Rounded Corners 212">
              <a:extLst>
                <a:ext uri="{FF2B5EF4-FFF2-40B4-BE49-F238E27FC236}">
                  <a16:creationId xmlns:a16="http://schemas.microsoft.com/office/drawing/2014/main" id="{B42BC8B6-4A73-4D01-A917-74C96CC95EC0}"/>
                </a:ext>
              </a:extLst>
            </p:cNvPr>
            <p:cNvSpPr/>
            <p:nvPr/>
          </p:nvSpPr>
          <p:spPr>
            <a:xfrm>
              <a:off x="7644202" y="4754865"/>
              <a:ext cx="57994" cy="74392"/>
            </a:xfrm>
            <a:prstGeom prst="roundRect">
              <a:avLst/>
            </a:prstGeom>
            <a:solidFill>
              <a:srgbClr val="0D52A0">
                <a:alpha val="7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0" name="Rectangle: Rounded Corners 212">
              <a:extLst>
                <a:ext uri="{FF2B5EF4-FFF2-40B4-BE49-F238E27FC236}">
                  <a16:creationId xmlns:a16="http://schemas.microsoft.com/office/drawing/2014/main" id="{F351F52D-CE88-44F9-9C89-BB032CC2DCA6}"/>
                </a:ext>
              </a:extLst>
            </p:cNvPr>
            <p:cNvSpPr/>
            <p:nvPr/>
          </p:nvSpPr>
          <p:spPr>
            <a:xfrm rot="8679613">
              <a:off x="5971475" y="5749912"/>
              <a:ext cx="167081" cy="79551"/>
            </a:xfrm>
            <a:prstGeom prst="roundRect">
              <a:avLst/>
            </a:prstGeom>
            <a:solidFill>
              <a:srgbClr val="0D52A0">
                <a:alpha val="7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1" name="Rectangle: Rounded Corners 212">
              <a:extLst>
                <a:ext uri="{FF2B5EF4-FFF2-40B4-BE49-F238E27FC236}">
                  <a16:creationId xmlns:a16="http://schemas.microsoft.com/office/drawing/2014/main" id="{B61D520C-E1EE-42A8-AC10-0B77ACEBF309}"/>
                </a:ext>
              </a:extLst>
            </p:cNvPr>
            <p:cNvSpPr/>
            <p:nvPr/>
          </p:nvSpPr>
          <p:spPr>
            <a:xfrm rot="9253330">
              <a:off x="6498276" y="4369965"/>
              <a:ext cx="167081" cy="79551"/>
            </a:xfrm>
            <a:prstGeom prst="roundRect">
              <a:avLst/>
            </a:prstGeom>
            <a:solidFill>
              <a:srgbClr val="0D52A0">
                <a:alpha val="7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2" name="Rectangle: Rounded Corners 212">
              <a:extLst>
                <a:ext uri="{FF2B5EF4-FFF2-40B4-BE49-F238E27FC236}">
                  <a16:creationId xmlns:a16="http://schemas.microsoft.com/office/drawing/2014/main" id="{FB933186-4F84-4541-B86E-BA452A47ACDF}"/>
                </a:ext>
              </a:extLst>
            </p:cNvPr>
            <p:cNvSpPr/>
            <p:nvPr/>
          </p:nvSpPr>
          <p:spPr>
            <a:xfrm rot="10641640">
              <a:off x="5821448" y="4055072"/>
              <a:ext cx="167081" cy="79551"/>
            </a:xfrm>
            <a:prstGeom prst="roundRect">
              <a:avLst/>
            </a:prstGeom>
            <a:solidFill>
              <a:srgbClr val="0D52A0">
                <a:alpha val="7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3" name="Rectangle: Rounded Corners 212">
              <a:extLst>
                <a:ext uri="{FF2B5EF4-FFF2-40B4-BE49-F238E27FC236}">
                  <a16:creationId xmlns:a16="http://schemas.microsoft.com/office/drawing/2014/main" id="{077F3584-3BF4-4301-9E31-0BF790ACFAE1}"/>
                </a:ext>
              </a:extLst>
            </p:cNvPr>
            <p:cNvSpPr/>
            <p:nvPr/>
          </p:nvSpPr>
          <p:spPr>
            <a:xfrm rot="10977945">
              <a:off x="5775982" y="2941276"/>
              <a:ext cx="167081" cy="79551"/>
            </a:xfrm>
            <a:prstGeom prst="roundRect">
              <a:avLst/>
            </a:prstGeom>
            <a:solidFill>
              <a:srgbClr val="0D52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4" name="Rectangle: Rounded Corners 212">
              <a:extLst>
                <a:ext uri="{FF2B5EF4-FFF2-40B4-BE49-F238E27FC236}">
                  <a16:creationId xmlns:a16="http://schemas.microsoft.com/office/drawing/2014/main" id="{1D08DCF4-1E6B-4BB2-94FB-C5D878F0C222}"/>
                </a:ext>
              </a:extLst>
            </p:cNvPr>
            <p:cNvSpPr/>
            <p:nvPr/>
          </p:nvSpPr>
          <p:spPr>
            <a:xfrm rot="2594927">
              <a:off x="6700094" y="3348645"/>
              <a:ext cx="167081" cy="79551"/>
            </a:xfrm>
            <a:prstGeom prst="roundRect">
              <a:avLst/>
            </a:prstGeom>
            <a:solidFill>
              <a:srgbClr val="0D52A0">
                <a:alpha val="7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5" name="Rectangle: Rounded Corners 212">
              <a:extLst>
                <a:ext uri="{FF2B5EF4-FFF2-40B4-BE49-F238E27FC236}">
                  <a16:creationId xmlns:a16="http://schemas.microsoft.com/office/drawing/2014/main" id="{CFA3702D-E703-4CBD-82A2-3902F48F3F39}"/>
                </a:ext>
              </a:extLst>
            </p:cNvPr>
            <p:cNvSpPr/>
            <p:nvPr/>
          </p:nvSpPr>
          <p:spPr>
            <a:xfrm rot="327259">
              <a:off x="7243989" y="2474909"/>
              <a:ext cx="167081" cy="79551"/>
            </a:xfrm>
            <a:prstGeom prst="roundRect">
              <a:avLst/>
            </a:prstGeom>
            <a:solidFill>
              <a:srgbClr val="0D52A0">
                <a:alpha val="7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4" name="TextBox 253">
              <a:extLst>
                <a:ext uri="{FF2B5EF4-FFF2-40B4-BE49-F238E27FC236}">
                  <a16:creationId xmlns:a16="http://schemas.microsoft.com/office/drawing/2014/main" id="{6CC6A938-1DFB-4A94-AFCC-7FD6D4F492EC}"/>
                </a:ext>
              </a:extLst>
            </p:cNvPr>
            <p:cNvSpPr txBox="1"/>
            <p:nvPr/>
          </p:nvSpPr>
          <p:spPr>
            <a:xfrm>
              <a:off x="5759379" y="2110574"/>
              <a:ext cx="1895840" cy="338554"/>
            </a:xfrm>
            <a:prstGeom prst="rect">
              <a:avLst/>
            </a:prstGeom>
            <a:noFill/>
          </p:spPr>
          <p:txBody>
            <a:bodyPr wrap="none" rtlCol="0">
              <a:spAutoFit/>
            </a:bodyPr>
            <a:lstStyle/>
            <a:p>
              <a:pPr algn="ctr"/>
              <a:r>
                <a:rPr lang="en-GB" sz="1600" b="1" dirty="0"/>
                <a:t>Nano-Micro Scale</a:t>
              </a:r>
              <a:endParaRPr lang="en-GB" sz="1600" i="1" dirty="0"/>
            </a:p>
          </p:txBody>
        </p:sp>
      </p:grpSp>
      <p:sp>
        <p:nvSpPr>
          <p:cNvPr id="255" name="TextBox 254">
            <a:extLst>
              <a:ext uri="{FF2B5EF4-FFF2-40B4-BE49-F238E27FC236}">
                <a16:creationId xmlns:a16="http://schemas.microsoft.com/office/drawing/2014/main" id="{E698AF17-3248-44A3-9A72-1C6B874134DA}"/>
              </a:ext>
            </a:extLst>
          </p:cNvPr>
          <p:cNvSpPr txBox="1"/>
          <p:nvPr/>
        </p:nvSpPr>
        <p:spPr>
          <a:xfrm>
            <a:off x="9229304" y="2150768"/>
            <a:ext cx="1344407" cy="338554"/>
          </a:xfrm>
          <a:prstGeom prst="rect">
            <a:avLst/>
          </a:prstGeom>
          <a:noFill/>
        </p:spPr>
        <p:txBody>
          <a:bodyPr wrap="none" rtlCol="0">
            <a:spAutoFit/>
          </a:bodyPr>
          <a:lstStyle/>
          <a:p>
            <a:pPr algn="ctr"/>
            <a:r>
              <a:rPr lang="en-GB" sz="1600" b="1" dirty="0"/>
              <a:t>Macro Scale</a:t>
            </a:r>
            <a:endParaRPr lang="en-GB" sz="1600" i="1" dirty="0"/>
          </a:p>
        </p:txBody>
      </p:sp>
      <p:grpSp>
        <p:nvGrpSpPr>
          <p:cNvPr id="248" name="Group 247">
            <a:extLst>
              <a:ext uri="{FF2B5EF4-FFF2-40B4-BE49-F238E27FC236}">
                <a16:creationId xmlns:a16="http://schemas.microsoft.com/office/drawing/2014/main" id="{FD5CAC94-EDE5-4FB7-B696-7D136DF64EEE}"/>
              </a:ext>
            </a:extLst>
          </p:cNvPr>
          <p:cNvGrpSpPr/>
          <p:nvPr/>
        </p:nvGrpSpPr>
        <p:grpSpPr>
          <a:xfrm>
            <a:off x="5304048" y="2811715"/>
            <a:ext cx="2868138" cy="2868138"/>
            <a:chOff x="5246222" y="2731989"/>
            <a:chExt cx="2868138" cy="2868138"/>
          </a:xfrm>
        </p:grpSpPr>
        <p:grpSp>
          <p:nvGrpSpPr>
            <p:cNvPr id="245" name="Group 244">
              <a:extLst>
                <a:ext uri="{FF2B5EF4-FFF2-40B4-BE49-F238E27FC236}">
                  <a16:creationId xmlns:a16="http://schemas.microsoft.com/office/drawing/2014/main" id="{09342635-160A-43FE-9380-9EDC74EDA521}"/>
                </a:ext>
              </a:extLst>
            </p:cNvPr>
            <p:cNvGrpSpPr/>
            <p:nvPr/>
          </p:nvGrpSpPr>
          <p:grpSpPr>
            <a:xfrm>
              <a:off x="5246222" y="2731989"/>
              <a:ext cx="2868138" cy="2868138"/>
              <a:chOff x="5261462" y="2693889"/>
              <a:chExt cx="2868138" cy="2868138"/>
            </a:xfrm>
          </p:grpSpPr>
          <p:pic>
            <p:nvPicPr>
              <p:cNvPr id="243" name="Picture 242">
                <a:extLst>
                  <a:ext uri="{FF2B5EF4-FFF2-40B4-BE49-F238E27FC236}">
                    <a16:creationId xmlns:a16="http://schemas.microsoft.com/office/drawing/2014/main" id="{82C9301E-4821-4067-843D-55D87D47178D}"/>
                  </a:ext>
                </a:extLst>
              </p:cNvPr>
              <p:cNvPicPr>
                <a:picLocks noChangeAspect="1"/>
              </p:cNvPicPr>
              <p:nvPr/>
            </p:nvPicPr>
            <p:blipFill>
              <a:blip r:embed="rId11"/>
              <a:stretch>
                <a:fillRect/>
              </a:stretch>
            </p:blipFill>
            <p:spPr>
              <a:xfrm>
                <a:off x="5261462" y="2693889"/>
                <a:ext cx="2868138" cy="2868138"/>
              </a:xfrm>
              <a:prstGeom prst="rect">
                <a:avLst/>
              </a:prstGeom>
            </p:spPr>
          </p:pic>
          <p:sp>
            <p:nvSpPr>
              <p:cNvPr id="244" name="Oval 243">
                <a:extLst>
                  <a:ext uri="{FF2B5EF4-FFF2-40B4-BE49-F238E27FC236}">
                    <a16:creationId xmlns:a16="http://schemas.microsoft.com/office/drawing/2014/main" id="{53104578-AB74-482B-9ECC-F94E1447C8BC}"/>
                  </a:ext>
                </a:extLst>
              </p:cNvPr>
              <p:cNvSpPr/>
              <p:nvPr/>
            </p:nvSpPr>
            <p:spPr>
              <a:xfrm>
                <a:off x="6208345" y="3636945"/>
                <a:ext cx="969860" cy="96986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47" name="TextBox 246">
              <a:extLst>
                <a:ext uri="{FF2B5EF4-FFF2-40B4-BE49-F238E27FC236}">
                  <a16:creationId xmlns:a16="http://schemas.microsoft.com/office/drawing/2014/main" id="{962E5D9B-5478-49E6-9B35-D5C0A043DFE3}"/>
                </a:ext>
              </a:extLst>
            </p:cNvPr>
            <p:cNvSpPr txBox="1"/>
            <p:nvPr/>
          </p:nvSpPr>
          <p:spPr>
            <a:xfrm>
              <a:off x="6136799" y="3987811"/>
              <a:ext cx="1088055" cy="307777"/>
            </a:xfrm>
            <a:prstGeom prst="rect">
              <a:avLst/>
            </a:prstGeom>
            <a:noFill/>
          </p:spPr>
          <p:txBody>
            <a:bodyPr wrap="none" rtlCol="0">
              <a:spAutoFit/>
            </a:bodyPr>
            <a:lstStyle/>
            <a:p>
              <a:r>
                <a:rPr lang="en-GB" sz="1400" b="1" dirty="0">
                  <a:solidFill>
                    <a:srgbClr val="FF0000"/>
                  </a:solidFill>
                </a:rPr>
                <a:t>Processing</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par>
                                <p:cTn id="11" presetID="10"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0" presetClass="entr" presetSubtype="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53"/>
                                        </p:tgtEl>
                                        <p:attrNameLst>
                                          <p:attrName>style.visibility</p:attrName>
                                        </p:attrNameLst>
                                      </p:cBhvr>
                                      <p:to>
                                        <p:strVal val="visible"/>
                                      </p:to>
                                    </p:set>
                                    <p:animEffect transition="in" filter="fade">
                                      <p:cBhvr>
                                        <p:cTn id="19" dur="500"/>
                                        <p:tgtEl>
                                          <p:spTgt spid="253"/>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58"/>
                                        </p:tgtEl>
                                        <p:attrNameLst>
                                          <p:attrName>style.visibility</p:attrName>
                                        </p:attrNameLst>
                                      </p:cBhvr>
                                      <p:to>
                                        <p:strVal val="visible"/>
                                      </p:to>
                                    </p:set>
                                    <p:animEffect transition="in" filter="fade">
                                      <p:cBhvr>
                                        <p:cTn id="24" dur="500"/>
                                        <p:tgtEl>
                                          <p:spTgt spid="158"/>
                                        </p:tgtEl>
                                      </p:cBhvr>
                                    </p:animEffect>
                                  </p:childTnLst>
                                </p:cTn>
                              </p:par>
                              <p:par>
                                <p:cTn id="25" presetID="10" presetClass="entr" presetSubtype="0" fill="hold" nodeType="withEffect">
                                  <p:stCondLst>
                                    <p:cond delay="0"/>
                                  </p:stCondLst>
                                  <p:childTnLst>
                                    <p:set>
                                      <p:cBhvr>
                                        <p:cTn id="26" dur="1" fill="hold">
                                          <p:stCondLst>
                                            <p:cond delay="0"/>
                                          </p:stCondLst>
                                        </p:cTn>
                                        <p:tgtEl>
                                          <p:spTgt spid="248"/>
                                        </p:tgtEl>
                                        <p:attrNameLst>
                                          <p:attrName>style.visibility</p:attrName>
                                        </p:attrNameLst>
                                      </p:cBhvr>
                                      <p:to>
                                        <p:strVal val="visible"/>
                                      </p:to>
                                    </p:set>
                                    <p:animEffect transition="in" filter="fade">
                                      <p:cBhvr>
                                        <p:cTn id="27" dur="500"/>
                                        <p:tgtEl>
                                          <p:spTgt spid="24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56"/>
                                        </p:tgtEl>
                                        <p:attrNameLst>
                                          <p:attrName>style.visibility</p:attrName>
                                        </p:attrNameLst>
                                      </p:cBhvr>
                                      <p:to>
                                        <p:strVal val="visible"/>
                                      </p:to>
                                    </p:set>
                                    <p:animEffect transition="in" filter="fade">
                                      <p:cBhvr>
                                        <p:cTn id="32" dur="500"/>
                                        <p:tgtEl>
                                          <p:spTgt spid="256"/>
                                        </p:tgtEl>
                                      </p:cBhvr>
                                    </p:animEffect>
                                  </p:childTnLst>
                                </p:cTn>
                              </p:par>
                              <p:par>
                                <p:cTn id="33" presetID="22" presetClass="exit" presetSubtype="4" fill="hold" nodeType="withEffect">
                                  <p:stCondLst>
                                    <p:cond delay="0"/>
                                  </p:stCondLst>
                                  <p:childTnLst>
                                    <p:animEffect transition="out" filter="wipe(down)">
                                      <p:cBhvr>
                                        <p:cTn id="34" dur="500"/>
                                        <p:tgtEl>
                                          <p:spTgt spid="248"/>
                                        </p:tgtEl>
                                      </p:cBhvr>
                                    </p:animEffect>
                                    <p:set>
                                      <p:cBhvr>
                                        <p:cTn id="35" dur="1" fill="hold">
                                          <p:stCondLst>
                                            <p:cond delay="499"/>
                                          </p:stCondLst>
                                        </p:cTn>
                                        <p:tgtEl>
                                          <p:spTgt spid="248"/>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246"/>
                                        </p:tgtEl>
                                        <p:attrNameLst>
                                          <p:attrName>style.visibility</p:attrName>
                                        </p:attrNameLst>
                                      </p:cBhvr>
                                      <p:to>
                                        <p:strVal val="visible"/>
                                      </p:to>
                                    </p:set>
                                    <p:animEffect transition="in" filter="fade">
                                      <p:cBhvr>
                                        <p:cTn id="40" dur="500"/>
                                        <p:tgtEl>
                                          <p:spTgt spid="246"/>
                                        </p:tgtEl>
                                      </p:cBhvr>
                                    </p:animEffect>
                                  </p:childTnLst>
                                </p:cTn>
                              </p:par>
                              <p:par>
                                <p:cTn id="41" presetID="10" presetClass="entr" presetSubtype="0" fill="hold" nodeType="withEffect">
                                  <p:stCondLst>
                                    <p:cond delay="0"/>
                                  </p:stCondLst>
                                  <p:childTnLst>
                                    <p:set>
                                      <p:cBhvr>
                                        <p:cTn id="42" dur="1" fill="hold">
                                          <p:stCondLst>
                                            <p:cond delay="0"/>
                                          </p:stCondLst>
                                        </p:cTn>
                                        <p:tgtEl>
                                          <p:spTgt spid="249"/>
                                        </p:tgtEl>
                                        <p:attrNameLst>
                                          <p:attrName>style.visibility</p:attrName>
                                        </p:attrNameLst>
                                      </p:cBhvr>
                                      <p:to>
                                        <p:strVal val="visible"/>
                                      </p:to>
                                    </p:set>
                                    <p:animEffect transition="in" filter="fade">
                                      <p:cBhvr>
                                        <p:cTn id="43" dur="500"/>
                                        <p:tgtEl>
                                          <p:spTgt spid="249"/>
                                        </p:tgtEl>
                                      </p:cBhvr>
                                    </p:animEffect>
                                  </p:childTnLst>
                                </p:cTn>
                              </p:par>
                              <p:par>
                                <p:cTn id="44" presetID="10" presetClass="entr" presetSubtype="0" fill="hold" nodeType="withEffect">
                                  <p:stCondLst>
                                    <p:cond delay="0"/>
                                  </p:stCondLst>
                                  <p:childTnLst>
                                    <p:set>
                                      <p:cBhvr>
                                        <p:cTn id="45" dur="1" fill="hold">
                                          <p:stCondLst>
                                            <p:cond delay="0"/>
                                          </p:stCondLst>
                                        </p:cTn>
                                        <p:tgtEl>
                                          <p:spTgt spid="251"/>
                                        </p:tgtEl>
                                        <p:attrNameLst>
                                          <p:attrName>style.visibility</p:attrName>
                                        </p:attrNameLst>
                                      </p:cBhvr>
                                      <p:to>
                                        <p:strVal val="visible"/>
                                      </p:to>
                                    </p:set>
                                    <p:animEffect transition="in" filter="fade">
                                      <p:cBhvr>
                                        <p:cTn id="46" dur="500"/>
                                        <p:tgtEl>
                                          <p:spTgt spid="251"/>
                                        </p:tgtEl>
                                      </p:cBhvr>
                                    </p:animEffect>
                                  </p:childTnLst>
                                </p:cTn>
                              </p:par>
                              <p:par>
                                <p:cTn id="47" presetID="10" presetClass="entr" presetSubtype="0" fill="hold" nodeType="withEffect">
                                  <p:stCondLst>
                                    <p:cond delay="0"/>
                                  </p:stCondLst>
                                  <p:childTnLst>
                                    <p:set>
                                      <p:cBhvr>
                                        <p:cTn id="48" dur="1" fill="hold">
                                          <p:stCondLst>
                                            <p:cond delay="0"/>
                                          </p:stCondLst>
                                        </p:cTn>
                                        <p:tgtEl>
                                          <p:spTgt spid="250"/>
                                        </p:tgtEl>
                                        <p:attrNameLst>
                                          <p:attrName>style.visibility</p:attrName>
                                        </p:attrNameLst>
                                      </p:cBhvr>
                                      <p:to>
                                        <p:strVal val="visible"/>
                                      </p:to>
                                    </p:set>
                                    <p:animEffect transition="in" filter="fade">
                                      <p:cBhvr>
                                        <p:cTn id="49" dur="500"/>
                                        <p:tgtEl>
                                          <p:spTgt spid="250"/>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55"/>
                                        </p:tgtEl>
                                        <p:attrNameLst>
                                          <p:attrName>style.visibility</p:attrName>
                                        </p:attrNameLst>
                                      </p:cBhvr>
                                      <p:to>
                                        <p:strVal val="visible"/>
                                      </p:to>
                                    </p:set>
                                    <p:animEffect transition="in" filter="fade">
                                      <p:cBhvr>
                                        <p:cTn id="52" dur="500"/>
                                        <p:tgtEl>
                                          <p:spTgt spid="2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3" grpId="0" animBg="1"/>
      <p:bldP spid="158" grpId="0" animBg="1"/>
      <p:bldP spid="246" grpId="0" animBg="1"/>
      <p:bldP spid="253" grpId="0"/>
      <p:bldP spid="25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497D364-8BC4-461B-AD79-E624DD207CBF}"/>
              </a:ext>
            </a:extLst>
          </p:cNvPr>
          <p:cNvSpPr txBox="1"/>
          <p:nvPr/>
        </p:nvSpPr>
        <p:spPr>
          <a:xfrm>
            <a:off x="1704730" y="1002561"/>
            <a:ext cx="9026509" cy="830997"/>
          </a:xfrm>
          <a:prstGeom prst="rect">
            <a:avLst/>
          </a:prstGeom>
          <a:noFill/>
        </p:spPr>
        <p:txBody>
          <a:bodyPr wrap="none" rtlCol="0">
            <a:spAutoFit/>
          </a:bodyPr>
          <a:lstStyle/>
          <a:p>
            <a:pPr algn="ctr"/>
            <a:r>
              <a:rPr lang="en-GB" sz="2400" b="1" dirty="0"/>
              <a:t>Polymer and Metal-Organic Frameworks composites: </a:t>
            </a:r>
          </a:p>
          <a:p>
            <a:pPr algn="ctr"/>
            <a:r>
              <a:rPr lang="en-GB" sz="2400" i="1" dirty="0"/>
              <a:t>Are the characteristics and functions of their components retained?</a:t>
            </a:r>
          </a:p>
        </p:txBody>
      </p:sp>
      <p:grpSp>
        <p:nvGrpSpPr>
          <p:cNvPr id="4" name="Group 3">
            <a:extLst>
              <a:ext uri="{FF2B5EF4-FFF2-40B4-BE49-F238E27FC236}">
                <a16:creationId xmlns:a16="http://schemas.microsoft.com/office/drawing/2014/main" id="{22B8CF95-B661-4A6D-86CD-6CCB4816DBDD}"/>
              </a:ext>
            </a:extLst>
          </p:cNvPr>
          <p:cNvGrpSpPr/>
          <p:nvPr/>
        </p:nvGrpSpPr>
        <p:grpSpPr>
          <a:xfrm>
            <a:off x="685566" y="1904320"/>
            <a:ext cx="3663986" cy="470209"/>
            <a:chOff x="872712" y="2364496"/>
            <a:chExt cx="2786021" cy="470209"/>
          </a:xfrm>
        </p:grpSpPr>
        <p:sp>
          <p:nvSpPr>
            <p:cNvPr id="11" name="TextBox 10">
              <a:extLst>
                <a:ext uri="{FF2B5EF4-FFF2-40B4-BE49-F238E27FC236}">
                  <a16:creationId xmlns:a16="http://schemas.microsoft.com/office/drawing/2014/main" id="{1A9F2D98-99B6-45A8-99D2-AFF53277743E}"/>
                </a:ext>
              </a:extLst>
            </p:cNvPr>
            <p:cNvSpPr txBox="1"/>
            <p:nvPr/>
          </p:nvSpPr>
          <p:spPr>
            <a:xfrm>
              <a:off x="872712" y="2373040"/>
              <a:ext cx="1527982" cy="461665"/>
            </a:xfrm>
            <a:prstGeom prst="rect">
              <a:avLst/>
            </a:prstGeom>
            <a:noFill/>
          </p:spPr>
          <p:txBody>
            <a:bodyPr wrap="none" rtlCol="0">
              <a:spAutoFit/>
            </a:bodyPr>
            <a:lstStyle/>
            <a:p>
              <a:r>
                <a:rPr lang="en-GB" sz="2400" b="1" dirty="0"/>
                <a:t>MOF-808</a:t>
              </a:r>
            </a:p>
          </p:txBody>
        </p:sp>
        <p:sp>
          <p:nvSpPr>
            <p:cNvPr id="28" name="Rectangle 27">
              <a:extLst>
                <a:ext uri="{FF2B5EF4-FFF2-40B4-BE49-F238E27FC236}">
                  <a16:creationId xmlns:a16="http://schemas.microsoft.com/office/drawing/2014/main" id="{5205E825-15C9-4C4A-9E37-49127CE7517E}"/>
                </a:ext>
              </a:extLst>
            </p:cNvPr>
            <p:cNvSpPr/>
            <p:nvPr/>
          </p:nvSpPr>
          <p:spPr>
            <a:xfrm>
              <a:off x="1941596" y="2364496"/>
              <a:ext cx="1717137" cy="461665"/>
            </a:xfrm>
            <a:prstGeom prst="rect">
              <a:avLst/>
            </a:prstGeom>
          </p:spPr>
          <p:txBody>
            <a:bodyPr wrap="none">
              <a:spAutoFit/>
            </a:bodyPr>
            <a:lstStyle/>
            <a:p>
              <a:r>
                <a:rPr lang="en-GB" sz="2400" b="1" dirty="0">
                  <a:sym typeface="Wingdings" panose="05000000000000000000" pitchFamily="2" charset="2"/>
                </a:rPr>
                <a:t></a:t>
              </a:r>
              <a:r>
                <a:rPr lang="en-GB" sz="2400" b="1" dirty="0"/>
                <a:t> Sorbent</a:t>
              </a:r>
            </a:p>
          </p:txBody>
        </p:sp>
      </p:grpSp>
      <p:sp>
        <p:nvSpPr>
          <p:cNvPr id="5" name="Arrow: Right 4">
            <a:extLst>
              <a:ext uri="{FF2B5EF4-FFF2-40B4-BE49-F238E27FC236}">
                <a16:creationId xmlns:a16="http://schemas.microsoft.com/office/drawing/2014/main" id="{B0653845-63B9-4F28-89CC-80E1418893E4}"/>
              </a:ext>
            </a:extLst>
          </p:cNvPr>
          <p:cNvSpPr/>
          <p:nvPr/>
        </p:nvSpPr>
        <p:spPr>
          <a:xfrm>
            <a:off x="3782786" y="3476050"/>
            <a:ext cx="407504" cy="83099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3" name="Picture 32">
            <a:extLst>
              <a:ext uri="{FF2B5EF4-FFF2-40B4-BE49-F238E27FC236}">
                <a16:creationId xmlns:a16="http://schemas.microsoft.com/office/drawing/2014/main" id="{9AF70FC8-0B2E-415A-BE4A-FCF5DBEDAC20}"/>
              </a:ext>
            </a:extLst>
          </p:cNvPr>
          <p:cNvPicPr>
            <a:picLocks noChangeAspect="1"/>
          </p:cNvPicPr>
          <p:nvPr/>
        </p:nvPicPr>
        <p:blipFill rotWithShape="1">
          <a:blip r:embed="rId3"/>
          <a:srcRect l="8723" t="12174" r="18070" b="11303"/>
          <a:stretch/>
        </p:blipFill>
        <p:spPr>
          <a:xfrm>
            <a:off x="1026028" y="4843019"/>
            <a:ext cx="2397223" cy="1409503"/>
          </a:xfrm>
          <a:prstGeom prst="rect">
            <a:avLst/>
          </a:prstGeom>
        </p:spPr>
      </p:pic>
      <p:sp>
        <p:nvSpPr>
          <p:cNvPr id="35" name="TextBox 34">
            <a:extLst>
              <a:ext uri="{FF2B5EF4-FFF2-40B4-BE49-F238E27FC236}">
                <a16:creationId xmlns:a16="http://schemas.microsoft.com/office/drawing/2014/main" id="{857772DE-803B-4F6C-A9D7-A1AB07E23D94}"/>
              </a:ext>
            </a:extLst>
          </p:cNvPr>
          <p:cNvSpPr txBox="1"/>
          <p:nvPr/>
        </p:nvSpPr>
        <p:spPr>
          <a:xfrm>
            <a:off x="1557467" y="4329876"/>
            <a:ext cx="1330814" cy="584775"/>
          </a:xfrm>
          <a:prstGeom prst="rect">
            <a:avLst/>
          </a:prstGeom>
          <a:noFill/>
        </p:spPr>
        <p:txBody>
          <a:bodyPr wrap="none" rtlCol="0">
            <a:spAutoFit/>
          </a:bodyPr>
          <a:lstStyle/>
          <a:p>
            <a:r>
              <a:rPr lang="en-GB" sz="3200" b="1" dirty="0"/>
              <a:t>Chitin</a:t>
            </a:r>
          </a:p>
        </p:txBody>
      </p:sp>
      <p:pic>
        <p:nvPicPr>
          <p:cNvPr id="39" name="Picture 38">
            <a:extLst>
              <a:ext uri="{FF2B5EF4-FFF2-40B4-BE49-F238E27FC236}">
                <a16:creationId xmlns:a16="http://schemas.microsoft.com/office/drawing/2014/main" id="{B63AA134-97CB-4656-8254-420182C3C33C}"/>
              </a:ext>
            </a:extLst>
          </p:cNvPr>
          <p:cNvPicPr>
            <a:picLocks noChangeAspect="1"/>
          </p:cNvPicPr>
          <p:nvPr/>
        </p:nvPicPr>
        <p:blipFill rotWithShape="1">
          <a:blip r:embed="rId4"/>
          <a:srcRect l="905" t="1609" r="7208" b="4380"/>
          <a:stretch/>
        </p:blipFill>
        <p:spPr>
          <a:xfrm>
            <a:off x="4500837" y="1836664"/>
            <a:ext cx="6069893" cy="4716536"/>
          </a:xfrm>
          <a:prstGeom prst="rect">
            <a:avLst/>
          </a:prstGeom>
        </p:spPr>
      </p:pic>
      <p:pic>
        <p:nvPicPr>
          <p:cNvPr id="42" name="Picture 41">
            <a:extLst>
              <a:ext uri="{FF2B5EF4-FFF2-40B4-BE49-F238E27FC236}">
                <a16:creationId xmlns:a16="http://schemas.microsoft.com/office/drawing/2014/main" id="{93281827-4EE7-4020-9FC8-322E71658286}"/>
              </a:ext>
            </a:extLst>
          </p:cNvPr>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20833" t="10391" r="23763" b="11090"/>
          <a:stretch/>
        </p:blipFill>
        <p:spPr>
          <a:xfrm>
            <a:off x="900561" y="2439551"/>
            <a:ext cx="2571957" cy="1751066"/>
          </a:xfrm>
          <a:prstGeom prst="rect">
            <a:avLst/>
          </a:prstGeom>
        </p:spPr>
      </p:pic>
    </p:spTree>
    <p:extLst>
      <p:ext uri="{BB962C8B-B14F-4D97-AF65-F5344CB8AC3E}">
        <p14:creationId xmlns:p14="http://schemas.microsoft.com/office/powerpoint/2010/main" val="30369135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p:txBody>
          <a:bodyPr/>
          <a:lstStyle/>
          <a:p>
            <a:fld id="{82C71525-5C70-491E-9733-412BA3E08AAA}" type="slidenum">
              <a:rPr lang="es-ES" smtClean="0"/>
              <a:pPr/>
              <a:t>14</a:t>
            </a:fld>
            <a:endParaRPr lang="es-ES"/>
          </a:p>
        </p:txBody>
      </p:sp>
      <p:pic>
        <p:nvPicPr>
          <p:cNvPr id="5" name="0 Imagen">
            <a:extLst>
              <a:ext uri="{FF2B5EF4-FFF2-40B4-BE49-F238E27FC236}">
                <a16:creationId xmlns:a16="http://schemas.microsoft.com/office/drawing/2014/main" id="{1413A91C-05B3-4E46-AC5A-DE4190705282}"/>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14400" y="1795065"/>
            <a:ext cx="10032313" cy="2510236"/>
          </a:xfrm>
          <a:prstGeom prst="rect">
            <a:avLst/>
          </a:prstGeom>
        </p:spPr>
      </p:pic>
      <p:sp>
        <p:nvSpPr>
          <p:cNvPr id="6" name="TextBox 5">
            <a:extLst>
              <a:ext uri="{FF2B5EF4-FFF2-40B4-BE49-F238E27FC236}">
                <a16:creationId xmlns:a16="http://schemas.microsoft.com/office/drawing/2014/main" id="{39D3650F-43B5-4C81-AB88-A572F351BCAA}"/>
              </a:ext>
            </a:extLst>
          </p:cNvPr>
          <p:cNvSpPr txBox="1"/>
          <p:nvPr/>
        </p:nvSpPr>
        <p:spPr>
          <a:xfrm>
            <a:off x="2991332" y="1040661"/>
            <a:ext cx="6453305" cy="461665"/>
          </a:xfrm>
          <a:prstGeom prst="rect">
            <a:avLst/>
          </a:prstGeom>
          <a:noFill/>
        </p:spPr>
        <p:txBody>
          <a:bodyPr wrap="none" rtlCol="0">
            <a:spAutoFit/>
          </a:bodyPr>
          <a:lstStyle/>
          <a:p>
            <a:pPr algn="ctr"/>
            <a:r>
              <a:rPr lang="en-GB" sz="2400" b="1" dirty="0"/>
              <a:t>Processing of CHITIN/MOF-808 composites</a:t>
            </a:r>
          </a:p>
        </p:txBody>
      </p:sp>
      <p:sp>
        <p:nvSpPr>
          <p:cNvPr id="2" name="Arrow: Down 1">
            <a:extLst>
              <a:ext uri="{FF2B5EF4-FFF2-40B4-BE49-F238E27FC236}">
                <a16:creationId xmlns:a16="http://schemas.microsoft.com/office/drawing/2014/main" id="{C6AE1708-4089-4579-82C3-7285E6768C56}"/>
              </a:ext>
            </a:extLst>
          </p:cNvPr>
          <p:cNvSpPr/>
          <p:nvPr/>
        </p:nvSpPr>
        <p:spPr>
          <a:xfrm>
            <a:off x="5349531" y="4271957"/>
            <a:ext cx="1466850" cy="46166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01011FDE-80CA-4EF6-B189-D0B99EBF7FE8}"/>
              </a:ext>
            </a:extLst>
          </p:cNvPr>
          <p:cNvSpPr txBox="1"/>
          <p:nvPr/>
        </p:nvSpPr>
        <p:spPr>
          <a:xfrm>
            <a:off x="5123037" y="4814578"/>
            <a:ext cx="2189894" cy="1569660"/>
          </a:xfrm>
          <a:prstGeom prst="rect">
            <a:avLst/>
          </a:prstGeom>
          <a:noFill/>
        </p:spPr>
        <p:txBody>
          <a:bodyPr wrap="none" rtlCol="0">
            <a:spAutoFit/>
          </a:bodyPr>
          <a:lstStyle/>
          <a:p>
            <a:pPr algn="ctr"/>
            <a:r>
              <a:rPr lang="en-GB" sz="2400" b="1" dirty="0"/>
              <a:t>Wet-spinning</a:t>
            </a:r>
          </a:p>
          <a:p>
            <a:pPr algn="ctr"/>
            <a:endParaRPr lang="en-GB" sz="2400" b="1" dirty="0"/>
          </a:p>
          <a:p>
            <a:pPr algn="ctr"/>
            <a:endParaRPr lang="en-GB" sz="2400" b="1" dirty="0"/>
          </a:p>
          <a:p>
            <a:pPr algn="ctr"/>
            <a:r>
              <a:rPr lang="en-GB" sz="2400" b="1" dirty="0"/>
              <a:t>Freeze Drying</a:t>
            </a:r>
          </a:p>
        </p:txBody>
      </p:sp>
      <p:sp>
        <p:nvSpPr>
          <p:cNvPr id="8" name="Arrow: Down 7">
            <a:extLst>
              <a:ext uri="{FF2B5EF4-FFF2-40B4-BE49-F238E27FC236}">
                <a16:creationId xmlns:a16="http://schemas.microsoft.com/office/drawing/2014/main" id="{194D28C8-F21F-4800-A8FC-549F9EC2A030}"/>
              </a:ext>
            </a:extLst>
          </p:cNvPr>
          <p:cNvSpPr/>
          <p:nvPr/>
        </p:nvSpPr>
        <p:spPr>
          <a:xfrm>
            <a:off x="5406681" y="5392732"/>
            <a:ext cx="1466850" cy="46166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5953797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p:txBody>
          <a:bodyPr/>
          <a:lstStyle/>
          <a:p>
            <a:fld id="{82C71525-5C70-491E-9733-412BA3E08AAA}" type="slidenum">
              <a:rPr lang="es-ES" smtClean="0"/>
              <a:pPr/>
              <a:t>15</a:t>
            </a:fld>
            <a:endParaRPr lang="es-ES"/>
          </a:p>
        </p:txBody>
      </p:sp>
      <p:pic>
        <p:nvPicPr>
          <p:cNvPr id="3" name="Picture 2">
            <a:extLst>
              <a:ext uri="{FF2B5EF4-FFF2-40B4-BE49-F238E27FC236}">
                <a16:creationId xmlns:a16="http://schemas.microsoft.com/office/drawing/2014/main" id="{4D16E272-F1F5-401B-A907-1D5530389CDB}"/>
              </a:ext>
            </a:extLst>
          </p:cNvPr>
          <p:cNvPicPr>
            <a:picLocks noChangeAspect="1"/>
          </p:cNvPicPr>
          <p:nvPr/>
        </p:nvPicPr>
        <p:blipFill>
          <a:blip r:embed="rId3"/>
          <a:stretch>
            <a:fillRect/>
          </a:stretch>
        </p:blipFill>
        <p:spPr>
          <a:xfrm>
            <a:off x="2667000" y="1634710"/>
            <a:ext cx="6496696" cy="4721642"/>
          </a:xfrm>
          <a:prstGeom prst="rect">
            <a:avLst/>
          </a:prstGeom>
        </p:spPr>
      </p:pic>
      <p:sp>
        <p:nvSpPr>
          <p:cNvPr id="6" name="TextBox 5">
            <a:extLst>
              <a:ext uri="{FF2B5EF4-FFF2-40B4-BE49-F238E27FC236}">
                <a16:creationId xmlns:a16="http://schemas.microsoft.com/office/drawing/2014/main" id="{13DDEE71-95DD-4F31-AE78-E2C17FDB6B89}"/>
              </a:ext>
            </a:extLst>
          </p:cNvPr>
          <p:cNvSpPr txBox="1"/>
          <p:nvPr/>
        </p:nvSpPr>
        <p:spPr>
          <a:xfrm>
            <a:off x="2973358" y="1040661"/>
            <a:ext cx="6108275" cy="461665"/>
          </a:xfrm>
          <a:prstGeom prst="rect">
            <a:avLst/>
          </a:prstGeom>
          <a:noFill/>
        </p:spPr>
        <p:txBody>
          <a:bodyPr wrap="none" rtlCol="0">
            <a:spAutoFit/>
          </a:bodyPr>
          <a:lstStyle/>
          <a:p>
            <a:pPr algn="ctr"/>
            <a:r>
              <a:rPr lang="en-GB" sz="2400" b="1" dirty="0"/>
              <a:t>Corroboration of the MOF incorporation</a:t>
            </a:r>
          </a:p>
        </p:txBody>
      </p:sp>
    </p:spTree>
    <p:extLst>
      <p:ext uri="{BB962C8B-B14F-4D97-AF65-F5344CB8AC3E}">
        <p14:creationId xmlns:p14="http://schemas.microsoft.com/office/powerpoint/2010/main" val="23723692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p:txBody>
          <a:bodyPr/>
          <a:lstStyle/>
          <a:p>
            <a:fld id="{82C71525-5C70-491E-9733-412BA3E08AAA}" type="slidenum">
              <a:rPr lang="es-ES" smtClean="0"/>
              <a:pPr/>
              <a:t>16</a:t>
            </a:fld>
            <a:endParaRPr lang="es-ES"/>
          </a:p>
        </p:txBody>
      </p:sp>
      <p:pic>
        <p:nvPicPr>
          <p:cNvPr id="2" name="Picture 1">
            <a:extLst>
              <a:ext uri="{FF2B5EF4-FFF2-40B4-BE49-F238E27FC236}">
                <a16:creationId xmlns:a16="http://schemas.microsoft.com/office/drawing/2014/main" id="{0FF1A946-6F63-4D87-A26E-FB107DD31513}"/>
              </a:ext>
            </a:extLst>
          </p:cNvPr>
          <p:cNvPicPr>
            <a:picLocks noChangeAspect="1"/>
          </p:cNvPicPr>
          <p:nvPr/>
        </p:nvPicPr>
        <p:blipFill rotWithShape="1">
          <a:blip r:embed="rId3"/>
          <a:srcRect b="50736"/>
          <a:stretch/>
        </p:blipFill>
        <p:spPr>
          <a:xfrm>
            <a:off x="2314288" y="1486695"/>
            <a:ext cx="7320764" cy="4936355"/>
          </a:xfrm>
          <a:prstGeom prst="rect">
            <a:avLst/>
          </a:prstGeom>
        </p:spPr>
      </p:pic>
      <p:pic>
        <p:nvPicPr>
          <p:cNvPr id="10" name="Picture 9">
            <a:extLst>
              <a:ext uri="{FF2B5EF4-FFF2-40B4-BE49-F238E27FC236}">
                <a16:creationId xmlns:a16="http://schemas.microsoft.com/office/drawing/2014/main" id="{CB591794-F0D0-4D08-904D-D27E1F9A1BE6}"/>
              </a:ext>
            </a:extLst>
          </p:cNvPr>
          <p:cNvPicPr>
            <a:picLocks noChangeAspect="1"/>
          </p:cNvPicPr>
          <p:nvPr/>
        </p:nvPicPr>
        <p:blipFill>
          <a:blip r:embed="rId4"/>
          <a:stretch>
            <a:fillRect/>
          </a:stretch>
        </p:blipFill>
        <p:spPr>
          <a:xfrm>
            <a:off x="1327163" y="1502326"/>
            <a:ext cx="9804171" cy="4854026"/>
          </a:xfrm>
          <a:prstGeom prst="rect">
            <a:avLst/>
          </a:prstGeom>
        </p:spPr>
      </p:pic>
      <p:sp>
        <p:nvSpPr>
          <p:cNvPr id="5" name="TextBox 4">
            <a:extLst>
              <a:ext uri="{FF2B5EF4-FFF2-40B4-BE49-F238E27FC236}">
                <a16:creationId xmlns:a16="http://schemas.microsoft.com/office/drawing/2014/main" id="{551556FD-B354-4BA7-BFC9-1DA4EE2F4649}"/>
              </a:ext>
            </a:extLst>
          </p:cNvPr>
          <p:cNvSpPr txBox="1"/>
          <p:nvPr/>
        </p:nvSpPr>
        <p:spPr>
          <a:xfrm>
            <a:off x="3483283" y="1040661"/>
            <a:ext cx="5088445" cy="461665"/>
          </a:xfrm>
          <a:prstGeom prst="rect">
            <a:avLst/>
          </a:prstGeom>
          <a:noFill/>
        </p:spPr>
        <p:txBody>
          <a:bodyPr wrap="none" rtlCol="0">
            <a:spAutoFit/>
          </a:bodyPr>
          <a:lstStyle/>
          <a:p>
            <a:pPr algn="ctr"/>
            <a:r>
              <a:rPr lang="en-GB" sz="2400" b="1" dirty="0"/>
              <a:t>Modulation of the pore-structure</a:t>
            </a:r>
          </a:p>
        </p:txBody>
      </p:sp>
    </p:spTree>
    <p:extLst>
      <p:ext uri="{BB962C8B-B14F-4D97-AF65-F5344CB8AC3E}">
        <p14:creationId xmlns:p14="http://schemas.microsoft.com/office/powerpoint/2010/main" val="310147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p:txBody>
          <a:bodyPr/>
          <a:lstStyle/>
          <a:p>
            <a:fld id="{82C71525-5C70-491E-9733-412BA3E08AAA}" type="slidenum">
              <a:rPr lang="es-ES" smtClean="0"/>
              <a:pPr/>
              <a:t>17</a:t>
            </a:fld>
            <a:endParaRPr lang="es-ES"/>
          </a:p>
        </p:txBody>
      </p:sp>
      <p:pic>
        <p:nvPicPr>
          <p:cNvPr id="13" name="Picture 12">
            <a:extLst>
              <a:ext uri="{FF2B5EF4-FFF2-40B4-BE49-F238E27FC236}">
                <a16:creationId xmlns:a16="http://schemas.microsoft.com/office/drawing/2014/main" id="{DE08AE1B-A062-4B74-B85A-B8036A119D0D}"/>
              </a:ext>
            </a:extLst>
          </p:cNvPr>
          <p:cNvPicPr>
            <a:picLocks noChangeAspect="1"/>
          </p:cNvPicPr>
          <p:nvPr/>
        </p:nvPicPr>
        <p:blipFill rotWithShape="1">
          <a:blip r:embed="rId3"/>
          <a:srcRect t="50383" b="1984"/>
          <a:stretch/>
        </p:blipFill>
        <p:spPr>
          <a:xfrm>
            <a:off x="2311397" y="1721259"/>
            <a:ext cx="7226306" cy="4711293"/>
          </a:xfrm>
          <a:prstGeom prst="rect">
            <a:avLst/>
          </a:prstGeom>
        </p:spPr>
      </p:pic>
      <p:pic>
        <p:nvPicPr>
          <p:cNvPr id="9" name="Picture 8">
            <a:extLst>
              <a:ext uri="{FF2B5EF4-FFF2-40B4-BE49-F238E27FC236}">
                <a16:creationId xmlns:a16="http://schemas.microsoft.com/office/drawing/2014/main" id="{22E308D5-7E67-495C-9FC3-96281ED68CDF}"/>
              </a:ext>
            </a:extLst>
          </p:cNvPr>
          <p:cNvPicPr>
            <a:picLocks noChangeAspect="1"/>
          </p:cNvPicPr>
          <p:nvPr/>
        </p:nvPicPr>
        <p:blipFill>
          <a:blip r:embed="rId4"/>
          <a:stretch>
            <a:fillRect/>
          </a:stretch>
        </p:blipFill>
        <p:spPr>
          <a:xfrm>
            <a:off x="11734800" y="3301095"/>
            <a:ext cx="4738235" cy="3420382"/>
          </a:xfrm>
          <a:prstGeom prst="rect">
            <a:avLst/>
          </a:prstGeom>
        </p:spPr>
      </p:pic>
      <p:sp>
        <p:nvSpPr>
          <p:cNvPr id="7" name="TextBox 6">
            <a:extLst>
              <a:ext uri="{FF2B5EF4-FFF2-40B4-BE49-F238E27FC236}">
                <a16:creationId xmlns:a16="http://schemas.microsoft.com/office/drawing/2014/main" id="{31480CB0-48AD-4A64-9076-D3B9B835A666}"/>
              </a:ext>
            </a:extLst>
          </p:cNvPr>
          <p:cNvSpPr txBox="1"/>
          <p:nvPr/>
        </p:nvSpPr>
        <p:spPr>
          <a:xfrm>
            <a:off x="2234737" y="1002561"/>
            <a:ext cx="7776039" cy="461665"/>
          </a:xfrm>
          <a:prstGeom prst="rect">
            <a:avLst/>
          </a:prstGeom>
          <a:noFill/>
        </p:spPr>
        <p:txBody>
          <a:bodyPr wrap="none" rtlCol="0">
            <a:spAutoFit/>
          </a:bodyPr>
          <a:lstStyle/>
          <a:p>
            <a:pPr algn="ctr"/>
            <a:r>
              <a:rPr lang="en-GB" sz="2400" b="1" dirty="0"/>
              <a:t>Interaction of MOF nanoparticles and CHITIN Matrix</a:t>
            </a:r>
          </a:p>
        </p:txBody>
      </p:sp>
    </p:spTree>
    <p:extLst>
      <p:ext uri="{BB962C8B-B14F-4D97-AF65-F5344CB8AC3E}">
        <p14:creationId xmlns:p14="http://schemas.microsoft.com/office/powerpoint/2010/main" val="21497370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p:txBody>
          <a:bodyPr/>
          <a:lstStyle/>
          <a:p>
            <a:fld id="{82C71525-5C70-491E-9733-412BA3E08AAA}" type="slidenum">
              <a:rPr lang="es-ES" smtClean="0"/>
              <a:pPr/>
              <a:t>18</a:t>
            </a:fld>
            <a:endParaRPr lang="es-ES"/>
          </a:p>
        </p:txBody>
      </p:sp>
      <p:sp>
        <p:nvSpPr>
          <p:cNvPr id="7" name="TextBox 6">
            <a:extLst>
              <a:ext uri="{FF2B5EF4-FFF2-40B4-BE49-F238E27FC236}">
                <a16:creationId xmlns:a16="http://schemas.microsoft.com/office/drawing/2014/main" id="{31480CB0-48AD-4A64-9076-D3B9B835A666}"/>
              </a:ext>
            </a:extLst>
          </p:cNvPr>
          <p:cNvSpPr txBox="1"/>
          <p:nvPr/>
        </p:nvSpPr>
        <p:spPr>
          <a:xfrm>
            <a:off x="2680359" y="1002561"/>
            <a:ext cx="6732420" cy="461665"/>
          </a:xfrm>
          <a:prstGeom prst="rect">
            <a:avLst/>
          </a:prstGeom>
          <a:noFill/>
        </p:spPr>
        <p:txBody>
          <a:bodyPr wrap="none" rtlCol="0">
            <a:spAutoFit/>
          </a:bodyPr>
          <a:lstStyle/>
          <a:p>
            <a:pPr algn="ctr"/>
            <a:r>
              <a:rPr lang="en-GB" sz="2400" b="1" dirty="0"/>
              <a:t>Synergic effects on CH/MOF-808 composites</a:t>
            </a:r>
          </a:p>
        </p:txBody>
      </p:sp>
      <p:pic>
        <p:nvPicPr>
          <p:cNvPr id="8" name="Imagen 3">
            <a:extLst>
              <a:ext uri="{FF2B5EF4-FFF2-40B4-BE49-F238E27FC236}">
                <a16:creationId xmlns:a16="http://schemas.microsoft.com/office/drawing/2014/main" id="{5801929A-96D6-4E7A-9035-25C595F0C77A}"/>
              </a:ext>
            </a:extLst>
          </p:cNvPr>
          <p:cNvPicPr/>
          <p:nvPr/>
        </p:nvPicPr>
        <p:blipFill rotWithShape="1">
          <a:blip r:embed="rId3" cstate="screen">
            <a:extLst>
              <a:ext uri="{28A0092B-C50C-407E-A947-70E740481C1C}">
                <a14:useLocalDpi xmlns:a14="http://schemas.microsoft.com/office/drawing/2010/main"/>
              </a:ext>
            </a:extLst>
          </a:blip>
          <a:srcRect b="42775"/>
          <a:stretch/>
        </p:blipFill>
        <p:spPr bwMode="auto">
          <a:xfrm>
            <a:off x="632743" y="2283873"/>
            <a:ext cx="10980383" cy="3057381"/>
          </a:xfrm>
          <a:prstGeom prst="rect">
            <a:avLst/>
          </a:prstGeom>
          <a:noFill/>
        </p:spPr>
      </p:pic>
      <p:pic>
        <p:nvPicPr>
          <p:cNvPr id="10" name="Imagen 3">
            <a:extLst>
              <a:ext uri="{FF2B5EF4-FFF2-40B4-BE49-F238E27FC236}">
                <a16:creationId xmlns:a16="http://schemas.microsoft.com/office/drawing/2014/main" id="{0A131F00-D328-47D3-9433-10897D373086}"/>
              </a:ext>
            </a:extLst>
          </p:cNvPr>
          <p:cNvPicPr/>
          <p:nvPr/>
        </p:nvPicPr>
        <p:blipFill rotWithShape="1">
          <a:blip r:embed="rId3" cstate="screen">
            <a:extLst>
              <a:ext uri="{28A0092B-C50C-407E-A947-70E740481C1C}">
                <a14:useLocalDpi xmlns:a14="http://schemas.microsoft.com/office/drawing/2010/main"/>
              </a:ext>
            </a:extLst>
          </a:blip>
          <a:srcRect l="68459" t="58448" b="-12"/>
          <a:stretch/>
        </p:blipFill>
        <p:spPr bwMode="auto">
          <a:xfrm>
            <a:off x="2271486" y="1516746"/>
            <a:ext cx="7649028" cy="4904519"/>
          </a:xfrm>
          <a:prstGeom prst="rect">
            <a:avLst/>
          </a:prstGeom>
          <a:noFill/>
        </p:spPr>
      </p:pic>
    </p:spTree>
    <p:extLst>
      <p:ext uri="{BB962C8B-B14F-4D97-AF65-F5344CB8AC3E}">
        <p14:creationId xmlns:p14="http://schemas.microsoft.com/office/powerpoint/2010/main" val="1608495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p:txBody>
          <a:bodyPr/>
          <a:lstStyle/>
          <a:p>
            <a:fld id="{82C71525-5C70-491E-9733-412BA3E08AAA}" type="slidenum">
              <a:rPr lang="es-ES" smtClean="0"/>
              <a:pPr/>
              <a:t>19</a:t>
            </a:fld>
            <a:endParaRPr lang="es-ES"/>
          </a:p>
        </p:txBody>
      </p:sp>
      <p:pic>
        <p:nvPicPr>
          <p:cNvPr id="9" name="Picture 8">
            <a:extLst>
              <a:ext uri="{FF2B5EF4-FFF2-40B4-BE49-F238E27FC236}">
                <a16:creationId xmlns:a16="http://schemas.microsoft.com/office/drawing/2014/main" id="{22E308D5-7E67-495C-9FC3-96281ED68CDF}"/>
              </a:ext>
            </a:extLst>
          </p:cNvPr>
          <p:cNvPicPr>
            <a:picLocks noChangeAspect="1"/>
          </p:cNvPicPr>
          <p:nvPr/>
        </p:nvPicPr>
        <p:blipFill>
          <a:blip r:embed="rId3"/>
          <a:stretch>
            <a:fillRect/>
          </a:stretch>
        </p:blipFill>
        <p:spPr>
          <a:xfrm>
            <a:off x="2374178" y="1470409"/>
            <a:ext cx="6995059" cy="5049512"/>
          </a:xfrm>
          <a:prstGeom prst="rect">
            <a:avLst/>
          </a:prstGeom>
        </p:spPr>
      </p:pic>
      <p:sp>
        <p:nvSpPr>
          <p:cNvPr id="7" name="TextBox 6">
            <a:extLst>
              <a:ext uri="{FF2B5EF4-FFF2-40B4-BE49-F238E27FC236}">
                <a16:creationId xmlns:a16="http://schemas.microsoft.com/office/drawing/2014/main" id="{31480CB0-48AD-4A64-9076-D3B9B835A666}"/>
              </a:ext>
            </a:extLst>
          </p:cNvPr>
          <p:cNvSpPr txBox="1"/>
          <p:nvPr/>
        </p:nvSpPr>
        <p:spPr>
          <a:xfrm>
            <a:off x="2680359" y="1002561"/>
            <a:ext cx="6732420" cy="461665"/>
          </a:xfrm>
          <a:prstGeom prst="rect">
            <a:avLst/>
          </a:prstGeom>
          <a:noFill/>
        </p:spPr>
        <p:txBody>
          <a:bodyPr wrap="none" rtlCol="0">
            <a:spAutoFit/>
          </a:bodyPr>
          <a:lstStyle/>
          <a:p>
            <a:pPr algn="ctr"/>
            <a:r>
              <a:rPr lang="en-GB" sz="2400" b="1" dirty="0"/>
              <a:t>Synergic effects on CH/MOF-808 composites</a:t>
            </a:r>
          </a:p>
        </p:txBody>
      </p:sp>
    </p:spTree>
    <p:extLst>
      <p:ext uri="{BB962C8B-B14F-4D97-AF65-F5344CB8AC3E}">
        <p14:creationId xmlns:p14="http://schemas.microsoft.com/office/powerpoint/2010/main" val="35267733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16890" y="1525985"/>
            <a:ext cx="9322821" cy="4114255"/>
          </a:xfrm>
        </p:spPr>
        <p:txBody>
          <a:bodyPr>
            <a:noAutofit/>
          </a:bodyPr>
          <a:lstStyle/>
          <a:p>
            <a:pPr algn="l">
              <a:lnSpc>
                <a:spcPts val="4000"/>
              </a:lnSpc>
              <a:spcBef>
                <a:spcPts val="0"/>
              </a:spcBef>
              <a:spcAft>
                <a:spcPts val="1200"/>
              </a:spcAft>
            </a:pPr>
            <a:r>
              <a:rPr lang="en-GB" sz="3500" dirty="0">
                <a:latin typeface="Arial" pitchFamily="34" charset="0"/>
                <a:cs typeface="Arial" pitchFamily="34" charset="0"/>
              </a:rPr>
              <a:t>Scope</a:t>
            </a:r>
            <a:br>
              <a:rPr lang="en-GB" sz="3500" dirty="0">
                <a:latin typeface="Arial" pitchFamily="34" charset="0"/>
                <a:cs typeface="Arial" pitchFamily="34" charset="0"/>
              </a:rPr>
            </a:br>
            <a:br>
              <a:rPr lang="en-GB" sz="3500" dirty="0">
                <a:latin typeface="Arial" pitchFamily="34" charset="0"/>
                <a:cs typeface="Arial" pitchFamily="34" charset="0"/>
              </a:rPr>
            </a:br>
            <a:r>
              <a:rPr lang="en-GB" sz="3500" dirty="0">
                <a:latin typeface="Arial" pitchFamily="34" charset="0"/>
                <a:cs typeface="Arial" pitchFamily="34" charset="0"/>
              </a:rPr>
              <a:t>	</a:t>
            </a:r>
            <a:r>
              <a:rPr lang="en-GB" sz="2500" dirty="0">
                <a:latin typeface="Arial" pitchFamily="34" charset="0"/>
                <a:cs typeface="Arial" pitchFamily="34" charset="0"/>
              </a:rPr>
              <a:t>1.- INDESMOF Project Aims</a:t>
            </a:r>
            <a:br>
              <a:rPr lang="en-GB" sz="2500" dirty="0">
                <a:latin typeface="Arial" pitchFamily="34" charset="0"/>
                <a:cs typeface="Arial" pitchFamily="34" charset="0"/>
              </a:rPr>
            </a:br>
            <a:r>
              <a:rPr lang="en-GB" sz="2500" dirty="0">
                <a:latin typeface="Arial" pitchFamily="34" charset="0"/>
                <a:cs typeface="Arial" pitchFamily="34" charset="0"/>
              </a:rPr>
              <a:t>	2.- Active Metal-Organic Frameworks modification</a:t>
            </a:r>
            <a:br>
              <a:rPr lang="en-GB" sz="2500" dirty="0">
                <a:latin typeface="Arial" pitchFamily="34" charset="0"/>
                <a:cs typeface="Arial" pitchFamily="34" charset="0"/>
              </a:rPr>
            </a:br>
            <a:r>
              <a:rPr lang="en-GB" sz="2500" dirty="0">
                <a:latin typeface="Arial" pitchFamily="34" charset="0"/>
                <a:cs typeface="Arial" pitchFamily="34" charset="0"/>
              </a:rPr>
              <a:t>	3.- MOF/Polymeric membranes for water remediation</a:t>
            </a:r>
            <a:br>
              <a:rPr lang="en-GB" sz="2500" dirty="0">
                <a:latin typeface="Arial" pitchFamily="34" charset="0"/>
                <a:cs typeface="Arial" pitchFamily="34" charset="0"/>
              </a:rPr>
            </a:br>
            <a:r>
              <a:rPr lang="en-GB" sz="2500" dirty="0">
                <a:latin typeface="Arial" pitchFamily="34" charset="0"/>
                <a:cs typeface="Arial" pitchFamily="34" charset="0"/>
              </a:rPr>
              <a:t>	4.- Acknowledgements</a:t>
            </a:r>
            <a:endParaRPr lang="es-ES" sz="2500" dirty="0">
              <a:latin typeface="Arial" pitchFamily="34" charset="0"/>
              <a:cs typeface="Arial" pitchFamily="34" charset="0"/>
            </a:endParaRPr>
          </a:p>
        </p:txBody>
      </p:sp>
      <p:sp>
        <p:nvSpPr>
          <p:cNvPr id="19" name="18 Rectángulo"/>
          <p:cNvSpPr/>
          <p:nvPr/>
        </p:nvSpPr>
        <p:spPr>
          <a:xfrm>
            <a:off x="5572126" y="4876800"/>
            <a:ext cx="295275" cy="142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19046542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497D364-8BC4-461B-AD79-E624DD207CBF}"/>
              </a:ext>
            </a:extLst>
          </p:cNvPr>
          <p:cNvSpPr txBox="1"/>
          <p:nvPr/>
        </p:nvSpPr>
        <p:spPr>
          <a:xfrm>
            <a:off x="1704730" y="944505"/>
            <a:ext cx="9026509" cy="830997"/>
          </a:xfrm>
          <a:prstGeom prst="rect">
            <a:avLst/>
          </a:prstGeom>
          <a:noFill/>
        </p:spPr>
        <p:txBody>
          <a:bodyPr wrap="none" rtlCol="0">
            <a:spAutoFit/>
          </a:bodyPr>
          <a:lstStyle/>
          <a:p>
            <a:pPr algn="ctr"/>
            <a:r>
              <a:rPr lang="en-GB" sz="2400" b="1" dirty="0"/>
              <a:t>Polymer and Metal-Organic Frameworks composites: </a:t>
            </a:r>
          </a:p>
          <a:p>
            <a:pPr algn="ctr"/>
            <a:r>
              <a:rPr lang="en-GB" sz="2400" i="1" dirty="0"/>
              <a:t>Are the characteristics and functions of their components retained?</a:t>
            </a:r>
          </a:p>
        </p:txBody>
      </p:sp>
      <p:grpSp>
        <p:nvGrpSpPr>
          <p:cNvPr id="4" name="Group 3">
            <a:extLst>
              <a:ext uri="{FF2B5EF4-FFF2-40B4-BE49-F238E27FC236}">
                <a16:creationId xmlns:a16="http://schemas.microsoft.com/office/drawing/2014/main" id="{22B8CF95-B661-4A6D-86CD-6CCB4816DBDD}"/>
              </a:ext>
            </a:extLst>
          </p:cNvPr>
          <p:cNvGrpSpPr/>
          <p:nvPr/>
        </p:nvGrpSpPr>
        <p:grpSpPr>
          <a:xfrm>
            <a:off x="1290435" y="1796743"/>
            <a:ext cx="1972224" cy="781993"/>
            <a:chOff x="712746" y="2445610"/>
            <a:chExt cx="1499640" cy="781993"/>
          </a:xfrm>
        </p:grpSpPr>
        <p:sp>
          <p:nvSpPr>
            <p:cNvPr id="11" name="TextBox 10">
              <a:extLst>
                <a:ext uri="{FF2B5EF4-FFF2-40B4-BE49-F238E27FC236}">
                  <a16:creationId xmlns:a16="http://schemas.microsoft.com/office/drawing/2014/main" id="{1A9F2D98-99B6-45A8-99D2-AFF53277743E}"/>
                </a:ext>
              </a:extLst>
            </p:cNvPr>
            <p:cNvSpPr txBox="1"/>
            <p:nvPr/>
          </p:nvSpPr>
          <p:spPr>
            <a:xfrm>
              <a:off x="850640" y="2445610"/>
              <a:ext cx="1361746" cy="400110"/>
            </a:xfrm>
            <a:prstGeom prst="rect">
              <a:avLst/>
            </a:prstGeom>
            <a:noFill/>
          </p:spPr>
          <p:txBody>
            <a:bodyPr wrap="none" rtlCol="0">
              <a:spAutoFit/>
            </a:bodyPr>
            <a:lstStyle/>
            <a:p>
              <a:r>
                <a:rPr lang="en-GB" sz="2000" b="1" dirty="0"/>
                <a:t>MIL-125-NH</a:t>
              </a:r>
              <a:r>
                <a:rPr lang="en-GB" sz="2000" b="1" baseline="-25000" dirty="0"/>
                <a:t>2</a:t>
              </a:r>
            </a:p>
          </p:txBody>
        </p:sp>
        <p:sp>
          <p:nvSpPr>
            <p:cNvPr id="28" name="Rectangle 27">
              <a:extLst>
                <a:ext uri="{FF2B5EF4-FFF2-40B4-BE49-F238E27FC236}">
                  <a16:creationId xmlns:a16="http://schemas.microsoft.com/office/drawing/2014/main" id="{5205E825-15C9-4C4A-9E37-49127CE7517E}"/>
                </a:ext>
              </a:extLst>
            </p:cNvPr>
            <p:cNvSpPr/>
            <p:nvPr/>
          </p:nvSpPr>
          <p:spPr>
            <a:xfrm>
              <a:off x="712746" y="2827493"/>
              <a:ext cx="1443850" cy="400110"/>
            </a:xfrm>
            <a:prstGeom prst="rect">
              <a:avLst/>
            </a:prstGeom>
          </p:spPr>
          <p:txBody>
            <a:bodyPr wrap="none">
              <a:spAutoFit/>
            </a:bodyPr>
            <a:lstStyle/>
            <a:p>
              <a:r>
                <a:rPr lang="en-GB" sz="2000" b="1" dirty="0"/>
                <a:t> Photocatalyst</a:t>
              </a:r>
            </a:p>
          </p:txBody>
        </p:sp>
      </p:grpSp>
      <p:sp>
        <p:nvSpPr>
          <p:cNvPr id="5" name="Arrow: Right 4">
            <a:extLst>
              <a:ext uri="{FF2B5EF4-FFF2-40B4-BE49-F238E27FC236}">
                <a16:creationId xmlns:a16="http://schemas.microsoft.com/office/drawing/2014/main" id="{B0653845-63B9-4F28-89CC-80E1418893E4}"/>
              </a:ext>
            </a:extLst>
          </p:cNvPr>
          <p:cNvSpPr/>
          <p:nvPr/>
        </p:nvSpPr>
        <p:spPr>
          <a:xfrm>
            <a:off x="3782786" y="3505078"/>
            <a:ext cx="407504" cy="83099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3" name="Picture 32">
            <a:extLst>
              <a:ext uri="{FF2B5EF4-FFF2-40B4-BE49-F238E27FC236}">
                <a16:creationId xmlns:a16="http://schemas.microsoft.com/office/drawing/2014/main" id="{9AF70FC8-0B2E-415A-BE4A-FCF5DBEDAC20}"/>
              </a:ext>
            </a:extLst>
          </p:cNvPr>
          <p:cNvPicPr>
            <a:picLocks noChangeAspect="1"/>
          </p:cNvPicPr>
          <p:nvPr/>
        </p:nvPicPr>
        <p:blipFill rotWithShape="1">
          <a:blip r:embed="rId3"/>
          <a:srcRect l="8723" t="12174" r="18070" b="11303"/>
          <a:stretch/>
        </p:blipFill>
        <p:spPr>
          <a:xfrm>
            <a:off x="1026028" y="4843019"/>
            <a:ext cx="2397223" cy="1409503"/>
          </a:xfrm>
          <a:prstGeom prst="rect">
            <a:avLst/>
          </a:prstGeom>
        </p:spPr>
      </p:pic>
      <p:sp>
        <p:nvSpPr>
          <p:cNvPr id="35" name="TextBox 34">
            <a:extLst>
              <a:ext uri="{FF2B5EF4-FFF2-40B4-BE49-F238E27FC236}">
                <a16:creationId xmlns:a16="http://schemas.microsoft.com/office/drawing/2014/main" id="{857772DE-803B-4F6C-A9D7-A1AB07E23D94}"/>
              </a:ext>
            </a:extLst>
          </p:cNvPr>
          <p:cNvSpPr txBox="1"/>
          <p:nvPr/>
        </p:nvSpPr>
        <p:spPr>
          <a:xfrm>
            <a:off x="1557467" y="4329876"/>
            <a:ext cx="1330814" cy="584775"/>
          </a:xfrm>
          <a:prstGeom prst="rect">
            <a:avLst/>
          </a:prstGeom>
          <a:noFill/>
        </p:spPr>
        <p:txBody>
          <a:bodyPr wrap="none" rtlCol="0">
            <a:spAutoFit/>
          </a:bodyPr>
          <a:lstStyle/>
          <a:p>
            <a:r>
              <a:rPr lang="en-GB" sz="3200" b="1" dirty="0"/>
              <a:t>Chitin</a:t>
            </a:r>
          </a:p>
        </p:txBody>
      </p:sp>
      <p:pic>
        <p:nvPicPr>
          <p:cNvPr id="7" name="Picture 6">
            <a:extLst>
              <a:ext uri="{FF2B5EF4-FFF2-40B4-BE49-F238E27FC236}">
                <a16:creationId xmlns:a16="http://schemas.microsoft.com/office/drawing/2014/main" id="{10398565-99C2-48AA-BACE-641548EA07E8}"/>
              </a:ext>
            </a:extLst>
          </p:cNvPr>
          <p:cNvPicPr>
            <a:picLocks noChangeAspect="1"/>
          </p:cNvPicPr>
          <p:nvPr/>
        </p:nvPicPr>
        <p:blipFill rotWithShape="1">
          <a:blip r:embed="rId4">
            <a:clrChange>
              <a:clrFrom>
                <a:srgbClr val="000000"/>
              </a:clrFrom>
              <a:clrTo>
                <a:srgbClr val="000000">
                  <a:alpha val="0"/>
                </a:srgbClr>
              </a:clrTo>
            </a:clrChange>
            <a:extLst>
              <a:ext uri="{28A0092B-C50C-407E-A947-70E740481C1C}">
                <a14:useLocalDpi xmlns:a14="http://schemas.microsoft.com/office/drawing/2010/main" val="0"/>
              </a:ext>
            </a:extLst>
          </a:blip>
          <a:srcRect l="23690" r="22857"/>
          <a:stretch/>
        </p:blipFill>
        <p:spPr>
          <a:xfrm>
            <a:off x="941871" y="2165588"/>
            <a:ext cx="2683064" cy="2420860"/>
          </a:xfrm>
          <a:prstGeom prst="rect">
            <a:avLst/>
          </a:prstGeom>
        </p:spPr>
      </p:pic>
      <p:pic>
        <p:nvPicPr>
          <p:cNvPr id="9" name="Picture 8">
            <a:extLst>
              <a:ext uri="{FF2B5EF4-FFF2-40B4-BE49-F238E27FC236}">
                <a16:creationId xmlns:a16="http://schemas.microsoft.com/office/drawing/2014/main" id="{8035D5F4-25DF-4B20-BE0E-CB311A01CC54}"/>
              </a:ext>
            </a:extLst>
          </p:cNvPr>
          <p:cNvPicPr>
            <a:picLocks noChangeAspect="1"/>
          </p:cNvPicPr>
          <p:nvPr/>
        </p:nvPicPr>
        <p:blipFill>
          <a:blip r:embed="rId5"/>
          <a:stretch>
            <a:fillRect/>
          </a:stretch>
        </p:blipFill>
        <p:spPr>
          <a:xfrm>
            <a:off x="4442836" y="2378681"/>
            <a:ext cx="3558876" cy="3463718"/>
          </a:xfrm>
          <a:prstGeom prst="rect">
            <a:avLst/>
          </a:prstGeom>
        </p:spPr>
      </p:pic>
      <p:pic>
        <p:nvPicPr>
          <p:cNvPr id="10" name="Picture 9">
            <a:extLst>
              <a:ext uri="{FF2B5EF4-FFF2-40B4-BE49-F238E27FC236}">
                <a16:creationId xmlns:a16="http://schemas.microsoft.com/office/drawing/2014/main" id="{883A713E-F5E6-4AA8-9873-BF4C94AB610F}"/>
              </a:ext>
            </a:extLst>
          </p:cNvPr>
          <p:cNvPicPr>
            <a:picLocks noChangeAspect="1"/>
          </p:cNvPicPr>
          <p:nvPr/>
        </p:nvPicPr>
        <p:blipFill rotWithShape="1">
          <a:blip r:embed="rId6"/>
          <a:srcRect t="11005" r="68973" b="58519"/>
          <a:stretch/>
        </p:blipFill>
        <p:spPr>
          <a:xfrm>
            <a:off x="7879367" y="2278048"/>
            <a:ext cx="2903470" cy="1604220"/>
          </a:xfrm>
          <a:prstGeom prst="rect">
            <a:avLst/>
          </a:prstGeom>
        </p:spPr>
      </p:pic>
      <p:sp>
        <p:nvSpPr>
          <p:cNvPr id="12" name="Rectangle 11">
            <a:extLst>
              <a:ext uri="{FF2B5EF4-FFF2-40B4-BE49-F238E27FC236}">
                <a16:creationId xmlns:a16="http://schemas.microsoft.com/office/drawing/2014/main" id="{C777191A-3711-4412-A74B-7A70F6F22E36}"/>
              </a:ext>
            </a:extLst>
          </p:cNvPr>
          <p:cNvSpPr/>
          <p:nvPr/>
        </p:nvSpPr>
        <p:spPr>
          <a:xfrm>
            <a:off x="8185699" y="3455962"/>
            <a:ext cx="1679114" cy="369332"/>
          </a:xfrm>
          <a:prstGeom prst="rect">
            <a:avLst/>
          </a:prstGeom>
        </p:spPr>
        <p:txBody>
          <a:bodyPr wrap="none">
            <a:spAutoFit/>
          </a:bodyPr>
          <a:lstStyle/>
          <a:p>
            <a:r>
              <a:rPr lang="en-GB" b="1" dirty="0"/>
              <a:t>Trimethoprim</a:t>
            </a:r>
          </a:p>
        </p:txBody>
      </p:sp>
      <p:sp>
        <p:nvSpPr>
          <p:cNvPr id="14" name="Freeform: Shape 13">
            <a:extLst>
              <a:ext uri="{FF2B5EF4-FFF2-40B4-BE49-F238E27FC236}">
                <a16:creationId xmlns:a16="http://schemas.microsoft.com/office/drawing/2014/main" id="{C687A1DA-7BA3-4A71-AA73-588234B90CE0}"/>
              </a:ext>
            </a:extLst>
          </p:cNvPr>
          <p:cNvSpPr/>
          <p:nvPr/>
        </p:nvSpPr>
        <p:spPr>
          <a:xfrm>
            <a:off x="6263834" y="2492847"/>
            <a:ext cx="1984102" cy="1083833"/>
          </a:xfrm>
          <a:custGeom>
            <a:avLst/>
            <a:gdLst>
              <a:gd name="connsiteX0" fmla="*/ 2075542 w 2075542"/>
              <a:gd name="connsiteY0" fmla="*/ 45574 h 959974"/>
              <a:gd name="connsiteX1" fmla="*/ 1407885 w 2075542"/>
              <a:gd name="connsiteY1" fmla="*/ 2031 h 959974"/>
              <a:gd name="connsiteX2" fmla="*/ 914400 w 2075542"/>
              <a:gd name="connsiteY2" fmla="*/ 103631 h 959974"/>
              <a:gd name="connsiteX3" fmla="*/ 290285 w 2075542"/>
              <a:gd name="connsiteY3" fmla="*/ 408431 h 959974"/>
              <a:gd name="connsiteX4" fmla="*/ 0 w 2075542"/>
              <a:gd name="connsiteY4" fmla="*/ 959974 h 959974"/>
              <a:gd name="connsiteX0" fmla="*/ 2075542 w 2075542"/>
              <a:gd name="connsiteY0" fmla="*/ 186627 h 1101027"/>
              <a:gd name="connsiteX1" fmla="*/ 1407885 w 2075542"/>
              <a:gd name="connsiteY1" fmla="*/ 143084 h 1101027"/>
              <a:gd name="connsiteX2" fmla="*/ 777240 w 2075542"/>
              <a:gd name="connsiteY2" fmla="*/ 16084 h 1101027"/>
              <a:gd name="connsiteX3" fmla="*/ 290285 w 2075542"/>
              <a:gd name="connsiteY3" fmla="*/ 549484 h 1101027"/>
              <a:gd name="connsiteX4" fmla="*/ 0 w 2075542"/>
              <a:gd name="connsiteY4" fmla="*/ 1101027 h 1101027"/>
              <a:gd name="connsiteX0" fmla="*/ 2075542 w 2075542"/>
              <a:gd name="connsiteY0" fmla="*/ 176613 h 1091013"/>
              <a:gd name="connsiteX1" fmla="*/ 1407885 w 2075542"/>
              <a:gd name="connsiteY1" fmla="*/ 133070 h 1091013"/>
              <a:gd name="connsiteX2" fmla="*/ 777240 w 2075542"/>
              <a:gd name="connsiteY2" fmla="*/ 6070 h 1091013"/>
              <a:gd name="connsiteX3" fmla="*/ 358865 w 2075542"/>
              <a:gd name="connsiteY3" fmla="*/ 348970 h 1091013"/>
              <a:gd name="connsiteX4" fmla="*/ 0 w 2075542"/>
              <a:gd name="connsiteY4" fmla="*/ 1091013 h 1091013"/>
              <a:gd name="connsiteX0" fmla="*/ 2037442 w 2037442"/>
              <a:gd name="connsiteY0" fmla="*/ 176613 h 1068153"/>
              <a:gd name="connsiteX1" fmla="*/ 1369785 w 2037442"/>
              <a:gd name="connsiteY1" fmla="*/ 133070 h 1068153"/>
              <a:gd name="connsiteX2" fmla="*/ 739140 w 2037442"/>
              <a:gd name="connsiteY2" fmla="*/ 6070 h 1068153"/>
              <a:gd name="connsiteX3" fmla="*/ 320765 w 2037442"/>
              <a:gd name="connsiteY3" fmla="*/ 348970 h 1068153"/>
              <a:gd name="connsiteX4" fmla="*/ 0 w 2037442"/>
              <a:gd name="connsiteY4" fmla="*/ 1068153 h 1068153"/>
              <a:gd name="connsiteX0" fmla="*/ 2037442 w 2037442"/>
              <a:gd name="connsiteY0" fmla="*/ 176613 h 1068153"/>
              <a:gd name="connsiteX1" fmla="*/ 1369785 w 2037442"/>
              <a:gd name="connsiteY1" fmla="*/ 133070 h 1068153"/>
              <a:gd name="connsiteX2" fmla="*/ 739140 w 2037442"/>
              <a:gd name="connsiteY2" fmla="*/ 6070 h 1068153"/>
              <a:gd name="connsiteX3" fmla="*/ 320765 w 2037442"/>
              <a:gd name="connsiteY3" fmla="*/ 348970 h 1068153"/>
              <a:gd name="connsiteX4" fmla="*/ 0 w 2037442"/>
              <a:gd name="connsiteY4" fmla="*/ 1068153 h 1068153"/>
              <a:gd name="connsiteX0" fmla="*/ 2037442 w 2037442"/>
              <a:gd name="connsiteY0" fmla="*/ 330404 h 1221944"/>
              <a:gd name="connsiteX1" fmla="*/ 1385025 w 2037442"/>
              <a:gd name="connsiteY1" fmla="*/ 4921 h 1221944"/>
              <a:gd name="connsiteX2" fmla="*/ 739140 w 2037442"/>
              <a:gd name="connsiteY2" fmla="*/ 159861 h 1221944"/>
              <a:gd name="connsiteX3" fmla="*/ 320765 w 2037442"/>
              <a:gd name="connsiteY3" fmla="*/ 502761 h 1221944"/>
              <a:gd name="connsiteX4" fmla="*/ 0 w 2037442"/>
              <a:gd name="connsiteY4" fmla="*/ 1221944 h 1221944"/>
              <a:gd name="connsiteX0" fmla="*/ 2037442 w 2037442"/>
              <a:gd name="connsiteY0" fmla="*/ 330404 h 1221944"/>
              <a:gd name="connsiteX1" fmla="*/ 1385025 w 2037442"/>
              <a:gd name="connsiteY1" fmla="*/ 4921 h 1221944"/>
              <a:gd name="connsiteX2" fmla="*/ 739140 w 2037442"/>
              <a:gd name="connsiteY2" fmla="*/ 159861 h 1221944"/>
              <a:gd name="connsiteX3" fmla="*/ 320765 w 2037442"/>
              <a:gd name="connsiteY3" fmla="*/ 502761 h 1221944"/>
              <a:gd name="connsiteX4" fmla="*/ 0 w 2037442"/>
              <a:gd name="connsiteY4" fmla="*/ 1221944 h 1221944"/>
              <a:gd name="connsiteX0" fmla="*/ 2037442 w 2037442"/>
              <a:gd name="connsiteY0" fmla="*/ 419980 h 1311520"/>
              <a:gd name="connsiteX1" fmla="*/ 1278345 w 2037442"/>
              <a:gd name="connsiteY1" fmla="*/ 3057 h 1311520"/>
              <a:gd name="connsiteX2" fmla="*/ 739140 w 2037442"/>
              <a:gd name="connsiteY2" fmla="*/ 249437 h 1311520"/>
              <a:gd name="connsiteX3" fmla="*/ 320765 w 2037442"/>
              <a:gd name="connsiteY3" fmla="*/ 592337 h 1311520"/>
              <a:gd name="connsiteX4" fmla="*/ 0 w 2037442"/>
              <a:gd name="connsiteY4" fmla="*/ 1311520 h 1311520"/>
              <a:gd name="connsiteX0" fmla="*/ 2037442 w 2037442"/>
              <a:gd name="connsiteY0" fmla="*/ 425600 h 1317140"/>
              <a:gd name="connsiteX1" fmla="*/ 1278345 w 2037442"/>
              <a:gd name="connsiteY1" fmla="*/ 8677 h 1317140"/>
              <a:gd name="connsiteX2" fmla="*/ 655320 w 2037442"/>
              <a:gd name="connsiteY2" fmla="*/ 178857 h 1317140"/>
              <a:gd name="connsiteX3" fmla="*/ 320765 w 2037442"/>
              <a:gd name="connsiteY3" fmla="*/ 597957 h 1317140"/>
              <a:gd name="connsiteX4" fmla="*/ 0 w 2037442"/>
              <a:gd name="connsiteY4" fmla="*/ 1317140 h 1317140"/>
              <a:gd name="connsiteX0" fmla="*/ 2037442 w 2037442"/>
              <a:gd name="connsiteY0" fmla="*/ 425809 h 1317349"/>
              <a:gd name="connsiteX1" fmla="*/ 1278345 w 2037442"/>
              <a:gd name="connsiteY1" fmla="*/ 8886 h 1317349"/>
              <a:gd name="connsiteX2" fmla="*/ 655320 w 2037442"/>
              <a:gd name="connsiteY2" fmla="*/ 179066 h 1317349"/>
              <a:gd name="connsiteX3" fmla="*/ 267425 w 2037442"/>
              <a:gd name="connsiteY3" fmla="*/ 621026 h 1317349"/>
              <a:gd name="connsiteX4" fmla="*/ 0 w 2037442"/>
              <a:gd name="connsiteY4" fmla="*/ 1317349 h 1317349"/>
              <a:gd name="connsiteX0" fmla="*/ 1999342 w 1999342"/>
              <a:gd name="connsiteY0" fmla="*/ 466008 h 1319448"/>
              <a:gd name="connsiteX1" fmla="*/ 1278345 w 1999342"/>
              <a:gd name="connsiteY1" fmla="*/ 10985 h 1319448"/>
              <a:gd name="connsiteX2" fmla="*/ 655320 w 1999342"/>
              <a:gd name="connsiteY2" fmla="*/ 181165 h 1319448"/>
              <a:gd name="connsiteX3" fmla="*/ 267425 w 1999342"/>
              <a:gd name="connsiteY3" fmla="*/ 623125 h 1319448"/>
              <a:gd name="connsiteX4" fmla="*/ 0 w 1999342"/>
              <a:gd name="connsiteY4" fmla="*/ 1319448 h 1319448"/>
              <a:gd name="connsiteX0" fmla="*/ 1999342 w 1999342"/>
              <a:gd name="connsiteY0" fmla="*/ 466008 h 1319448"/>
              <a:gd name="connsiteX1" fmla="*/ 1278345 w 1999342"/>
              <a:gd name="connsiteY1" fmla="*/ 10985 h 1319448"/>
              <a:gd name="connsiteX2" fmla="*/ 655320 w 1999342"/>
              <a:gd name="connsiteY2" fmla="*/ 181165 h 1319448"/>
              <a:gd name="connsiteX3" fmla="*/ 267425 w 1999342"/>
              <a:gd name="connsiteY3" fmla="*/ 623125 h 1319448"/>
              <a:gd name="connsiteX4" fmla="*/ 0 w 1999342"/>
              <a:gd name="connsiteY4" fmla="*/ 1319448 h 1319448"/>
              <a:gd name="connsiteX0" fmla="*/ 1907902 w 1907902"/>
              <a:gd name="connsiteY0" fmla="*/ 361727 h 1314227"/>
              <a:gd name="connsiteX1" fmla="*/ 1278345 w 1907902"/>
              <a:gd name="connsiteY1" fmla="*/ 5764 h 1314227"/>
              <a:gd name="connsiteX2" fmla="*/ 655320 w 1907902"/>
              <a:gd name="connsiteY2" fmla="*/ 175944 h 1314227"/>
              <a:gd name="connsiteX3" fmla="*/ 267425 w 1907902"/>
              <a:gd name="connsiteY3" fmla="*/ 617904 h 1314227"/>
              <a:gd name="connsiteX4" fmla="*/ 0 w 1907902"/>
              <a:gd name="connsiteY4" fmla="*/ 1314227 h 1314227"/>
              <a:gd name="connsiteX0" fmla="*/ 1907902 w 1907902"/>
              <a:gd name="connsiteY0" fmla="*/ 428524 h 1381024"/>
              <a:gd name="connsiteX1" fmla="*/ 1285965 w 1907902"/>
              <a:gd name="connsiteY1" fmla="*/ 3981 h 1381024"/>
              <a:gd name="connsiteX2" fmla="*/ 655320 w 1907902"/>
              <a:gd name="connsiteY2" fmla="*/ 242741 h 1381024"/>
              <a:gd name="connsiteX3" fmla="*/ 267425 w 1907902"/>
              <a:gd name="connsiteY3" fmla="*/ 684701 h 1381024"/>
              <a:gd name="connsiteX4" fmla="*/ 0 w 1907902"/>
              <a:gd name="connsiteY4" fmla="*/ 1381024 h 1381024"/>
              <a:gd name="connsiteX0" fmla="*/ 1907902 w 1907902"/>
              <a:gd name="connsiteY0" fmla="*/ 424895 h 1377395"/>
              <a:gd name="connsiteX1" fmla="*/ 1285965 w 1907902"/>
              <a:gd name="connsiteY1" fmla="*/ 352 h 1377395"/>
              <a:gd name="connsiteX2" fmla="*/ 655320 w 1907902"/>
              <a:gd name="connsiteY2" fmla="*/ 239112 h 1377395"/>
              <a:gd name="connsiteX3" fmla="*/ 267425 w 1907902"/>
              <a:gd name="connsiteY3" fmla="*/ 681072 h 1377395"/>
              <a:gd name="connsiteX4" fmla="*/ 0 w 1907902"/>
              <a:gd name="connsiteY4" fmla="*/ 1377395 h 1377395"/>
              <a:gd name="connsiteX0" fmla="*/ 1984102 w 1984102"/>
              <a:gd name="connsiteY0" fmla="*/ 404863 h 1380223"/>
              <a:gd name="connsiteX1" fmla="*/ 1285965 w 1984102"/>
              <a:gd name="connsiteY1" fmla="*/ 3180 h 1380223"/>
              <a:gd name="connsiteX2" fmla="*/ 655320 w 1984102"/>
              <a:gd name="connsiteY2" fmla="*/ 241940 h 1380223"/>
              <a:gd name="connsiteX3" fmla="*/ 267425 w 1984102"/>
              <a:gd name="connsiteY3" fmla="*/ 683900 h 1380223"/>
              <a:gd name="connsiteX4" fmla="*/ 0 w 1984102"/>
              <a:gd name="connsiteY4" fmla="*/ 1380223 h 1380223"/>
              <a:gd name="connsiteX0" fmla="*/ 1984102 w 1984102"/>
              <a:gd name="connsiteY0" fmla="*/ 404863 h 1380223"/>
              <a:gd name="connsiteX1" fmla="*/ 1285965 w 1984102"/>
              <a:gd name="connsiteY1" fmla="*/ 3180 h 1380223"/>
              <a:gd name="connsiteX2" fmla="*/ 655320 w 1984102"/>
              <a:gd name="connsiteY2" fmla="*/ 241940 h 1380223"/>
              <a:gd name="connsiteX3" fmla="*/ 267425 w 1984102"/>
              <a:gd name="connsiteY3" fmla="*/ 683900 h 1380223"/>
              <a:gd name="connsiteX4" fmla="*/ 0 w 1984102"/>
              <a:gd name="connsiteY4" fmla="*/ 1380223 h 1380223"/>
              <a:gd name="connsiteX0" fmla="*/ 1984102 w 1984102"/>
              <a:gd name="connsiteY0" fmla="*/ 406770 h 1382130"/>
              <a:gd name="connsiteX1" fmla="*/ 1285965 w 1984102"/>
              <a:gd name="connsiteY1" fmla="*/ 5087 h 1382130"/>
              <a:gd name="connsiteX2" fmla="*/ 640080 w 1984102"/>
              <a:gd name="connsiteY2" fmla="*/ 213367 h 1382130"/>
              <a:gd name="connsiteX3" fmla="*/ 267425 w 1984102"/>
              <a:gd name="connsiteY3" fmla="*/ 685807 h 1382130"/>
              <a:gd name="connsiteX4" fmla="*/ 0 w 1984102"/>
              <a:gd name="connsiteY4" fmla="*/ 1382130 h 1382130"/>
              <a:gd name="connsiteX0" fmla="*/ 1984102 w 1984102"/>
              <a:gd name="connsiteY0" fmla="*/ 406732 h 1382092"/>
              <a:gd name="connsiteX1" fmla="*/ 1285965 w 1984102"/>
              <a:gd name="connsiteY1" fmla="*/ 5049 h 1382092"/>
              <a:gd name="connsiteX2" fmla="*/ 640080 w 1984102"/>
              <a:gd name="connsiteY2" fmla="*/ 213329 h 1382092"/>
              <a:gd name="connsiteX3" fmla="*/ 244565 w 1984102"/>
              <a:gd name="connsiteY3" fmla="*/ 678149 h 1382092"/>
              <a:gd name="connsiteX4" fmla="*/ 0 w 1984102"/>
              <a:gd name="connsiteY4" fmla="*/ 1382092 h 138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4102" h="1382092">
                <a:moveTo>
                  <a:pt x="1984102" y="406732"/>
                </a:moveTo>
                <a:cubicBezTo>
                  <a:pt x="1716555" y="60082"/>
                  <a:pt x="1509969" y="37283"/>
                  <a:pt x="1285965" y="5049"/>
                </a:cubicBezTo>
                <a:cubicBezTo>
                  <a:pt x="1061961" y="-27185"/>
                  <a:pt x="813647" y="101146"/>
                  <a:pt x="640080" y="213329"/>
                </a:cubicBezTo>
                <a:cubicBezTo>
                  <a:pt x="466513" y="325512"/>
                  <a:pt x="351245" y="483355"/>
                  <a:pt x="244565" y="678149"/>
                </a:cubicBezTo>
                <a:cubicBezTo>
                  <a:pt x="137885" y="872943"/>
                  <a:pt x="53702" y="1032902"/>
                  <a:pt x="0" y="1382092"/>
                </a:cubicBezTo>
              </a:path>
            </a:pathLst>
          </a:custGeom>
          <a:noFill/>
          <a:ln w="76200" cap="rnd">
            <a:solidFill>
              <a:srgbClr val="FFC000"/>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 name="TextBox 19">
            <a:extLst>
              <a:ext uri="{FF2B5EF4-FFF2-40B4-BE49-F238E27FC236}">
                <a16:creationId xmlns:a16="http://schemas.microsoft.com/office/drawing/2014/main" id="{078012AF-E8D7-4093-8304-9DC854DDA210}"/>
              </a:ext>
            </a:extLst>
          </p:cNvPr>
          <p:cNvSpPr txBox="1"/>
          <p:nvPr/>
        </p:nvSpPr>
        <p:spPr>
          <a:xfrm>
            <a:off x="6576690" y="2092737"/>
            <a:ext cx="1539204" cy="400110"/>
          </a:xfrm>
          <a:prstGeom prst="rect">
            <a:avLst/>
          </a:prstGeom>
          <a:noFill/>
        </p:spPr>
        <p:txBody>
          <a:bodyPr wrap="none" rtlCol="0">
            <a:spAutoFit/>
          </a:bodyPr>
          <a:lstStyle/>
          <a:p>
            <a:r>
              <a:rPr lang="en-GB" sz="2000" b="1" dirty="0">
                <a:solidFill>
                  <a:srgbClr val="FFC000"/>
                </a:solidFill>
              </a:rPr>
              <a:t>Adsorption</a:t>
            </a:r>
            <a:endParaRPr lang="en-GB" sz="2000" b="1" baseline="-25000" dirty="0">
              <a:solidFill>
                <a:srgbClr val="FFC000"/>
              </a:solidFill>
            </a:endParaRPr>
          </a:p>
        </p:txBody>
      </p:sp>
      <p:sp>
        <p:nvSpPr>
          <p:cNvPr id="21" name="Freeform: Shape 20">
            <a:extLst>
              <a:ext uri="{FF2B5EF4-FFF2-40B4-BE49-F238E27FC236}">
                <a16:creationId xmlns:a16="http://schemas.microsoft.com/office/drawing/2014/main" id="{7589E203-6219-4BC2-9CD6-912592F19D51}"/>
              </a:ext>
            </a:extLst>
          </p:cNvPr>
          <p:cNvSpPr/>
          <p:nvPr/>
        </p:nvSpPr>
        <p:spPr>
          <a:xfrm rot="13110404">
            <a:off x="5960584" y="4095184"/>
            <a:ext cx="2092986" cy="1089696"/>
          </a:xfrm>
          <a:custGeom>
            <a:avLst/>
            <a:gdLst>
              <a:gd name="connsiteX0" fmla="*/ 2075542 w 2075542"/>
              <a:gd name="connsiteY0" fmla="*/ 45574 h 959974"/>
              <a:gd name="connsiteX1" fmla="*/ 1407885 w 2075542"/>
              <a:gd name="connsiteY1" fmla="*/ 2031 h 959974"/>
              <a:gd name="connsiteX2" fmla="*/ 914400 w 2075542"/>
              <a:gd name="connsiteY2" fmla="*/ 103631 h 959974"/>
              <a:gd name="connsiteX3" fmla="*/ 290285 w 2075542"/>
              <a:gd name="connsiteY3" fmla="*/ 408431 h 959974"/>
              <a:gd name="connsiteX4" fmla="*/ 0 w 2075542"/>
              <a:gd name="connsiteY4" fmla="*/ 959974 h 959974"/>
              <a:gd name="connsiteX0" fmla="*/ 2075542 w 2075542"/>
              <a:gd name="connsiteY0" fmla="*/ 186627 h 1101027"/>
              <a:gd name="connsiteX1" fmla="*/ 1407885 w 2075542"/>
              <a:gd name="connsiteY1" fmla="*/ 143084 h 1101027"/>
              <a:gd name="connsiteX2" fmla="*/ 777240 w 2075542"/>
              <a:gd name="connsiteY2" fmla="*/ 16084 h 1101027"/>
              <a:gd name="connsiteX3" fmla="*/ 290285 w 2075542"/>
              <a:gd name="connsiteY3" fmla="*/ 549484 h 1101027"/>
              <a:gd name="connsiteX4" fmla="*/ 0 w 2075542"/>
              <a:gd name="connsiteY4" fmla="*/ 1101027 h 1101027"/>
              <a:gd name="connsiteX0" fmla="*/ 2075542 w 2075542"/>
              <a:gd name="connsiteY0" fmla="*/ 176613 h 1091013"/>
              <a:gd name="connsiteX1" fmla="*/ 1407885 w 2075542"/>
              <a:gd name="connsiteY1" fmla="*/ 133070 h 1091013"/>
              <a:gd name="connsiteX2" fmla="*/ 777240 w 2075542"/>
              <a:gd name="connsiteY2" fmla="*/ 6070 h 1091013"/>
              <a:gd name="connsiteX3" fmla="*/ 358865 w 2075542"/>
              <a:gd name="connsiteY3" fmla="*/ 348970 h 1091013"/>
              <a:gd name="connsiteX4" fmla="*/ 0 w 2075542"/>
              <a:gd name="connsiteY4" fmla="*/ 1091013 h 1091013"/>
              <a:gd name="connsiteX0" fmla="*/ 2037442 w 2037442"/>
              <a:gd name="connsiteY0" fmla="*/ 176613 h 1068153"/>
              <a:gd name="connsiteX1" fmla="*/ 1369785 w 2037442"/>
              <a:gd name="connsiteY1" fmla="*/ 133070 h 1068153"/>
              <a:gd name="connsiteX2" fmla="*/ 739140 w 2037442"/>
              <a:gd name="connsiteY2" fmla="*/ 6070 h 1068153"/>
              <a:gd name="connsiteX3" fmla="*/ 320765 w 2037442"/>
              <a:gd name="connsiteY3" fmla="*/ 348970 h 1068153"/>
              <a:gd name="connsiteX4" fmla="*/ 0 w 2037442"/>
              <a:gd name="connsiteY4" fmla="*/ 1068153 h 1068153"/>
              <a:gd name="connsiteX0" fmla="*/ 2037442 w 2037442"/>
              <a:gd name="connsiteY0" fmla="*/ 176613 h 1068153"/>
              <a:gd name="connsiteX1" fmla="*/ 1369785 w 2037442"/>
              <a:gd name="connsiteY1" fmla="*/ 133070 h 1068153"/>
              <a:gd name="connsiteX2" fmla="*/ 739140 w 2037442"/>
              <a:gd name="connsiteY2" fmla="*/ 6070 h 1068153"/>
              <a:gd name="connsiteX3" fmla="*/ 320765 w 2037442"/>
              <a:gd name="connsiteY3" fmla="*/ 348970 h 1068153"/>
              <a:gd name="connsiteX4" fmla="*/ 0 w 2037442"/>
              <a:gd name="connsiteY4" fmla="*/ 1068153 h 1068153"/>
              <a:gd name="connsiteX0" fmla="*/ 2037442 w 2037442"/>
              <a:gd name="connsiteY0" fmla="*/ 330404 h 1221944"/>
              <a:gd name="connsiteX1" fmla="*/ 1385025 w 2037442"/>
              <a:gd name="connsiteY1" fmla="*/ 4921 h 1221944"/>
              <a:gd name="connsiteX2" fmla="*/ 739140 w 2037442"/>
              <a:gd name="connsiteY2" fmla="*/ 159861 h 1221944"/>
              <a:gd name="connsiteX3" fmla="*/ 320765 w 2037442"/>
              <a:gd name="connsiteY3" fmla="*/ 502761 h 1221944"/>
              <a:gd name="connsiteX4" fmla="*/ 0 w 2037442"/>
              <a:gd name="connsiteY4" fmla="*/ 1221944 h 1221944"/>
              <a:gd name="connsiteX0" fmla="*/ 2037442 w 2037442"/>
              <a:gd name="connsiteY0" fmla="*/ 330404 h 1221944"/>
              <a:gd name="connsiteX1" fmla="*/ 1385025 w 2037442"/>
              <a:gd name="connsiteY1" fmla="*/ 4921 h 1221944"/>
              <a:gd name="connsiteX2" fmla="*/ 739140 w 2037442"/>
              <a:gd name="connsiteY2" fmla="*/ 159861 h 1221944"/>
              <a:gd name="connsiteX3" fmla="*/ 320765 w 2037442"/>
              <a:gd name="connsiteY3" fmla="*/ 502761 h 1221944"/>
              <a:gd name="connsiteX4" fmla="*/ 0 w 2037442"/>
              <a:gd name="connsiteY4" fmla="*/ 1221944 h 1221944"/>
              <a:gd name="connsiteX0" fmla="*/ 2037442 w 2037442"/>
              <a:gd name="connsiteY0" fmla="*/ 419980 h 1311520"/>
              <a:gd name="connsiteX1" fmla="*/ 1278345 w 2037442"/>
              <a:gd name="connsiteY1" fmla="*/ 3057 h 1311520"/>
              <a:gd name="connsiteX2" fmla="*/ 739140 w 2037442"/>
              <a:gd name="connsiteY2" fmla="*/ 249437 h 1311520"/>
              <a:gd name="connsiteX3" fmla="*/ 320765 w 2037442"/>
              <a:gd name="connsiteY3" fmla="*/ 592337 h 1311520"/>
              <a:gd name="connsiteX4" fmla="*/ 0 w 2037442"/>
              <a:gd name="connsiteY4" fmla="*/ 1311520 h 1311520"/>
              <a:gd name="connsiteX0" fmla="*/ 2037442 w 2037442"/>
              <a:gd name="connsiteY0" fmla="*/ 425600 h 1317140"/>
              <a:gd name="connsiteX1" fmla="*/ 1278345 w 2037442"/>
              <a:gd name="connsiteY1" fmla="*/ 8677 h 1317140"/>
              <a:gd name="connsiteX2" fmla="*/ 655320 w 2037442"/>
              <a:gd name="connsiteY2" fmla="*/ 178857 h 1317140"/>
              <a:gd name="connsiteX3" fmla="*/ 320765 w 2037442"/>
              <a:gd name="connsiteY3" fmla="*/ 597957 h 1317140"/>
              <a:gd name="connsiteX4" fmla="*/ 0 w 2037442"/>
              <a:gd name="connsiteY4" fmla="*/ 1317140 h 1317140"/>
              <a:gd name="connsiteX0" fmla="*/ 2037442 w 2037442"/>
              <a:gd name="connsiteY0" fmla="*/ 425809 h 1317349"/>
              <a:gd name="connsiteX1" fmla="*/ 1278345 w 2037442"/>
              <a:gd name="connsiteY1" fmla="*/ 8886 h 1317349"/>
              <a:gd name="connsiteX2" fmla="*/ 655320 w 2037442"/>
              <a:gd name="connsiteY2" fmla="*/ 179066 h 1317349"/>
              <a:gd name="connsiteX3" fmla="*/ 267425 w 2037442"/>
              <a:gd name="connsiteY3" fmla="*/ 621026 h 1317349"/>
              <a:gd name="connsiteX4" fmla="*/ 0 w 2037442"/>
              <a:gd name="connsiteY4" fmla="*/ 1317349 h 1317349"/>
              <a:gd name="connsiteX0" fmla="*/ 1999342 w 1999342"/>
              <a:gd name="connsiteY0" fmla="*/ 466008 h 1319448"/>
              <a:gd name="connsiteX1" fmla="*/ 1278345 w 1999342"/>
              <a:gd name="connsiteY1" fmla="*/ 10985 h 1319448"/>
              <a:gd name="connsiteX2" fmla="*/ 655320 w 1999342"/>
              <a:gd name="connsiteY2" fmla="*/ 181165 h 1319448"/>
              <a:gd name="connsiteX3" fmla="*/ 267425 w 1999342"/>
              <a:gd name="connsiteY3" fmla="*/ 623125 h 1319448"/>
              <a:gd name="connsiteX4" fmla="*/ 0 w 1999342"/>
              <a:gd name="connsiteY4" fmla="*/ 1319448 h 1319448"/>
              <a:gd name="connsiteX0" fmla="*/ 1999342 w 1999342"/>
              <a:gd name="connsiteY0" fmla="*/ 466008 h 1319448"/>
              <a:gd name="connsiteX1" fmla="*/ 1278345 w 1999342"/>
              <a:gd name="connsiteY1" fmla="*/ 10985 h 1319448"/>
              <a:gd name="connsiteX2" fmla="*/ 655320 w 1999342"/>
              <a:gd name="connsiteY2" fmla="*/ 181165 h 1319448"/>
              <a:gd name="connsiteX3" fmla="*/ 267425 w 1999342"/>
              <a:gd name="connsiteY3" fmla="*/ 623125 h 1319448"/>
              <a:gd name="connsiteX4" fmla="*/ 0 w 1999342"/>
              <a:gd name="connsiteY4" fmla="*/ 1319448 h 1319448"/>
              <a:gd name="connsiteX0" fmla="*/ 1907902 w 1907902"/>
              <a:gd name="connsiteY0" fmla="*/ 361727 h 1314227"/>
              <a:gd name="connsiteX1" fmla="*/ 1278345 w 1907902"/>
              <a:gd name="connsiteY1" fmla="*/ 5764 h 1314227"/>
              <a:gd name="connsiteX2" fmla="*/ 655320 w 1907902"/>
              <a:gd name="connsiteY2" fmla="*/ 175944 h 1314227"/>
              <a:gd name="connsiteX3" fmla="*/ 267425 w 1907902"/>
              <a:gd name="connsiteY3" fmla="*/ 617904 h 1314227"/>
              <a:gd name="connsiteX4" fmla="*/ 0 w 1907902"/>
              <a:gd name="connsiteY4" fmla="*/ 1314227 h 1314227"/>
              <a:gd name="connsiteX0" fmla="*/ 1907902 w 1907902"/>
              <a:gd name="connsiteY0" fmla="*/ 428524 h 1381024"/>
              <a:gd name="connsiteX1" fmla="*/ 1285965 w 1907902"/>
              <a:gd name="connsiteY1" fmla="*/ 3981 h 1381024"/>
              <a:gd name="connsiteX2" fmla="*/ 655320 w 1907902"/>
              <a:gd name="connsiteY2" fmla="*/ 242741 h 1381024"/>
              <a:gd name="connsiteX3" fmla="*/ 267425 w 1907902"/>
              <a:gd name="connsiteY3" fmla="*/ 684701 h 1381024"/>
              <a:gd name="connsiteX4" fmla="*/ 0 w 1907902"/>
              <a:gd name="connsiteY4" fmla="*/ 1381024 h 1381024"/>
              <a:gd name="connsiteX0" fmla="*/ 1907902 w 1907902"/>
              <a:gd name="connsiteY0" fmla="*/ 424895 h 1377395"/>
              <a:gd name="connsiteX1" fmla="*/ 1285965 w 1907902"/>
              <a:gd name="connsiteY1" fmla="*/ 352 h 1377395"/>
              <a:gd name="connsiteX2" fmla="*/ 655320 w 1907902"/>
              <a:gd name="connsiteY2" fmla="*/ 239112 h 1377395"/>
              <a:gd name="connsiteX3" fmla="*/ 267425 w 1907902"/>
              <a:gd name="connsiteY3" fmla="*/ 681072 h 1377395"/>
              <a:gd name="connsiteX4" fmla="*/ 0 w 1907902"/>
              <a:gd name="connsiteY4" fmla="*/ 1377395 h 1377395"/>
              <a:gd name="connsiteX0" fmla="*/ 1984102 w 1984102"/>
              <a:gd name="connsiteY0" fmla="*/ 404863 h 1380223"/>
              <a:gd name="connsiteX1" fmla="*/ 1285965 w 1984102"/>
              <a:gd name="connsiteY1" fmla="*/ 3180 h 1380223"/>
              <a:gd name="connsiteX2" fmla="*/ 655320 w 1984102"/>
              <a:gd name="connsiteY2" fmla="*/ 241940 h 1380223"/>
              <a:gd name="connsiteX3" fmla="*/ 267425 w 1984102"/>
              <a:gd name="connsiteY3" fmla="*/ 683900 h 1380223"/>
              <a:gd name="connsiteX4" fmla="*/ 0 w 1984102"/>
              <a:gd name="connsiteY4" fmla="*/ 1380223 h 1380223"/>
              <a:gd name="connsiteX0" fmla="*/ 1984102 w 1984102"/>
              <a:gd name="connsiteY0" fmla="*/ 404863 h 1380223"/>
              <a:gd name="connsiteX1" fmla="*/ 1285965 w 1984102"/>
              <a:gd name="connsiteY1" fmla="*/ 3180 h 1380223"/>
              <a:gd name="connsiteX2" fmla="*/ 655320 w 1984102"/>
              <a:gd name="connsiteY2" fmla="*/ 241940 h 1380223"/>
              <a:gd name="connsiteX3" fmla="*/ 267425 w 1984102"/>
              <a:gd name="connsiteY3" fmla="*/ 683900 h 1380223"/>
              <a:gd name="connsiteX4" fmla="*/ 0 w 1984102"/>
              <a:gd name="connsiteY4" fmla="*/ 1380223 h 1380223"/>
              <a:gd name="connsiteX0" fmla="*/ 1984102 w 1984102"/>
              <a:gd name="connsiteY0" fmla="*/ 406770 h 1382130"/>
              <a:gd name="connsiteX1" fmla="*/ 1285965 w 1984102"/>
              <a:gd name="connsiteY1" fmla="*/ 5087 h 1382130"/>
              <a:gd name="connsiteX2" fmla="*/ 640080 w 1984102"/>
              <a:gd name="connsiteY2" fmla="*/ 213367 h 1382130"/>
              <a:gd name="connsiteX3" fmla="*/ 267425 w 1984102"/>
              <a:gd name="connsiteY3" fmla="*/ 685807 h 1382130"/>
              <a:gd name="connsiteX4" fmla="*/ 0 w 1984102"/>
              <a:gd name="connsiteY4" fmla="*/ 1382130 h 1382130"/>
              <a:gd name="connsiteX0" fmla="*/ 1984102 w 1984102"/>
              <a:gd name="connsiteY0" fmla="*/ 406732 h 1382092"/>
              <a:gd name="connsiteX1" fmla="*/ 1285965 w 1984102"/>
              <a:gd name="connsiteY1" fmla="*/ 5049 h 1382092"/>
              <a:gd name="connsiteX2" fmla="*/ 640080 w 1984102"/>
              <a:gd name="connsiteY2" fmla="*/ 213329 h 1382092"/>
              <a:gd name="connsiteX3" fmla="*/ 244565 w 1984102"/>
              <a:gd name="connsiteY3" fmla="*/ 678149 h 1382092"/>
              <a:gd name="connsiteX4" fmla="*/ 0 w 1984102"/>
              <a:gd name="connsiteY4" fmla="*/ 1382092 h 1382092"/>
              <a:gd name="connsiteX0" fmla="*/ 2092986 w 2092986"/>
              <a:gd name="connsiteY0" fmla="*/ 566689 h 1389568"/>
              <a:gd name="connsiteX1" fmla="*/ 1285965 w 2092986"/>
              <a:gd name="connsiteY1" fmla="*/ 12525 h 1389568"/>
              <a:gd name="connsiteX2" fmla="*/ 640080 w 2092986"/>
              <a:gd name="connsiteY2" fmla="*/ 220805 h 1389568"/>
              <a:gd name="connsiteX3" fmla="*/ 244565 w 2092986"/>
              <a:gd name="connsiteY3" fmla="*/ 685625 h 1389568"/>
              <a:gd name="connsiteX4" fmla="*/ 0 w 2092986"/>
              <a:gd name="connsiteY4" fmla="*/ 1389568 h 1389568"/>
              <a:gd name="connsiteX0" fmla="*/ 2092986 w 2092986"/>
              <a:gd name="connsiteY0" fmla="*/ 566689 h 1389568"/>
              <a:gd name="connsiteX1" fmla="*/ 1285965 w 2092986"/>
              <a:gd name="connsiteY1" fmla="*/ 12525 h 1389568"/>
              <a:gd name="connsiteX2" fmla="*/ 640080 w 2092986"/>
              <a:gd name="connsiteY2" fmla="*/ 220805 h 1389568"/>
              <a:gd name="connsiteX3" fmla="*/ 244565 w 2092986"/>
              <a:gd name="connsiteY3" fmla="*/ 685625 h 1389568"/>
              <a:gd name="connsiteX4" fmla="*/ 0 w 2092986"/>
              <a:gd name="connsiteY4" fmla="*/ 1389568 h 1389568"/>
              <a:gd name="connsiteX0" fmla="*/ 2092986 w 2092986"/>
              <a:gd name="connsiteY0" fmla="*/ 566689 h 1389568"/>
              <a:gd name="connsiteX1" fmla="*/ 1285965 w 2092986"/>
              <a:gd name="connsiteY1" fmla="*/ 12525 h 1389568"/>
              <a:gd name="connsiteX2" fmla="*/ 640080 w 2092986"/>
              <a:gd name="connsiteY2" fmla="*/ 220805 h 1389568"/>
              <a:gd name="connsiteX3" fmla="*/ 244565 w 2092986"/>
              <a:gd name="connsiteY3" fmla="*/ 685625 h 1389568"/>
              <a:gd name="connsiteX4" fmla="*/ 0 w 2092986"/>
              <a:gd name="connsiteY4" fmla="*/ 1389568 h 1389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2986" h="1389568">
                <a:moveTo>
                  <a:pt x="2092986" y="566689"/>
                </a:moveTo>
                <a:cubicBezTo>
                  <a:pt x="1869251" y="158059"/>
                  <a:pt x="1528116" y="70172"/>
                  <a:pt x="1285965" y="12525"/>
                </a:cubicBezTo>
                <a:cubicBezTo>
                  <a:pt x="1043814" y="-45122"/>
                  <a:pt x="813647" y="108622"/>
                  <a:pt x="640080" y="220805"/>
                </a:cubicBezTo>
                <a:cubicBezTo>
                  <a:pt x="466513" y="332988"/>
                  <a:pt x="351245" y="490831"/>
                  <a:pt x="244565" y="685625"/>
                </a:cubicBezTo>
                <a:cubicBezTo>
                  <a:pt x="137885" y="880419"/>
                  <a:pt x="53702" y="1040378"/>
                  <a:pt x="0" y="1389568"/>
                </a:cubicBezTo>
              </a:path>
            </a:pathLst>
          </a:custGeom>
          <a:noFill/>
          <a:ln w="76200" cap="rnd">
            <a:solidFill>
              <a:srgbClr val="92D050"/>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2" name="TextBox 21">
            <a:extLst>
              <a:ext uri="{FF2B5EF4-FFF2-40B4-BE49-F238E27FC236}">
                <a16:creationId xmlns:a16="http://schemas.microsoft.com/office/drawing/2014/main" id="{590D68CF-2EB3-4A31-AE38-5A50FDF46375}"/>
              </a:ext>
            </a:extLst>
          </p:cNvPr>
          <p:cNvSpPr txBox="1"/>
          <p:nvPr/>
        </p:nvSpPr>
        <p:spPr>
          <a:xfrm>
            <a:off x="6710746" y="5205609"/>
            <a:ext cx="1662635" cy="707886"/>
          </a:xfrm>
          <a:prstGeom prst="rect">
            <a:avLst/>
          </a:prstGeom>
          <a:noFill/>
        </p:spPr>
        <p:txBody>
          <a:bodyPr wrap="none" rtlCol="0">
            <a:spAutoFit/>
          </a:bodyPr>
          <a:lstStyle/>
          <a:p>
            <a:pPr algn="ctr"/>
            <a:r>
              <a:rPr lang="en-GB" sz="2000" b="1" dirty="0">
                <a:solidFill>
                  <a:srgbClr val="92D050"/>
                </a:solidFill>
              </a:rPr>
              <a:t>Photo</a:t>
            </a:r>
            <a:br>
              <a:rPr lang="en-GB" sz="2000" b="1" dirty="0">
                <a:solidFill>
                  <a:srgbClr val="92D050"/>
                </a:solidFill>
              </a:rPr>
            </a:br>
            <a:r>
              <a:rPr lang="en-GB" sz="2000" b="1" dirty="0">
                <a:solidFill>
                  <a:srgbClr val="92D050"/>
                </a:solidFill>
              </a:rPr>
              <a:t>degradation</a:t>
            </a:r>
            <a:endParaRPr lang="en-GB" sz="2000" b="1" baseline="-25000" dirty="0">
              <a:solidFill>
                <a:srgbClr val="92D050"/>
              </a:solidFill>
            </a:endParaRPr>
          </a:p>
        </p:txBody>
      </p:sp>
      <p:sp>
        <p:nvSpPr>
          <p:cNvPr id="24" name="Rectangle 23">
            <a:extLst>
              <a:ext uri="{FF2B5EF4-FFF2-40B4-BE49-F238E27FC236}">
                <a16:creationId xmlns:a16="http://schemas.microsoft.com/office/drawing/2014/main" id="{DF7A3264-C81A-49EF-8CBA-4D6D329AA6FE}"/>
              </a:ext>
            </a:extLst>
          </p:cNvPr>
          <p:cNvSpPr/>
          <p:nvPr/>
        </p:nvSpPr>
        <p:spPr>
          <a:xfrm>
            <a:off x="8659435" y="4752845"/>
            <a:ext cx="1816523" cy="369332"/>
          </a:xfrm>
          <a:prstGeom prst="rect">
            <a:avLst/>
          </a:prstGeom>
        </p:spPr>
        <p:txBody>
          <a:bodyPr wrap="none">
            <a:spAutoFit/>
          </a:bodyPr>
          <a:lstStyle/>
          <a:p>
            <a:r>
              <a:rPr lang="en-GB" b="1" dirty="0"/>
              <a:t>Mineralization</a:t>
            </a:r>
          </a:p>
        </p:txBody>
      </p:sp>
    </p:spTree>
    <p:extLst>
      <p:ext uri="{BB962C8B-B14F-4D97-AF65-F5344CB8AC3E}">
        <p14:creationId xmlns:p14="http://schemas.microsoft.com/office/powerpoint/2010/main" val="33702239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p:txBody>
          <a:bodyPr/>
          <a:lstStyle/>
          <a:p>
            <a:fld id="{82C71525-5C70-491E-9733-412BA3E08AAA}" type="slidenum">
              <a:rPr lang="es-ES" smtClean="0"/>
              <a:pPr/>
              <a:t>21</a:t>
            </a:fld>
            <a:endParaRPr lang="es-ES"/>
          </a:p>
        </p:txBody>
      </p:sp>
      <p:sp>
        <p:nvSpPr>
          <p:cNvPr id="6" name="TextBox 5">
            <a:extLst>
              <a:ext uri="{FF2B5EF4-FFF2-40B4-BE49-F238E27FC236}">
                <a16:creationId xmlns:a16="http://schemas.microsoft.com/office/drawing/2014/main" id="{13DDEE71-95DD-4F31-AE78-E2C17FDB6B89}"/>
              </a:ext>
            </a:extLst>
          </p:cNvPr>
          <p:cNvSpPr txBox="1"/>
          <p:nvPr/>
        </p:nvSpPr>
        <p:spPr>
          <a:xfrm>
            <a:off x="2973358" y="1040661"/>
            <a:ext cx="6108275" cy="461665"/>
          </a:xfrm>
          <a:prstGeom prst="rect">
            <a:avLst/>
          </a:prstGeom>
          <a:noFill/>
        </p:spPr>
        <p:txBody>
          <a:bodyPr wrap="none" rtlCol="0">
            <a:spAutoFit/>
          </a:bodyPr>
          <a:lstStyle/>
          <a:p>
            <a:pPr algn="ctr"/>
            <a:r>
              <a:rPr lang="en-GB" sz="2400" b="1" dirty="0"/>
              <a:t>Corroboration of the MOF incorporation</a:t>
            </a:r>
          </a:p>
        </p:txBody>
      </p:sp>
      <p:pic>
        <p:nvPicPr>
          <p:cNvPr id="2" name="Picture 1">
            <a:extLst>
              <a:ext uri="{FF2B5EF4-FFF2-40B4-BE49-F238E27FC236}">
                <a16:creationId xmlns:a16="http://schemas.microsoft.com/office/drawing/2014/main" id="{B5DD8E4C-B195-4FB1-86B8-4A16A370CA49}"/>
              </a:ext>
            </a:extLst>
          </p:cNvPr>
          <p:cNvPicPr>
            <a:picLocks noChangeAspect="1"/>
          </p:cNvPicPr>
          <p:nvPr/>
        </p:nvPicPr>
        <p:blipFill>
          <a:blip r:embed="rId3"/>
          <a:stretch>
            <a:fillRect/>
          </a:stretch>
        </p:blipFill>
        <p:spPr>
          <a:xfrm>
            <a:off x="2256636" y="1663902"/>
            <a:ext cx="3600000" cy="2374372"/>
          </a:xfrm>
          <a:prstGeom prst="rect">
            <a:avLst/>
          </a:prstGeom>
        </p:spPr>
      </p:pic>
      <p:pic>
        <p:nvPicPr>
          <p:cNvPr id="5" name="Picture 4">
            <a:extLst>
              <a:ext uri="{FF2B5EF4-FFF2-40B4-BE49-F238E27FC236}">
                <a16:creationId xmlns:a16="http://schemas.microsoft.com/office/drawing/2014/main" id="{283908EE-4139-4963-B64E-5846F3F9AB8D}"/>
              </a:ext>
            </a:extLst>
          </p:cNvPr>
          <p:cNvPicPr>
            <a:picLocks noChangeAspect="1"/>
          </p:cNvPicPr>
          <p:nvPr/>
        </p:nvPicPr>
        <p:blipFill>
          <a:blip r:embed="rId4"/>
          <a:stretch>
            <a:fillRect/>
          </a:stretch>
        </p:blipFill>
        <p:spPr>
          <a:xfrm>
            <a:off x="2438132" y="4055068"/>
            <a:ext cx="3240000" cy="2479818"/>
          </a:xfrm>
          <a:prstGeom prst="rect">
            <a:avLst/>
          </a:prstGeom>
        </p:spPr>
      </p:pic>
      <p:pic>
        <p:nvPicPr>
          <p:cNvPr id="7" name="Picture 6">
            <a:extLst>
              <a:ext uri="{FF2B5EF4-FFF2-40B4-BE49-F238E27FC236}">
                <a16:creationId xmlns:a16="http://schemas.microsoft.com/office/drawing/2014/main" id="{D3688763-08E2-4111-AC6D-6758D279EC76}"/>
              </a:ext>
            </a:extLst>
          </p:cNvPr>
          <p:cNvPicPr>
            <a:picLocks noChangeAspect="1"/>
          </p:cNvPicPr>
          <p:nvPr/>
        </p:nvPicPr>
        <p:blipFill>
          <a:blip r:embed="rId5"/>
          <a:stretch>
            <a:fillRect/>
          </a:stretch>
        </p:blipFill>
        <p:spPr>
          <a:xfrm>
            <a:off x="6267858" y="4066498"/>
            <a:ext cx="3240000" cy="2479818"/>
          </a:xfrm>
          <a:prstGeom prst="rect">
            <a:avLst/>
          </a:prstGeom>
        </p:spPr>
      </p:pic>
      <p:pic>
        <p:nvPicPr>
          <p:cNvPr id="8" name="Picture 7">
            <a:extLst>
              <a:ext uri="{FF2B5EF4-FFF2-40B4-BE49-F238E27FC236}">
                <a16:creationId xmlns:a16="http://schemas.microsoft.com/office/drawing/2014/main" id="{DEF9403A-06B9-4375-9BF4-E10D25DAFDA7}"/>
              </a:ext>
            </a:extLst>
          </p:cNvPr>
          <p:cNvPicPr>
            <a:picLocks noChangeAspect="1"/>
          </p:cNvPicPr>
          <p:nvPr/>
        </p:nvPicPr>
        <p:blipFill>
          <a:blip r:embed="rId6"/>
          <a:stretch>
            <a:fillRect/>
          </a:stretch>
        </p:blipFill>
        <p:spPr>
          <a:xfrm>
            <a:off x="6073548" y="1686762"/>
            <a:ext cx="3600000" cy="2325322"/>
          </a:xfrm>
          <a:prstGeom prst="rect">
            <a:avLst/>
          </a:prstGeom>
        </p:spPr>
      </p:pic>
    </p:spTree>
    <p:extLst>
      <p:ext uri="{BB962C8B-B14F-4D97-AF65-F5344CB8AC3E}">
        <p14:creationId xmlns:p14="http://schemas.microsoft.com/office/powerpoint/2010/main" val="4912994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p:txBody>
          <a:bodyPr/>
          <a:lstStyle/>
          <a:p>
            <a:fld id="{82C71525-5C70-491E-9733-412BA3E08AAA}" type="slidenum">
              <a:rPr lang="es-ES" smtClean="0"/>
              <a:pPr/>
              <a:t>22</a:t>
            </a:fld>
            <a:endParaRPr lang="es-ES"/>
          </a:p>
        </p:txBody>
      </p:sp>
      <p:sp>
        <p:nvSpPr>
          <p:cNvPr id="5" name="TextBox 4">
            <a:extLst>
              <a:ext uri="{FF2B5EF4-FFF2-40B4-BE49-F238E27FC236}">
                <a16:creationId xmlns:a16="http://schemas.microsoft.com/office/drawing/2014/main" id="{551556FD-B354-4BA7-BFC9-1DA4EE2F4649}"/>
              </a:ext>
            </a:extLst>
          </p:cNvPr>
          <p:cNvSpPr txBox="1"/>
          <p:nvPr/>
        </p:nvSpPr>
        <p:spPr>
          <a:xfrm>
            <a:off x="3483283" y="1040661"/>
            <a:ext cx="5088445" cy="461665"/>
          </a:xfrm>
          <a:prstGeom prst="rect">
            <a:avLst/>
          </a:prstGeom>
          <a:noFill/>
        </p:spPr>
        <p:txBody>
          <a:bodyPr wrap="none" rtlCol="0">
            <a:spAutoFit/>
          </a:bodyPr>
          <a:lstStyle/>
          <a:p>
            <a:pPr algn="ctr"/>
            <a:r>
              <a:rPr lang="en-GB" sz="2400" b="1" dirty="0"/>
              <a:t>Modulation of the pore-structure</a:t>
            </a:r>
          </a:p>
        </p:txBody>
      </p:sp>
      <p:pic>
        <p:nvPicPr>
          <p:cNvPr id="3" name="Picture 2">
            <a:extLst>
              <a:ext uri="{FF2B5EF4-FFF2-40B4-BE49-F238E27FC236}">
                <a16:creationId xmlns:a16="http://schemas.microsoft.com/office/drawing/2014/main" id="{330AC061-ADEB-44C0-B0F3-17463097BA9C}"/>
              </a:ext>
            </a:extLst>
          </p:cNvPr>
          <p:cNvPicPr>
            <a:picLocks noChangeAspect="1"/>
          </p:cNvPicPr>
          <p:nvPr/>
        </p:nvPicPr>
        <p:blipFill>
          <a:blip r:embed="rId3"/>
          <a:stretch>
            <a:fillRect/>
          </a:stretch>
        </p:blipFill>
        <p:spPr>
          <a:xfrm>
            <a:off x="1149550" y="1767247"/>
            <a:ext cx="2880000" cy="2248767"/>
          </a:xfrm>
          <a:prstGeom prst="rect">
            <a:avLst/>
          </a:prstGeom>
        </p:spPr>
      </p:pic>
      <p:pic>
        <p:nvPicPr>
          <p:cNvPr id="6" name="Picture 5">
            <a:extLst>
              <a:ext uri="{FF2B5EF4-FFF2-40B4-BE49-F238E27FC236}">
                <a16:creationId xmlns:a16="http://schemas.microsoft.com/office/drawing/2014/main" id="{25441DD7-6A97-4449-9B5A-B554CA25C484}"/>
              </a:ext>
            </a:extLst>
          </p:cNvPr>
          <p:cNvPicPr>
            <a:picLocks noChangeAspect="1"/>
          </p:cNvPicPr>
          <p:nvPr/>
        </p:nvPicPr>
        <p:blipFill>
          <a:blip r:embed="rId4"/>
          <a:stretch>
            <a:fillRect/>
          </a:stretch>
        </p:blipFill>
        <p:spPr>
          <a:xfrm>
            <a:off x="4311516" y="1805942"/>
            <a:ext cx="2880000" cy="2248767"/>
          </a:xfrm>
          <a:prstGeom prst="rect">
            <a:avLst/>
          </a:prstGeom>
        </p:spPr>
      </p:pic>
      <p:pic>
        <p:nvPicPr>
          <p:cNvPr id="7" name="Picture 6">
            <a:extLst>
              <a:ext uri="{FF2B5EF4-FFF2-40B4-BE49-F238E27FC236}">
                <a16:creationId xmlns:a16="http://schemas.microsoft.com/office/drawing/2014/main" id="{1B2D607D-E2CA-4958-9B56-322CA093A896}"/>
              </a:ext>
            </a:extLst>
          </p:cNvPr>
          <p:cNvPicPr>
            <a:picLocks noChangeAspect="1"/>
          </p:cNvPicPr>
          <p:nvPr/>
        </p:nvPicPr>
        <p:blipFill>
          <a:blip r:embed="rId5"/>
          <a:stretch>
            <a:fillRect/>
          </a:stretch>
        </p:blipFill>
        <p:spPr>
          <a:xfrm>
            <a:off x="7473482" y="1824237"/>
            <a:ext cx="2880000" cy="2248767"/>
          </a:xfrm>
          <a:prstGeom prst="rect">
            <a:avLst/>
          </a:prstGeom>
        </p:spPr>
      </p:pic>
      <p:sp>
        <p:nvSpPr>
          <p:cNvPr id="9" name="TextBox 8">
            <a:extLst>
              <a:ext uri="{FF2B5EF4-FFF2-40B4-BE49-F238E27FC236}">
                <a16:creationId xmlns:a16="http://schemas.microsoft.com/office/drawing/2014/main" id="{A9D33B67-8733-4181-8AC1-B4F495E6D7D3}"/>
              </a:ext>
            </a:extLst>
          </p:cNvPr>
          <p:cNvSpPr txBox="1"/>
          <p:nvPr/>
        </p:nvSpPr>
        <p:spPr>
          <a:xfrm>
            <a:off x="3441542" y="1689407"/>
            <a:ext cx="542135" cy="400110"/>
          </a:xfrm>
          <a:prstGeom prst="rect">
            <a:avLst/>
          </a:prstGeom>
          <a:noFill/>
        </p:spPr>
        <p:txBody>
          <a:bodyPr wrap="none" rtlCol="0">
            <a:spAutoFit/>
          </a:bodyPr>
          <a:lstStyle/>
          <a:p>
            <a:pPr algn="ctr"/>
            <a:r>
              <a:rPr lang="en-GB" sz="2000" b="1" dirty="0">
                <a:solidFill>
                  <a:schemeClr val="bg1"/>
                </a:solidFill>
              </a:rPr>
              <a:t>CH</a:t>
            </a:r>
          </a:p>
        </p:txBody>
      </p:sp>
      <p:sp>
        <p:nvSpPr>
          <p:cNvPr id="11" name="TextBox 10">
            <a:extLst>
              <a:ext uri="{FF2B5EF4-FFF2-40B4-BE49-F238E27FC236}">
                <a16:creationId xmlns:a16="http://schemas.microsoft.com/office/drawing/2014/main" id="{B502DAB0-930A-45EB-A7A1-C58267EAC5C5}"/>
              </a:ext>
            </a:extLst>
          </p:cNvPr>
          <p:cNvSpPr txBox="1"/>
          <p:nvPr/>
        </p:nvSpPr>
        <p:spPr>
          <a:xfrm>
            <a:off x="5057231" y="1788136"/>
            <a:ext cx="1579278" cy="400110"/>
          </a:xfrm>
          <a:prstGeom prst="rect">
            <a:avLst/>
          </a:prstGeom>
          <a:noFill/>
        </p:spPr>
        <p:txBody>
          <a:bodyPr wrap="none" rtlCol="0">
            <a:spAutoFit/>
          </a:bodyPr>
          <a:lstStyle/>
          <a:p>
            <a:pPr algn="ctr"/>
            <a:r>
              <a:rPr lang="en-GB" sz="2000" b="1" dirty="0">
                <a:solidFill>
                  <a:schemeClr val="tx2"/>
                </a:solidFill>
              </a:rPr>
              <a:t>CH-MIL-1</a:t>
            </a:r>
            <a:r>
              <a:rPr lang="en-GB" sz="2000" b="1" dirty="0"/>
              <a:t>%</a:t>
            </a:r>
          </a:p>
        </p:txBody>
      </p:sp>
      <p:sp>
        <p:nvSpPr>
          <p:cNvPr id="12" name="TextBox 11">
            <a:extLst>
              <a:ext uri="{FF2B5EF4-FFF2-40B4-BE49-F238E27FC236}">
                <a16:creationId xmlns:a16="http://schemas.microsoft.com/office/drawing/2014/main" id="{CE2D81F1-4295-4EB6-B5CF-3341AB72C57E}"/>
              </a:ext>
            </a:extLst>
          </p:cNvPr>
          <p:cNvSpPr txBox="1"/>
          <p:nvPr/>
        </p:nvSpPr>
        <p:spPr>
          <a:xfrm>
            <a:off x="7699940" y="3684324"/>
            <a:ext cx="1579278" cy="400110"/>
          </a:xfrm>
          <a:prstGeom prst="rect">
            <a:avLst/>
          </a:prstGeom>
          <a:noFill/>
        </p:spPr>
        <p:txBody>
          <a:bodyPr wrap="none" rtlCol="0">
            <a:spAutoFit/>
          </a:bodyPr>
          <a:lstStyle/>
          <a:p>
            <a:pPr algn="ctr"/>
            <a:r>
              <a:rPr lang="en-GB" sz="2000" b="1" dirty="0">
                <a:solidFill>
                  <a:schemeClr val="tx2"/>
                </a:solidFill>
              </a:rPr>
              <a:t>CH-MIL-5</a:t>
            </a:r>
            <a:r>
              <a:rPr lang="en-GB" sz="2000" b="1" dirty="0"/>
              <a:t>%</a:t>
            </a:r>
          </a:p>
        </p:txBody>
      </p:sp>
      <p:grpSp>
        <p:nvGrpSpPr>
          <p:cNvPr id="14" name="Group 13">
            <a:extLst>
              <a:ext uri="{FF2B5EF4-FFF2-40B4-BE49-F238E27FC236}">
                <a16:creationId xmlns:a16="http://schemas.microsoft.com/office/drawing/2014/main" id="{F670C30D-2979-4A06-8647-902ECA678FFE}"/>
              </a:ext>
            </a:extLst>
          </p:cNvPr>
          <p:cNvGrpSpPr/>
          <p:nvPr/>
        </p:nvGrpSpPr>
        <p:grpSpPr>
          <a:xfrm>
            <a:off x="3044635" y="4196448"/>
            <a:ext cx="2891430" cy="2296746"/>
            <a:chOff x="3496759" y="4264626"/>
            <a:chExt cx="2891430" cy="2296746"/>
          </a:xfrm>
        </p:grpSpPr>
        <p:pic>
          <p:nvPicPr>
            <p:cNvPr id="8" name="Picture 7">
              <a:extLst>
                <a:ext uri="{FF2B5EF4-FFF2-40B4-BE49-F238E27FC236}">
                  <a16:creationId xmlns:a16="http://schemas.microsoft.com/office/drawing/2014/main" id="{FDA4778E-FBEC-4E64-BA4B-114CA6FBE586}"/>
                </a:ext>
              </a:extLst>
            </p:cNvPr>
            <p:cNvPicPr>
              <a:picLocks noChangeAspect="1"/>
            </p:cNvPicPr>
            <p:nvPr/>
          </p:nvPicPr>
          <p:blipFill>
            <a:blip r:embed="rId6"/>
            <a:stretch>
              <a:fillRect/>
            </a:stretch>
          </p:blipFill>
          <p:spPr>
            <a:xfrm>
              <a:off x="3508189" y="4312605"/>
              <a:ext cx="2880000" cy="2248767"/>
            </a:xfrm>
            <a:prstGeom prst="rect">
              <a:avLst/>
            </a:prstGeom>
          </p:spPr>
        </p:pic>
        <p:sp>
          <p:nvSpPr>
            <p:cNvPr id="13" name="TextBox 12">
              <a:extLst>
                <a:ext uri="{FF2B5EF4-FFF2-40B4-BE49-F238E27FC236}">
                  <a16:creationId xmlns:a16="http://schemas.microsoft.com/office/drawing/2014/main" id="{07080410-1F5F-4F8D-A404-E24F0E3C160E}"/>
                </a:ext>
              </a:extLst>
            </p:cNvPr>
            <p:cNvSpPr txBox="1"/>
            <p:nvPr/>
          </p:nvSpPr>
          <p:spPr>
            <a:xfrm>
              <a:off x="3496759" y="4264626"/>
              <a:ext cx="1726755" cy="400110"/>
            </a:xfrm>
            <a:prstGeom prst="rect">
              <a:avLst/>
            </a:prstGeom>
            <a:noFill/>
          </p:spPr>
          <p:txBody>
            <a:bodyPr wrap="none" rtlCol="0">
              <a:spAutoFit/>
            </a:bodyPr>
            <a:lstStyle/>
            <a:p>
              <a:pPr algn="ctr"/>
              <a:r>
                <a:rPr lang="en-GB" sz="2000" b="1" dirty="0">
                  <a:solidFill>
                    <a:schemeClr val="bg1"/>
                  </a:solidFill>
                </a:rPr>
                <a:t>CH-MIL-10%</a:t>
              </a:r>
            </a:p>
          </p:txBody>
        </p:sp>
      </p:grpSp>
      <p:pic>
        <p:nvPicPr>
          <p:cNvPr id="15" name="Picture 14">
            <a:extLst>
              <a:ext uri="{FF2B5EF4-FFF2-40B4-BE49-F238E27FC236}">
                <a16:creationId xmlns:a16="http://schemas.microsoft.com/office/drawing/2014/main" id="{87FC958D-7BA1-4477-9AA7-B5EA956E2217}"/>
              </a:ext>
            </a:extLst>
          </p:cNvPr>
          <p:cNvPicPr>
            <a:picLocks noChangeAspect="1"/>
          </p:cNvPicPr>
          <p:nvPr/>
        </p:nvPicPr>
        <p:blipFill>
          <a:blip r:embed="rId7"/>
          <a:stretch>
            <a:fillRect/>
          </a:stretch>
        </p:blipFill>
        <p:spPr>
          <a:xfrm>
            <a:off x="6096000" y="4244427"/>
            <a:ext cx="2880000" cy="2250001"/>
          </a:xfrm>
          <a:prstGeom prst="rect">
            <a:avLst/>
          </a:prstGeom>
        </p:spPr>
      </p:pic>
    </p:spTree>
    <p:extLst>
      <p:ext uri="{BB962C8B-B14F-4D97-AF65-F5344CB8AC3E}">
        <p14:creationId xmlns:p14="http://schemas.microsoft.com/office/powerpoint/2010/main" val="19437230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51556FD-B354-4BA7-BFC9-1DA4EE2F4649}"/>
              </a:ext>
            </a:extLst>
          </p:cNvPr>
          <p:cNvSpPr txBox="1"/>
          <p:nvPr/>
        </p:nvSpPr>
        <p:spPr>
          <a:xfrm>
            <a:off x="1650296" y="1040661"/>
            <a:ext cx="8754448" cy="461665"/>
          </a:xfrm>
          <a:prstGeom prst="rect">
            <a:avLst/>
          </a:prstGeom>
          <a:noFill/>
        </p:spPr>
        <p:txBody>
          <a:bodyPr wrap="none" rtlCol="0">
            <a:spAutoFit/>
          </a:bodyPr>
          <a:lstStyle/>
          <a:p>
            <a:pPr algn="ctr"/>
            <a:r>
              <a:rPr lang="en-GB" sz="2400" b="1" dirty="0"/>
              <a:t>Performance of the active material and CH/MOF composite</a:t>
            </a:r>
          </a:p>
        </p:txBody>
      </p:sp>
      <p:pic>
        <p:nvPicPr>
          <p:cNvPr id="2" name="Picture 1">
            <a:extLst>
              <a:ext uri="{FF2B5EF4-FFF2-40B4-BE49-F238E27FC236}">
                <a16:creationId xmlns:a16="http://schemas.microsoft.com/office/drawing/2014/main" id="{F1C817D4-A9ED-4A4A-9E7A-7EDE34F0CA4B}"/>
              </a:ext>
            </a:extLst>
          </p:cNvPr>
          <p:cNvPicPr>
            <a:picLocks noChangeAspect="1"/>
          </p:cNvPicPr>
          <p:nvPr/>
        </p:nvPicPr>
        <p:blipFill>
          <a:blip r:embed="rId3"/>
          <a:stretch>
            <a:fillRect/>
          </a:stretch>
        </p:blipFill>
        <p:spPr>
          <a:xfrm>
            <a:off x="536508" y="2036965"/>
            <a:ext cx="5400000" cy="4130439"/>
          </a:xfrm>
          <a:prstGeom prst="rect">
            <a:avLst/>
          </a:prstGeom>
        </p:spPr>
      </p:pic>
      <p:pic>
        <p:nvPicPr>
          <p:cNvPr id="10" name="Picture 9">
            <a:extLst>
              <a:ext uri="{FF2B5EF4-FFF2-40B4-BE49-F238E27FC236}">
                <a16:creationId xmlns:a16="http://schemas.microsoft.com/office/drawing/2014/main" id="{7A23CF4E-A1A0-49FB-906E-FE5EE9A9E846}"/>
              </a:ext>
            </a:extLst>
          </p:cNvPr>
          <p:cNvPicPr>
            <a:picLocks noChangeAspect="1"/>
          </p:cNvPicPr>
          <p:nvPr/>
        </p:nvPicPr>
        <p:blipFill>
          <a:blip r:embed="rId4"/>
          <a:stretch>
            <a:fillRect/>
          </a:stretch>
        </p:blipFill>
        <p:spPr>
          <a:xfrm>
            <a:off x="6032714" y="2111394"/>
            <a:ext cx="5400000" cy="4130440"/>
          </a:xfrm>
          <a:prstGeom prst="rect">
            <a:avLst/>
          </a:prstGeom>
        </p:spPr>
      </p:pic>
    </p:spTree>
    <p:extLst>
      <p:ext uri="{BB962C8B-B14F-4D97-AF65-F5344CB8AC3E}">
        <p14:creationId xmlns:p14="http://schemas.microsoft.com/office/powerpoint/2010/main" val="5725069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51556FD-B354-4BA7-BFC9-1DA4EE2F4649}"/>
              </a:ext>
            </a:extLst>
          </p:cNvPr>
          <p:cNvSpPr txBox="1"/>
          <p:nvPr/>
        </p:nvSpPr>
        <p:spPr>
          <a:xfrm>
            <a:off x="1650296" y="1040661"/>
            <a:ext cx="8754448" cy="461665"/>
          </a:xfrm>
          <a:prstGeom prst="rect">
            <a:avLst/>
          </a:prstGeom>
          <a:noFill/>
        </p:spPr>
        <p:txBody>
          <a:bodyPr wrap="none" rtlCol="0">
            <a:spAutoFit/>
          </a:bodyPr>
          <a:lstStyle/>
          <a:p>
            <a:pPr algn="ctr"/>
            <a:r>
              <a:rPr lang="en-GB" sz="2400" b="1" dirty="0"/>
              <a:t>Performance of the active material and CH/MOF composite</a:t>
            </a:r>
          </a:p>
        </p:txBody>
      </p:sp>
      <p:pic>
        <p:nvPicPr>
          <p:cNvPr id="3" name="Picture 2">
            <a:extLst>
              <a:ext uri="{FF2B5EF4-FFF2-40B4-BE49-F238E27FC236}">
                <a16:creationId xmlns:a16="http://schemas.microsoft.com/office/drawing/2014/main" id="{E7BF62E6-CC7C-4FCC-84EB-1C57B27F14ED}"/>
              </a:ext>
            </a:extLst>
          </p:cNvPr>
          <p:cNvPicPr>
            <a:picLocks noChangeAspect="1"/>
          </p:cNvPicPr>
          <p:nvPr/>
        </p:nvPicPr>
        <p:blipFill>
          <a:blip r:embed="rId3"/>
          <a:stretch>
            <a:fillRect/>
          </a:stretch>
        </p:blipFill>
        <p:spPr>
          <a:xfrm>
            <a:off x="684855" y="2207087"/>
            <a:ext cx="5400000" cy="4130440"/>
          </a:xfrm>
          <a:prstGeom prst="rect">
            <a:avLst/>
          </a:prstGeom>
        </p:spPr>
      </p:pic>
      <p:pic>
        <p:nvPicPr>
          <p:cNvPr id="4" name="Picture 3">
            <a:extLst>
              <a:ext uri="{FF2B5EF4-FFF2-40B4-BE49-F238E27FC236}">
                <a16:creationId xmlns:a16="http://schemas.microsoft.com/office/drawing/2014/main" id="{9DD0321C-9A44-4492-9298-5A1AB7C49F9A}"/>
              </a:ext>
            </a:extLst>
          </p:cNvPr>
          <p:cNvPicPr>
            <a:picLocks noChangeAspect="1"/>
          </p:cNvPicPr>
          <p:nvPr/>
        </p:nvPicPr>
        <p:blipFill>
          <a:blip r:embed="rId4"/>
          <a:stretch>
            <a:fillRect/>
          </a:stretch>
        </p:blipFill>
        <p:spPr>
          <a:xfrm>
            <a:off x="6096000" y="2260252"/>
            <a:ext cx="5400000" cy="4130440"/>
          </a:xfrm>
          <a:prstGeom prst="rect">
            <a:avLst/>
          </a:prstGeom>
        </p:spPr>
      </p:pic>
    </p:spTree>
    <p:extLst>
      <p:ext uri="{BB962C8B-B14F-4D97-AF65-F5344CB8AC3E}">
        <p14:creationId xmlns:p14="http://schemas.microsoft.com/office/powerpoint/2010/main" val="10211403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51556FD-B354-4BA7-BFC9-1DA4EE2F4649}"/>
              </a:ext>
            </a:extLst>
          </p:cNvPr>
          <p:cNvSpPr txBox="1"/>
          <p:nvPr/>
        </p:nvSpPr>
        <p:spPr>
          <a:xfrm>
            <a:off x="1650296" y="1040661"/>
            <a:ext cx="8754448" cy="461665"/>
          </a:xfrm>
          <a:prstGeom prst="rect">
            <a:avLst/>
          </a:prstGeom>
          <a:noFill/>
        </p:spPr>
        <p:txBody>
          <a:bodyPr wrap="none" rtlCol="0">
            <a:spAutoFit/>
          </a:bodyPr>
          <a:lstStyle/>
          <a:p>
            <a:pPr algn="ctr"/>
            <a:r>
              <a:rPr lang="en-GB" sz="2400" b="1" dirty="0"/>
              <a:t>Performance of the active material and CH/MOF composite</a:t>
            </a:r>
          </a:p>
        </p:txBody>
      </p:sp>
      <p:pic>
        <p:nvPicPr>
          <p:cNvPr id="2" name="Picture 1">
            <a:extLst>
              <a:ext uri="{FF2B5EF4-FFF2-40B4-BE49-F238E27FC236}">
                <a16:creationId xmlns:a16="http://schemas.microsoft.com/office/drawing/2014/main" id="{7689BBFC-D376-4EF2-8ECB-5C3482207664}"/>
              </a:ext>
            </a:extLst>
          </p:cNvPr>
          <p:cNvPicPr>
            <a:picLocks noChangeAspect="1"/>
          </p:cNvPicPr>
          <p:nvPr/>
        </p:nvPicPr>
        <p:blipFill>
          <a:blip r:embed="rId3"/>
          <a:stretch>
            <a:fillRect/>
          </a:stretch>
        </p:blipFill>
        <p:spPr>
          <a:xfrm>
            <a:off x="578210" y="2185823"/>
            <a:ext cx="5400000" cy="4130440"/>
          </a:xfrm>
          <a:prstGeom prst="rect">
            <a:avLst/>
          </a:prstGeom>
        </p:spPr>
      </p:pic>
      <p:pic>
        <p:nvPicPr>
          <p:cNvPr id="6" name="Picture 5">
            <a:extLst>
              <a:ext uri="{FF2B5EF4-FFF2-40B4-BE49-F238E27FC236}">
                <a16:creationId xmlns:a16="http://schemas.microsoft.com/office/drawing/2014/main" id="{CBEBFE86-DAA3-4C54-941A-0346AB8A616E}"/>
              </a:ext>
            </a:extLst>
          </p:cNvPr>
          <p:cNvPicPr>
            <a:picLocks noChangeAspect="1"/>
          </p:cNvPicPr>
          <p:nvPr/>
        </p:nvPicPr>
        <p:blipFill>
          <a:blip r:embed="rId4"/>
          <a:stretch>
            <a:fillRect/>
          </a:stretch>
        </p:blipFill>
        <p:spPr>
          <a:xfrm>
            <a:off x="6309164" y="2260252"/>
            <a:ext cx="5400000" cy="4130440"/>
          </a:xfrm>
          <a:prstGeom prst="rect">
            <a:avLst/>
          </a:prstGeom>
        </p:spPr>
      </p:pic>
    </p:spTree>
    <p:extLst>
      <p:ext uri="{BB962C8B-B14F-4D97-AF65-F5344CB8AC3E}">
        <p14:creationId xmlns:p14="http://schemas.microsoft.com/office/powerpoint/2010/main" val="8144800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51556FD-B354-4BA7-BFC9-1DA4EE2F4649}"/>
              </a:ext>
            </a:extLst>
          </p:cNvPr>
          <p:cNvSpPr txBox="1"/>
          <p:nvPr/>
        </p:nvSpPr>
        <p:spPr>
          <a:xfrm>
            <a:off x="1650296" y="1040661"/>
            <a:ext cx="8754448" cy="461665"/>
          </a:xfrm>
          <a:prstGeom prst="rect">
            <a:avLst/>
          </a:prstGeom>
          <a:noFill/>
        </p:spPr>
        <p:txBody>
          <a:bodyPr wrap="none" rtlCol="0">
            <a:spAutoFit/>
          </a:bodyPr>
          <a:lstStyle/>
          <a:p>
            <a:pPr algn="ctr"/>
            <a:r>
              <a:rPr lang="en-GB" sz="2400" b="1" dirty="0"/>
              <a:t>Performance of the active material and CH/MOF composite</a:t>
            </a:r>
          </a:p>
        </p:txBody>
      </p:sp>
      <p:pic>
        <p:nvPicPr>
          <p:cNvPr id="7" name="Picture 6">
            <a:extLst>
              <a:ext uri="{FF2B5EF4-FFF2-40B4-BE49-F238E27FC236}">
                <a16:creationId xmlns:a16="http://schemas.microsoft.com/office/drawing/2014/main" id="{2837A107-932F-43C8-B709-72D637A21E5B}"/>
              </a:ext>
            </a:extLst>
          </p:cNvPr>
          <p:cNvPicPr>
            <a:picLocks noChangeAspect="1"/>
          </p:cNvPicPr>
          <p:nvPr/>
        </p:nvPicPr>
        <p:blipFill>
          <a:blip r:embed="rId3"/>
          <a:stretch>
            <a:fillRect/>
          </a:stretch>
        </p:blipFill>
        <p:spPr>
          <a:xfrm>
            <a:off x="2842274" y="1818167"/>
            <a:ext cx="6072787" cy="4646428"/>
          </a:xfrm>
          <a:prstGeom prst="rect">
            <a:avLst/>
          </a:prstGeom>
        </p:spPr>
      </p:pic>
    </p:spTree>
    <p:extLst>
      <p:ext uri="{BB962C8B-B14F-4D97-AF65-F5344CB8AC3E}">
        <p14:creationId xmlns:p14="http://schemas.microsoft.com/office/powerpoint/2010/main" val="10799682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16 Rectángulo"/>
          <p:cNvSpPr/>
          <p:nvPr/>
        </p:nvSpPr>
        <p:spPr>
          <a:xfrm>
            <a:off x="5153026" y="5067301"/>
            <a:ext cx="942975" cy="123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9" name="18 Rectángulo"/>
          <p:cNvSpPr/>
          <p:nvPr/>
        </p:nvSpPr>
        <p:spPr>
          <a:xfrm>
            <a:off x="5572126" y="4876800"/>
            <a:ext cx="295275" cy="142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Title 5">
            <a:extLst>
              <a:ext uri="{FF2B5EF4-FFF2-40B4-BE49-F238E27FC236}">
                <a16:creationId xmlns:a16="http://schemas.microsoft.com/office/drawing/2014/main" id="{F3456646-8D7C-4A8F-A7C1-2D2A263002AF}"/>
              </a:ext>
            </a:extLst>
          </p:cNvPr>
          <p:cNvSpPr txBox="1">
            <a:spLocks/>
          </p:cNvSpPr>
          <p:nvPr/>
        </p:nvSpPr>
        <p:spPr>
          <a:xfrm>
            <a:off x="990600" y="993322"/>
            <a:ext cx="10515600" cy="84976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accent2"/>
                </a:solidFill>
                <a:latin typeface="+mj-lt"/>
                <a:ea typeface="+mj-ea"/>
                <a:cs typeface="+mj-cs"/>
              </a:defRPr>
            </a:lvl1pPr>
          </a:lstStyle>
          <a:p>
            <a:r>
              <a:rPr lang="en-GB" sz="3000" dirty="0"/>
              <a:t>Conclusions and future perspectives</a:t>
            </a:r>
          </a:p>
        </p:txBody>
      </p:sp>
      <p:sp>
        <p:nvSpPr>
          <p:cNvPr id="5" name="Rectangle 4">
            <a:extLst>
              <a:ext uri="{FF2B5EF4-FFF2-40B4-BE49-F238E27FC236}">
                <a16:creationId xmlns:a16="http://schemas.microsoft.com/office/drawing/2014/main" id="{D208B0C8-98EF-43AD-A12A-A92DAA30BD10}"/>
              </a:ext>
            </a:extLst>
          </p:cNvPr>
          <p:cNvSpPr/>
          <p:nvPr/>
        </p:nvSpPr>
        <p:spPr>
          <a:xfrm>
            <a:off x="853440" y="1959660"/>
            <a:ext cx="10965180" cy="4139916"/>
          </a:xfrm>
          <a:prstGeom prst="rect">
            <a:avLst/>
          </a:prstGeom>
        </p:spPr>
        <p:txBody>
          <a:bodyPr wrap="square">
            <a:spAutoFit/>
          </a:bodyPr>
          <a:lstStyle/>
          <a:p>
            <a:pPr marL="285750" indent="-285750">
              <a:lnSpc>
                <a:spcPts val="4000"/>
              </a:lnSpc>
              <a:buFont typeface="Arial" panose="020B0604020202020204" pitchFamily="34" charset="0"/>
              <a:buChar char="•"/>
            </a:pPr>
            <a:r>
              <a:rPr lang="en-US" sz="2400" dirty="0">
                <a:latin typeface="Times" panose="02020603050405020304" pitchFamily="18" charset="0"/>
                <a:ea typeface="Times New Roman" panose="02020603050405020304" pitchFamily="18" charset="0"/>
                <a:cs typeface="Times New Roman" panose="02020603050405020304" pitchFamily="18" charset="0"/>
              </a:rPr>
              <a:t>Blending Metal-Organic Frameworks and Polymeric systems enables merging the functionalities of both systems.</a:t>
            </a:r>
          </a:p>
          <a:p>
            <a:pPr marL="285750" indent="-285750">
              <a:lnSpc>
                <a:spcPts val="4000"/>
              </a:lnSpc>
              <a:buFont typeface="Arial" panose="020B0604020202020204" pitchFamily="34" charset="0"/>
              <a:buChar char="•"/>
            </a:pPr>
            <a:r>
              <a:rPr lang="en-US" sz="2400" dirty="0">
                <a:latin typeface="Times" panose="02020603050405020304" pitchFamily="18" charset="0"/>
                <a:ea typeface="Times New Roman" panose="02020603050405020304" pitchFamily="18" charset="0"/>
                <a:cs typeface="Times New Roman" panose="02020603050405020304" pitchFamily="18" charset="0"/>
              </a:rPr>
              <a:t>The MOF nanoparticles act as a modulator of the macro-mesoporous structure of the polymeric host, especially at the nanometer scale regime.</a:t>
            </a:r>
          </a:p>
          <a:p>
            <a:pPr marL="285750" indent="-285750">
              <a:lnSpc>
                <a:spcPts val="4000"/>
              </a:lnSpc>
              <a:buFont typeface="Arial" panose="020B0604020202020204" pitchFamily="34" charset="0"/>
              <a:buChar char="•"/>
            </a:pPr>
            <a:r>
              <a:rPr lang="en-US" sz="2400" dirty="0">
                <a:latin typeface="Times" panose="02020603050405020304" pitchFamily="18" charset="0"/>
                <a:ea typeface="Times New Roman" panose="02020603050405020304" pitchFamily="18" charset="0"/>
                <a:cs typeface="Times New Roman" panose="02020603050405020304" pitchFamily="18" charset="0"/>
              </a:rPr>
              <a:t>The pore space compartmentalization impact as well the adsorption capacity of intermediate-sized molecules by the composite filters.</a:t>
            </a:r>
          </a:p>
          <a:p>
            <a:pPr marL="285750" indent="-285750">
              <a:lnSpc>
                <a:spcPts val="4000"/>
              </a:lnSpc>
              <a:buFont typeface="Arial" panose="020B0604020202020204" pitchFamily="34" charset="0"/>
              <a:buChar char="•"/>
            </a:pPr>
            <a:r>
              <a:rPr lang="en-US" sz="2400" dirty="0">
                <a:latin typeface="Times" panose="02020603050405020304" pitchFamily="18" charset="0"/>
                <a:ea typeface="Times New Roman" panose="02020603050405020304" pitchFamily="18" charset="0"/>
                <a:cs typeface="Times New Roman" panose="02020603050405020304" pitchFamily="18" charset="0"/>
              </a:rPr>
              <a:t>The chitin matrix protect the MIL-125-NH</a:t>
            </a:r>
            <a:r>
              <a:rPr lang="en-US" sz="2400" baseline="-25000" dirty="0">
                <a:latin typeface="Times" panose="02020603050405020304" pitchFamily="18" charset="0"/>
                <a:ea typeface="Times New Roman" panose="02020603050405020304" pitchFamily="18" charset="0"/>
                <a:cs typeface="Times New Roman" panose="02020603050405020304" pitchFamily="18" charset="0"/>
              </a:rPr>
              <a:t>2</a:t>
            </a:r>
            <a:r>
              <a:rPr lang="en-US" sz="2400" dirty="0">
                <a:latin typeface="Times" panose="02020603050405020304" pitchFamily="18" charset="0"/>
                <a:ea typeface="Times New Roman" panose="02020603050405020304" pitchFamily="18" charset="0"/>
                <a:cs typeface="Times New Roman" panose="02020603050405020304" pitchFamily="18" charset="0"/>
              </a:rPr>
              <a:t> from a partial degradation during the reactivation process of  the sorbent/photocatalysts.</a:t>
            </a:r>
          </a:p>
        </p:txBody>
      </p:sp>
    </p:spTree>
    <p:extLst>
      <p:ext uri="{BB962C8B-B14F-4D97-AF65-F5344CB8AC3E}">
        <p14:creationId xmlns:p14="http://schemas.microsoft.com/office/powerpoint/2010/main" val="4885491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16 Rectángulo"/>
          <p:cNvSpPr/>
          <p:nvPr/>
        </p:nvSpPr>
        <p:spPr>
          <a:xfrm>
            <a:off x="5153026" y="5067301"/>
            <a:ext cx="942975" cy="123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9" name="18 Rectángulo"/>
          <p:cNvSpPr/>
          <p:nvPr/>
        </p:nvSpPr>
        <p:spPr>
          <a:xfrm>
            <a:off x="5572126" y="4876800"/>
            <a:ext cx="295275" cy="142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Title 5">
            <a:extLst>
              <a:ext uri="{FF2B5EF4-FFF2-40B4-BE49-F238E27FC236}">
                <a16:creationId xmlns:a16="http://schemas.microsoft.com/office/drawing/2014/main" id="{F3456646-8D7C-4A8F-A7C1-2D2A263002AF}"/>
              </a:ext>
            </a:extLst>
          </p:cNvPr>
          <p:cNvSpPr txBox="1">
            <a:spLocks/>
          </p:cNvSpPr>
          <p:nvPr/>
        </p:nvSpPr>
        <p:spPr>
          <a:xfrm>
            <a:off x="1230630" y="842206"/>
            <a:ext cx="10515600" cy="84976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accent2"/>
                </a:solidFill>
                <a:latin typeface="+mj-lt"/>
                <a:ea typeface="+mj-ea"/>
                <a:cs typeface="+mj-cs"/>
              </a:defRPr>
            </a:lvl1pPr>
          </a:lstStyle>
          <a:p>
            <a:r>
              <a:rPr lang="en-GB" sz="3000" dirty="0"/>
              <a:t>Acknowledgements</a:t>
            </a:r>
          </a:p>
        </p:txBody>
      </p:sp>
      <p:sp>
        <p:nvSpPr>
          <p:cNvPr id="5" name="Rectangle 4">
            <a:extLst>
              <a:ext uri="{FF2B5EF4-FFF2-40B4-BE49-F238E27FC236}">
                <a16:creationId xmlns:a16="http://schemas.microsoft.com/office/drawing/2014/main" id="{D208B0C8-98EF-43AD-A12A-A92DAA30BD10}"/>
              </a:ext>
            </a:extLst>
          </p:cNvPr>
          <p:cNvSpPr/>
          <p:nvPr/>
        </p:nvSpPr>
        <p:spPr>
          <a:xfrm>
            <a:off x="674370" y="1514565"/>
            <a:ext cx="4419602" cy="5051319"/>
          </a:xfrm>
          <a:prstGeom prst="rect">
            <a:avLst/>
          </a:prstGeom>
        </p:spPr>
        <p:txBody>
          <a:bodyPr wrap="square">
            <a:spAutoFit/>
          </a:bodyPr>
          <a:lstStyle/>
          <a:p>
            <a:pPr marL="285750" indent="-285750">
              <a:lnSpc>
                <a:spcPts val="3000"/>
              </a:lnSpc>
              <a:buFont typeface="Arial" panose="020B0604020202020204" pitchFamily="34" charset="0"/>
              <a:buChar char="•"/>
            </a:pPr>
            <a:r>
              <a:rPr lang="en-GB" dirty="0"/>
              <a:t>The </a:t>
            </a:r>
            <a:r>
              <a:rPr lang="en-GB" b="1" dirty="0"/>
              <a:t>European Commission Research &amp; Innovation H2020-MSCA-RISE-2017</a:t>
            </a:r>
            <a:r>
              <a:rPr lang="en-GB" dirty="0"/>
              <a:t> (Ref.: 778412) INDESMOF project is also acknowledged. </a:t>
            </a:r>
          </a:p>
          <a:p>
            <a:pPr marL="285750" indent="-285750">
              <a:lnSpc>
                <a:spcPts val="3000"/>
              </a:lnSpc>
              <a:buFont typeface="Arial" panose="020B0604020202020204" pitchFamily="34" charset="0"/>
              <a:buChar char="•"/>
            </a:pPr>
            <a:r>
              <a:rPr lang="en-GB" dirty="0"/>
              <a:t>The </a:t>
            </a:r>
            <a:r>
              <a:rPr lang="en-GB" b="1" dirty="0"/>
              <a:t>Basque Government under the ELKARTEK, HAZITEK  and PIBA</a:t>
            </a:r>
            <a:r>
              <a:rPr lang="en-GB" dirty="0"/>
              <a:t> programs. A.V. thanks to the </a:t>
            </a:r>
            <a:r>
              <a:rPr lang="en-GB" b="1" dirty="0"/>
              <a:t>Basque Government Education department</a:t>
            </a:r>
            <a:r>
              <a:rPr lang="en-GB" dirty="0"/>
              <a:t> for her predoctoral grant.</a:t>
            </a:r>
          </a:p>
          <a:p>
            <a:pPr marL="285750" indent="-285750">
              <a:lnSpc>
                <a:spcPts val="3000"/>
              </a:lnSpc>
              <a:buFont typeface="Arial" panose="020B0604020202020204" pitchFamily="34" charset="0"/>
              <a:buChar char="•"/>
            </a:pPr>
            <a:r>
              <a:rPr lang="en-GB" b="1" dirty="0">
                <a:latin typeface="Arial" panose="020B0604020202020204" pitchFamily="34" charset="0"/>
                <a:ea typeface="Times New Roman" panose="02020603050405020304" pitchFamily="18" charset="0"/>
                <a:cs typeface="Times New Roman" panose="02020603050405020304" pitchFamily="18" charset="0"/>
              </a:rPr>
              <a:t>Spanish Ministry of Economy and Competitiveness </a:t>
            </a:r>
            <a:r>
              <a:rPr lang="en-GB" dirty="0">
                <a:latin typeface="Arial" panose="020B0604020202020204" pitchFamily="34" charset="0"/>
                <a:ea typeface="Times New Roman" panose="02020603050405020304" pitchFamily="18" charset="0"/>
                <a:cs typeface="Times New Roman" panose="02020603050405020304" pitchFamily="18" charset="0"/>
              </a:rPr>
              <a:t>(ERAMIN-TAILING43GREEN, AEI/FEDER, UE: PID2020–15935RB-C42).</a:t>
            </a:r>
            <a:endParaRPr lang="en-GB" dirty="0">
              <a:latin typeface="Times"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6DFC55B3-C3F3-491E-8620-9F77C68AF8E8}"/>
              </a:ext>
            </a:extLst>
          </p:cNvPr>
          <p:cNvPicPr>
            <a:picLocks noChangeAspect="1"/>
          </p:cNvPicPr>
          <p:nvPr/>
        </p:nvPicPr>
        <p:blipFill>
          <a:blip r:embed="rId3">
            <a:clrChange>
              <a:clrFrom>
                <a:srgbClr val="000000"/>
              </a:clrFrom>
              <a:clrTo>
                <a:srgbClr val="000000">
                  <a:alpha val="0"/>
                </a:srgbClr>
              </a:clrTo>
            </a:clrChange>
          </a:blip>
          <a:stretch>
            <a:fillRect/>
          </a:stretch>
        </p:blipFill>
        <p:spPr>
          <a:xfrm>
            <a:off x="5267325" y="1616395"/>
            <a:ext cx="1819274" cy="1262122"/>
          </a:xfrm>
          <a:prstGeom prst="rect">
            <a:avLst/>
          </a:prstGeom>
        </p:spPr>
      </p:pic>
      <p:pic>
        <p:nvPicPr>
          <p:cNvPr id="4" name="Picture 3">
            <a:extLst>
              <a:ext uri="{FF2B5EF4-FFF2-40B4-BE49-F238E27FC236}">
                <a16:creationId xmlns:a16="http://schemas.microsoft.com/office/drawing/2014/main" id="{239258D3-5367-44AD-8538-FE45CD42A77A}"/>
              </a:ext>
            </a:extLst>
          </p:cNvPr>
          <p:cNvPicPr>
            <a:picLocks noChangeAspect="1"/>
          </p:cNvPicPr>
          <p:nvPr/>
        </p:nvPicPr>
        <p:blipFill>
          <a:blip r:embed="rId4"/>
          <a:stretch>
            <a:fillRect/>
          </a:stretch>
        </p:blipFill>
        <p:spPr>
          <a:xfrm>
            <a:off x="5214504" y="3298860"/>
            <a:ext cx="1676356" cy="1262122"/>
          </a:xfrm>
          <a:prstGeom prst="rect">
            <a:avLst/>
          </a:prstGeom>
        </p:spPr>
      </p:pic>
      <p:pic>
        <p:nvPicPr>
          <p:cNvPr id="6" name="Picture 5">
            <a:extLst>
              <a:ext uri="{FF2B5EF4-FFF2-40B4-BE49-F238E27FC236}">
                <a16:creationId xmlns:a16="http://schemas.microsoft.com/office/drawing/2014/main" id="{B870C255-B739-4735-857D-C25AA505CC58}"/>
              </a:ext>
            </a:extLst>
          </p:cNvPr>
          <p:cNvPicPr>
            <a:picLocks noChangeAspect="1"/>
          </p:cNvPicPr>
          <p:nvPr/>
        </p:nvPicPr>
        <p:blipFill rotWithShape="1">
          <a:blip r:embed="rId5"/>
          <a:srcRect l="21240" t="538" r="23464" b="7358"/>
          <a:stretch/>
        </p:blipFill>
        <p:spPr>
          <a:xfrm>
            <a:off x="5053964" y="4862099"/>
            <a:ext cx="1223010" cy="1559095"/>
          </a:xfrm>
          <a:prstGeom prst="rect">
            <a:avLst/>
          </a:prstGeom>
        </p:spPr>
      </p:pic>
      <p:pic>
        <p:nvPicPr>
          <p:cNvPr id="9" name="Graphic 8">
            <a:extLst>
              <a:ext uri="{FF2B5EF4-FFF2-40B4-BE49-F238E27FC236}">
                <a16:creationId xmlns:a16="http://schemas.microsoft.com/office/drawing/2014/main" id="{B6162159-A261-46B6-A09C-053A26A4D0B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345554" y="5174933"/>
            <a:ext cx="2240281" cy="1018310"/>
          </a:xfrm>
          <a:prstGeom prst="rect">
            <a:avLst/>
          </a:prstGeom>
        </p:spPr>
      </p:pic>
      <p:pic>
        <p:nvPicPr>
          <p:cNvPr id="12" name="Imagen 32">
            <a:extLst>
              <a:ext uri="{FF2B5EF4-FFF2-40B4-BE49-F238E27FC236}">
                <a16:creationId xmlns:a16="http://schemas.microsoft.com/office/drawing/2014/main" id="{8D3C8C8D-8AFD-4738-ABAF-16DBF37803E1}"/>
              </a:ext>
            </a:extLst>
          </p:cNvPr>
          <p:cNvPicPr>
            <a:picLocks noChangeAspect="1"/>
          </p:cNvPicPr>
          <p:nvPr/>
        </p:nvPicPr>
        <p:blipFill>
          <a:blip r:embed="rId8"/>
          <a:stretch>
            <a:fillRect/>
          </a:stretch>
        </p:blipFill>
        <p:spPr>
          <a:xfrm>
            <a:off x="7721276" y="2772311"/>
            <a:ext cx="1260000" cy="1260000"/>
          </a:xfrm>
          <a:prstGeom prst="rect">
            <a:avLst/>
          </a:prstGeom>
        </p:spPr>
      </p:pic>
      <p:pic>
        <p:nvPicPr>
          <p:cNvPr id="13" name="Imagen 39">
            <a:extLst>
              <a:ext uri="{FF2B5EF4-FFF2-40B4-BE49-F238E27FC236}">
                <a16:creationId xmlns:a16="http://schemas.microsoft.com/office/drawing/2014/main" id="{26DC6A17-297C-46D4-97BE-6615F3BF42E4}"/>
              </a:ext>
            </a:extLst>
          </p:cNvPr>
          <p:cNvPicPr>
            <a:picLocks noChangeAspect="1"/>
          </p:cNvPicPr>
          <p:nvPr/>
        </p:nvPicPr>
        <p:blipFill>
          <a:blip r:embed="rId9"/>
          <a:stretch>
            <a:fillRect/>
          </a:stretch>
        </p:blipFill>
        <p:spPr>
          <a:xfrm>
            <a:off x="10486230" y="1461034"/>
            <a:ext cx="1260000" cy="1260000"/>
          </a:xfrm>
          <a:prstGeom prst="rect">
            <a:avLst/>
          </a:prstGeom>
        </p:spPr>
      </p:pic>
      <p:pic>
        <p:nvPicPr>
          <p:cNvPr id="14" name="Imagen 46">
            <a:extLst>
              <a:ext uri="{FF2B5EF4-FFF2-40B4-BE49-F238E27FC236}">
                <a16:creationId xmlns:a16="http://schemas.microsoft.com/office/drawing/2014/main" id="{9AD3A007-25E8-4C82-A8A3-A2CEEC4F082D}"/>
              </a:ext>
            </a:extLst>
          </p:cNvPr>
          <p:cNvPicPr>
            <a:picLocks noChangeAspect="1"/>
          </p:cNvPicPr>
          <p:nvPr/>
        </p:nvPicPr>
        <p:blipFill>
          <a:blip r:embed="rId10"/>
          <a:stretch>
            <a:fillRect/>
          </a:stretch>
        </p:blipFill>
        <p:spPr>
          <a:xfrm>
            <a:off x="7721276" y="1445219"/>
            <a:ext cx="1260000" cy="1260000"/>
          </a:xfrm>
          <a:prstGeom prst="rect">
            <a:avLst/>
          </a:prstGeom>
        </p:spPr>
      </p:pic>
      <p:pic>
        <p:nvPicPr>
          <p:cNvPr id="15" name="Picture 14">
            <a:extLst>
              <a:ext uri="{FF2B5EF4-FFF2-40B4-BE49-F238E27FC236}">
                <a16:creationId xmlns:a16="http://schemas.microsoft.com/office/drawing/2014/main" id="{BDC56943-747A-44BD-9F34-221C992EE3D1}"/>
              </a:ext>
            </a:extLst>
          </p:cNvPr>
          <p:cNvPicPr>
            <a:picLocks noChangeAspect="1"/>
          </p:cNvPicPr>
          <p:nvPr/>
        </p:nvPicPr>
        <p:blipFill>
          <a:blip r:embed="rId11"/>
          <a:stretch>
            <a:fillRect/>
          </a:stretch>
        </p:blipFill>
        <p:spPr>
          <a:xfrm>
            <a:off x="9103753" y="1420633"/>
            <a:ext cx="1260000" cy="1260000"/>
          </a:xfrm>
          <a:prstGeom prst="rect">
            <a:avLst/>
          </a:prstGeom>
        </p:spPr>
      </p:pic>
      <p:pic>
        <p:nvPicPr>
          <p:cNvPr id="16" name="Imagen 28">
            <a:extLst>
              <a:ext uri="{FF2B5EF4-FFF2-40B4-BE49-F238E27FC236}">
                <a16:creationId xmlns:a16="http://schemas.microsoft.com/office/drawing/2014/main" id="{1A175061-2F51-4A92-81B8-2B2A425B28D0}"/>
              </a:ext>
            </a:extLst>
          </p:cNvPr>
          <p:cNvPicPr>
            <a:picLocks noChangeAspect="1"/>
          </p:cNvPicPr>
          <p:nvPr/>
        </p:nvPicPr>
        <p:blipFill>
          <a:blip r:embed="rId12"/>
          <a:stretch>
            <a:fillRect/>
          </a:stretch>
        </p:blipFill>
        <p:spPr>
          <a:xfrm>
            <a:off x="10486230" y="2772311"/>
            <a:ext cx="1260000" cy="1260000"/>
          </a:xfrm>
          <a:prstGeom prst="rect">
            <a:avLst/>
          </a:prstGeom>
        </p:spPr>
      </p:pic>
      <p:pic>
        <p:nvPicPr>
          <p:cNvPr id="18" name="Imagen 41">
            <a:extLst>
              <a:ext uri="{FF2B5EF4-FFF2-40B4-BE49-F238E27FC236}">
                <a16:creationId xmlns:a16="http://schemas.microsoft.com/office/drawing/2014/main" id="{C37172FB-58D5-4858-8502-5747F7916A1D}"/>
              </a:ext>
            </a:extLst>
          </p:cNvPr>
          <p:cNvPicPr>
            <a:picLocks noChangeAspect="1"/>
          </p:cNvPicPr>
          <p:nvPr/>
        </p:nvPicPr>
        <p:blipFill>
          <a:blip r:embed="rId13"/>
          <a:stretch>
            <a:fillRect/>
          </a:stretch>
        </p:blipFill>
        <p:spPr>
          <a:xfrm>
            <a:off x="9103753" y="2803645"/>
            <a:ext cx="1260000" cy="1260000"/>
          </a:xfrm>
          <a:prstGeom prst="rect">
            <a:avLst/>
          </a:prstGeom>
        </p:spPr>
      </p:pic>
    </p:spTree>
    <p:extLst>
      <p:ext uri="{BB962C8B-B14F-4D97-AF65-F5344CB8AC3E}">
        <p14:creationId xmlns:p14="http://schemas.microsoft.com/office/powerpoint/2010/main" val="4013591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0" presetClass="entr" presetSubtype="0"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10" presetClass="entr" presetSubtype="0"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2" cstate="print">
            <a:duotone>
              <a:schemeClr val="accent5">
                <a:shade val="45000"/>
                <a:satMod val="135000"/>
              </a:schemeClr>
              <a:prstClr val="white"/>
            </a:duotone>
          </a:blip>
          <a:srcRect l="35172" t="19665" r="4828" b="16168"/>
          <a:stretch>
            <a:fillRect/>
          </a:stretch>
        </p:blipFill>
        <p:spPr bwMode="auto">
          <a:xfrm>
            <a:off x="1730852" y="843147"/>
            <a:ext cx="8759014" cy="5854537"/>
          </a:xfrm>
          <a:prstGeom prst="rect">
            <a:avLst/>
          </a:prstGeom>
          <a:noFill/>
          <a:ln w="9525">
            <a:noFill/>
            <a:miter lim="800000"/>
            <a:headEnd/>
            <a:tailEnd/>
          </a:ln>
          <a:effectLst>
            <a:outerShdw blurRad="50800" dist="50800" dir="5400000" algn="ctr" rotWithShape="0">
              <a:srgbClr val="000000">
                <a:alpha val="7000"/>
              </a:srgbClr>
            </a:outerShdw>
          </a:effectLst>
        </p:spPr>
      </p:pic>
      <p:sp>
        <p:nvSpPr>
          <p:cNvPr id="4" name="3 Marcador de número de diapositiva"/>
          <p:cNvSpPr>
            <a:spLocks noGrp="1"/>
          </p:cNvSpPr>
          <p:nvPr>
            <p:ph type="sldNum" sz="quarter" idx="12"/>
          </p:nvPr>
        </p:nvSpPr>
        <p:spPr/>
        <p:txBody>
          <a:bodyPr/>
          <a:lstStyle/>
          <a:p>
            <a:fld id="{82C71525-5C70-491E-9733-412BA3E08AAA}" type="slidenum">
              <a:rPr lang="es-ES" smtClean="0"/>
              <a:pPr/>
              <a:t>29</a:t>
            </a:fld>
            <a:endParaRPr lang="es-ES"/>
          </a:p>
        </p:txBody>
      </p:sp>
      <p:sp>
        <p:nvSpPr>
          <p:cNvPr id="5" name="Title 1"/>
          <p:cNvSpPr txBox="1">
            <a:spLocks/>
          </p:cNvSpPr>
          <p:nvPr/>
        </p:nvSpPr>
        <p:spPr>
          <a:xfrm>
            <a:off x="1960419" y="1227227"/>
            <a:ext cx="7772400" cy="2017142"/>
          </a:xfrm>
          <a:prstGeom prst="rect">
            <a:avLst/>
          </a:prstGeom>
          <a:effectLst>
            <a:outerShdw blurRad="50800" dist="38100" dir="16200000" rotWithShape="0">
              <a:prstClr val="black">
                <a:alpha val="40000"/>
              </a:prstClr>
            </a:outerShdw>
          </a:effectLst>
        </p:spPr>
        <p:txBody>
          <a:bodyPr vert="horz" lIns="91440" tIns="45720" rIns="91440" bIns="45720" rtlCol="0" anchor="ctr">
            <a:normAutofit/>
          </a:bodyPr>
          <a:lstStyle/>
          <a:p>
            <a:pPr defTabSz="914400">
              <a:lnSpc>
                <a:spcPct val="90000"/>
              </a:lnSpc>
              <a:spcBef>
                <a:spcPct val="0"/>
              </a:spcBef>
              <a:defRPr/>
            </a:pPr>
            <a:r>
              <a:rPr lang="en-GB" sz="4400" b="1" dirty="0">
                <a:solidFill>
                  <a:schemeClr val="accent2"/>
                </a:solidFill>
                <a:latin typeface="Arial" pitchFamily="34" charset="0"/>
                <a:ea typeface="+mj-ea"/>
                <a:cs typeface="Arial" pitchFamily="34" charset="0"/>
              </a:rPr>
              <a:t>Thank you!!!</a:t>
            </a:r>
            <a:endParaRPr lang="es-ES" sz="4400" b="1" dirty="0">
              <a:solidFill>
                <a:schemeClr val="accent2"/>
              </a:solidFill>
              <a:latin typeface="Arial" pitchFamily="34" charset="0"/>
              <a:ea typeface="+mj-ea"/>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34589" y="1525985"/>
            <a:ext cx="9322821" cy="4114255"/>
          </a:xfrm>
        </p:spPr>
        <p:txBody>
          <a:bodyPr>
            <a:noAutofit/>
          </a:bodyPr>
          <a:lstStyle/>
          <a:p>
            <a:pPr algn="l">
              <a:lnSpc>
                <a:spcPts val="4000"/>
              </a:lnSpc>
              <a:spcBef>
                <a:spcPts val="0"/>
              </a:spcBef>
              <a:spcAft>
                <a:spcPts val="1200"/>
              </a:spcAft>
            </a:pPr>
            <a:r>
              <a:rPr lang="en-GB" sz="3500" dirty="0">
                <a:latin typeface="Arial" pitchFamily="34" charset="0"/>
                <a:cs typeface="Arial" pitchFamily="34" charset="0"/>
              </a:rPr>
              <a:t>Scope</a:t>
            </a:r>
            <a:br>
              <a:rPr lang="en-GB" sz="3500" dirty="0">
                <a:latin typeface="Arial" pitchFamily="34" charset="0"/>
                <a:cs typeface="Arial" pitchFamily="34" charset="0"/>
              </a:rPr>
            </a:br>
            <a:br>
              <a:rPr lang="en-GB" sz="3500" dirty="0">
                <a:latin typeface="Arial" pitchFamily="34" charset="0"/>
                <a:cs typeface="Arial" pitchFamily="34" charset="0"/>
              </a:rPr>
            </a:br>
            <a:r>
              <a:rPr lang="en-GB" sz="3500" dirty="0">
                <a:latin typeface="Arial" pitchFamily="34" charset="0"/>
                <a:cs typeface="Arial" pitchFamily="34" charset="0"/>
              </a:rPr>
              <a:t>	</a:t>
            </a:r>
            <a:r>
              <a:rPr lang="en-GB" sz="2500" dirty="0">
                <a:latin typeface="Arial" pitchFamily="34" charset="0"/>
                <a:cs typeface="Arial" pitchFamily="34" charset="0"/>
              </a:rPr>
              <a:t>1.- INDESMOF Project Aims</a:t>
            </a:r>
            <a:br>
              <a:rPr lang="en-GB" sz="2500" dirty="0">
                <a:latin typeface="Arial" pitchFamily="34" charset="0"/>
                <a:cs typeface="Arial" pitchFamily="34" charset="0"/>
              </a:rPr>
            </a:br>
            <a:r>
              <a:rPr lang="en-GB" sz="2500" dirty="0">
                <a:latin typeface="Arial" pitchFamily="34" charset="0"/>
                <a:cs typeface="Arial" pitchFamily="34" charset="0"/>
              </a:rPr>
              <a:t>	</a:t>
            </a:r>
            <a:r>
              <a:rPr lang="en-GB" sz="2500" dirty="0">
                <a:solidFill>
                  <a:schemeClr val="bg2">
                    <a:lumMod val="40000"/>
                    <a:lumOff val="60000"/>
                  </a:schemeClr>
                </a:solidFill>
                <a:latin typeface="Arial" pitchFamily="34" charset="0"/>
                <a:cs typeface="Arial" pitchFamily="34" charset="0"/>
              </a:rPr>
              <a:t>2.- Active Metal-Organic Frameworks modification</a:t>
            </a:r>
            <a:br>
              <a:rPr lang="en-GB" sz="2500" dirty="0">
                <a:solidFill>
                  <a:schemeClr val="bg2">
                    <a:lumMod val="40000"/>
                    <a:lumOff val="60000"/>
                  </a:schemeClr>
                </a:solidFill>
                <a:latin typeface="Arial" pitchFamily="34" charset="0"/>
                <a:cs typeface="Arial" pitchFamily="34" charset="0"/>
              </a:rPr>
            </a:br>
            <a:r>
              <a:rPr lang="en-GB" sz="2500" dirty="0">
                <a:solidFill>
                  <a:schemeClr val="bg2">
                    <a:lumMod val="40000"/>
                    <a:lumOff val="60000"/>
                  </a:schemeClr>
                </a:solidFill>
                <a:latin typeface="Arial" pitchFamily="34" charset="0"/>
                <a:cs typeface="Arial" pitchFamily="34" charset="0"/>
              </a:rPr>
              <a:t>	3.- MOF/Polymeric membranes for water remediation</a:t>
            </a:r>
            <a:br>
              <a:rPr lang="en-GB" sz="2500" dirty="0">
                <a:solidFill>
                  <a:schemeClr val="bg2">
                    <a:lumMod val="40000"/>
                    <a:lumOff val="60000"/>
                  </a:schemeClr>
                </a:solidFill>
                <a:latin typeface="Arial" pitchFamily="34" charset="0"/>
                <a:cs typeface="Arial" pitchFamily="34" charset="0"/>
              </a:rPr>
            </a:br>
            <a:r>
              <a:rPr lang="en-GB" sz="2500" dirty="0">
                <a:solidFill>
                  <a:schemeClr val="bg2">
                    <a:lumMod val="40000"/>
                    <a:lumOff val="60000"/>
                  </a:schemeClr>
                </a:solidFill>
                <a:latin typeface="Arial" pitchFamily="34" charset="0"/>
                <a:cs typeface="Arial" pitchFamily="34" charset="0"/>
              </a:rPr>
              <a:t>	4.- Acknowledgements</a:t>
            </a:r>
            <a:endParaRPr lang="es-ES" sz="2500" dirty="0">
              <a:solidFill>
                <a:schemeClr val="bg2">
                  <a:lumMod val="40000"/>
                  <a:lumOff val="60000"/>
                </a:schemeClr>
              </a:solidFill>
              <a:latin typeface="Arial" pitchFamily="34" charset="0"/>
              <a:cs typeface="Arial" pitchFamily="34" charset="0"/>
            </a:endParaRPr>
          </a:p>
        </p:txBody>
      </p:sp>
      <p:sp>
        <p:nvSpPr>
          <p:cNvPr id="19" name="18 Rectángulo"/>
          <p:cNvSpPr/>
          <p:nvPr/>
        </p:nvSpPr>
        <p:spPr>
          <a:xfrm>
            <a:off x="5572126" y="4876800"/>
            <a:ext cx="295275" cy="142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27982927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ángulo 16"/>
          <p:cNvSpPr/>
          <p:nvPr/>
        </p:nvSpPr>
        <p:spPr>
          <a:xfrm>
            <a:off x="535610" y="924497"/>
            <a:ext cx="6660321" cy="461665"/>
          </a:xfrm>
          <a:prstGeom prst="rect">
            <a:avLst/>
          </a:prstGeom>
        </p:spPr>
        <p:txBody>
          <a:bodyPr wrap="square">
            <a:spAutoFit/>
          </a:bodyPr>
          <a:lstStyle/>
          <a:p>
            <a:r>
              <a:rPr lang="en-US" sz="2400" b="1" dirty="0">
                <a:solidFill>
                  <a:schemeClr val="accent1">
                    <a:lumMod val="50000"/>
                  </a:schemeClr>
                </a:solidFill>
              </a:rPr>
              <a:t>Core Scientific Proposal of the Project</a:t>
            </a:r>
          </a:p>
        </p:txBody>
      </p:sp>
      <p:grpSp>
        <p:nvGrpSpPr>
          <p:cNvPr id="8" name="Group 7">
            <a:extLst>
              <a:ext uri="{FF2B5EF4-FFF2-40B4-BE49-F238E27FC236}">
                <a16:creationId xmlns:a16="http://schemas.microsoft.com/office/drawing/2014/main" id="{9E750F6A-0CB9-4824-B6B6-93658BC71F6A}"/>
              </a:ext>
            </a:extLst>
          </p:cNvPr>
          <p:cNvGrpSpPr/>
          <p:nvPr/>
        </p:nvGrpSpPr>
        <p:grpSpPr>
          <a:xfrm>
            <a:off x="2062369" y="1631381"/>
            <a:ext cx="7429251" cy="4500905"/>
            <a:chOff x="2062369" y="1879859"/>
            <a:chExt cx="7429251" cy="4500905"/>
          </a:xfrm>
        </p:grpSpPr>
        <p:pic>
          <p:nvPicPr>
            <p:cNvPr id="3" name="Picture 2">
              <a:extLst>
                <a:ext uri="{FF2B5EF4-FFF2-40B4-BE49-F238E27FC236}">
                  <a16:creationId xmlns:a16="http://schemas.microsoft.com/office/drawing/2014/main" id="{7733944C-9CB7-473B-850E-5F2AB5E074C5}"/>
                </a:ext>
              </a:extLst>
            </p:cNvPr>
            <p:cNvPicPr>
              <a:picLocks noChangeAspect="1"/>
            </p:cNvPicPr>
            <p:nvPr/>
          </p:nvPicPr>
          <p:blipFill>
            <a:blip r:embed="rId2"/>
            <a:stretch>
              <a:fillRect/>
            </a:stretch>
          </p:blipFill>
          <p:spPr>
            <a:xfrm>
              <a:off x="2062369" y="2249191"/>
              <a:ext cx="7429251" cy="4131573"/>
            </a:xfrm>
            <a:prstGeom prst="rect">
              <a:avLst/>
            </a:prstGeom>
          </p:spPr>
        </p:pic>
        <p:sp>
          <p:nvSpPr>
            <p:cNvPr id="6" name="TextBox 5">
              <a:extLst>
                <a:ext uri="{FF2B5EF4-FFF2-40B4-BE49-F238E27FC236}">
                  <a16:creationId xmlns:a16="http://schemas.microsoft.com/office/drawing/2014/main" id="{6DF6C4C8-8C61-4CE3-A376-057545891059}"/>
                </a:ext>
              </a:extLst>
            </p:cNvPr>
            <p:cNvSpPr txBox="1"/>
            <p:nvPr/>
          </p:nvSpPr>
          <p:spPr>
            <a:xfrm>
              <a:off x="4333461" y="1879859"/>
              <a:ext cx="2743443" cy="369332"/>
            </a:xfrm>
            <a:prstGeom prst="rect">
              <a:avLst/>
            </a:prstGeom>
            <a:noFill/>
          </p:spPr>
          <p:txBody>
            <a:bodyPr wrap="none" rtlCol="0">
              <a:spAutoFit/>
            </a:bodyPr>
            <a:lstStyle/>
            <a:p>
              <a:r>
                <a:rPr lang="en-GB" b="1" dirty="0"/>
                <a:t>Arsenic Water Pollution</a:t>
              </a:r>
            </a:p>
          </p:txBody>
        </p:sp>
      </p:grpSp>
      <p:grpSp>
        <p:nvGrpSpPr>
          <p:cNvPr id="13" name="Group 12">
            <a:extLst>
              <a:ext uri="{FF2B5EF4-FFF2-40B4-BE49-F238E27FC236}">
                <a16:creationId xmlns:a16="http://schemas.microsoft.com/office/drawing/2014/main" id="{54BDC604-7B54-4009-8AE0-CCB9EE4DBDD2}"/>
              </a:ext>
            </a:extLst>
          </p:cNvPr>
          <p:cNvGrpSpPr/>
          <p:nvPr/>
        </p:nvGrpSpPr>
        <p:grpSpPr>
          <a:xfrm>
            <a:off x="1470741" y="1926450"/>
            <a:ext cx="8776025" cy="4195897"/>
            <a:chOff x="2156541" y="1866816"/>
            <a:chExt cx="8776025" cy="4195897"/>
          </a:xfrm>
        </p:grpSpPr>
        <p:grpSp>
          <p:nvGrpSpPr>
            <p:cNvPr id="9" name="Group 8">
              <a:extLst>
                <a:ext uri="{FF2B5EF4-FFF2-40B4-BE49-F238E27FC236}">
                  <a16:creationId xmlns:a16="http://schemas.microsoft.com/office/drawing/2014/main" id="{55BF8104-72FA-4D91-8A0B-E5856725E792}"/>
                </a:ext>
              </a:extLst>
            </p:cNvPr>
            <p:cNvGrpSpPr/>
            <p:nvPr/>
          </p:nvGrpSpPr>
          <p:grpSpPr>
            <a:xfrm>
              <a:off x="2156541" y="1866816"/>
              <a:ext cx="3205069" cy="4195897"/>
              <a:chOff x="8199533" y="2444869"/>
              <a:chExt cx="3205069" cy="4195897"/>
            </a:xfrm>
          </p:grpSpPr>
          <p:pic>
            <p:nvPicPr>
              <p:cNvPr id="5" name="Picture 4">
                <a:extLst>
                  <a:ext uri="{FF2B5EF4-FFF2-40B4-BE49-F238E27FC236}">
                    <a16:creationId xmlns:a16="http://schemas.microsoft.com/office/drawing/2014/main" id="{DDC850DE-2F5F-47BB-A7C0-AAD21B8C392B}"/>
                  </a:ext>
                </a:extLst>
              </p:cNvPr>
              <p:cNvPicPr>
                <a:picLocks noChangeAspect="1"/>
              </p:cNvPicPr>
              <p:nvPr/>
            </p:nvPicPr>
            <p:blipFill>
              <a:blip r:embed="rId3"/>
              <a:stretch>
                <a:fillRect/>
              </a:stretch>
            </p:blipFill>
            <p:spPr>
              <a:xfrm>
                <a:off x="8199533" y="2814201"/>
                <a:ext cx="3205069" cy="3826565"/>
              </a:xfrm>
              <a:prstGeom prst="rect">
                <a:avLst/>
              </a:prstGeom>
            </p:spPr>
          </p:pic>
          <p:sp>
            <p:nvSpPr>
              <p:cNvPr id="26" name="TextBox 25">
                <a:extLst>
                  <a:ext uri="{FF2B5EF4-FFF2-40B4-BE49-F238E27FC236}">
                    <a16:creationId xmlns:a16="http://schemas.microsoft.com/office/drawing/2014/main" id="{163DBF68-B9A5-47C1-BE76-51212FD898B2}"/>
                  </a:ext>
                </a:extLst>
              </p:cNvPr>
              <p:cNvSpPr txBox="1"/>
              <p:nvPr/>
            </p:nvSpPr>
            <p:spPr>
              <a:xfrm>
                <a:off x="8761782" y="2444869"/>
                <a:ext cx="2080570" cy="369332"/>
              </a:xfrm>
              <a:prstGeom prst="rect">
                <a:avLst/>
              </a:prstGeom>
              <a:noFill/>
            </p:spPr>
            <p:txBody>
              <a:bodyPr wrap="none" rtlCol="0">
                <a:spAutoFit/>
              </a:bodyPr>
              <a:lstStyle/>
              <a:p>
                <a:r>
                  <a:rPr lang="en-GB" b="1" dirty="0"/>
                  <a:t>Hg Soil Pollution</a:t>
                </a:r>
              </a:p>
            </p:txBody>
          </p:sp>
        </p:grpSp>
        <p:grpSp>
          <p:nvGrpSpPr>
            <p:cNvPr id="12" name="Group 11">
              <a:extLst>
                <a:ext uri="{FF2B5EF4-FFF2-40B4-BE49-F238E27FC236}">
                  <a16:creationId xmlns:a16="http://schemas.microsoft.com/office/drawing/2014/main" id="{52FABC38-B3C6-4333-B339-DF00D2CC6962}"/>
                </a:ext>
              </a:extLst>
            </p:cNvPr>
            <p:cNvGrpSpPr/>
            <p:nvPr/>
          </p:nvGrpSpPr>
          <p:grpSpPr>
            <a:xfrm>
              <a:off x="5705182" y="2000713"/>
              <a:ext cx="5227384" cy="4020433"/>
              <a:chOff x="5705182" y="2000713"/>
              <a:chExt cx="5227384" cy="4020433"/>
            </a:xfrm>
          </p:grpSpPr>
          <p:pic>
            <p:nvPicPr>
              <p:cNvPr id="11" name="Picture 10">
                <a:extLst>
                  <a:ext uri="{FF2B5EF4-FFF2-40B4-BE49-F238E27FC236}">
                    <a16:creationId xmlns:a16="http://schemas.microsoft.com/office/drawing/2014/main" id="{35FD34FC-7D3C-401A-A719-EAC99F8F7D6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05182" y="2357226"/>
                <a:ext cx="5227384" cy="3663920"/>
              </a:xfrm>
              <a:prstGeom prst="rect">
                <a:avLst/>
              </a:prstGeom>
            </p:spPr>
          </p:pic>
          <p:sp>
            <p:nvSpPr>
              <p:cNvPr id="48" name="TextBox 47">
                <a:extLst>
                  <a:ext uri="{FF2B5EF4-FFF2-40B4-BE49-F238E27FC236}">
                    <a16:creationId xmlns:a16="http://schemas.microsoft.com/office/drawing/2014/main" id="{38E8A5B9-54DF-4360-8401-2E7614EF7528}"/>
                  </a:ext>
                </a:extLst>
              </p:cNvPr>
              <p:cNvSpPr txBox="1"/>
              <p:nvPr/>
            </p:nvSpPr>
            <p:spPr>
              <a:xfrm>
                <a:off x="7651290" y="2000713"/>
                <a:ext cx="1981183" cy="369332"/>
              </a:xfrm>
              <a:prstGeom prst="rect">
                <a:avLst/>
              </a:prstGeom>
              <a:noFill/>
            </p:spPr>
            <p:txBody>
              <a:bodyPr wrap="none" rtlCol="0">
                <a:spAutoFit/>
              </a:bodyPr>
              <a:lstStyle/>
              <a:p>
                <a:r>
                  <a:rPr lang="en-GB" b="1" dirty="0"/>
                  <a:t>Pb Soil Pollution</a:t>
                </a:r>
              </a:p>
            </p:txBody>
          </p:sp>
        </p:grpSp>
      </p:grpSp>
    </p:spTree>
    <p:extLst>
      <p:ext uri="{BB962C8B-B14F-4D97-AF65-F5344CB8AC3E}">
        <p14:creationId xmlns:p14="http://schemas.microsoft.com/office/powerpoint/2010/main" val="3816641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par>
                                <p:cTn id="8" presetID="22" presetClass="entr" presetSubtype="4"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ángulo 16"/>
          <p:cNvSpPr/>
          <p:nvPr/>
        </p:nvSpPr>
        <p:spPr>
          <a:xfrm>
            <a:off x="535610" y="924497"/>
            <a:ext cx="6660321" cy="461665"/>
          </a:xfrm>
          <a:prstGeom prst="rect">
            <a:avLst/>
          </a:prstGeom>
        </p:spPr>
        <p:txBody>
          <a:bodyPr wrap="square">
            <a:spAutoFit/>
          </a:bodyPr>
          <a:lstStyle/>
          <a:p>
            <a:r>
              <a:rPr lang="en-US" sz="2400" b="1" dirty="0">
                <a:solidFill>
                  <a:schemeClr val="accent1">
                    <a:lumMod val="50000"/>
                  </a:schemeClr>
                </a:solidFill>
              </a:rPr>
              <a:t>Core Scientific Proposal of the Project</a:t>
            </a:r>
          </a:p>
        </p:txBody>
      </p:sp>
      <p:pic>
        <p:nvPicPr>
          <p:cNvPr id="4" name="Picture 3">
            <a:extLst>
              <a:ext uri="{FF2B5EF4-FFF2-40B4-BE49-F238E27FC236}">
                <a16:creationId xmlns:a16="http://schemas.microsoft.com/office/drawing/2014/main" id="{AEB415DB-DBDF-40B6-A2B4-D2FC946153B9}"/>
              </a:ext>
            </a:extLst>
          </p:cNvPr>
          <p:cNvPicPr>
            <a:picLocks noChangeAspect="1"/>
          </p:cNvPicPr>
          <p:nvPr/>
        </p:nvPicPr>
        <p:blipFill>
          <a:blip r:embed="rId2"/>
          <a:stretch>
            <a:fillRect/>
          </a:stretch>
        </p:blipFill>
        <p:spPr>
          <a:xfrm>
            <a:off x="1973265" y="1561038"/>
            <a:ext cx="8444251" cy="4810664"/>
          </a:xfrm>
          <a:prstGeom prst="rect">
            <a:avLst/>
          </a:prstGeom>
        </p:spPr>
      </p:pic>
      <p:grpSp>
        <p:nvGrpSpPr>
          <p:cNvPr id="27" name="Grupo 15">
            <a:extLst>
              <a:ext uri="{FF2B5EF4-FFF2-40B4-BE49-F238E27FC236}">
                <a16:creationId xmlns:a16="http://schemas.microsoft.com/office/drawing/2014/main" id="{B6927C9F-761C-48AA-9562-09953E738443}"/>
              </a:ext>
            </a:extLst>
          </p:cNvPr>
          <p:cNvGrpSpPr/>
          <p:nvPr/>
        </p:nvGrpSpPr>
        <p:grpSpPr>
          <a:xfrm>
            <a:off x="2283393" y="1822658"/>
            <a:ext cx="2245868" cy="2346969"/>
            <a:chOff x="777937" y="1558066"/>
            <a:chExt cx="3524623" cy="3683291"/>
          </a:xfrm>
        </p:grpSpPr>
        <p:pic>
          <p:nvPicPr>
            <p:cNvPr id="28" name="Imagen 27">
              <a:extLst>
                <a:ext uri="{FF2B5EF4-FFF2-40B4-BE49-F238E27FC236}">
                  <a16:creationId xmlns:a16="http://schemas.microsoft.com/office/drawing/2014/main" id="{81C420C0-F669-4853-920D-267269829412}"/>
                </a:ext>
              </a:extLst>
            </p:cNvPr>
            <p:cNvPicPr>
              <a:picLocks noChangeAspect="1"/>
            </p:cNvPicPr>
            <p:nvPr/>
          </p:nvPicPr>
          <p:blipFill rotWithShape="1">
            <a:blip r:embed="rId3"/>
            <a:srcRect b="45712"/>
            <a:stretch/>
          </p:blipFill>
          <p:spPr>
            <a:xfrm>
              <a:off x="777937" y="1558066"/>
              <a:ext cx="3524623" cy="1500979"/>
            </a:xfrm>
            <a:prstGeom prst="rect">
              <a:avLst/>
            </a:prstGeom>
          </p:spPr>
        </p:pic>
        <p:pic>
          <p:nvPicPr>
            <p:cNvPr id="29" name="Imagen 3">
              <a:extLst>
                <a:ext uri="{FF2B5EF4-FFF2-40B4-BE49-F238E27FC236}">
                  <a16:creationId xmlns:a16="http://schemas.microsoft.com/office/drawing/2014/main" id="{BC5CD13E-99FD-400D-B48C-44C62CF346ED}"/>
                </a:ext>
              </a:extLst>
            </p:cNvPr>
            <p:cNvPicPr>
              <a:picLocks noChangeAspect="1"/>
            </p:cNvPicPr>
            <p:nvPr/>
          </p:nvPicPr>
          <p:blipFill rotWithShape="1">
            <a:blip r:embed="rId4"/>
            <a:srcRect t="36715"/>
            <a:stretch/>
          </p:blipFill>
          <p:spPr>
            <a:xfrm>
              <a:off x="821287" y="4226974"/>
              <a:ext cx="2311258" cy="1014383"/>
            </a:xfrm>
            <a:prstGeom prst="rect">
              <a:avLst/>
            </a:prstGeom>
          </p:spPr>
        </p:pic>
        <p:pic>
          <p:nvPicPr>
            <p:cNvPr id="30" name="Imagen 30">
              <a:extLst>
                <a:ext uri="{FF2B5EF4-FFF2-40B4-BE49-F238E27FC236}">
                  <a16:creationId xmlns:a16="http://schemas.microsoft.com/office/drawing/2014/main" id="{9E4B2A01-4721-445A-9DEF-D382DE91C481}"/>
                </a:ext>
              </a:extLst>
            </p:cNvPr>
            <p:cNvPicPr>
              <a:picLocks noChangeAspect="1"/>
            </p:cNvPicPr>
            <p:nvPr/>
          </p:nvPicPr>
          <p:blipFill rotWithShape="1">
            <a:blip r:embed="rId3"/>
            <a:srcRect t="57758"/>
            <a:stretch/>
          </p:blipFill>
          <p:spPr>
            <a:xfrm>
              <a:off x="777937" y="3059045"/>
              <a:ext cx="3524623" cy="1167928"/>
            </a:xfrm>
            <a:prstGeom prst="rect">
              <a:avLst/>
            </a:prstGeom>
          </p:spPr>
        </p:pic>
      </p:grpSp>
      <p:grpSp>
        <p:nvGrpSpPr>
          <p:cNvPr id="31" name="Grupo 19">
            <a:extLst>
              <a:ext uri="{FF2B5EF4-FFF2-40B4-BE49-F238E27FC236}">
                <a16:creationId xmlns:a16="http://schemas.microsoft.com/office/drawing/2014/main" id="{21F37437-AA5F-414B-90CB-513EE6AB05EF}"/>
              </a:ext>
            </a:extLst>
          </p:cNvPr>
          <p:cNvGrpSpPr/>
          <p:nvPr/>
        </p:nvGrpSpPr>
        <p:grpSpPr>
          <a:xfrm>
            <a:off x="7564285" y="1878795"/>
            <a:ext cx="2364200" cy="2310710"/>
            <a:chOff x="8125460" y="1797288"/>
            <a:chExt cx="3368711" cy="3292494"/>
          </a:xfrm>
        </p:grpSpPr>
        <p:pic>
          <p:nvPicPr>
            <p:cNvPr id="32" name="Imagen 32">
              <a:extLst>
                <a:ext uri="{FF2B5EF4-FFF2-40B4-BE49-F238E27FC236}">
                  <a16:creationId xmlns:a16="http://schemas.microsoft.com/office/drawing/2014/main" id="{40F40C61-833E-40EE-8E6C-23AFCB646CD3}"/>
                </a:ext>
              </a:extLst>
            </p:cNvPr>
            <p:cNvPicPr>
              <a:picLocks noChangeAspect="1"/>
            </p:cNvPicPr>
            <p:nvPr/>
          </p:nvPicPr>
          <p:blipFill rotWithShape="1">
            <a:blip r:embed="rId5"/>
            <a:srcRect r="60016" b="22989"/>
            <a:stretch/>
          </p:blipFill>
          <p:spPr>
            <a:xfrm>
              <a:off x="8125460" y="1797288"/>
              <a:ext cx="3349661" cy="2393712"/>
            </a:xfrm>
            <a:prstGeom prst="rect">
              <a:avLst/>
            </a:prstGeom>
          </p:spPr>
        </p:pic>
        <p:pic>
          <p:nvPicPr>
            <p:cNvPr id="33" name="Imagen 18">
              <a:extLst>
                <a:ext uri="{FF2B5EF4-FFF2-40B4-BE49-F238E27FC236}">
                  <a16:creationId xmlns:a16="http://schemas.microsoft.com/office/drawing/2014/main" id="{58D93A63-CAE7-480E-B4C6-C2DE11257762}"/>
                </a:ext>
              </a:extLst>
            </p:cNvPr>
            <p:cNvPicPr>
              <a:picLocks noChangeAspect="1"/>
            </p:cNvPicPr>
            <p:nvPr/>
          </p:nvPicPr>
          <p:blipFill>
            <a:blip r:embed="rId6"/>
            <a:stretch>
              <a:fillRect/>
            </a:stretch>
          </p:blipFill>
          <p:spPr>
            <a:xfrm>
              <a:off x="8174861" y="4246642"/>
              <a:ext cx="3319310" cy="843140"/>
            </a:xfrm>
            <a:prstGeom prst="rect">
              <a:avLst/>
            </a:prstGeom>
            <a:solidFill>
              <a:schemeClr val="bg1"/>
            </a:solidFill>
          </p:spPr>
        </p:pic>
      </p:grpSp>
      <p:grpSp>
        <p:nvGrpSpPr>
          <p:cNvPr id="16" name="Group 15">
            <a:extLst>
              <a:ext uri="{FF2B5EF4-FFF2-40B4-BE49-F238E27FC236}">
                <a16:creationId xmlns:a16="http://schemas.microsoft.com/office/drawing/2014/main" id="{1AE79B4E-CC0D-4151-A2BA-B2ACA8912B1B}"/>
              </a:ext>
            </a:extLst>
          </p:cNvPr>
          <p:cNvGrpSpPr/>
          <p:nvPr/>
        </p:nvGrpSpPr>
        <p:grpSpPr>
          <a:xfrm>
            <a:off x="2690912" y="4934812"/>
            <a:ext cx="6522662" cy="1357025"/>
            <a:chOff x="5155816" y="5571478"/>
            <a:chExt cx="7215808" cy="1501233"/>
          </a:xfrm>
        </p:grpSpPr>
        <p:sp>
          <p:nvSpPr>
            <p:cNvPr id="7" name="Rectangle 6">
              <a:extLst>
                <a:ext uri="{FF2B5EF4-FFF2-40B4-BE49-F238E27FC236}">
                  <a16:creationId xmlns:a16="http://schemas.microsoft.com/office/drawing/2014/main" id="{565EBCE3-DB36-4FE7-90CA-25358646C828}"/>
                </a:ext>
              </a:extLst>
            </p:cNvPr>
            <p:cNvSpPr/>
            <p:nvPr/>
          </p:nvSpPr>
          <p:spPr>
            <a:xfrm>
              <a:off x="5155816" y="5571478"/>
              <a:ext cx="7215808" cy="150123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4" name="Group 33">
              <a:extLst>
                <a:ext uri="{FF2B5EF4-FFF2-40B4-BE49-F238E27FC236}">
                  <a16:creationId xmlns:a16="http://schemas.microsoft.com/office/drawing/2014/main" id="{E2768BAA-45DB-4AF6-9F00-6F382DF101F6}"/>
                </a:ext>
              </a:extLst>
            </p:cNvPr>
            <p:cNvGrpSpPr/>
            <p:nvPr/>
          </p:nvGrpSpPr>
          <p:grpSpPr>
            <a:xfrm>
              <a:off x="5252547" y="5595471"/>
              <a:ext cx="6974306" cy="1313634"/>
              <a:chOff x="486491" y="4572905"/>
              <a:chExt cx="9896937" cy="1864121"/>
            </a:xfrm>
            <a:solidFill>
              <a:schemeClr val="bg1"/>
            </a:solidFill>
          </p:grpSpPr>
          <p:pic>
            <p:nvPicPr>
              <p:cNvPr id="35" name="Imagen 21">
                <a:extLst>
                  <a:ext uri="{FF2B5EF4-FFF2-40B4-BE49-F238E27FC236}">
                    <a16:creationId xmlns:a16="http://schemas.microsoft.com/office/drawing/2014/main" id="{AD097FDC-83BC-48B7-AD62-3E6DFECD88FF}"/>
                  </a:ext>
                </a:extLst>
              </p:cNvPr>
              <p:cNvPicPr>
                <a:picLocks noChangeAspect="1"/>
              </p:cNvPicPr>
              <p:nvPr/>
            </p:nvPicPr>
            <p:blipFill rotWithShape="1">
              <a:blip r:embed="rId4"/>
              <a:srcRect b="70712"/>
              <a:stretch/>
            </p:blipFill>
            <p:spPr>
              <a:xfrm>
                <a:off x="2997423" y="5521821"/>
                <a:ext cx="4212426" cy="855594"/>
              </a:xfrm>
              <a:prstGeom prst="rect">
                <a:avLst/>
              </a:prstGeom>
              <a:grpFill/>
            </p:spPr>
          </p:pic>
          <p:sp>
            <p:nvSpPr>
              <p:cNvPr id="36" name="18 Rectángulo">
                <a:extLst>
                  <a:ext uri="{FF2B5EF4-FFF2-40B4-BE49-F238E27FC236}">
                    <a16:creationId xmlns:a16="http://schemas.microsoft.com/office/drawing/2014/main" id="{18816DFE-89B3-493D-895E-050326FDDEF9}"/>
                  </a:ext>
                </a:extLst>
              </p:cNvPr>
              <p:cNvSpPr/>
              <p:nvPr/>
            </p:nvSpPr>
            <p:spPr>
              <a:xfrm>
                <a:off x="5572126" y="4876800"/>
                <a:ext cx="295275" cy="1428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37" name="Imagen 28">
                <a:extLst>
                  <a:ext uri="{FF2B5EF4-FFF2-40B4-BE49-F238E27FC236}">
                    <a16:creationId xmlns:a16="http://schemas.microsoft.com/office/drawing/2014/main" id="{380919DF-27D3-46E5-8FE3-45A74C96E385}"/>
                  </a:ext>
                </a:extLst>
              </p:cNvPr>
              <p:cNvPicPr>
                <a:picLocks noChangeAspect="1"/>
              </p:cNvPicPr>
              <p:nvPr/>
            </p:nvPicPr>
            <p:blipFill rotWithShape="1">
              <a:blip r:embed="rId5"/>
              <a:srcRect r="60016" b="22989"/>
              <a:stretch/>
            </p:blipFill>
            <p:spPr>
              <a:xfrm>
                <a:off x="486491" y="4707439"/>
                <a:ext cx="2420312" cy="1729587"/>
              </a:xfrm>
              <a:prstGeom prst="rect">
                <a:avLst/>
              </a:prstGeom>
              <a:grpFill/>
            </p:spPr>
          </p:pic>
          <p:pic>
            <p:nvPicPr>
              <p:cNvPr id="38" name="Imagen 20">
                <a:extLst>
                  <a:ext uri="{FF2B5EF4-FFF2-40B4-BE49-F238E27FC236}">
                    <a16:creationId xmlns:a16="http://schemas.microsoft.com/office/drawing/2014/main" id="{F6F4D6E0-5155-4E49-A6DF-284628933A4B}"/>
                  </a:ext>
                </a:extLst>
              </p:cNvPr>
              <p:cNvPicPr>
                <a:picLocks noChangeAspect="1"/>
              </p:cNvPicPr>
              <p:nvPr/>
            </p:nvPicPr>
            <p:blipFill rotWithShape="1">
              <a:blip r:embed="rId7"/>
              <a:srcRect l="19515" t="80345"/>
              <a:stretch/>
            </p:blipFill>
            <p:spPr>
              <a:xfrm>
                <a:off x="3121534" y="4572905"/>
                <a:ext cx="4050062" cy="919086"/>
              </a:xfrm>
              <a:prstGeom prst="rect">
                <a:avLst/>
              </a:prstGeom>
              <a:grpFill/>
            </p:spPr>
          </p:pic>
          <p:pic>
            <p:nvPicPr>
              <p:cNvPr id="41" name="Picture 40">
                <a:extLst>
                  <a:ext uri="{FF2B5EF4-FFF2-40B4-BE49-F238E27FC236}">
                    <a16:creationId xmlns:a16="http://schemas.microsoft.com/office/drawing/2014/main" id="{A347A430-ECE1-4361-895D-211A1FDF96BB}"/>
                  </a:ext>
                </a:extLst>
              </p:cNvPr>
              <p:cNvPicPr>
                <a:picLocks noChangeAspect="1"/>
              </p:cNvPicPr>
              <p:nvPr/>
            </p:nvPicPr>
            <p:blipFill>
              <a:blip r:embed="rId8"/>
              <a:stretch>
                <a:fillRect/>
              </a:stretch>
            </p:blipFill>
            <p:spPr>
              <a:xfrm>
                <a:off x="7522862" y="4744181"/>
                <a:ext cx="1303086" cy="575128"/>
              </a:xfrm>
              <a:prstGeom prst="rect">
                <a:avLst/>
              </a:prstGeom>
              <a:grpFill/>
            </p:spPr>
          </p:pic>
          <p:pic>
            <p:nvPicPr>
              <p:cNvPr id="42" name="Imagen 18">
                <a:extLst>
                  <a:ext uri="{FF2B5EF4-FFF2-40B4-BE49-F238E27FC236}">
                    <a16:creationId xmlns:a16="http://schemas.microsoft.com/office/drawing/2014/main" id="{C52CFAAC-EDE7-425F-9DA7-CA5B12C0C0B4}"/>
                  </a:ext>
                </a:extLst>
              </p:cNvPr>
              <p:cNvPicPr>
                <a:picLocks noChangeAspect="1"/>
              </p:cNvPicPr>
              <p:nvPr/>
            </p:nvPicPr>
            <p:blipFill rotWithShape="1">
              <a:blip r:embed="rId6"/>
              <a:srcRect l="63253"/>
              <a:stretch/>
            </p:blipFill>
            <p:spPr>
              <a:xfrm>
                <a:off x="9163696" y="5019676"/>
                <a:ext cx="1219732" cy="843140"/>
              </a:xfrm>
              <a:prstGeom prst="rect">
                <a:avLst/>
              </a:prstGeom>
              <a:grpFill/>
            </p:spPr>
          </p:pic>
          <p:pic>
            <p:nvPicPr>
              <p:cNvPr id="43" name="Picture 42">
                <a:extLst>
                  <a:ext uri="{FF2B5EF4-FFF2-40B4-BE49-F238E27FC236}">
                    <a16:creationId xmlns:a16="http://schemas.microsoft.com/office/drawing/2014/main" id="{2CA337DC-C9E7-4EFC-A35F-296C50ECEBE1}"/>
                  </a:ext>
                </a:extLst>
              </p:cNvPr>
              <p:cNvPicPr>
                <a:picLocks noChangeAspect="1"/>
              </p:cNvPicPr>
              <p:nvPr/>
            </p:nvPicPr>
            <p:blipFill rotWithShape="1">
              <a:blip r:embed="rId9"/>
              <a:srcRect t="40381" b="35496"/>
              <a:stretch/>
            </p:blipFill>
            <p:spPr>
              <a:xfrm>
                <a:off x="7271149" y="5816114"/>
                <a:ext cx="2151147" cy="518922"/>
              </a:xfrm>
              <a:prstGeom prst="rect">
                <a:avLst/>
              </a:prstGeom>
              <a:grpFill/>
            </p:spPr>
          </p:pic>
        </p:grpSp>
      </p:grpSp>
    </p:spTree>
    <p:extLst>
      <p:ext uri="{BB962C8B-B14F-4D97-AF65-F5344CB8AC3E}">
        <p14:creationId xmlns:p14="http://schemas.microsoft.com/office/powerpoint/2010/main" val="1190100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16890" y="1525985"/>
            <a:ext cx="9322821" cy="4114255"/>
          </a:xfrm>
        </p:spPr>
        <p:txBody>
          <a:bodyPr>
            <a:noAutofit/>
          </a:bodyPr>
          <a:lstStyle/>
          <a:p>
            <a:pPr algn="l">
              <a:lnSpc>
                <a:spcPts val="4000"/>
              </a:lnSpc>
              <a:spcBef>
                <a:spcPts val="0"/>
              </a:spcBef>
              <a:spcAft>
                <a:spcPts val="1200"/>
              </a:spcAft>
            </a:pPr>
            <a:r>
              <a:rPr lang="en-GB" sz="3500" dirty="0">
                <a:latin typeface="Arial" pitchFamily="34" charset="0"/>
                <a:cs typeface="Arial" pitchFamily="34" charset="0"/>
              </a:rPr>
              <a:t>Scope</a:t>
            </a:r>
            <a:br>
              <a:rPr lang="en-GB" sz="3500" dirty="0">
                <a:latin typeface="Arial" pitchFamily="34" charset="0"/>
                <a:cs typeface="Arial" pitchFamily="34" charset="0"/>
              </a:rPr>
            </a:br>
            <a:br>
              <a:rPr lang="en-GB" sz="3500" dirty="0">
                <a:latin typeface="Arial" pitchFamily="34" charset="0"/>
                <a:cs typeface="Arial" pitchFamily="34" charset="0"/>
              </a:rPr>
            </a:br>
            <a:r>
              <a:rPr lang="en-GB" sz="3500" dirty="0">
                <a:latin typeface="Arial" pitchFamily="34" charset="0"/>
                <a:cs typeface="Arial" pitchFamily="34" charset="0"/>
              </a:rPr>
              <a:t>	</a:t>
            </a:r>
            <a:r>
              <a:rPr lang="en-GB" sz="2500" dirty="0">
                <a:solidFill>
                  <a:schemeClr val="bg2">
                    <a:lumMod val="40000"/>
                    <a:lumOff val="60000"/>
                  </a:schemeClr>
                </a:solidFill>
                <a:latin typeface="Arial" pitchFamily="34" charset="0"/>
                <a:cs typeface="Arial" pitchFamily="34" charset="0"/>
              </a:rPr>
              <a:t>1.- INDESMOF Project Aims</a:t>
            </a:r>
            <a:br>
              <a:rPr lang="en-GB" sz="2500" dirty="0">
                <a:latin typeface="Arial" pitchFamily="34" charset="0"/>
                <a:cs typeface="Arial" pitchFamily="34" charset="0"/>
              </a:rPr>
            </a:br>
            <a:r>
              <a:rPr lang="en-GB" sz="2500" dirty="0">
                <a:latin typeface="Arial" pitchFamily="34" charset="0"/>
                <a:cs typeface="Arial" pitchFamily="34" charset="0"/>
              </a:rPr>
              <a:t>	2.- Active Metal-Organic Frameworks modification</a:t>
            </a:r>
            <a:br>
              <a:rPr lang="en-GB" sz="2500" dirty="0">
                <a:latin typeface="Arial" pitchFamily="34" charset="0"/>
                <a:cs typeface="Arial" pitchFamily="34" charset="0"/>
              </a:rPr>
            </a:br>
            <a:r>
              <a:rPr lang="en-GB" sz="2500" dirty="0">
                <a:latin typeface="Arial" pitchFamily="34" charset="0"/>
                <a:cs typeface="Arial" pitchFamily="34" charset="0"/>
              </a:rPr>
              <a:t>	</a:t>
            </a:r>
            <a:r>
              <a:rPr lang="en-GB" sz="2500" dirty="0">
                <a:solidFill>
                  <a:schemeClr val="bg2">
                    <a:lumMod val="40000"/>
                    <a:lumOff val="60000"/>
                  </a:schemeClr>
                </a:solidFill>
                <a:latin typeface="Arial" pitchFamily="34" charset="0"/>
                <a:cs typeface="Arial" pitchFamily="34" charset="0"/>
              </a:rPr>
              <a:t>3.- MOF/Polymeric membranes for water remediation</a:t>
            </a:r>
            <a:br>
              <a:rPr lang="en-GB" sz="2500" dirty="0">
                <a:solidFill>
                  <a:schemeClr val="bg2">
                    <a:lumMod val="40000"/>
                    <a:lumOff val="60000"/>
                  </a:schemeClr>
                </a:solidFill>
                <a:latin typeface="Arial" pitchFamily="34" charset="0"/>
                <a:cs typeface="Arial" pitchFamily="34" charset="0"/>
              </a:rPr>
            </a:br>
            <a:r>
              <a:rPr lang="en-GB" sz="2500" dirty="0">
                <a:solidFill>
                  <a:schemeClr val="bg2">
                    <a:lumMod val="40000"/>
                    <a:lumOff val="60000"/>
                  </a:schemeClr>
                </a:solidFill>
                <a:latin typeface="Arial" pitchFamily="34" charset="0"/>
                <a:cs typeface="Arial" pitchFamily="34" charset="0"/>
              </a:rPr>
              <a:t>	4.- Acknowledgements</a:t>
            </a:r>
            <a:endParaRPr lang="es-ES" sz="2500" dirty="0">
              <a:solidFill>
                <a:schemeClr val="bg2">
                  <a:lumMod val="40000"/>
                  <a:lumOff val="60000"/>
                </a:schemeClr>
              </a:solidFill>
              <a:latin typeface="Arial" pitchFamily="34" charset="0"/>
              <a:cs typeface="Arial" pitchFamily="34" charset="0"/>
            </a:endParaRPr>
          </a:p>
        </p:txBody>
      </p:sp>
      <p:sp>
        <p:nvSpPr>
          <p:cNvPr id="19" name="18 Rectángulo"/>
          <p:cNvSpPr/>
          <p:nvPr/>
        </p:nvSpPr>
        <p:spPr>
          <a:xfrm>
            <a:off x="5572126" y="4876800"/>
            <a:ext cx="295275" cy="142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20181262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659F952-1C62-48E1-A527-5D28100953F4}"/>
              </a:ext>
            </a:extLst>
          </p:cNvPr>
          <p:cNvPicPr>
            <a:picLocks noChangeAspect="1"/>
          </p:cNvPicPr>
          <p:nvPr/>
        </p:nvPicPr>
        <p:blipFill>
          <a:blip r:embed="rId2"/>
          <a:stretch>
            <a:fillRect/>
          </a:stretch>
        </p:blipFill>
        <p:spPr>
          <a:xfrm>
            <a:off x="2543174" y="2581023"/>
            <a:ext cx="7036233" cy="3641320"/>
          </a:xfrm>
          <a:prstGeom prst="rect">
            <a:avLst/>
          </a:prstGeom>
        </p:spPr>
      </p:pic>
      <p:sp>
        <p:nvSpPr>
          <p:cNvPr id="9" name="Rectangle: Rounded Corners 8">
            <a:extLst>
              <a:ext uri="{FF2B5EF4-FFF2-40B4-BE49-F238E27FC236}">
                <a16:creationId xmlns:a16="http://schemas.microsoft.com/office/drawing/2014/main" id="{6B163266-3375-4EE5-84FC-0CADB76B1E14}"/>
              </a:ext>
            </a:extLst>
          </p:cNvPr>
          <p:cNvSpPr/>
          <p:nvPr/>
        </p:nvSpPr>
        <p:spPr>
          <a:xfrm>
            <a:off x="2886075" y="2561973"/>
            <a:ext cx="2324100" cy="475259"/>
          </a:xfrm>
          <a:prstGeom prst="round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0" name="Rectangle: Rounded Corners 259">
            <a:extLst>
              <a:ext uri="{FF2B5EF4-FFF2-40B4-BE49-F238E27FC236}">
                <a16:creationId xmlns:a16="http://schemas.microsoft.com/office/drawing/2014/main" id="{65332D7F-65DC-4F6A-9F24-0966466F7C7A}"/>
              </a:ext>
            </a:extLst>
          </p:cNvPr>
          <p:cNvSpPr/>
          <p:nvPr/>
        </p:nvSpPr>
        <p:spPr>
          <a:xfrm>
            <a:off x="3676650" y="5728034"/>
            <a:ext cx="1638300" cy="475259"/>
          </a:xfrm>
          <a:prstGeom prst="round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1" name="Rectangle: Rounded Corners 260">
            <a:extLst>
              <a:ext uri="{FF2B5EF4-FFF2-40B4-BE49-F238E27FC236}">
                <a16:creationId xmlns:a16="http://schemas.microsoft.com/office/drawing/2014/main" id="{B8E9F4FC-C259-431B-ABEE-A3EFA2FAB3E7}"/>
              </a:ext>
            </a:extLst>
          </p:cNvPr>
          <p:cNvSpPr/>
          <p:nvPr/>
        </p:nvSpPr>
        <p:spPr>
          <a:xfrm>
            <a:off x="6953250" y="2537159"/>
            <a:ext cx="2152650" cy="475259"/>
          </a:xfrm>
          <a:prstGeom prst="round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Rounded Corners 5">
            <a:extLst>
              <a:ext uri="{FF2B5EF4-FFF2-40B4-BE49-F238E27FC236}">
                <a16:creationId xmlns:a16="http://schemas.microsoft.com/office/drawing/2014/main" id="{1A539D17-D6CA-48C5-A6FE-9520893460C8}"/>
              </a:ext>
            </a:extLst>
          </p:cNvPr>
          <p:cNvSpPr/>
          <p:nvPr/>
        </p:nvSpPr>
        <p:spPr>
          <a:xfrm>
            <a:off x="5019675" y="1761377"/>
            <a:ext cx="2152650" cy="475259"/>
          </a:xfrm>
          <a:prstGeom prst="round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BB0207E4-8FBF-42D4-A855-A52466C7D21A}"/>
              </a:ext>
            </a:extLst>
          </p:cNvPr>
          <p:cNvSpPr txBox="1"/>
          <p:nvPr/>
        </p:nvSpPr>
        <p:spPr>
          <a:xfrm>
            <a:off x="5404852" y="1823399"/>
            <a:ext cx="1401346" cy="369332"/>
          </a:xfrm>
          <a:prstGeom prst="rect">
            <a:avLst/>
          </a:prstGeom>
          <a:noFill/>
        </p:spPr>
        <p:txBody>
          <a:bodyPr wrap="none" rtlCol="0">
            <a:spAutoFit/>
          </a:bodyPr>
          <a:lstStyle/>
          <a:p>
            <a:r>
              <a:rPr lang="en-GB" b="1" dirty="0"/>
              <a:t>Adsorption</a:t>
            </a:r>
          </a:p>
        </p:txBody>
      </p:sp>
      <p:sp>
        <p:nvSpPr>
          <p:cNvPr id="8" name="TextBox 7">
            <a:extLst>
              <a:ext uri="{FF2B5EF4-FFF2-40B4-BE49-F238E27FC236}">
                <a16:creationId xmlns:a16="http://schemas.microsoft.com/office/drawing/2014/main" id="{F486C5B3-000E-47DF-967C-91A25ADC9FFE}"/>
              </a:ext>
            </a:extLst>
          </p:cNvPr>
          <p:cNvSpPr txBox="1"/>
          <p:nvPr/>
        </p:nvSpPr>
        <p:spPr>
          <a:xfrm>
            <a:off x="2726836" y="1002561"/>
            <a:ext cx="6982296" cy="461665"/>
          </a:xfrm>
          <a:prstGeom prst="rect">
            <a:avLst/>
          </a:prstGeom>
          <a:noFill/>
        </p:spPr>
        <p:txBody>
          <a:bodyPr wrap="none" rtlCol="0">
            <a:spAutoFit/>
          </a:bodyPr>
          <a:lstStyle/>
          <a:p>
            <a:pPr algn="ctr"/>
            <a:r>
              <a:rPr lang="en-GB" sz="2400" b="1" dirty="0"/>
              <a:t>Metal-Organic Frameworks chemical versatility</a:t>
            </a:r>
          </a:p>
        </p:txBody>
      </p:sp>
    </p:spTree>
    <p:extLst>
      <p:ext uri="{BB962C8B-B14F-4D97-AF65-F5344CB8AC3E}">
        <p14:creationId xmlns:p14="http://schemas.microsoft.com/office/powerpoint/2010/main" val="4073515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61"/>
                                        </p:tgtEl>
                                        <p:attrNameLst>
                                          <p:attrName>style.visibility</p:attrName>
                                        </p:attrNameLst>
                                      </p:cBhvr>
                                      <p:to>
                                        <p:strVal val="visible"/>
                                      </p:to>
                                    </p:set>
                                    <p:animEffect transition="in" filter="fade">
                                      <p:cBhvr>
                                        <p:cTn id="16" dur="500"/>
                                        <p:tgtEl>
                                          <p:spTgt spid="26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60"/>
                                        </p:tgtEl>
                                        <p:attrNameLst>
                                          <p:attrName>style.visibility</p:attrName>
                                        </p:attrNameLst>
                                      </p:cBhvr>
                                      <p:to>
                                        <p:strVal val="visible"/>
                                      </p:to>
                                    </p:set>
                                    <p:animEffect transition="in" filter="fade">
                                      <p:cBhvr>
                                        <p:cTn id="19" dur="500"/>
                                        <p:tgtEl>
                                          <p:spTgt spid="2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60" grpId="0" animBg="1"/>
      <p:bldP spid="261" grpId="0" animBg="1"/>
      <p:bldP spid="6" grpId="0" animBg="1"/>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 name="Rectangle: Rounded Corners 261">
            <a:extLst>
              <a:ext uri="{FF2B5EF4-FFF2-40B4-BE49-F238E27FC236}">
                <a16:creationId xmlns:a16="http://schemas.microsoft.com/office/drawing/2014/main" id="{6DD09F12-A380-4B2C-89E0-352515A46A78}"/>
              </a:ext>
            </a:extLst>
          </p:cNvPr>
          <p:cNvSpPr/>
          <p:nvPr/>
        </p:nvSpPr>
        <p:spPr>
          <a:xfrm>
            <a:off x="5019675" y="1599866"/>
            <a:ext cx="2152650" cy="475259"/>
          </a:xfrm>
          <a:prstGeom prst="round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C757FED0-5EC7-48EA-8A34-43B7CF9EFEB3}"/>
              </a:ext>
            </a:extLst>
          </p:cNvPr>
          <p:cNvSpPr txBox="1"/>
          <p:nvPr/>
        </p:nvSpPr>
        <p:spPr>
          <a:xfrm>
            <a:off x="5395327" y="1654131"/>
            <a:ext cx="1401346" cy="369332"/>
          </a:xfrm>
          <a:prstGeom prst="rect">
            <a:avLst/>
          </a:prstGeom>
          <a:noFill/>
        </p:spPr>
        <p:txBody>
          <a:bodyPr wrap="none" rtlCol="0">
            <a:spAutoFit/>
          </a:bodyPr>
          <a:lstStyle/>
          <a:p>
            <a:r>
              <a:rPr lang="en-GB" b="1" dirty="0"/>
              <a:t>Adsorption</a:t>
            </a:r>
          </a:p>
        </p:txBody>
      </p:sp>
      <p:pic>
        <p:nvPicPr>
          <p:cNvPr id="27" name="Picture 26">
            <a:extLst>
              <a:ext uri="{FF2B5EF4-FFF2-40B4-BE49-F238E27FC236}">
                <a16:creationId xmlns:a16="http://schemas.microsoft.com/office/drawing/2014/main" id="{B1D0231A-5077-47EA-9921-E9716BB6843E}"/>
              </a:ext>
            </a:extLst>
          </p:cNvPr>
          <p:cNvPicPr>
            <a:picLocks noChangeAspect="1"/>
          </p:cNvPicPr>
          <p:nvPr/>
        </p:nvPicPr>
        <p:blipFill rotWithShape="1">
          <a:blip r:embed="rId2"/>
          <a:srcRect b="8639"/>
          <a:stretch/>
        </p:blipFill>
        <p:spPr>
          <a:xfrm>
            <a:off x="1333500" y="2224210"/>
            <a:ext cx="9116596" cy="3459728"/>
          </a:xfrm>
          <a:prstGeom prst="rect">
            <a:avLst/>
          </a:prstGeom>
        </p:spPr>
      </p:pic>
      <p:grpSp>
        <p:nvGrpSpPr>
          <p:cNvPr id="6" name="Group 5">
            <a:extLst>
              <a:ext uri="{FF2B5EF4-FFF2-40B4-BE49-F238E27FC236}">
                <a16:creationId xmlns:a16="http://schemas.microsoft.com/office/drawing/2014/main" id="{C87EE753-FACA-4899-90CE-BA3084466781}"/>
              </a:ext>
            </a:extLst>
          </p:cNvPr>
          <p:cNvGrpSpPr/>
          <p:nvPr/>
        </p:nvGrpSpPr>
        <p:grpSpPr>
          <a:xfrm>
            <a:off x="4671427" y="2469191"/>
            <a:ext cx="6818639" cy="3889633"/>
            <a:chOff x="7839075" y="1476375"/>
            <a:chExt cx="6818639" cy="3889633"/>
          </a:xfrm>
        </p:grpSpPr>
        <p:sp>
          <p:nvSpPr>
            <p:cNvPr id="5" name="Rectangle 4">
              <a:extLst>
                <a:ext uri="{FF2B5EF4-FFF2-40B4-BE49-F238E27FC236}">
                  <a16:creationId xmlns:a16="http://schemas.microsoft.com/office/drawing/2014/main" id="{33061327-023A-478D-A1E8-C06CB995BC0C}"/>
                </a:ext>
              </a:extLst>
            </p:cNvPr>
            <p:cNvSpPr/>
            <p:nvPr/>
          </p:nvSpPr>
          <p:spPr>
            <a:xfrm>
              <a:off x="7839075" y="1476375"/>
              <a:ext cx="6818639" cy="388963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Group 3">
              <a:extLst>
                <a:ext uri="{FF2B5EF4-FFF2-40B4-BE49-F238E27FC236}">
                  <a16:creationId xmlns:a16="http://schemas.microsoft.com/office/drawing/2014/main" id="{D98D1D05-2468-4FFD-BD77-71CCC020BB73}"/>
                </a:ext>
              </a:extLst>
            </p:cNvPr>
            <p:cNvGrpSpPr/>
            <p:nvPr/>
          </p:nvGrpSpPr>
          <p:grpSpPr>
            <a:xfrm>
              <a:off x="7871827" y="2022987"/>
              <a:ext cx="6785887" cy="2469128"/>
              <a:chOff x="4823827" y="2698133"/>
              <a:chExt cx="6785887" cy="2469128"/>
            </a:xfrm>
          </p:grpSpPr>
          <p:pic>
            <p:nvPicPr>
              <p:cNvPr id="3" name="Picture 2">
                <a:extLst>
                  <a:ext uri="{FF2B5EF4-FFF2-40B4-BE49-F238E27FC236}">
                    <a16:creationId xmlns:a16="http://schemas.microsoft.com/office/drawing/2014/main" id="{E432E176-3C37-4C85-8AA1-8CA1B3B07C8B}"/>
                  </a:ext>
                </a:extLst>
              </p:cNvPr>
              <p:cNvPicPr>
                <a:picLocks noChangeAspect="1"/>
              </p:cNvPicPr>
              <p:nvPr/>
            </p:nvPicPr>
            <p:blipFill rotWithShape="1">
              <a:blip r:embed="rId3"/>
              <a:srcRect r="67199" b="66318"/>
              <a:stretch/>
            </p:blipFill>
            <p:spPr>
              <a:xfrm>
                <a:off x="4823827" y="2698133"/>
                <a:ext cx="3369175" cy="2459603"/>
              </a:xfrm>
              <a:prstGeom prst="rect">
                <a:avLst/>
              </a:prstGeom>
            </p:spPr>
          </p:pic>
          <p:pic>
            <p:nvPicPr>
              <p:cNvPr id="12" name="Picture 11">
                <a:extLst>
                  <a:ext uri="{FF2B5EF4-FFF2-40B4-BE49-F238E27FC236}">
                    <a16:creationId xmlns:a16="http://schemas.microsoft.com/office/drawing/2014/main" id="{76D741F0-4C92-488A-8A27-6A0FC3D24CB2}"/>
                  </a:ext>
                </a:extLst>
              </p:cNvPr>
              <p:cNvPicPr>
                <a:picLocks noChangeAspect="1"/>
              </p:cNvPicPr>
              <p:nvPr/>
            </p:nvPicPr>
            <p:blipFill rotWithShape="1">
              <a:blip r:embed="rId3"/>
              <a:srcRect l="33227" t="33566" r="34324" b="34155"/>
              <a:stretch/>
            </p:blipFill>
            <p:spPr>
              <a:xfrm>
                <a:off x="8259677" y="2798094"/>
                <a:ext cx="3350037" cy="2369167"/>
              </a:xfrm>
              <a:prstGeom prst="rect">
                <a:avLst/>
              </a:prstGeom>
            </p:spPr>
          </p:pic>
        </p:grpSp>
      </p:grpSp>
      <p:sp>
        <p:nvSpPr>
          <p:cNvPr id="10" name="TextBox 9">
            <a:extLst>
              <a:ext uri="{FF2B5EF4-FFF2-40B4-BE49-F238E27FC236}">
                <a16:creationId xmlns:a16="http://schemas.microsoft.com/office/drawing/2014/main" id="{5A7C0AFB-3C2F-4ABA-A0DD-1636CE6CA0CC}"/>
              </a:ext>
            </a:extLst>
          </p:cNvPr>
          <p:cNvSpPr txBox="1"/>
          <p:nvPr/>
        </p:nvSpPr>
        <p:spPr>
          <a:xfrm>
            <a:off x="2706958" y="1025869"/>
            <a:ext cx="6982296" cy="461665"/>
          </a:xfrm>
          <a:prstGeom prst="rect">
            <a:avLst/>
          </a:prstGeom>
          <a:noFill/>
        </p:spPr>
        <p:txBody>
          <a:bodyPr wrap="none" rtlCol="0">
            <a:spAutoFit/>
          </a:bodyPr>
          <a:lstStyle/>
          <a:p>
            <a:pPr algn="ctr"/>
            <a:r>
              <a:rPr lang="en-GB" sz="2400" b="1" dirty="0"/>
              <a:t>Metal-Organic Frameworks chemical versatility</a:t>
            </a:r>
          </a:p>
        </p:txBody>
      </p:sp>
      <p:pic>
        <p:nvPicPr>
          <p:cNvPr id="13" name="Imagen 1">
            <a:extLst>
              <a:ext uri="{FF2B5EF4-FFF2-40B4-BE49-F238E27FC236}">
                <a16:creationId xmlns:a16="http://schemas.microsoft.com/office/drawing/2014/main" id="{1BB41291-50F4-4AE1-9E29-E989F697DAF2}"/>
              </a:ext>
            </a:extLst>
          </p:cNvPr>
          <p:cNvPicPr/>
          <p:nvPr/>
        </p:nvPicPr>
        <p:blipFill>
          <a:blip r:embed="rId4"/>
          <a:srcRect t="3246" b="2791"/>
          <a:stretch>
            <a:fillRect/>
          </a:stretch>
        </p:blipFill>
        <p:spPr bwMode="auto">
          <a:xfrm>
            <a:off x="4681937" y="1487534"/>
            <a:ext cx="6982296" cy="4985169"/>
          </a:xfrm>
          <a:prstGeom prst="rect">
            <a:avLst/>
          </a:prstGeom>
        </p:spPr>
      </p:pic>
    </p:spTree>
    <p:extLst>
      <p:ext uri="{BB962C8B-B14F-4D97-AF65-F5344CB8AC3E}">
        <p14:creationId xmlns:p14="http://schemas.microsoft.com/office/powerpoint/2010/main" val="2387138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659F952-1C62-48E1-A527-5D28100953F4}"/>
              </a:ext>
            </a:extLst>
          </p:cNvPr>
          <p:cNvPicPr>
            <a:picLocks noChangeAspect="1"/>
          </p:cNvPicPr>
          <p:nvPr/>
        </p:nvPicPr>
        <p:blipFill>
          <a:blip r:embed="rId2"/>
          <a:stretch>
            <a:fillRect/>
          </a:stretch>
        </p:blipFill>
        <p:spPr>
          <a:xfrm>
            <a:off x="2577883" y="2172690"/>
            <a:ext cx="7036233" cy="3641320"/>
          </a:xfrm>
          <a:prstGeom prst="rect">
            <a:avLst/>
          </a:prstGeom>
        </p:spPr>
      </p:pic>
      <p:sp>
        <p:nvSpPr>
          <p:cNvPr id="261" name="Rectangle: Rounded Corners 260">
            <a:extLst>
              <a:ext uri="{FF2B5EF4-FFF2-40B4-BE49-F238E27FC236}">
                <a16:creationId xmlns:a16="http://schemas.microsoft.com/office/drawing/2014/main" id="{B8E9F4FC-C259-431B-ABEE-A3EFA2FAB3E7}"/>
              </a:ext>
            </a:extLst>
          </p:cNvPr>
          <p:cNvSpPr/>
          <p:nvPr/>
        </p:nvSpPr>
        <p:spPr>
          <a:xfrm>
            <a:off x="7816634" y="3804398"/>
            <a:ext cx="1419225" cy="642948"/>
          </a:xfrm>
          <a:prstGeom prst="roundRect">
            <a:avLst/>
          </a:prstGeom>
          <a:no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Rounded Corners 5">
            <a:extLst>
              <a:ext uri="{FF2B5EF4-FFF2-40B4-BE49-F238E27FC236}">
                <a16:creationId xmlns:a16="http://schemas.microsoft.com/office/drawing/2014/main" id="{04A05B12-E6A4-475D-8E27-8E18881A888B}"/>
              </a:ext>
            </a:extLst>
          </p:cNvPr>
          <p:cNvSpPr/>
          <p:nvPr/>
        </p:nvSpPr>
        <p:spPr>
          <a:xfrm>
            <a:off x="7082381" y="5200051"/>
            <a:ext cx="1800225" cy="642948"/>
          </a:xfrm>
          <a:prstGeom prst="roundRect">
            <a:avLst/>
          </a:prstGeom>
          <a:no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Rounded Corners 4">
            <a:extLst>
              <a:ext uri="{FF2B5EF4-FFF2-40B4-BE49-F238E27FC236}">
                <a16:creationId xmlns:a16="http://schemas.microsoft.com/office/drawing/2014/main" id="{34608392-2784-4921-95E2-3C239EA23308}"/>
              </a:ext>
            </a:extLst>
          </p:cNvPr>
          <p:cNvSpPr/>
          <p:nvPr/>
        </p:nvSpPr>
        <p:spPr>
          <a:xfrm>
            <a:off x="5153025" y="1105395"/>
            <a:ext cx="2343150" cy="475259"/>
          </a:xfrm>
          <a:prstGeom prst="roundRect">
            <a:avLst/>
          </a:prstGeom>
          <a:no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F5FF54E7-5257-42C8-908C-457B9C51DD8F}"/>
              </a:ext>
            </a:extLst>
          </p:cNvPr>
          <p:cNvSpPr txBox="1"/>
          <p:nvPr/>
        </p:nvSpPr>
        <p:spPr>
          <a:xfrm>
            <a:off x="5404852" y="1167417"/>
            <a:ext cx="1833259" cy="369332"/>
          </a:xfrm>
          <a:prstGeom prst="rect">
            <a:avLst/>
          </a:prstGeom>
          <a:noFill/>
        </p:spPr>
        <p:txBody>
          <a:bodyPr wrap="none" rtlCol="0">
            <a:spAutoFit/>
          </a:bodyPr>
          <a:lstStyle/>
          <a:p>
            <a:r>
              <a:rPr lang="en-GB" b="1" dirty="0"/>
              <a:t>Photo-catalysis</a:t>
            </a:r>
          </a:p>
        </p:txBody>
      </p:sp>
    </p:spTree>
    <p:extLst>
      <p:ext uri="{BB962C8B-B14F-4D97-AF65-F5344CB8AC3E}">
        <p14:creationId xmlns:p14="http://schemas.microsoft.com/office/powerpoint/2010/main" val="1369829224"/>
      </p:ext>
    </p:extLst>
  </p:cSld>
  <p:clrMapOvr>
    <a:masterClrMapping/>
  </p:clrMapOvr>
</p:sld>
</file>

<file path=ppt/theme/theme1.xml><?xml version="1.0" encoding="utf-8"?>
<a:theme xmlns:a="http://schemas.openxmlformats.org/drawingml/2006/main" name="Plantilla diapositiva 1024x768">
  <a:themeElements>
    <a:clrScheme name="BCMaterials">
      <a:dk1>
        <a:srgbClr val="000000"/>
      </a:dk1>
      <a:lt1>
        <a:srgbClr val="FFFFFF"/>
      </a:lt1>
      <a:dk2>
        <a:srgbClr val="000000"/>
      </a:dk2>
      <a:lt2>
        <a:srgbClr val="737373"/>
      </a:lt2>
      <a:accent1>
        <a:srgbClr val="0D52A0"/>
      </a:accent1>
      <a:accent2>
        <a:srgbClr val="009CDE"/>
      </a:accent2>
      <a:accent3>
        <a:srgbClr val="FABA63"/>
      </a:accent3>
      <a:accent4>
        <a:srgbClr val="737373"/>
      </a:accent4>
      <a:accent5>
        <a:srgbClr val="C4C4C4"/>
      </a:accent5>
      <a:accent6>
        <a:srgbClr val="F4F4F4"/>
      </a:accent6>
      <a:hlink>
        <a:srgbClr val="CCCCFF"/>
      </a:hlink>
      <a:folHlink>
        <a:srgbClr val="B2B2B2"/>
      </a:folHlink>
    </a:clrScheme>
    <a:fontScheme name="BCMaterials">
      <a:majorFont>
        <a:latin typeface="Maven Pro"/>
        <a:ea typeface=""/>
        <a:cs typeface=""/>
      </a:majorFont>
      <a:minorFont>
        <a:latin typeface="Open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_1024x768.potx" id="{24ED8A0A-45BB-416D-B8F1-49F3E41C6A60}" vid="{B9524971-4E6B-4D18-92BF-1F352F2E8B6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54EEB23EA506546976221F48A6E8CEE" ma:contentTypeVersion="14" ma:contentTypeDescription="Create a new document." ma:contentTypeScope="" ma:versionID="41e3d4e66985a1ac6981dda0ac163f0f">
  <xsd:schema xmlns:xsd="http://www.w3.org/2001/XMLSchema" xmlns:xs="http://www.w3.org/2001/XMLSchema" xmlns:p="http://schemas.microsoft.com/office/2006/metadata/properties" xmlns:ns3="a0579be0-5d1c-49a0-9bde-31cbedd981f6" xmlns:ns4="f2241eeb-5a27-4dc1-9c62-4dc6258eba62" targetNamespace="http://schemas.microsoft.com/office/2006/metadata/properties" ma:root="true" ma:fieldsID="7ab63244938b86d46955a0b2ddfc4d7d" ns3:_="" ns4:_="">
    <xsd:import namespace="a0579be0-5d1c-49a0-9bde-31cbedd981f6"/>
    <xsd:import namespace="f2241eeb-5a27-4dc1-9c62-4dc6258eba62"/>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OCR" minOccurs="0"/>
                <xsd:element ref="ns4:MediaServiceGenerationTime" minOccurs="0"/>
                <xsd:element ref="ns4:MediaServiceEventHashCode" minOccurs="0"/>
                <xsd:element ref="ns4:MediaServiceLocation" minOccurs="0"/>
                <xsd:element ref="ns4:MediaServiceAutoKeyPoints" minOccurs="0"/>
                <xsd:element ref="ns4: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579be0-5d1c-49a0-9bde-31cbedd981f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2241eeb-5a27-4dc1-9c62-4dc6258eba62"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MediaServiceAutoTags" ma:internalName="MediaServiceAutoTags"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C81878B-00DE-46F7-9823-6E8C6FDA96FC}">
  <ds:schemaRefs>
    <ds:schemaRef ds:uri="http://www.w3.org/XML/1998/namespace"/>
    <ds:schemaRef ds:uri="http://purl.org/dc/terms/"/>
    <ds:schemaRef ds:uri="http://purl.org/dc/elements/1.1/"/>
    <ds:schemaRef ds:uri="a0579be0-5d1c-49a0-9bde-31cbedd981f6"/>
    <ds:schemaRef ds:uri="http://schemas.microsoft.com/office/2006/documentManagement/types"/>
    <ds:schemaRef ds:uri="http://schemas.microsoft.com/office/infopath/2007/PartnerControls"/>
    <ds:schemaRef ds:uri="http://schemas.openxmlformats.org/package/2006/metadata/core-properties"/>
    <ds:schemaRef ds:uri="f2241eeb-5a27-4dc1-9c62-4dc6258eba62"/>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F412D532-D8F3-4CA3-A1A5-BEC6B759E3D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0579be0-5d1c-49a0-9bde-31cbedd981f6"/>
    <ds:schemaRef ds:uri="f2241eeb-5a27-4dc1-9c62-4dc6258eba6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3652328-E7E5-4145-B1CA-679405299BA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Plantilla diapositiva 1024x768</Template>
  <TotalTime>0</TotalTime>
  <Words>2040</Words>
  <Application>Microsoft Office PowerPoint</Application>
  <PresentationFormat>Widescreen</PresentationFormat>
  <Paragraphs>135</Paragraphs>
  <Slides>29</Slides>
  <Notes>22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29</vt:i4>
      </vt:variant>
    </vt:vector>
  </HeadingPairs>
  <TitlesOfParts>
    <vt:vector size="37" baseType="lpstr">
      <vt:lpstr>Arial</vt:lpstr>
      <vt:lpstr>Calibri</vt:lpstr>
      <vt:lpstr>Maven Pro</vt:lpstr>
      <vt:lpstr>Open Sans</vt:lpstr>
      <vt:lpstr>Times</vt:lpstr>
      <vt:lpstr>Times New Roman</vt:lpstr>
      <vt:lpstr>Wingdings</vt:lpstr>
      <vt:lpstr>Plantilla diapositiva 1024x768</vt:lpstr>
      <vt:lpstr>Metal-Organic Frameworks polymeric composites for environmental remediation</vt:lpstr>
      <vt:lpstr>Scope   1.- INDESMOF Project Aims  2.- Active Metal-Organic Frameworks modification  3.- MOF/Polymeric membranes for water remediation  4.- Acknowledgements</vt:lpstr>
      <vt:lpstr>Scope   1.- INDESMOF Project Aims  2.- Active Metal-Organic Frameworks modification  3.- MOF/Polymeric membranes for water remediation  4.- Acknowledgements</vt:lpstr>
      <vt:lpstr>PowerPoint Presentation</vt:lpstr>
      <vt:lpstr>PowerPoint Presentation</vt:lpstr>
      <vt:lpstr>Scope   1.- INDESMOF Project Aims  2.- Active Metal-Organic Frameworks modification  3.- MOF/Polymeric membranes for water remediation  4.- Acknowledgements</vt:lpstr>
      <vt:lpstr>PowerPoint Presentation</vt:lpstr>
      <vt:lpstr>PowerPoint Presentation</vt:lpstr>
      <vt:lpstr>PowerPoint Presentation</vt:lpstr>
      <vt:lpstr>PowerPoint Presentation</vt:lpstr>
      <vt:lpstr>Scope   1.- INDESMOF Project Aims  2.- Active Metal-Organic Frameworks modification  3.- MOF/Polymeric membranes for water remediation  4.- Acknowledgements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2020-09-29T12:47:55Z</dcterms:created>
  <dcterms:modified xsi:type="dcterms:W3CDTF">2023-05-06T04:30:07Z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BCM_DocumentSharingClassification">
    <vt:lpwstr>3;#Open|8b8400a0-f5cc-4dd5-a949-4031ac566f0b</vt:lpwstr>
  </property>
  <property fmtid="{D5CDD505-2E9C-101B-9397-08002B2CF9AE}" pid="3" name="ContentTypeId">
    <vt:lpwstr>0x010100254EEB23EA506546976221F48A6E8CEE</vt:lpwstr>
  </property>
  <property fmtid="{D5CDD505-2E9C-101B-9397-08002B2CF9AE}" pid="4" name="BCM_DocumentContentKind">
    <vt:lpwstr>2;#Template|a8e951cd-f38f-4f6a-b7ef-1140ce7d2174</vt:lpwstr>
  </property>
  <property fmtid="{D5CDD505-2E9C-101B-9397-08002B2CF9AE}" pid="5" name="_dlc_DocIdItemGuid">
    <vt:lpwstr>9281a098-9a1c-4911-b881-a87097589c97</vt:lpwstr>
  </property>
  <property fmtid="{D5CDD505-2E9C-101B-9397-08002B2CF9AE}" pid="6" name="BCM_DocumentBusinessArea">
    <vt:lpwstr>4;#Back Office|83f3d6fd-93c4-4d07-8a09-24df9fc6ff96</vt:lpwstr>
  </property>
</Properties>
</file>