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991" autoAdjust="0"/>
    <p:restoredTop sz="94660"/>
  </p:normalViewPr>
  <p:slideViewPr>
    <p:cSldViewPr snapToGrid="0">
      <p:cViewPr varScale="1">
        <p:scale>
          <a:sx n="117" d="100"/>
          <a:sy n="117" d="100"/>
        </p:scale>
        <p:origin x="126" y="4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91FD7F-A765-42F3-96A3-7422C18A7E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72D61F5-DFB0-4064-A703-F90ABC1B97E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B1D2EB-5531-4CE4-B4F0-37DDFC924E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C20D0A-FBD3-4571-A352-F5D23D25F3FE}" type="datetimeFigureOut">
              <a:rPr lang="en-US" smtClean="0"/>
              <a:t>5/10/2022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2869B0A-A0CA-4211-BC1D-6BD60D4824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75F0B3D-2862-4BCF-987A-E5F55E07F9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E3D9DC-FF9A-4CDD-A6E9-3A29AE700F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69856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2ACED0-35FE-40F9-ABF1-90E90D0075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7A4DE37-FFE0-43B5-9EEC-2735BD5F83F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89C954C-3603-4C9A-9C6C-024169831A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C20D0A-FBD3-4571-A352-F5D23D25F3FE}" type="datetimeFigureOut">
              <a:rPr lang="en-US" smtClean="0"/>
              <a:t>5/10/2022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6214F6-5BE8-41A7-BCD4-BD801728A9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36AE5B-FF3B-4EAD-88D7-4C2C8F02AA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E3D9DC-FF9A-4CDD-A6E9-3A29AE700F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23485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EC75B96-0293-4F7E-BE54-25258769DE5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B1D3900-EDF5-49E0-98D5-9ACA71CCD39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EBFBBA0-846A-4B9D-95B2-35B5E5DB94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C20D0A-FBD3-4571-A352-F5D23D25F3FE}" type="datetimeFigureOut">
              <a:rPr lang="en-US" smtClean="0"/>
              <a:t>5/10/2022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44B73C3-6260-473E-8218-D08C4EF35C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5234556-48E0-4CF1-9131-DEFCF8CF92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E3D9DC-FF9A-4CDD-A6E9-3A29AE700F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32758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8CC453-03B5-4971-86B0-E2768E5A69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350EE90-09D6-459E-8603-A32250D4C79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8D69462-7807-4089-92C5-3E93136C5B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C20D0A-FBD3-4571-A352-F5D23D25F3FE}" type="datetimeFigureOut">
              <a:rPr lang="en-US" smtClean="0"/>
              <a:t>5/10/2022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B6BC2B-D119-4FE5-9F52-C085118D0F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F2F6DD-849C-4BFC-A3E3-D835340E87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E3D9DC-FF9A-4CDD-A6E9-3A29AE700F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35243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EDDDD2-46BE-4D36-AF43-4D6773ABA6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D308664-3B3F-4481-9F6A-0C2D2E485FD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29DC3C-A1EF-4C66-9A14-2FC6B59942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C20D0A-FBD3-4571-A352-F5D23D25F3FE}" type="datetimeFigureOut">
              <a:rPr lang="en-US" smtClean="0"/>
              <a:t>5/10/2022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ABB7EFF-8D0D-4F5B-8BB4-0A137A720C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A31F96E-811B-40BE-95E3-AED771D831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E3D9DC-FF9A-4CDD-A6E9-3A29AE700F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64352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C5C963-8082-4B5E-87A3-B581733093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4CB974-33FC-44F4-BF9E-614533E6483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25A5DED-C5C9-4BC4-8FCA-9E9A07466FF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E79C5F9-650B-4197-B8CA-E51791FB80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C20D0A-FBD3-4571-A352-F5D23D25F3FE}" type="datetimeFigureOut">
              <a:rPr lang="en-US" smtClean="0"/>
              <a:t>5/10/2022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DCC81B4-E648-4CB9-8B81-AA80C48B7C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8185962-065D-4C0E-BBCB-A289A417A6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E3D9DC-FF9A-4CDD-A6E9-3A29AE700F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49696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3B2E3C-B083-4047-8493-2C81917CD0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0CA6245-50B6-4FFA-9F54-4D86687934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E31CAD3-2939-4A4E-97DD-0B612589C51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88F7338-B4D7-4BD5-B22B-9469874CB8C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370460D-8CF7-48EA-A494-771D27277C0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04E9BFE-0525-4AC9-B4D1-B5998799BF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C20D0A-FBD3-4571-A352-F5D23D25F3FE}" type="datetimeFigureOut">
              <a:rPr lang="en-US" smtClean="0"/>
              <a:t>5/10/2022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1463D8D-30E6-48E7-934F-654EA2BEAE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299833C-2D06-4145-B56C-2DA628CB4E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E3D9DC-FF9A-4CDD-A6E9-3A29AE700F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58847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499FAD-81A9-4894-BD4F-7AC6DFD9B1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A808EB2-53BC-4B91-B34C-165F7BF199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C20D0A-FBD3-4571-A352-F5D23D25F3FE}" type="datetimeFigureOut">
              <a:rPr lang="en-US" smtClean="0"/>
              <a:t>5/10/2022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7717F3A-99B7-4F60-B381-77A3239FD0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6096D33-3E7F-479F-939C-BC73FE4EE6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E3D9DC-FF9A-4CDD-A6E9-3A29AE700F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39574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44B6E1F-F571-46CD-B135-83A6C9F0F2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C20D0A-FBD3-4571-A352-F5D23D25F3FE}" type="datetimeFigureOut">
              <a:rPr lang="en-US" smtClean="0"/>
              <a:t>5/10/2022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C555482-A70C-41EE-A441-FC536FA3D1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24ABBF2-E117-4A64-8849-D6D525929F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E3D9DC-FF9A-4CDD-A6E9-3A29AE700F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72616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A9DC20-91CE-4529-BCF5-11BE9EF438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CF812B-4009-495F-BC06-87DFA8D609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53309B5-6CA3-44D0-89F9-42D5FE39C38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2F87DD7-4139-4642-99E9-63ADC0659E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C20D0A-FBD3-4571-A352-F5D23D25F3FE}" type="datetimeFigureOut">
              <a:rPr lang="en-US" smtClean="0"/>
              <a:t>5/10/2022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3DD92FB-72A3-4DF1-9B40-B00A06CBFC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57DA111-33A6-40DC-9469-9A01DFC74A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E3D9DC-FF9A-4CDD-A6E9-3A29AE700F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2865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9FA215-1C2F-43E1-9430-EF6062C59A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5891CAB-4D2E-4870-95E9-DDCAA31FCF2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9F9ADE2-E09C-4BCE-9D94-E262D043F44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D7E0C7B-B0D6-4FEE-9B90-0265FB106F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C20D0A-FBD3-4571-A352-F5D23D25F3FE}" type="datetimeFigureOut">
              <a:rPr lang="en-US" smtClean="0"/>
              <a:t>5/10/2022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AAACB1F-26C5-4582-8DE5-574F18E717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9203C02-D23E-4873-98CB-DC8B530E87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E3D9DC-FF9A-4CDD-A6E9-3A29AE700F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23529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3EB622F-8C85-4578-8D8F-44BCC011AC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3DB3DFD-34BA-472F-BD5B-77C93F5FA88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F61877F-764E-4749-A1EC-EE0776CDD4F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C20D0A-FBD3-4571-A352-F5D23D25F3FE}" type="datetimeFigureOut">
              <a:rPr lang="en-US" smtClean="0"/>
              <a:t>5/10/2022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4D2E233-BA44-4EDE-B004-8901E9DFF7D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83F06BE-22FD-4EC9-9830-F19686FF75F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E3D9DC-FF9A-4CDD-A6E9-3A29AE700F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50176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883088BB-9FA7-400B-9E24-132A7BD4A52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3247978"/>
              </p:ext>
            </p:extLst>
          </p:nvPr>
        </p:nvGraphicFramePr>
        <p:xfrm>
          <a:off x="92034" y="0"/>
          <a:ext cx="8663709" cy="6876474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987136">
                  <a:extLst>
                    <a:ext uri="{9D8B030D-6E8A-4147-A177-3AD203B41FA5}">
                      <a16:colId xmlns:a16="http://schemas.microsoft.com/office/drawing/2014/main" val="1913353203"/>
                    </a:ext>
                  </a:extLst>
                </a:gridCol>
                <a:gridCol w="1828161">
                  <a:extLst>
                    <a:ext uri="{9D8B030D-6E8A-4147-A177-3AD203B41FA5}">
                      <a16:colId xmlns:a16="http://schemas.microsoft.com/office/drawing/2014/main" val="2925298364"/>
                    </a:ext>
                  </a:extLst>
                </a:gridCol>
                <a:gridCol w="2982830">
                  <a:extLst>
                    <a:ext uri="{9D8B030D-6E8A-4147-A177-3AD203B41FA5}">
                      <a16:colId xmlns:a16="http://schemas.microsoft.com/office/drawing/2014/main" val="1299865240"/>
                    </a:ext>
                  </a:extLst>
                </a:gridCol>
                <a:gridCol w="2865582">
                  <a:extLst>
                    <a:ext uri="{9D8B030D-6E8A-4147-A177-3AD203B41FA5}">
                      <a16:colId xmlns:a16="http://schemas.microsoft.com/office/drawing/2014/main" val="3618235900"/>
                    </a:ext>
                  </a:extLst>
                </a:gridCol>
              </a:tblGrid>
              <a:tr h="384234">
                <a:tc>
                  <a:txBody>
                    <a:bodyPr/>
                    <a:lstStyle/>
                    <a:p>
                      <a:pPr algn="ctr"/>
                      <a:r>
                        <a:rPr lang="de-DE" sz="1400" dirty="0"/>
                        <a:t>Sample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err="1"/>
                        <a:t>LmCpfC</a:t>
                      </a:r>
                      <a:r>
                        <a:rPr lang="de-DE" sz="1400" dirty="0"/>
                        <a:t> variant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400" dirty="0"/>
                        <a:t>Porphyrin type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400" dirty="0"/>
                        <a:t>MW</a:t>
                      </a:r>
                      <a:endParaRPr 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227086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de-DE" sz="1000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000" baseline="0" dirty="0"/>
                        <a:t>4 µM   ̴ </a:t>
                      </a:r>
                      <a:r>
                        <a:rPr lang="de-DE" sz="1000" baseline="0" dirty="0" err="1"/>
                        <a:t>CdCpfC</a:t>
                      </a:r>
                      <a:r>
                        <a:rPr lang="de-DE" sz="1000" baseline="0" dirty="0"/>
                        <a:t> </a:t>
                      </a:r>
                      <a:r>
                        <a:rPr lang="de-DE" sz="1000" baseline="0" dirty="0" err="1"/>
                        <a:t>truncated</a:t>
                      </a:r>
                      <a:endParaRPr lang="de-DE" sz="1000" baseline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000" baseline="0" dirty="0"/>
                        <a:t>1 µM   ̴ </a:t>
                      </a:r>
                      <a:r>
                        <a:rPr lang="de-DE" sz="1000" dirty="0" err="1"/>
                        <a:t>Coproporphyrin</a:t>
                      </a:r>
                      <a:r>
                        <a:rPr lang="de-DE" sz="1000" dirty="0"/>
                        <a:t> III </a:t>
                      </a:r>
                      <a:r>
                        <a:rPr lang="de-DE" sz="1000" dirty="0" err="1"/>
                        <a:t>or</a:t>
                      </a:r>
                      <a:r>
                        <a:rPr lang="de-DE" sz="1000" dirty="0"/>
                        <a:t> </a:t>
                      </a:r>
                    </a:p>
                    <a:p>
                      <a:pPr algn="ctr"/>
                      <a:r>
                        <a:rPr lang="de-DE" sz="1000" dirty="0" err="1"/>
                        <a:t>Fe-Coproheme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/>
                        <a:t>39219.17 Da</a:t>
                      </a:r>
                    </a:p>
                    <a:p>
                      <a:pPr algn="ctr"/>
                      <a:r>
                        <a:rPr lang="de-DE" sz="1000" dirty="0"/>
                        <a:t>655 Da </a:t>
                      </a:r>
                    </a:p>
                    <a:p>
                      <a:pPr algn="ctr"/>
                      <a:r>
                        <a:rPr lang="de-DE" sz="1000" dirty="0"/>
                        <a:t>708.2 Da</a:t>
                      </a:r>
                      <a:endParaRPr lang="en-US" sz="1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9121713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de-DE" sz="10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000" baseline="0" dirty="0"/>
                        <a:t>4 µM   ̴ </a:t>
                      </a:r>
                      <a:r>
                        <a:rPr lang="de-DE" sz="1000" dirty="0" err="1"/>
                        <a:t>LmCpfC</a:t>
                      </a:r>
                      <a:r>
                        <a:rPr lang="de-DE" sz="1000" dirty="0"/>
                        <a:t> E271Q</a:t>
                      </a:r>
                    </a:p>
                    <a:p>
                      <a:pPr algn="ctr"/>
                      <a:r>
                        <a:rPr lang="de-DE" sz="1000" dirty="0"/>
                        <a:t>+ Fe</a:t>
                      </a:r>
                      <a:r>
                        <a:rPr lang="de-DE" sz="1000" baseline="30000" dirty="0"/>
                        <a:t>2+</a:t>
                      </a:r>
                      <a:endParaRPr lang="en-US" sz="1000" baseline="30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000" baseline="0" dirty="0"/>
                        <a:t>4 µM   ̴ </a:t>
                      </a:r>
                      <a:r>
                        <a:rPr lang="de-DE" sz="1000" dirty="0" err="1"/>
                        <a:t>Coproporphyrin</a:t>
                      </a:r>
                      <a:r>
                        <a:rPr lang="de-DE" sz="1000" dirty="0"/>
                        <a:t> III </a:t>
                      </a:r>
                      <a:r>
                        <a:rPr lang="de-DE" sz="1000" dirty="0" err="1"/>
                        <a:t>or</a:t>
                      </a:r>
                      <a:r>
                        <a:rPr lang="de-DE" sz="1000" dirty="0"/>
                        <a:t> </a:t>
                      </a:r>
                    </a:p>
                    <a:p>
                      <a:pPr algn="ctr"/>
                      <a:r>
                        <a:rPr lang="de-DE" sz="1000" dirty="0" err="1"/>
                        <a:t>Fe-Coproheme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37788.61 Da</a:t>
                      </a:r>
                      <a:endParaRPr lang="de-DE" sz="1000" dirty="0"/>
                    </a:p>
                    <a:p>
                      <a:pPr algn="ctr"/>
                      <a:r>
                        <a:rPr lang="de-DE" sz="1000" dirty="0"/>
                        <a:t>655 Da </a:t>
                      </a:r>
                    </a:p>
                    <a:p>
                      <a:pPr algn="ctr"/>
                      <a:r>
                        <a:rPr lang="de-DE" sz="1000" dirty="0"/>
                        <a:t>708.2 Da</a:t>
                      </a:r>
                      <a:endParaRPr lang="en-US" sz="1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146248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de-DE" sz="1000" dirty="0"/>
                        <a:t>2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000" baseline="0" dirty="0"/>
                        <a:t>4 µM   ̴ </a:t>
                      </a:r>
                      <a:r>
                        <a:rPr lang="de-DE" sz="1000" dirty="0" err="1"/>
                        <a:t>LmCpfC</a:t>
                      </a:r>
                      <a:r>
                        <a:rPr lang="de-DE" sz="1000" dirty="0"/>
                        <a:t> H87A</a:t>
                      </a:r>
                    </a:p>
                    <a:p>
                      <a:pPr algn="ctr"/>
                      <a:r>
                        <a:rPr lang="de-DE" sz="1000" dirty="0"/>
                        <a:t>+ Fe</a:t>
                      </a:r>
                      <a:r>
                        <a:rPr lang="de-DE" sz="1000" baseline="30000" dirty="0"/>
                        <a:t>2+</a:t>
                      </a:r>
                      <a:endParaRPr lang="en-US" sz="1000" baseline="30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aseline="0" dirty="0"/>
                        <a:t>4 µM   ̴ </a:t>
                      </a:r>
                      <a:r>
                        <a:rPr lang="de-DE" sz="1000" dirty="0" err="1"/>
                        <a:t>Coproporphyrin</a:t>
                      </a:r>
                      <a:r>
                        <a:rPr lang="de-DE" sz="1000" dirty="0"/>
                        <a:t> III </a:t>
                      </a:r>
                      <a:r>
                        <a:rPr lang="de-DE" sz="1000" dirty="0" err="1"/>
                        <a:t>or</a:t>
                      </a:r>
                      <a:r>
                        <a:rPr lang="de-DE" sz="1000" dirty="0"/>
                        <a:t>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 err="1"/>
                        <a:t>Fe-Coproheme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37723.53 Da</a:t>
                      </a:r>
                      <a:endParaRPr lang="de-DE" sz="1000" dirty="0"/>
                    </a:p>
                    <a:p>
                      <a:pPr algn="ctr"/>
                      <a:r>
                        <a:rPr lang="de-DE" sz="1000" dirty="0"/>
                        <a:t>655 Da </a:t>
                      </a:r>
                    </a:p>
                    <a:p>
                      <a:pPr algn="ctr"/>
                      <a:r>
                        <a:rPr lang="de-DE" sz="1000" dirty="0"/>
                        <a:t>708.2 Da</a:t>
                      </a:r>
                      <a:endParaRPr lang="en-US" sz="1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149880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de-DE" sz="1000" dirty="0"/>
                        <a:t>3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000" baseline="0" dirty="0"/>
                        <a:t>14 µM   ̴ </a:t>
                      </a:r>
                      <a:r>
                        <a:rPr lang="de-DE" sz="1000" dirty="0" err="1"/>
                        <a:t>LmCpfC</a:t>
                      </a:r>
                      <a:r>
                        <a:rPr lang="de-DE" sz="1000" dirty="0"/>
                        <a:t> H182A</a:t>
                      </a:r>
                    </a:p>
                    <a:p>
                      <a:pPr algn="ctr"/>
                      <a:r>
                        <a:rPr lang="de-DE" sz="1000" dirty="0"/>
                        <a:t>+ Fe</a:t>
                      </a:r>
                      <a:r>
                        <a:rPr lang="de-DE" sz="1000" baseline="30000" dirty="0"/>
                        <a:t>2+</a:t>
                      </a:r>
                      <a:endParaRPr lang="en-US" sz="1000" baseline="30000" dirty="0"/>
                    </a:p>
                    <a:p>
                      <a:pPr algn="ctr"/>
                      <a:r>
                        <a:rPr lang="de-DE" sz="1000" baseline="30000" dirty="0" err="1"/>
                        <a:t>glovebox</a:t>
                      </a:r>
                      <a:endParaRPr lang="de-DE" sz="1000" baseline="30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aseline="0" dirty="0"/>
                        <a:t>4 µM   ̴ </a:t>
                      </a:r>
                      <a:r>
                        <a:rPr lang="de-DE" sz="1000" dirty="0" err="1"/>
                        <a:t>Coproporphyrin</a:t>
                      </a:r>
                      <a:r>
                        <a:rPr lang="de-DE" sz="1000" dirty="0"/>
                        <a:t> III </a:t>
                      </a:r>
                      <a:r>
                        <a:rPr lang="de-DE" sz="1000" dirty="0" err="1"/>
                        <a:t>or</a:t>
                      </a:r>
                      <a:r>
                        <a:rPr lang="de-DE" sz="1000" dirty="0"/>
                        <a:t>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 err="1"/>
                        <a:t>Fe-Coproheme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37723.53 Da</a:t>
                      </a:r>
                      <a:endParaRPr lang="de-DE" sz="1000" dirty="0"/>
                    </a:p>
                    <a:p>
                      <a:pPr algn="ctr"/>
                      <a:r>
                        <a:rPr lang="de-DE" sz="1000" dirty="0"/>
                        <a:t>655 Da </a:t>
                      </a:r>
                    </a:p>
                    <a:p>
                      <a:pPr algn="ctr"/>
                      <a:r>
                        <a:rPr lang="de-DE" sz="1000" dirty="0"/>
                        <a:t>708.2 Da</a:t>
                      </a:r>
                      <a:endParaRPr lang="en-US" sz="1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6400477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de-DE" sz="1000" dirty="0"/>
                        <a:t>4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000" baseline="0" dirty="0"/>
                        <a:t>14 µM   ̴ </a:t>
                      </a:r>
                      <a:r>
                        <a:rPr lang="de-DE" sz="1000" dirty="0" err="1"/>
                        <a:t>LmCpfC</a:t>
                      </a:r>
                      <a:r>
                        <a:rPr lang="de-DE" sz="1000" dirty="0"/>
                        <a:t> H182A</a:t>
                      </a:r>
                    </a:p>
                    <a:p>
                      <a:pPr algn="ctr"/>
                      <a:r>
                        <a:rPr lang="de-DE" sz="1000" dirty="0"/>
                        <a:t>+ Fe</a:t>
                      </a:r>
                      <a:r>
                        <a:rPr lang="de-DE" sz="1000" baseline="30000" dirty="0"/>
                        <a:t>2+</a:t>
                      </a:r>
                    </a:p>
                    <a:p>
                      <a:pPr algn="ctr"/>
                      <a:r>
                        <a:rPr lang="de-DE" sz="1000" baseline="30000" dirty="0" err="1"/>
                        <a:t>cary</a:t>
                      </a:r>
                      <a:endParaRPr lang="en-US" sz="1000" baseline="30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aseline="0" dirty="0"/>
                        <a:t>4 µM   ̴ </a:t>
                      </a:r>
                      <a:r>
                        <a:rPr lang="de-DE" sz="1000" dirty="0" err="1"/>
                        <a:t>Coproporphyrin</a:t>
                      </a:r>
                      <a:r>
                        <a:rPr lang="de-DE" sz="1000" dirty="0"/>
                        <a:t> III </a:t>
                      </a:r>
                      <a:r>
                        <a:rPr lang="de-DE" sz="1000" dirty="0" err="1"/>
                        <a:t>or</a:t>
                      </a:r>
                      <a:r>
                        <a:rPr lang="de-DE" sz="1000" dirty="0"/>
                        <a:t>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 err="1"/>
                        <a:t>Fe-Coproheme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/>
                        <a:t>37723.53 Da</a:t>
                      </a:r>
                      <a:endParaRPr lang="de-DE" sz="1000" dirty="0"/>
                    </a:p>
                    <a:p>
                      <a:pPr algn="ctr"/>
                      <a:r>
                        <a:rPr lang="de-DE" sz="1000" dirty="0"/>
                        <a:t>655 Da </a:t>
                      </a:r>
                    </a:p>
                    <a:p>
                      <a:pPr algn="ctr"/>
                      <a:r>
                        <a:rPr lang="de-DE" sz="1000" dirty="0"/>
                        <a:t>708.2 Da</a:t>
                      </a:r>
                      <a:endParaRPr lang="en-US" sz="1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407433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de-DE" sz="1000" dirty="0"/>
                        <a:t>5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000" baseline="0"/>
                        <a:t>14 </a:t>
                      </a:r>
                      <a:r>
                        <a:rPr lang="de-DE" sz="1000" baseline="0" dirty="0"/>
                        <a:t>µM   ̴ </a:t>
                      </a:r>
                      <a:r>
                        <a:rPr lang="de-DE" sz="1000" dirty="0" err="1"/>
                        <a:t>LmCpfC</a:t>
                      </a:r>
                      <a:r>
                        <a:rPr lang="de-DE" sz="1000" dirty="0"/>
                        <a:t> H182A</a:t>
                      </a:r>
                    </a:p>
                    <a:p>
                      <a:pPr algn="ctr"/>
                      <a:r>
                        <a:rPr lang="de-DE" sz="1000" dirty="0"/>
                        <a:t>+ Fe2+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aseline="0" dirty="0"/>
                        <a:t>4 µM   ̴ </a:t>
                      </a:r>
                      <a:r>
                        <a:rPr lang="de-DE" sz="1000" dirty="0"/>
                        <a:t>Protoporphyrin IX </a:t>
                      </a:r>
                      <a:r>
                        <a:rPr lang="de-DE" sz="1000" dirty="0" err="1"/>
                        <a:t>or</a:t>
                      </a:r>
                      <a:r>
                        <a:rPr lang="de-DE" sz="1000" dirty="0"/>
                        <a:t>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 err="1"/>
                        <a:t>Fe-Protoporphyrin</a:t>
                      </a:r>
                      <a:r>
                        <a:rPr lang="de-DE" sz="1000" dirty="0"/>
                        <a:t> IX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37723.53 Da</a:t>
                      </a:r>
                      <a:endParaRPr lang="de-DE" sz="1000" dirty="0"/>
                    </a:p>
                    <a:p>
                      <a:pPr algn="ctr"/>
                      <a:r>
                        <a:rPr lang="de-DE" sz="1000" dirty="0"/>
                        <a:t>562.66 Da </a:t>
                      </a:r>
                    </a:p>
                    <a:p>
                      <a:pPr algn="ctr"/>
                      <a:r>
                        <a:rPr lang="de-DE" sz="1000" dirty="0"/>
                        <a:t>616.49 Da</a:t>
                      </a:r>
                      <a:endParaRPr lang="en-US" sz="1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065180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de-DE" sz="1000" dirty="0"/>
                        <a:t>6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000" baseline="0" dirty="0"/>
                        <a:t>4 µM </a:t>
                      </a:r>
                      <a:r>
                        <a:rPr lang="de-DE" sz="1000" dirty="0"/>
                        <a:t> </a:t>
                      </a:r>
                      <a:r>
                        <a:rPr lang="de-DE" sz="1000" baseline="0" dirty="0"/>
                        <a:t> ̴  </a:t>
                      </a:r>
                      <a:r>
                        <a:rPr lang="de-DE" sz="1000" dirty="0" err="1"/>
                        <a:t>LmCpfC</a:t>
                      </a:r>
                      <a:r>
                        <a:rPr lang="de-DE" sz="1000" dirty="0"/>
                        <a:t> WT</a:t>
                      </a:r>
                    </a:p>
                    <a:p>
                      <a:pPr algn="ctr"/>
                      <a:r>
                        <a:rPr lang="de-DE" sz="1000" dirty="0"/>
                        <a:t>+ Fe2+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aseline="0" dirty="0"/>
                        <a:t>4 µM   ̴ </a:t>
                      </a:r>
                      <a:r>
                        <a:rPr lang="de-DE" sz="1000" dirty="0"/>
                        <a:t>Protoporphyrin IX </a:t>
                      </a:r>
                      <a:r>
                        <a:rPr lang="de-DE" sz="1000" dirty="0" err="1"/>
                        <a:t>or</a:t>
                      </a:r>
                      <a:r>
                        <a:rPr lang="de-DE" sz="1000" dirty="0"/>
                        <a:t>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 err="1"/>
                        <a:t>Fe-Protoporphyrin</a:t>
                      </a:r>
                      <a:r>
                        <a:rPr lang="de-DE" sz="1000" dirty="0"/>
                        <a:t> IX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37789.59</a:t>
                      </a:r>
                      <a:r>
                        <a:rPr lang="de-DE" sz="1000" dirty="0"/>
                        <a:t> Da</a:t>
                      </a:r>
                    </a:p>
                    <a:p>
                      <a:pPr algn="ctr"/>
                      <a:r>
                        <a:rPr lang="de-DE" sz="1000" dirty="0"/>
                        <a:t>562.66 Da </a:t>
                      </a:r>
                    </a:p>
                    <a:p>
                      <a:pPr algn="ctr"/>
                      <a:r>
                        <a:rPr lang="de-DE" sz="1000" dirty="0"/>
                        <a:t>616.49 Da</a:t>
                      </a:r>
                      <a:endParaRPr lang="en-US" sz="1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69267081"/>
                  </a:ext>
                </a:extLst>
              </a:tr>
              <a:tr h="454358">
                <a:tc>
                  <a:txBody>
                    <a:bodyPr/>
                    <a:lstStyle/>
                    <a:p>
                      <a:pPr algn="ctr"/>
                      <a:r>
                        <a:rPr lang="de-DE" sz="1000" dirty="0"/>
                        <a:t>7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000" baseline="0" dirty="0"/>
                        <a:t>4 µM </a:t>
                      </a:r>
                      <a:r>
                        <a:rPr lang="de-DE" sz="1000" dirty="0"/>
                        <a:t> </a:t>
                      </a:r>
                      <a:r>
                        <a:rPr lang="de-DE" sz="1000" baseline="0" dirty="0"/>
                        <a:t> ̴ </a:t>
                      </a:r>
                      <a:r>
                        <a:rPr lang="de-DE" sz="1000" dirty="0" err="1"/>
                        <a:t>CdCpfC</a:t>
                      </a:r>
                      <a:r>
                        <a:rPr lang="de-DE" sz="1000" dirty="0"/>
                        <a:t> C127R C353D</a:t>
                      </a:r>
                    </a:p>
                    <a:p>
                      <a:pPr algn="ctr"/>
                      <a:r>
                        <a:rPr lang="de-DE" sz="1000" dirty="0"/>
                        <a:t>+ Fe2+</a:t>
                      </a:r>
                    </a:p>
                    <a:p>
                      <a:pPr algn="ctr"/>
                      <a:r>
                        <a:rPr lang="de-DE" sz="1000" dirty="0" err="1"/>
                        <a:t>Fraction</a:t>
                      </a:r>
                      <a:r>
                        <a:rPr lang="de-DE" sz="1000" dirty="0"/>
                        <a:t> 1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aseline="0" dirty="0"/>
                        <a:t>1 µM   ̴ </a:t>
                      </a:r>
                      <a:r>
                        <a:rPr lang="de-DE" sz="1000" dirty="0" err="1"/>
                        <a:t>Coproporphyrin</a:t>
                      </a:r>
                      <a:r>
                        <a:rPr lang="de-DE" sz="1000" dirty="0"/>
                        <a:t> III </a:t>
                      </a:r>
                      <a:r>
                        <a:rPr lang="de-DE" sz="1000" dirty="0" err="1"/>
                        <a:t>or</a:t>
                      </a:r>
                      <a:r>
                        <a:rPr lang="de-DE" sz="1000" dirty="0"/>
                        <a:t>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 err="1"/>
                        <a:t>Fe-Coproheme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43557.07 Da</a:t>
                      </a:r>
                      <a:endParaRPr lang="de-DE" sz="1000" dirty="0"/>
                    </a:p>
                    <a:p>
                      <a:pPr algn="ctr"/>
                      <a:r>
                        <a:rPr lang="de-DE" sz="1000" dirty="0"/>
                        <a:t>655 Da </a:t>
                      </a:r>
                    </a:p>
                    <a:p>
                      <a:pPr algn="ctr"/>
                      <a:r>
                        <a:rPr lang="de-DE" sz="1000" dirty="0"/>
                        <a:t>708.2 Da</a:t>
                      </a:r>
                      <a:endParaRPr lang="en-US" sz="1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402705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de-DE" sz="1000" dirty="0"/>
                        <a:t>8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000" baseline="0" dirty="0"/>
                        <a:t>4 µM </a:t>
                      </a:r>
                      <a:r>
                        <a:rPr lang="de-DE" sz="1000" dirty="0"/>
                        <a:t> </a:t>
                      </a:r>
                      <a:r>
                        <a:rPr lang="de-DE" sz="1000" baseline="0" dirty="0"/>
                        <a:t> ̴ </a:t>
                      </a:r>
                      <a:r>
                        <a:rPr lang="de-DE" sz="1000" dirty="0" err="1"/>
                        <a:t>CdCpfC</a:t>
                      </a:r>
                      <a:r>
                        <a:rPr lang="de-DE" sz="1000" dirty="0"/>
                        <a:t> C127R C353D</a:t>
                      </a:r>
                    </a:p>
                    <a:p>
                      <a:pPr algn="ctr"/>
                      <a:r>
                        <a:rPr lang="de-DE" sz="1000" dirty="0"/>
                        <a:t>+ Fe2+</a:t>
                      </a:r>
                    </a:p>
                    <a:p>
                      <a:pPr algn="ctr"/>
                      <a:r>
                        <a:rPr lang="de-DE" sz="1000" dirty="0" err="1"/>
                        <a:t>Fraction</a:t>
                      </a:r>
                      <a:r>
                        <a:rPr lang="de-DE" sz="1000" dirty="0"/>
                        <a:t> 2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aseline="0" dirty="0"/>
                        <a:t>1 µM   ̴ </a:t>
                      </a:r>
                      <a:r>
                        <a:rPr lang="de-DE" sz="1000" dirty="0" err="1"/>
                        <a:t>Coproporphyrin</a:t>
                      </a:r>
                      <a:r>
                        <a:rPr lang="de-DE" sz="1000" dirty="0"/>
                        <a:t> III </a:t>
                      </a:r>
                      <a:r>
                        <a:rPr lang="de-DE" sz="1000" dirty="0" err="1"/>
                        <a:t>or</a:t>
                      </a:r>
                      <a:r>
                        <a:rPr lang="de-DE" sz="1000" dirty="0"/>
                        <a:t>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dirty="0" err="1"/>
                        <a:t>Fe-Coproheme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43557.07 Da</a:t>
                      </a:r>
                      <a:endParaRPr lang="de-DE" sz="1000" dirty="0"/>
                    </a:p>
                    <a:p>
                      <a:pPr algn="ctr"/>
                      <a:r>
                        <a:rPr lang="de-DE" sz="1000" dirty="0"/>
                        <a:t>655 Da </a:t>
                      </a:r>
                    </a:p>
                    <a:p>
                      <a:pPr algn="ctr"/>
                      <a:r>
                        <a:rPr lang="de-DE" sz="1000" dirty="0"/>
                        <a:t>708.2 Da</a:t>
                      </a:r>
                      <a:endParaRPr lang="en-US" sz="1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94625351"/>
                  </a:ext>
                </a:extLst>
              </a:tr>
              <a:tr h="324757">
                <a:tc>
                  <a:txBody>
                    <a:bodyPr/>
                    <a:lstStyle/>
                    <a:p>
                      <a:pPr algn="ctr"/>
                      <a:r>
                        <a:rPr lang="de-DE" sz="1000" dirty="0"/>
                        <a:t>9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000" dirty="0" err="1"/>
                        <a:t>No</a:t>
                      </a:r>
                      <a:r>
                        <a:rPr lang="de-DE" sz="1000" dirty="0"/>
                        <a:t> </a:t>
                      </a:r>
                      <a:r>
                        <a:rPr lang="de-DE" sz="1000" dirty="0" err="1"/>
                        <a:t>protein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000" baseline="0" dirty="0" err="1"/>
                        <a:t>Dont</a:t>
                      </a:r>
                      <a:r>
                        <a:rPr lang="de-DE" sz="1000" baseline="0" dirty="0"/>
                        <a:t> </a:t>
                      </a:r>
                      <a:r>
                        <a:rPr lang="de-DE" sz="1000" baseline="0" dirty="0" err="1"/>
                        <a:t>know</a:t>
                      </a:r>
                      <a:r>
                        <a:rPr lang="de-DE" sz="1000" baseline="0" dirty="0"/>
                        <a:t>   ̴ </a:t>
                      </a:r>
                      <a:r>
                        <a:rPr lang="de-DE" sz="1000" dirty="0" err="1"/>
                        <a:t>Coproheme</a:t>
                      </a:r>
                      <a:r>
                        <a:rPr lang="de-DE" sz="1000" dirty="0"/>
                        <a:t>;</a:t>
                      </a:r>
                    </a:p>
                    <a:p>
                      <a:pPr algn="ctr"/>
                      <a:r>
                        <a:rPr lang="de-DE" sz="1000" dirty="0"/>
                        <a:t>MMD</a:t>
                      </a:r>
                      <a:r>
                        <a:rPr lang="en-US" sz="1000" dirty="0"/>
                        <a:t>;</a:t>
                      </a:r>
                    </a:p>
                    <a:p>
                      <a:pPr algn="ctr"/>
                      <a:r>
                        <a:rPr lang="de-DE" sz="1000" dirty="0"/>
                        <a:t>H</a:t>
                      </a:r>
                      <a:r>
                        <a:rPr lang="en-US" sz="1000" dirty="0" err="1"/>
                        <a:t>eme</a:t>
                      </a:r>
                      <a:r>
                        <a:rPr lang="en-US" sz="1000" dirty="0"/>
                        <a:t> 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000" dirty="0"/>
                        <a:t>708.2 Da</a:t>
                      </a:r>
                    </a:p>
                    <a:p>
                      <a:pPr algn="ctr"/>
                      <a:r>
                        <a:rPr lang="de-DE" sz="1000" dirty="0"/>
                        <a:t>678 Da</a:t>
                      </a:r>
                    </a:p>
                    <a:p>
                      <a:pPr algn="ctr"/>
                      <a:r>
                        <a:rPr lang="de-DE" sz="1000" dirty="0"/>
                        <a:t>662.2</a:t>
                      </a:r>
                      <a:r>
                        <a:rPr lang="en-US" sz="1000" dirty="0"/>
                        <a:t> Da</a:t>
                      </a:r>
                    </a:p>
                    <a:p>
                      <a:pPr algn="ctr"/>
                      <a:r>
                        <a:rPr lang="de-DE" sz="1000" dirty="0"/>
                        <a:t>6</a:t>
                      </a:r>
                      <a:r>
                        <a:rPr lang="en-US" sz="1000" dirty="0"/>
                        <a:t>16.2 Da</a:t>
                      </a:r>
                      <a:endParaRPr lang="de-DE" sz="1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53844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de-DE" sz="1000" dirty="0"/>
                        <a:t>10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000" baseline="0" dirty="0"/>
                        <a:t>4 µM </a:t>
                      </a:r>
                      <a:r>
                        <a:rPr lang="de-DE" sz="1000" dirty="0"/>
                        <a:t> </a:t>
                      </a:r>
                      <a:r>
                        <a:rPr lang="de-DE" sz="1000" baseline="0" dirty="0"/>
                        <a:t> ̴ </a:t>
                      </a:r>
                      <a:r>
                        <a:rPr lang="de-DE" sz="1000" dirty="0" err="1"/>
                        <a:t>CdChdC</a:t>
                      </a:r>
                      <a:r>
                        <a:rPr lang="de-DE" sz="1000" dirty="0"/>
                        <a:t> Y135A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000" baseline="0" dirty="0"/>
                        <a:t>4 µM   ̴ </a:t>
                      </a:r>
                      <a:r>
                        <a:rPr lang="de-DE" sz="1000" dirty="0" err="1"/>
                        <a:t>Coproheme</a:t>
                      </a:r>
                      <a:r>
                        <a:rPr lang="de-DE" sz="1000" dirty="0"/>
                        <a:t>;</a:t>
                      </a:r>
                    </a:p>
                    <a:p>
                      <a:pPr algn="ctr"/>
                      <a:r>
                        <a:rPr lang="de-DE" sz="1000" dirty="0"/>
                        <a:t>MMD</a:t>
                      </a:r>
                      <a:r>
                        <a:rPr lang="en-US" sz="1000" dirty="0"/>
                        <a:t>;</a:t>
                      </a:r>
                    </a:p>
                    <a:p>
                      <a:pPr algn="ctr"/>
                      <a:r>
                        <a:rPr lang="de-DE" sz="1000" dirty="0"/>
                        <a:t>H</a:t>
                      </a:r>
                      <a:r>
                        <a:rPr lang="en-US" sz="1000" dirty="0" err="1"/>
                        <a:t>eme</a:t>
                      </a:r>
                      <a:r>
                        <a:rPr lang="en-US" sz="1000" dirty="0"/>
                        <a:t> 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27164.90</a:t>
                      </a:r>
                      <a:endParaRPr lang="de-DE" sz="1000" dirty="0"/>
                    </a:p>
                    <a:p>
                      <a:pPr algn="ctr"/>
                      <a:r>
                        <a:rPr lang="de-DE" sz="1000" dirty="0"/>
                        <a:t>708.2 Da</a:t>
                      </a:r>
                    </a:p>
                    <a:p>
                      <a:pPr algn="ctr"/>
                      <a:r>
                        <a:rPr lang="de-DE" sz="1000" dirty="0"/>
                        <a:t>678 Da</a:t>
                      </a:r>
                    </a:p>
                    <a:p>
                      <a:pPr algn="ctr"/>
                      <a:r>
                        <a:rPr lang="de-DE" sz="1000" dirty="0"/>
                        <a:t>662.2</a:t>
                      </a:r>
                      <a:r>
                        <a:rPr lang="en-US" sz="1000" dirty="0"/>
                        <a:t> Da</a:t>
                      </a:r>
                    </a:p>
                    <a:p>
                      <a:pPr algn="ctr"/>
                      <a:r>
                        <a:rPr lang="de-DE" sz="1000" dirty="0"/>
                        <a:t>6</a:t>
                      </a:r>
                      <a:r>
                        <a:rPr lang="en-US" sz="1000" dirty="0"/>
                        <a:t>16.2 Da</a:t>
                      </a:r>
                      <a:endParaRPr lang="de-DE" sz="1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7566049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233593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22134CCC-A4DB-46B3-9F27-008EED75852E}"/>
              </a:ext>
            </a:extLst>
          </p:cNvPr>
          <p:cNvSpPr txBox="1"/>
          <p:nvPr/>
        </p:nvSpPr>
        <p:spPr>
          <a:xfrm>
            <a:off x="424544" y="244929"/>
            <a:ext cx="1034414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b="1" u="sng" dirty="0" err="1"/>
              <a:t>LmCpfC</a:t>
            </a:r>
            <a:r>
              <a:rPr lang="de-DE" sz="1400" b="1" u="sng" dirty="0"/>
              <a:t> WT:</a:t>
            </a:r>
          </a:p>
          <a:p>
            <a:r>
              <a:rPr lang="de-DE" sz="1400" b="1" u="sng" dirty="0"/>
              <a:t> </a:t>
            </a:r>
            <a:r>
              <a:rPr lang="en-US" sz="1400" dirty="0"/>
              <a:t>MASMTGGQQMGRGSMTKKVGLLVMAYGTPYKDEDIERYYTDIRHGHKPSEEMIADLRGRYHAIGGLSPLAKITEAQAYGLEKALNDSQDEVEFKAYIGLKHIEPFIEDAVEAMHKDGIEEAISIVLAPHYSSFSVEAYNKRAKEAADKLGGPRINAINDWYKQPKFIQMWADRINETAKQIPADELLDTVLIVSAHSLPEKIKQHNDPYPNQLQETADFIFEKVVVPHYALGWQSEGKTGEPWLGPDVQDLTRELYGREKYKHFIYTPVGFVAEHLEVLYDNDYECKVVTDEVGAAYHRPPMPNSDPEFLEVLRTVVWEKYSNLEHHHHHH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A1F5F07-3614-4268-846C-379D6A8E816E}"/>
              </a:ext>
            </a:extLst>
          </p:cNvPr>
          <p:cNvSpPr txBox="1"/>
          <p:nvPr/>
        </p:nvSpPr>
        <p:spPr>
          <a:xfrm>
            <a:off x="424544" y="1629924"/>
            <a:ext cx="1021747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b="1" u="sng" dirty="0" err="1"/>
              <a:t>CdCpfC</a:t>
            </a:r>
            <a:r>
              <a:rPr lang="de-DE" sz="1400" b="1" u="sng" dirty="0"/>
              <a:t> C127R C353D:</a:t>
            </a:r>
          </a:p>
          <a:p>
            <a:endParaRPr lang="de-DE" sz="1400" b="1" u="sng" dirty="0"/>
          </a:p>
          <a:p>
            <a:r>
              <a:rPr lang="en-US" sz="1400" dirty="0"/>
              <a:t>MASMTGGQQMGRGSMLPLPTWTLSDVDAILVLSFGGPEGQQDVIPFLENVTRGRGIPRERLEEVAVHYRHFGGISPLNALNREIIGNIIEVLSSRGLEIPVYFGNRNWHPFVNDTAEKMVRDGVRNVAVFATSAWGGYSGRRQYDEDIVRMNHHLEEKELPTLNCLKLRQFFDHPLFIEEMSSVVFQAARELGISALDELQLHQKVVFTAHSIPEVANENSGRKEDGPLYSRQVYEAASLVAKHLGISQERYDVVWQSASGNGQIPWLEPDILDYAKCQHDEGVSELVVAPIGFISDHMEVVWDLDHELQDLASDLGMSISRAATVGHTDSFATMIVELVEESLGVKPHQNLGTVPSKGCSFNGEPDEVNCCKPVQRPHSAKALEHHHHHH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16B0E37-8913-46F1-A8E2-B3EEB76D9510}"/>
              </a:ext>
            </a:extLst>
          </p:cNvPr>
          <p:cNvSpPr txBox="1"/>
          <p:nvPr/>
        </p:nvSpPr>
        <p:spPr>
          <a:xfrm>
            <a:off x="424544" y="4753747"/>
            <a:ext cx="952772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u="sng" dirty="0" err="1"/>
              <a:t>CdChdC</a:t>
            </a:r>
            <a:r>
              <a:rPr lang="en-US" sz="1400" b="1" u="sng" dirty="0"/>
              <a:t> Y135A</a:t>
            </a:r>
          </a:p>
          <a:p>
            <a:endParaRPr lang="en-US" sz="1400" b="1" u="sng" dirty="0"/>
          </a:p>
          <a:p>
            <a:r>
              <a:rPr lang="en-US" sz="1400" dirty="0"/>
              <a:t>GPMAEKLNFEELNSMQRYSQFAVFRAIPGALGSDRAEIVAQAQSFFDGLETAGKVEVRGIYD</a:t>
            </a:r>
          </a:p>
          <a:p>
            <a:r>
              <a:rPr lang="en-US" sz="1400" dirty="0"/>
              <a:t>LAGCRAEADFMIWWIAEEFEEIQAAFARFRRETVLGQVSEVAWLGNSLHRPAEFNRSHLP</a:t>
            </a:r>
          </a:p>
          <a:p>
            <a:r>
              <a:rPr lang="en-US" sz="1400" dirty="0"/>
              <a:t>SFIMGEIPGDWITVAPFVRSYDWYIMDPQKRRKILAEHGQAARDFPDVRANTVPAFALGD</a:t>
            </a:r>
          </a:p>
          <a:p>
            <a:r>
              <a:rPr lang="en-US" sz="1400" dirty="0"/>
              <a:t>YEWMLAFEAPRLDRIVDLMHKMRYTEARLHVREETPFFTGRRVSEVSELVNVLPG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23C7FFE-F7F2-4E30-B80B-873B985D2AB7}"/>
              </a:ext>
            </a:extLst>
          </p:cNvPr>
          <p:cNvSpPr txBox="1"/>
          <p:nvPr/>
        </p:nvSpPr>
        <p:spPr>
          <a:xfrm>
            <a:off x="424544" y="3150584"/>
            <a:ext cx="1021747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b="1" u="sng" dirty="0" err="1"/>
              <a:t>CdCpfC</a:t>
            </a:r>
            <a:r>
              <a:rPr lang="de-DE" sz="1400" b="1" u="sng" dirty="0"/>
              <a:t> </a:t>
            </a:r>
            <a:r>
              <a:rPr lang="de-DE" sz="1400" b="1" u="sng" dirty="0" err="1"/>
              <a:t>truncated</a:t>
            </a:r>
            <a:r>
              <a:rPr lang="de-DE" sz="1400" b="1" u="sng" dirty="0"/>
              <a:t>:</a:t>
            </a:r>
          </a:p>
          <a:p>
            <a:endParaRPr lang="de-DE" sz="1400" b="1" u="sng" dirty="0"/>
          </a:p>
          <a:p>
            <a:r>
              <a:rPr lang="en-US" sz="1400" dirty="0"/>
              <a:t>MASMTGGQQMGRGSMLPLPTWTLSDVDAILVLSFGGPEGQQDVIPFLENVTRGRGIPRERLEEVAVHYRHFGGISPLNALNREIIGNIIEVLSSRGLEIPVYFGNRNWHPFVNDTAEKMVRDGVRNVAVFATSAWGGYSGCRQYDEDIVRMNHHLEEKELPTLNCLKLRQFFDHPLFIEEMSSVVFQAARELGISALDELQLHQKVVFTAHSIPEVANENSGRKEDGPLYSRQVYEAASLVAKHLGISQERYDVVWQSASGNGQIPWLEPDILDYAKCQHDEGVSELVVAPIGFISDHMEVVWDLDHELQDLASDLGMSISRAATVGHTDSFATMIVELVEESLGHHHHHH</a:t>
            </a:r>
          </a:p>
        </p:txBody>
      </p:sp>
    </p:spTree>
    <p:extLst>
      <p:ext uri="{BB962C8B-B14F-4D97-AF65-F5344CB8AC3E}">
        <p14:creationId xmlns:p14="http://schemas.microsoft.com/office/powerpoint/2010/main" val="167431217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279</Words>
  <Application>Microsoft Office PowerPoint</Application>
  <PresentationFormat>Widescreen</PresentationFormat>
  <Paragraphs>112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Manfred</dc:creator>
  <cp:lastModifiedBy>Manfred</cp:lastModifiedBy>
  <cp:revision>28</cp:revision>
  <dcterms:created xsi:type="dcterms:W3CDTF">2022-03-16T10:42:29Z</dcterms:created>
  <dcterms:modified xsi:type="dcterms:W3CDTF">2022-05-10T13:52:02Z</dcterms:modified>
</cp:coreProperties>
</file>