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301" r:id="rId3"/>
    <p:sldId id="257" r:id="rId4"/>
    <p:sldId id="298" r:id="rId5"/>
    <p:sldId id="297" r:id="rId6"/>
    <p:sldId id="303" r:id="rId7"/>
    <p:sldId id="288" r:id="rId8"/>
    <p:sldId id="290" r:id="rId9"/>
    <p:sldId id="259" r:id="rId10"/>
    <p:sldId id="261" r:id="rId11"/>
    <p:sldId id="263" r:id="rId12"/>
    <p:sldId id="262" r:id="rId13"/>
    <p:sldId id="264" r:id="rId14"/>
    <p:sldId id="269" r:id="rId15"/>
    <p:sldId id="270" r:id="rId16"/>
    <p:sldId id="295" r:id="rId17"/>
    <p:sldId id="293" r:id="rId18"/>
    <p:sldId id="296" r:id="rId19"/>
    <p:sldId id="299" r:id="rId20"/>
    <p:sldId id="300" r:id="rId21"/>
    <p:sldId id="277" r:id="rId22"/>
    <p:sldId id="302" r:id="rId23"/>
    <p:sldId id="283" r:id="rId24"/>
    <p:sldId id="280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Page" id="{49AC1518-E72C-274C-8F1D-8C0D27C3910B}">
          <p14:sldIdLst>
            <p14:sldId id="256"/>
            <p14:sldId id="301"/>
          </p14:sldIdLst>
        </p14:section>
        <p14:section name="Background &amp; Claim" id="{400A3FA7-4848-024E-85BB-6A879D25B8A1}">
          <p14:sldIdLst>
            <p14:sldId id="257"/>
            <p14:sldId id="298"/>
            <p14:sldId id="297"/>
            <p14:sldId id="303"/>
            <p14:sldId id="288"/>
            <p14:sldId id="290"/>
            <p14:sldId id="259"/>
          </p14:sldIdLst>
        </p14:section>
        <p14:section name="Adjacency pairs" id="{14618592-A526-1A47-A28D-284A1B6E3AA4}">
          <p14:sldIdLst>
            <p14:sldId id="261"/>
            <p14:sldId id="263"/>
            <p14:sldId id="262"/>
            <p14:sldId id="264"/>
          </p14:sldIdLst>
        </p14:section>
        <p14:section name="Syntax" id="{B318AFA5-50F2-CE4A-AF41-2D0494553F08}">
          <p14:sldIdLst>
            <p14:sldId id="269"/>
            <p14:sldId id="270"/>
            <p14:sldId id="295"/>
            <p14:sldId id="293"/>
            <p14:sldId id="296"/>
            <p14:sldId id="299"/>
            <p14:sldId id="300"/>
          </p14:sldIdLst>
        </p14:section>
        <p14:section name="Prosody" id="{1218B2E7-F4DD-1B47-99F4-F7051A8491DF}">
          <p14:sldIdLst/>
        </p14:section>
        <p14:section name="Conclusions" id="{8D017775-C1FE-C446-8CD1-997A3B3EEAE2}">
          <p14:sldIdLst>
            <p14:sldId id="277"/>
            <p14:sldId id="302"/>
          </p14:sldIdLst>
        </p14:section>
        <p14:section name="Appendix" id="{F7BF8D5A-5D85-844D-9FA2-0D835E16D571}">
          <p14:sldIdLst/>
        </p14:section>
        <p14:section name="Acknowledgments" id="{BD29D232-355B-E24B-BBB8-FDF9903D72DD}">
          <p14:sldIdLst>
            <p14:sldId id="283"/>
          </p14:sldIdLst>
        </p14:section>
        <p14:section name="Thanks" id="{4E38AAD7-2C7C-1A4A-936C-6A0EDF693359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86551"/>
  </p:normalViewPr>
  <p:slideViewPr>
    <p:cSldViewPr snapToGrid="0" snapToObjects="1">
      <p:cViewPr varScale="1">
        <p:scale>
          <a:sx n="112" d="100"/>
          <a:sy n="112" d="100"/>
        </p:scale>
        <p:origin x="888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09E53-1EC6-B144-ABEC-CCE0B990C863}" type="datetimeFigureOut">
              <a:rPr lang="en-US" smtClean="0"/>
              <a:pPr/>
              <a:t>5/19/17</a:t>
            </a:fld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CA41C-E4CF-3C46-8A2D-D2924AF1A3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.vlachos@qmul.ac.uk" TargetMode="External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aroussou@upatras.gr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sa/4.0/" TargetMode="External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625642"/>
            <a:ext cx="10363200" cy="2273969"/>
          </a:xfr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5400" dirty="0" smtClean="0"/>
              <a:t>Constituent question-answer pairs: </a:t>
            </a:r>
            <a:r>
              <a:rPr lang="en-US" sz="3600" dirty="0" smtClean="0"/>
              <a:t>syntax, prosody, and the shape of discourse</a:t>
            </a:r>
            <a:endParaRPr lang="en-US" sz="3600" dirty="0"/>
          </a:p>
        </p:txBody>
      </p:sp>
      <p:sp>
        <p:nvSpPr>
          <p:cNvPr id="7" name="6 - Υπότιτλος"/>
          <p:cNvSpPr>
            <a:spLocks noGrp="1"/>
          </p:cNvSpPr>
          <p:nvPr>
            <p:ph type="subTitle" idx="1"/>
          </p:nvPr>
        </p:nvSpPr>
        <p:spPr>
          <a:xfrm>
            <a:off x="1383632" y="4259179"/>
            <a:ext cx="9893968" cy="2021305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Anna Roussou &amp; Christos Vlachos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University of Patras &amp; Queen Mary University of London</a:t>
            </a:r>
          </a:p>
          <a:p>
            <a:r>
              <a:rPr lang="en-US" sz="2400" dirty="0" smtClean="0">
                <a:solidFill>
                  <a:schemeClr val="tx1"/>
                </a:solidFill>
                <a:hlinkClick r:id="rId2"/>
              </a:rPr>
              <a:t>aroussou@upatras.gr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smtClean="0">
                <a:solidFill>
                  <a:schemeClr val="tx1"/>
                </a:solidFill>
                <a:hlinkClick r:id="rId3"/>
              </a:rPr>
              <a:t>c.vlachos@qmul.ac.uk</a:t>
            </a: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1900" dirty="0" smtClean="0">
                <a:solidFill>
                  <a:schemeClr val="tx1"/>
                </a:solidFill>
              </a:rPr>
              <a:t>Workshop on </a:t>
            </a:r>
            <a:r>
              <a:rPr lang="en-US" sz="1900" i="1" dirty="0" smtClean="0">
                <a:solidFill>
                  <a:schemeClr val="tx1"/>
                </a:solidFill>
              </a:rPr>
              <a:t>Questions-Answers in talk-in interaction</a:t>
            </a:r>
            <a:r>
              <a:rPr lang="en-US" sz="1900" dirty="0" smtClean="0">
                <a:solidFill>
                  <a:schemeClr val="tx1"/>
                </a:solidFill>
              </a:rPr>
              <a:t>, Thessaloniki, 13-14.10.2</a:t>
            </a:r>
            <a:r>
              <a:rPr lang="el-GR" sz="1900" dirty="0" smtClean="0">
                <a:solidFill>
                  <a:schemeClr val="tx1"/>
                </a:solidFill>
              </a:rPr>
              <a:t>01</a:t>
            </a:r>
            <a:r>
              <a:rPr lang="en-US" sz="1900" dirty="0" smtClean="0">
                <a:solidFill>
                  <a:schemeClr val="tx1"/>
                </a:solidFill>
              </a:rPr>
              <a:t>6</a:t>
            </a:r>
            <a:endParaRPr lang="en-US" sz="1900" i="1" dirty="0" smtClean="0">
              <a:solidFill>
                <a:schemeClr val="tx1"/>
              </a:solidFill>
            </a:endParaRPr>
          </a:p>
          <a:p>
            <a:endParaRPr lang="en-US" dirty="0" smtClean="0"/>
          </a:p>
          <a:p>
            <a:endParaRPr lang="el-GR" dirty="0"/>
          </a:p>
        </p:txBody>
      </p:sp>
      <p:pic>
        <p:nvPicPr>
          <p:cNvPr id="8" name="7 - Εικόνα" descr="question-peoples-questions-m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5380" y="2465611"/>
            <a:ext cx="1745441" cy="174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9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Type I: </a:t>
            </a:r>
            <a:r>
              <a:rPr lang="en-US" dirty="0" err="1" smtClean="0"/>
              <a:t>wh</a:t>
            </a:r>
            <a:r>
              <a:rPr lang="en-US" dirty="0" smtClean="0"/>
              <a:t>-fronting IQs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b="1" dirty="0" smtClean="0"/>
              <a:t>Felicitous</a:t>
            </a:r>
            <a:r>
              <a:rPr lang="en-US" dirty="0" smtClean="0"/>
              <a:t> in out-of-the-blue and aggressively non-D(</a:t>
            </a:r>
            <a:r>
              <a:rPr lang="en-US" dirty="0" err="1" smtClean="0"/>
              <a:t>iscourse</a:t>
            </a:r>
            <a:r>
              <a:rPr lang="en-US" dirty="0" smtClean="0"/>
              <a:t>) linked contexts (Pesetsky 1987, den </a:t>
            </a:r>
            <a:r>
              <a:rPr lang="en-US" dirty="0" err="1" smtClean="0"/>
              <a:t>Dikken</a:t>
            </a:r>
            <a:r>
              <a:rPr lang="en-US" dirty="0" smtClean="0"/>
              <a:t> &amp; Giannakidou 2002):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(3)	Out of the blue:</a:t>
            </a:r>
          </a:p>
          <a:p>
            <a:pPr marL="0" indent="0">
              <a:buNone/>
            </a:pPr>
            <a:r>
              <a:rPr lang="en-US" dirty="0" smtClean="0"/>
              <a:t>	Anna,  </a:t>
            </a:r>
            <a:r>
              <a:rPr lang="en-US" dirty="0" err="1" smtClean="0"/>
              <a:t>ti</a:t>
            </a:r>
            <a:r>
              <a:rPr lang="en-US" dirty="0" smtClean="0"/>
              <a:t> </a:t>
            </a:r>
            <a:r>
              <a:rPr lang="en-US" dirty="0" err="1" smtClean="0"/>
              <a:t>jinete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dirty="0" smtClean="0"/>
              <a:t>	Anna-voc what is-happening</a:t>
            </a:r>
          </a:p>
          <a:p>
            <a:pPr marL="0" indent="0">
              <a:buNone/>
            </a:pPr>
            <a:r>
              <a:rPr lang="en-US" dirty="0" smtClean="0"/>
              <a:t>	“Anna, what’s going on?”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(4) 	Aggressively non-D linked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i="1" dirty="0" err="1" smtClean="0"/>
              <a:t>Pjos</a:t>
            </a:r>
            <a:r>
              <a:rPr lang="en-US" i="1" dirty="0" smtClean="0"/>
              <a:t> </a:t>
            </a:r>
            <a:r>
              <a:rPr lang="en-US" i="1" dirty="0" err="1" smtClean="0"/>
              <a:t>sto</a:t>
            </a:r>
            <a:r>
              <a:rPr lang="en-US" i="1" dirty="0" smtClean="0"/>
              <a:t> </a:t>
            </a:r>
            <a:r>
              <a:rPr lang="en-US" i="1" dirty="0" err="1" smtClean="0"/>
              <a:t>kalo</a:t>
            </a:r>
            <a:r>
              <a:rPr lang="en-US" i="1" dirty="0" smtClean="0"/>
              <a:t> </a:t>
            </a:r>
            <a:r>
              <a:rPr lang="en-US" dirty="0" err="1" smtClean="0"/>
              <a:t>irthe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n-US" dirty="0" smtClean="0"/>
              <a:t>	who-nom to-the good came-3sg</a:t>
            </a:r>
          </a:p>
          <a:p>
            <a:pPr marL="0" indent="0">
              <a:buNone/>
            </a:pPr>
            <a:r>
              <a:rPr lang="en-US" dirty="0" smtClean="0"/>
              <a:t>	“Who on earth came?”</a:t>
            </a:r>
          </a:p>
        </p:txBody>
      </p:sp>
    </p:spTree>
    <p:extLst>
      <p:ext uri="{BB962C8B-B14F-4D97-AF65-F5344CB8AC3E}">
        <p14:creationId xmlns:p14="http://schemas.microsoft.com/office/powerpoint/2010/main" val="99210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03159"/>
            <a:ext cx="10972800" cy="492301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dirty="0"/>
              <a:t>A</a:t>
            </a:r>
            <a:r>
              <a:rPr lang="en-US" dirty="0" smtClean="0"/>
              <a:t>nswer </a:t>
            </a:r>
            <a:r>
              <a:rPr lang="en-US" b="1" dirty="0" smtClean="0"/>
              <a:t>may figure </a:t>
            </a:r>
            <a:r>
              <a:rPr lang="en-US" dirty="0" smtClean="0"/>
              <a:t>in previous discourse: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(5) 	Speaker A: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l-GR" dirty="0" smtClean="0"/>
              <a:t>Η μητέρα μου, ο πατέρας μου και εγώ, πήγαμε στο σούπερ μάρκετ να 	αγοράσουμε αυγά, γάλα και καφέ. Η μητέρα μου αγόρασε τα αυγά.</a:t>
            </a:r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“</a:t>
            </a:r>
            <a:r>
              <a:rPr lang="en-US" dirty="0"/>
              <a:t>My mother, my father and me went to the super market to buy eggs, </a:t>
            </a:r>
            <a:r>
              <a:rPr lang="el-GR" dirty="0" smtClean="0"/>
              <a:t>	</a:t>
            </a:r>
            <a:r>
              <a:rPr lang="en-US" dirty="0" smtClean="0"/>
              <a:t>milk</a:t>
            </a:r>
            <a:r>
              <a:rPr lang="en-US" dirty="0"/>
              <a:t>, and coffee. My mother bought the eggs</a:t>
            </a:r>
            <a:r>
              <a:rPr lang="en-US" dirty="0" smtClean="0"/>
              <a:t>.”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(6) </a:t>
            </a:r>
            <a:r>
              <a:rPr lang="el-GR" dirty="0" smtClean="0"/>
              <a:t>	</a:t>
            </a:r>
            <a:r>
              <a:rPr lang="en-US" dirty="0" smtClean="0"/>
              <a:t>Speaker B:</a:t>
            </a:r>
          </a:p>
          <a:p>
            <a:pPr marL="0" indent="0">
              <a:buNone/>
            </a:pPr>
            <a:r>
              <a:rPr lang="el-GR" dirty="0" smtClean="0"/>
              <a:t>	Ο πατέρας σου, τι αγόρασε (ο πατέρας σου);</a:t>
            </a:r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what bought-3sg the-nom father-nom yours</a:t>
            </a:r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“What did your father buy?”</a:t>
            </a:r>
            <a:endParaRPr lang="en-US" dirty="0"/>
          </a:p>
        </p:txBody>
      </p:sp>
      <p:sp>
        <p:nvSpPr>
          <p:cNvPr id="4" name="3 - Τίτλος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11951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5609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Type 2: </a:t>
            </a:r>
            <a:r>
              <a:rPr lang="en-US" dirty="0" err="1" smtClean="0"/>
              <a:t>wh</a:t>
            </a:r>
            <a:r>
              <a:rPr lang="en-US" dirty="0" smtClean="0"/>
              <a:t>-in situ IQs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b="1" dirty="0" smtClean="0"/>
              <a:t>Infelicitous</a:t>
            </a:r>
            <a:r>
              <a:rPr lang="el-GR" dirty="0" smtClean="0"/>
              <a:t> (#)</a:t>
            </a:r>
            <a:r>
              <a:rPr lang="en-US" dirty="0" smtClean="0"/>
              <a:t> </a:t>
            </a:r>
            <a:r>
              <a:rPr lang="en-US" dirty="0"/>
              <a:t>in </a:t>
            </a:r>
            <a:r>
              <a:rPr lang="en-US" dirty="0" smtClean="0"/>
              <a:t>out-of-the-blue </a:t>
            </a:r>
            <a:r>
              <a:rPr lang="en-US" dirty="0"/>
              <a:t>and aggressively </a:t>
            </a:r>
            <a:r>
              <a:rPr lang="en-US" dirty="0" smtClean="0"/>
              <a:t>non-D </a:t>
            </a:r>
            <a:r>
              <a:rPr lang="en-US" dirty="0"/>
              <a:t>linked </a:t>
            </a:r>
            <a:r>
              <a:rPr lang="en-US" dirty="0" smtClean="0"/>
              <a:t>contexts: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(7) </a:t>
            </a:r>
            <a:r>
              <a:rPr lang="el-GR" dirty="0" smtClean="0"/>
              <a:t>	</a:t>
            </a:r>
            <a:r>
              <a:rPr lang="en-US" dirty="0" smtClean="0"/>
              <a:t>Out </a:t>
            </a:r>
            <a:r>
              <a:rPr lang="en-US" dirty="0"/>
              <a:t>of the blue:</a:t>
            </a:r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# Anna </a:t>
            </a:r>
            <a:r>
              <a:rPr lang="en-US" dirty="0" err="1" smtClean="0"/>
              <a:t>jinete</a:t>
            </a:r>
            <a:r>
              <a:rPr lang="en-US" dirty="0" smtClean="0"/>
              <a:t> </a:t>
            </a:r>
            <a:r>
              <a:rPr lang="en-US" dirty="0" err="1" smtClean="0"/>
              <a:t>ti</a:t>
            </a:r>
            <a:r>
              <a:rPr lang="en-US" dirty="0" smtClean="0"/>
              <a:t>?</a:t>
            </a:r>
            <a:endParaRPr lang="en-US" dirty="0"/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Anna-voc is-happening </a:t>
            </a:r>
            <a:r>
              <a:rPr lang="en-US" dirty="0"/>
              <a:t>what</a:t>
            </a:r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“</a:t>
            </a:r>
            <a:r>
              <a:rPr lang="en-US" dirty="0"/>
              <a:t>Anna, what’s going on?”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(8)</a:t>
            </a:r>
            <a:r>
              <a:rPr lang="el-GR" dirty="0" smtClean="0"/>
              <a:t>	</a:t>
            </a:r>
            <a:r>
              <a:rPr lang="en-US" dirty="0" smtClean="0"/>
              <a:t>Aggressively non-D linked:</a:t>
            </a:r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# </a:t>
            </a:r>
            <a:r>
              <a:rPr lang="en-US" dirty="0" err="1" smtClean="0"/>
              <a:t>Irthe</a:t>
            </a:r>
            <a:r>
              <a:rPr lang="en-US" dirty="0" smtClean="0"/>
              <a:t> </a:t>
            </a:r>
            <a:r>
              <a:rPr lang="en-US" i="1" dirty="0" err="1" smtClean="0"/>
              <a:t>pjos</a:t>
            </a:r>
            <a:r>
              <a:rPr lang="en-US" i="1" dirty="0" smtClean="0"/>
              <a:t> </a:t>
            </a:r>
            <a:r>
              <a:rPr lang="en-US" i="1" dirty="0" err="1" smtClean="0"/>
              <a:t>sto</a:t>
            </a:r>
            <a:r>
              <a:rPr lang="en-US" i="1" dirty="0" smtClean="0"/>
              <a:t> </a:t>
            </a:r>
            <a:r>
              <a:rPr lang="en-US" i="1" dirty="0" err="1" smtClean="0"/>
              <a:t>kalo</a:t>
            </a:r>
            <a:r>
              <a:rPr lang="en-US" dirty="0" smtClean="0"/>
              <a:t>?</a:t>
            </a:r>
            <a:endParaRPr lang="en-US" dirty="0"/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came-3sg who-nom </a:t>
            </a:r>
            <a:r>
              <a:rPr lang="en-US" dirty="0"/>
              <a:t>to-the good </a:t>
            </a:r>
            <a:endParaRPr lang="en-US" dirty="0" smtClean="0"/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“</a:t>
            </a:r>
            <a:r>
              <a:rPr lang="en-US" dirty="0"/>
              <a:t>Who on earth came?”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24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1"/>
            <a:ext cx="10972800" cy="521176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dirty="0"/>
              <a:t>A</a:t>
            </a:r>
            <a:r>
              <a:rPr lang="en-US" dirty="0" smtClean="0"/>
              <a:t>nswer </a:t>
            </a:r>
            <a:r>
              <a:rPr lang="en-US" b="1" dirty="0" smtClean="0"/>
              <a:t>must figure</a:t>
            </a:r>
            <a:r>
              <a:rPr lang="en-US" dirty="0" smtClean="0"/>
              <a:t> in previous discourse 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(9) </a:t>
            </a:r>
            <a:r>
              <a:rPr lang="el-GR" dirty="0" smtClean="0"/>
              <a:t>	</a:t>
            </a:r>
            <a:r>
              <a:rPr lang="en-US" dirty="0" smtClean="0"/>
              <a:t>Speaker A:</a:t>
            </a:r>
          </a:p>
          <a:p>
            <a:pPr marL="0" indent="0">
              <a:buNone/>
            </a:pPr>
            <a:r>
              <a:rPr lang="el-GR" dirty="0" smtClean="0"/>
              <a:t>	Η μητέρα μου, ο πατέρας μου και εγώ, πήγαμε στο σούπερ μάρκετ να 	αγοράσουμε αυγά, γάλα 	και καφέ. Η μητέρα μου αγόρασε τα αυγά.</a:t>
            </a:r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“My mother, my father and me went to the super market to buy eggs, </a:t>
            </a:r>
            <a:r>
              <a:rPr lang="el-GR" dirty="0" smtClean="0"/>
              <a:t>	</a:t>
            </a:r>
            <a:r>
              <a:rPr lang="en-US" dirty="0" smtClean="0"/>
              <a:t>milk, and coffee. My mother bought the eggs.”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l-GR" dirty="0" smtClean="0"/>
              <a:t>10</a:t>
            </a:r>
            <a:r>
              <a:rPr lang="en-US" dirty="0" smtClean="0"/>
              <a:t>) </a:t>
            </a:r>
            <a:r>
              <a:rPr lang="el-GR" dirty="0" smtClean="0"/>
              <a:t>	</a:t>
            </a:r>
            <a:r>
              <a:rPr lang="en-US" dirty="0" smtClean="0"/>
              <a:t>Speaker B:</a:t>
            </a:r>
          </a:p>
          <a:p>
            <a:pPr marL="0" indent="0">
              <a:buNone/>
            </a:pPr>
            <a:r>
              <a:rPr lang="el-GR" dirty="0" smtClean="0"/>
              <a:t>	(Και) </a:t>
            </a:r>
            <a:r>
              <a:rPr lang="en-US" dirty="0" smtClean="0"/>
              <a:t>O </a:t>
            </a:r>
            <a:r>
              <a:rPr lang="en-US" dirty="0" err="1" smtClean="0"/>
              <a:t>pateras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aghorase</a:t>
            </a:r>
            <a:r>
              <a:rPr lang="en-US" dirty="0" smtClean="0"/>
              <a:t> </a:t>
            </a:r>
            <a:r>
              <a:rPr lang="en-US" b="1" dirty="0" err="1" smtClean="0"/>
              <a:t>ti</a:t>
            </a:r>
            <a:r>
              <a:rPr lang="en-US" dirty="0" smtClean="0"/>
              <a:t>?</a:t>
            </a:r>
          </a:p>
          <a:p>
            <a:pPr marL="0" indent="0">
              <a:buNone/>
            </a:pPr>
            <a:r>
              <a:rPr lang="el-GR" dirty="0" smtClean="0"/>
              <a:t>	(</a:t>
            </a:r>
            <a:r>
              <a:rPr lang="en-US" dirty="0" smtClean="0"/>
              <a:t>and) the-nom </a:t>
            </a:r>
            <a:r>
              <a:rPr lang="en-US" dirty="0"/>
              <a:t>father-nom yours </a:t>
            </a:r>
            <a:r>
              <a:rPr lang="en-US" dirty="0" smtClean="0"/>
              <a:t> bought-3sg what</a:t>
            </a:r>
          </a:p>
          <a:p>
            <a:pPr marL="0" indent="0">
              <a:buNone/>
            </a:pPr>
            <a:r>
              <a:rPr lang="el-GR" dirty="0" smtClean="0"/>
              <a:t>	</a:t>
            </a:r>
            <a:r>
              <a:rPr lang="en-US" dirty="0" smtClean="0"/>
              <a:t>“And your father bought what?”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75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/>
              <a:t>Wh</a:t>
            </a:r>
            <a:r>
              <a:rPr lang="en-US" dirty="0" smtClean="0"/>
              <a:t>-fronting (IQ)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dirty="0" err="1" smtClean="0"/>
              <a:t>Wh</a:t>
            </a:r>
            <a:r>
              <a:rPr lang="en-US" dirty="0" smtClean="0"/>
              <a:t>-phrases move from their argument position to the left-periphery of the clause (</a:t>
            </a:r>
            <a:r>
              <a:rPr lang="en-US" dirty="0" err="1" smtClean="0"/>
              <a:t>eg</a:t>
            </a:r>
            <a:r>
              <a:rPr lang="en-US" dirty="0" smtClean="0"/>
              <a:t>, </a:t>
            </a:r>
            <a:r>
              <a:rPr lang="en-US" dirty="0" err="1" smtClean="0"/>
              <a:t>Agouraki</a:t>
            </a:r>
            <a:r>
              <a:rPr lang="en-US" dirty="0" smtClean="0"/>
              <a:t> 1990; </a:t>
            </a:r>
            <a:r>
              <a:rPr lang="en-US" dirty="0" err="1" smtClean="0"/>
              <a:t>Tsimpli</a:t>
            </a:r>
            <a:r>
              <a:rPr lang="en-US" dirty="0" smtClean="0"/>
              <a:t> 1990, 1995, 1998):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(11)	</a:t>
            </a:r>
            <a:r>
              <a:rPr lang="en-US" u="sng" dirty="0" smtClean="0"/>
              <a:t>Grammatical in matrix </a:t>
            </a:r>
            <a:r>
              <a:rPr lang="en-US" u="sng" dirty="0"/>
              <a:t>and long-distance questions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b="1" dirty="0" err="1" smtClean="0"/>
              <a:t>Pjos</a:t>
            </a:r>
            <a:r>
              <a:rPr lang="en-US" dirty="0" smtClean="0"/>
              <a:t> </a:t>
            </a:r>
            <a:r>
              <a:rPr lang="en-US" dirty="0" err="1" smtClean="0"/>
              <a:t>ipan</a:t>
            </a:r>
            <a:r>
              <a:rPr lang="en-US" dirty="0" smtClean="0"/>
              <a:t> [</a:t>
            </a:r>
            <a:r>
              <a:rPr lang="en-US" dirty="0" err="1" smtClean="0"/>
              <a:t>oti</a:t>
            </a:r>
            <a:r>
              <a:rPr lang="en-US" dirty="0" smtClean="0"/>
              <a:t> </a:t>
            </a:r>
            <a:r>
              <a:rPr lang="en-US" dirty="0" err="1" smtClean="0"/>
              <a:t>efije</a:t>
            </a:r>
            <a:r>
              <a:rPr lang="en-US" dirty="0" smtClean="0"/>
              <a:t>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pjos</a:t>
            </a:r>
            <a:r>
              <a:rPr lang="en-US" baseline="-25000" dirty="0" smtClean="0"/>
              <a:t> </a:t>
            </a:r>
            <a:r>
              <a:rPr lang="en-US" dirty="0" smtClean="0"/>
              <a:t>]?</a:t>
            </a:r>
          </a:p>
          <a:p>
            <a:pPr marL="0" indent="0">
              <a:buNone/>
            </a:pPr>
            <a:r>
              <a:rPr lang="en-US" dirty="0" smtClean="0"/>
              <a:t>	who-nom said-3pl that left-3sg </a:t>
            </a:r>
          </a:p>
          <a:p>
            <a:pPr marL="0" indent="0">
              <a:buNone/>
            </a:pPr>
            <a:r>
              <a:rPr lang="en-US" dirty="0" smtClean="0"/>
              <a:t>	“Who did they say left?”</a:t>
            </a:r>
            <a:endParaRPr lang="en-US" dirty="0"/>
          </a:p>
          <a:p>
            <a:pPr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(12)	</a:t>
            </a:r>
            <a:r>
              <a:rPr lang="en-US" u="sng" dirty="0" smtClean="0"/>
              <a:t>Ungrammatical in islands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	*</a:t>
            </a:r>
            <a:r>
              <a:rPr lang="en-US" b="1" dirty="0" smtClean="0"/>
              <a:t>Ti</a:t>
            </a:r>
            <a:r>
              <a:rPr lang="en-US" dirty="0" smtClean="0"/>
              <a:t> se </a:t>
            </a:r>
            <a:r>
              <a:rPr lang="en-US" dirty="0" err="1" smtClean="0"/>
              <a:t>timorise</a:t>
            </a:r>
            <a:r>
              <a:rPr lang="en-US" dirty="0" smtClean="0"/>
              <a:t> [</a:t>
            </a:r>
            <a:r>
              <a:rPr lang="en-US" dirty="0" err="1" smtClean="0"/>
              <a:t>epidhi</a:t>
            </a:r>
            <a:r>
              <a:rPr lang="en-US" dirty="0" smtClean="0"/>
              <a:t> </a:t>
            </a:r>
            <a:r>
              <a:rPr lang="en-US" dirty="0" err="1" smtClean="0"/>
              <a:t>ipes</a:t>
            </a:r>
            <a:r>
              <a:rPr lang="en-US" dirty="0" smtClean="0"/>
              <a:t> </a:t>
            </a:r>
            <a:r>
              <a:rPr lang="en-US" dirty="0" err="1" smtClean="0"/>
              <a:t>t</a:t>
            </a:r>
            <a:r>
              <a:rPr lang="en-US" baseline="-25000" dirty="0" err="1" smtClean="0"/>
              <a:t>tiI</a:t>
            </a:r>
            <a:r>
              <a:rPr lang="en-US" dirty="0" smtClean="0"/>
              <a:t> ]?</a:t>
            </a:r>
          </a:p>
          <a:p>
            <a:pPr marL="0" indent="0">
              <a:buNone/>
            </a:pPr>
            <a:r>
              <a:rPr lang="en-US" dirty="0" smtClean="0"/>
              <a:t> 	what you-cl punished-3sg because said-2sg</a:t>
            </a:r>
          </a:p>
          <a:p>
            <a:pPr marL="0" indent="0">
              <a:buNone/>
            </a:pPr>
            <a:r>
              <a:rPr lang="en-US" dirty="0" smtClean="0"/>
              <a:t>	“*What did s/he punish you because you said?”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9343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/>
              <a:t>Wh</a:t>
            </a:r>
            <a:r>
              <a:rPr lang="en-US" dirty="0" smtClean="0"/>
              <a:t>-in situ (IQ)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dirty="0" err="1" smtClean="0"/>
              <a:t>Wh</a:t>
            </a:r>
            <a:r>
              <a:rPr lang="en-US" dirty="0" smtClean="0"/>
              <a:t>-phrases stay in their base position (e.g. </a:t>
            </a:r>
            <a:r>
              <a:rPr lang="en-US" dirty="0" err="1" smtClean="0"/>
              <a:t>Sinopoulou</a:t>
            </a:r>
            <a:r>
              <a:rPr lang="en-US" dirty="0" smtClean="0"/>
              <a:t> 2009; Vlachos 2010, 2012, 2014, </a:t>
            </a:r>
            <a:r>
              <a:rPr lang="en-US" dirty="0" err="1" smtClean="0"/>
              <a:t>Roussou</a:t>
            </a:r>
            <a:r>
              <a:rPr lang="en-US" dirty="0" smtClean="0"/>
              <a:t> et al. 2013):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/>
              <a:t>(</a:t>
            </a:r>
            <a:r>
              <a:rPr lang="en-US" dirty="0" smtClean="0"/>
              <a:t>13) 	</a:t>
            </a:r>
            <a:r>
              <a:rPr lang="en-US" u="sng" dirty="0" smtClean="0"/>
              <a:t>Grammatical </a:t>
            </a:r>
            <a:r>
              <a:rPr lang="en-US" u="sng" dirty="0"/>
              <a:t>in matrix and long-distance questions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Ipan</a:t>
            </a:r>
            <a:r>
              <a:rPr lang="en-US" dirty="0" smtClean="0"/>
              <a:t> </a:t>
            </a:r>
            <a:r>
              <a:rPr lang="en-US" dirty="0"/>
              <a:t>[</a:t>
            </a:r>
            <a:r>
              <a:rPr lang="en-US" dirty="0" err="1"/>
              <a:t>oti</a:t>
            </a:r>
            <a:r>
              <a:rPr lang="en-US" dirty="0"/>
              <a:t> </a:t>
            </a:r>
            <a:r>
              <a:rPr lang="en-US" dirty="0" err="1" smtClean="0"/>
              <a:t>efije</a:t>
            </a:r>
            <a:r>
              <a:rPr lang="en-US" dirty="0" smtClean="0"/>
              <a:t> </a:t>
            </a:r>
            <a:r>
              <a:rPr lang="en-US" b="1" dirty="0" err="1" smtClean="0"/>
              <a:t>pjos</a:t>
            </a:r>
            <a:r>
              <a:rPr lang="en-US" dirty="0" smtClean="0"/>
              <a:t>]?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said-3pl </a:t>
            </a:r>
            <a:r>
              <a:rPr lang="en-US" dirty="0"/>
              <a:t>that left-3sg </a:t>
            </a:r>
            <a:r>
              <a:rPr lang="en-US" dirty="0" smtClean="0"/>
              <a:t>who-nom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“</a:t>
            </a:r>
            <a:r>
              <a:rPr lang="en-US" dirty="0"/>
              <a:t>Who did they say left?”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(14)	</a:t>
            </a:r>
            <a:r>
              <a:rPr lang="en-US" u="sng" dirty="0" smtClean="0"/>
              <a:t>Grammatical </a:t>
            </a:r>
            <a:r>
              <a:rPr lang="en-US" u="sng" dirty="0"/>
              <a:t>in islands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 smtClean="0"/>
              <a:t>	Se </a:t>
            </a:r>
            <a:r>
              <a:rPr lang="en-US" dirty="0" err="1"/>
              <a:t>timorise</a:t>
            </a:r>
            <a:r>
              <a:rPr lang="en-US" dirty="0"/>
              <a:t> [</a:t>
            </a:r>
            <a:r>
              <a:rPr lang="en-US" dirty="0" err="1"/>
              <a:t>epidhi</a:t>
            </a:r>
            <a:r>
              <a:rPr lang="en-US" dirty="0"/>
              <a:t> </a:t>
            </a:r>
            <a:r>
              <a:rPr lang="en-US" dirty="0" err="1"/>
              <a:t>ipes</a:t>
            </a:r>
            <a:r>
              <a:rPr lang="en-US" dirty="0"/>
              <a:t> </a:t>
            </a:r>
            <a:r>
              <a:rPr lang="en-US" b="1" dirty="0" err="1" smtClean="0"/>
              <a:t>ti</a:t>
            </a:r>
            <a:r>
              <a:rPr lang="en-US" dirty="0" smtClean="0"/>
              <a:t> </a:t>
            </a:r>
            <a:r>
              <a:rPr lang="en-US" dirty="0"/>
              <a:t>]?</a:t>
            </a:r>
          </a:p>
          <a:p>
            <a:pPr marL="0" indent="0">
              <a:buNone/>
            </a:pPr>
            <a:r>
              <a:rPr lang="en-US" dirty="0" smtClean="0"/>
              <a:t>	you-</a:t>
            </a:r>
            <a:r>
              <a:rPr lang="en-US" dirty="0" err="1" smtClean="0"/>
              <a:t>cl</a:t>
            </a:r>
            <a:r>
              <a:rPr lang="en-US" dirty="0" smtClean="0"/>
              <a:t> </a:t>
            </a:r>
            <a:r>
              <a:rPr lang="en-US" dirty="0"/>
              <a:t>punished-3sg because </a:t>
            </a:r>
            <a:r>
              <a:rPr lang="en-US" dirty="0" smtClean="0"/>
              <a:t>said-2sg what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“S/he punished </a:t>
            </a:r>
            <a:r>
              <a:rPr lang="en-US" dirty="0"/>
              <a:t>you because you </a:t>
            </a:r>
            <a:r>
              <a:rPr lang="en-US" dirty="0" smtClean="0"/>
              <a:t>said what/WHAT?”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39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Some data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Interviews</a:t>
            </a:r>
          </a:p>
          <a:p>
            <a:r>
              <a:rPr lang="en-US" dirty="0" smtClean="0"/>
              <a:t>Parliamentary speech</a:t>
            </a:r>
          </a:p>
          <a:p>
            <a:r>
              <a:rPr lang="en-US" dirty="0" smtClean="0"/>
              <a:t>Interrogation</a:t>
            </a:r>
            <a:endParaRPr lang="el-GR" dirty="0"/>
          </a:p>
        </p:txBody>
      </p:sp>
      <p:pic>
        <p:nvPicPr>
          <p:cNvPr id="4" name="3 - Εικόνα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7175" y="2008188"/>
            <a:ext cx="2124075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- Θέση περιεχομένου" descr="ποιον_corpu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3784" y="3255338"/>
            <a:ext cx="6053584" cy="3176838"/>
          </a:xfrm>
        </p:spPr>
      </p:pic>
      <p:pic>
        <p:nvPicPr>
          <p:cNvPr id="5" name="4 - Εικόνα" descr="πότε_corp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02586"/>
            <a:ext cx="6007768" cy="3114395"/>
          </a:xfrm>
          <a:prstGeom prst="rect">
            <a:avLst/>
          </a:prstGeom>
        </p:spPr>
      </p:pic>
      <p:sp>
        <p:nvSpPr>
          <p:cNvPr id="6" name="5 - TextBox"/>
          <p:cNvSpPr txBox="1"/>
          <p:nvPr/>
        </p:nvSpPr>
        <p:spPr>
          <a:xfrm>
            <a:off x="7014411" y="649705"/>
            <a:ext cx="49236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“Per cent, you remember it.  And the polls started going down </a:t>
            </a:r>
            <a:r>
              <a:rPr lang="en-US" sz="2400" b="1" dirty="0" smtClean="0"/>
              <a:t>when</a:t>
            </a:r>
            <a:r>
              <a:rPr lang="en-US" sz="2400" dirty="0" smtClean="0"/>
              <a:t> </a:t>
            </a:r>
            <a:r>
              <a:rPr lang="en-US" sz="2400" dirty="0" err="1" smtClean="0"/>
              <a:t>Mr</a:t>
            </a:r>
            <a:r>
              <a:rPr lang="en-US" sz="2400" dirty="0" smtClean="0"/>
              <a:t> Para – </a:t>
            </a:r>
            <a:r>
              <a:rPr lang="en-US" sz="2400" dirty="0" err="1" smtClean="0"/>
              <a:t>Papachelas</a:t>
            </a:r>
            <a:r>
              <a:rPr lang="en-US" sz="2400" dirty="0" smtClean="0"/>
              <a:t>. When we said that we will give a solution. And that there international obligations…”</a:t>
            </a:r>
            <a:endParaRPr lang="el-GR" sz="2400" dirty="0"/>
          </a:p>
        </p:txBody>
      </p:sp>
      <p:sp>
        <p:nvSpPr>
          <p:cNvPr id="7" name="6 - TextBox"/>
          <p:cNvSpPr txBox="1"/>
          <p:nvPr/>
        </p:nvSpPr>
        <p:spPr>
          <a:xfrm>
            <a:off x="7014411" y="3416981"/>
            <a:ext cx="40065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400" dirty="0" smtClean="0"/>
              <a:t>“To go back.. </a:t>
            </a:r>
          </a:p>
          <a:p>
            <a:pPr marL="342900" indent="-342900"/>
            <a:r>
              <a:rPr lang="en-US" sz="2400" dirty="0" smtClean="0"/>
              <a:t>But the point is dangerous for </a:t>
            </a:r>
            <a:r>
              <a:rPr lang="en-US" sz="2400" b="1" dirty="0" smtClean="0"/>
              <a:t>who</a:t>
            </a:r>
            <a:r>
              <a:rPr lang="en-US" sz="2400" dirty="0" smtClean="0"/>
              <a:t>?</a:t>
            </a:r>
          </a:p>
          <a:p>
            <a:pPr marL="342900" indent="-342900"/>
            <a:r>
              <a:rPr lang="en-US" sz="2400" dirty="0" smtClean="0"/>
              <a:t>For the market and </a:t>
            </a:r>
            <a:r>
              <a:rPr lang="en-US" sz="2400" dirty="0" err="1" smtClean="0"/>
              <a:t>Mrs</a:t>
            </a:r>
            <a:r>
              <a:rPr lang="en-US" sz="2400" dirty="0" smtClean="0"/>
              <a:t> Merkel.”</a:t>
            </a:r>
          </a:p>
        </p:txBody>
      </p:sp>
      <p:sp>
        <p:nvSpPr>
          <p:cNvPr id="8" name="7 - TextBox"/>
          <p:cNvSpPr txBox="1"/>
          <p:nvPr/>
        </p:nvSpPr>
        <p:spPr>
          <a:xfrm>
            <a:off x="6870032" y="5878178"/>
            <a:ext cx="4150895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Corpus of spoken Greek of IMGS.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37674"/>
            <a:ext cx="10515600" cy="561453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en-GB" dirty="0" smtClean="0"/>
              <a:t>“</a:t>
            </a:r>
            <a:r>
              <a:rPr lang="el-GR" dirty="0" smtClean="0"/>
              <a:t>Εγώ </a:t>
            </a:r>
            <a:r>
              <a:rPr lang="el-GR" dirty="0"/>
              <a:t>νομίζω ότι το Κοινοβούλιο έχει υποχρέωση να κάνει αυτό το απλό ψήφισμα, το οποίο λέει </a:t>
            </a:r>
            <a:r>
              <a:rPr lang="el-GR" b="1" i="1" dirty="0">
                <a:solidFill>
                  <a:srgbClr val="FF0000"/>
                </a:solidFill>
              </a:rPr>
              <a:t>τι</a:t>
            </a:r>
            <a:r>
              <a:rPr lang="el-GR" b="1" i="1" dirty="0"/>
              <a:t>;</a:t>
            </a:r>
            <a:r>
              <a:rPr lang="el-GR" dirty="0"/>
              <a:t> Ζητούμε ακριβώς από την Επιτροπή να προχωρήσει στο μέγα ζητούμενο, που είναι η ασφάλεια της ναυσιπλοΐας στην Ευρωπαϊκή </a:t>
            </a:r>
            <a:r>
              <a:rPr lang="el-GR" dirty="0" smtClean="0"/>
              <a:t>Ένωση</a:t>
            </a:r>
            <a:r>
              <a:rPr lang="en-GB" dirty="0" smtClean="0"/>
              <a:t>” (OPUS2 Greek, s.id: 2636690)</a:t>
            </a:r>
          </a:p>
          <a:p>
            <a:pPr>
              <a:buNone/>
            </a:pPr>
            <a:r>
              <a:rPr lang="en-GB" dirty="0" smtClean="0"/>
              <a:t>[I think that the Parliament is obliged to carry out this simple</a:t>
            </a:r>
            <a:r>
              <a:rPr lang="el-GR" dirty="0" smtClean="0"/>
              <a:t> </a:t>
            </a:r>
            <a:r>
              <a:rPr lang="en-US" dirty="0" smtClean="0"/>
              <a:t>resolution</a:t>
            </a:r>
            <a:r>
              <a:rPr lang="en-GB" dirty="0" smtClean="0"/>
              <a:t>, which says what? We precisely ask the Committee to move on to...]</a:t>
            </a:r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“</a:t>
            </a:r>
            <a:r>
              <a:rPr lang="el-GR" dirty="0" smtClean="0"/>
              <a:t>Σήμερα </a:t>
            </a:r>
            <a:r>
              <a:rPr lang="el-GR" dirty="0"/>
              <a:t>μας λέτε: χρειάζεται να περιμένουμε κι άλλο. Μα να περιμένουμε </a:t>
            </a:r>
            <a:r>
              <a:rPr lang="el-GR" b="1" i="1" dirty="0">
                <a:solidFill>
                  <a:srgbClr val="FF0000"/>
                </a:solidFill>
              </a:rPr>
              <a:t>τι</a:t>
            </a:r>
            <a:r>
              <a:rPr lang="el-GR" b="1" i="1" dirty="0"/>
              <a:t>;</a:t>
            </a:r>
            <a:r>
              <a:rPr lang="el-GR" dirty="0"/>
              <a:t> Δεν νομίζω πως στα κείμενα της συνθήκης αναφέρεται το Συμβούλιο </a:t>
            </a:r>
            <a:r>
              <a:rPr lang="el-GR" dirty="0" err="1"/>
              <a:t>Ecofin</a:t>
            </a:r>
            <a:r>
              <a:rPr lang="el-GR" dirty="0"/>
              <a:t> ως </a:t>
            </a:r>
            <a:r>
              <a:rPr lang="el-GR" dirty="0" err="1"/>
              <a:t>υπερσυμβούλιο</a:t>
            </a:r>
            <a:r>
              <a:rPr lang="el-GR" dirty="0" smtClean="0"/>
              <a:t>.</a:t>
            </a:r>
            <a:r>
              <a:rPr lang="en-GB" dirty="0" smtClean="0"/>
              <a:t>” (OPUS2 Greek; s.id: 3047752)</a:t>
            </a:r>
          </a:p>
          <a:p>
            <a:pPr>
              <a:buNone/>
            </a:pPr>
            <a:r>
              <a:rPr lang="en-GB" dirty="0" smtClean="0"/>
              <a:t>[Today you are telling us: we have to wait more. But to wait for </a:t>
            </a:r>
            <a:r>
              <a:rPr lang="en-GB" u="sng" dirty="0" smtClean="0"/>
              <a:t>what</a:t>
            </a:r>
            <a:r>
              <a:rPr lang="en-GB" dirty="0" smtClean="0"/>
              <a:t>? I don’t </a:t>
            </a:r>
            <a:r>
              <a:rPr lang="en-GB" dirty="0" err="1" smtClean="0"/>
              <a:t>tink</a:t>
            </a:r>
            <a:r>
              <a:rPr lang="en-GB" dirty="0" smtClean="0"/>
              <a:t> that...]</a:t>
            </a:r>
          </a:p>
          <a:p>
            <a:pPr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55659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609600" y="445169"/>
            <a:ext cx="10972800" cy="5681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dirty="0" smtClean="0"/>
              <a:t>“</a:t>
            </a:r>
            <a:r>
              <a:rPr lang="el-GR" dirty="0" smtClean="0"/>
              <a:t>Όταν το Συμβούλιο αντιμετώπισε αυτή την κατάσταση, το πρώτο ερώτημα που θέσαμε ήταν: θα πρέπει να κάνουμε κάτι, αλλά για να επιτύχουμε </a:t>
            </a:r>
            <a:r>
              <a:rPr lang="el-GR" b="1" i="1" dirty="0" smtClean="0">
                <a:solidFill>
                  <a:srgbClr val="FF0000"/>
                </a:solidFill>
              </a:rPr>
              <a:t>τι</a:t>
            </a:r>
            <a:r>
              <a:rPr lang="el-GR" b="1" i="1" dirty="0" smtClean="0"/>
              <a:t>;</a:t>
            </a:r>
            <a:r>
              <a:rPr lang="el-GR" dirty="0" smtClean="0"/>
              <a:t> Ο πρώτος μας στόχος, κυρίες και κύριοι, είναι η αποκατάσταση κάποιας μορφής δημόσιας τάξης και εξουσίας, διότι ειδάλλως δεν θα μπορέσουμε να κάνουμε τίποτα.</a:t>
            </a:r>
            <a:r>
              <a:rPr lang="en-GB" dirty="0" smtClean="0"/>
              <a:t>” (OPUS2 Greek; s.id: </a:t>
            </a:r>
            <a:r>
              <a:rPr lang="is-IS" dirty="0" smtClean="0"/>
              <a:t>3114609)</a:t>
            </a:r>
          </a:p>
          <a:p>
            <a:pPr>
              <a:buNone/>
            </a:pPr>
            <a:r>
              <a:rPr lang="is-IS" dirty="0" smtClean="0"/>
              <a:t>[When the Commission came across this situation, the first question we asked was: we must do something, but to succeed </a:t>
            </a:r>
            <a:r>
              <a:rPr lang="is-IS" u="sng" dirty="0" smtClean="0"/>
              <a:t>what</a:t>
            </a:r>
            <a:r>
              <a:rPr lang="is-IS" dirty="0" smtClean="0"/>
              <a:t>? Our first goal, ladies and gentelemen, is the </a:t>
            </a:r>
            <a:r>
              <a:rPr lang="en-US" dirty="0" smtClean="0"/>
              <a:t>restoration of public order and authority…]</a:t>
            </a:r>
          </a:p>
          <a:p>
            <a:pPr>
              <a:buNone/>
            </a:pPr>
            <a:r>
              <a:rPr lang="en-US" dirty="0" smtClean="0"/>
              <a:t>(Data from </a:t>
            </a:r>
            <a:r>
              <a:rPr lang="fr-FR" i="1" dirty="0" smtClean="0"/>
              <a:t>www.</a:t>
            </a:r>
            <a:r>
              <a:rPr lang="fr-FR" b="1" i="1" dirty="0" smtClean="0"/>
              <a:t>sketchengine</a:t>
            </a:r>
            <a:r>
              <a:rPr lang="fr-FR" i="1" dirty="0" smtClean="0"/>
              <a:t>.co.uk)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Goals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consider the two strategies of forming constituent (</a:t>
            </a:r>
            <a:r>
              <a:rPr lang="en-US" dirty="0" err="1" smtClean="0"/>
              <a:t>wh</a:t>
            </a:r>
            <a:r>
              <a:rPr lang="en-US" dirty="0" smtClean="0"/>
              <a:t>-) questions in Greek, and evaluate the role of prosody and pragmatics.</a:t>
            </a:r>
          </a:p>
          <a:p>
            <a:r>
              <a:rPr lang="en-US" dirty="0" smtClean="0"/>
              <a:t>The basic claim is that syntax provides two possible strategies, while disambiguation arrives at the level of prosody and pragmatics (cf. ‘</a:t>
            </a:r>
            <a:r>
              <a:rPr lang="en-US" dirty="0" err="1" smtClean="0"/>
              <a:t>intonational</a:t>
            </a:r>
            <a:r>
              <a:rPr lang="en-US" dirty="0" smtClean="0"/>
              <a:t> pragmatics’ of </a:t>
            </a:r>
            <a:r>
              <a:rPr lang="en-US" dirty="0" err="1" smtClean="0"/>
              <a:t>Arvaniti</a:t>
            </a:r>
            <a:r>
              <a:rPr lang="en-US" dirty="0" smtClean="0"/>
              <a:t>, </a:t>
            </a:r>
            <a:r>
              <a:rPr lang="en-US" dirty="0" err="1" smtClean="0"/>
              <a:t>Baltazani</a:t>
            </a:r>
            <a:r>
              <a:rPr lang="en-US" dirty="0" smtClean="0"/>
              <a:t> &amp; </a:t>
            </a:r>
            <a:r>
              <a:rPr lang="en-US" dirty="0" err="1" smtClean="0"/>
              <a:t>Gryllia</a:t>
            </a:r>
            <a:r>
              <a:rPr lang="en-US" dirty="0" smtClean="0"/>
              <a:t> 2014).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609600" y="445169"/>
            <a:ext cx="10972800" cy="5681000"/>
          </a:xfrm>
        </p:spPr>
        <p:txBody>
          <a:bodyPr/>
          <a:lstStyle/>
          <a:p>
            <a:r>
              <a:rPr lang="en-US" dirty="0" smtClean="0"/>
              <a:t>A. </a:t>
            </a:r>
            <a:r>
              <a:rPr lang="el-GR" dirty="0" smtClean="0"/>
              <a:t>«Θα σας φαινόταν παράλογος ο εξής συλλογισμός;…»</a:t>
            </a:r>
            <a:endParaRPr lang="en-US" dirty="0" smtClean="0"/>
          </a:p>
          <a:p>
            <a:r>
              <a:rPr lang="en-US" dirty="0" smtClean="0"/>
              <a:t>B</a:t>
            </a:r>
            <a:r>
              <a:rPr lang="el-GR" dirty="0" smtClean="0"/>
              <a:t>. «Ωραία αλλά κάνετε αυτόν τον παραλληλισμό στηριζόμενος </a:t>
            </a:r>
            <a:r>
              <a:rPr lang="el-GR" dirty="0" smtClean="0">
                <a:solidFill>
                  <a:srgbClr val="FF0000"/>
                </a:solidFill>
              </a:rPr>
              <a:t>πού</a:t>
            </a:r>
            <a:r>
              <a:rPr lang="el-GR" dirty="0" smtClean="0"/>
              <a:t>;»</a:t>
            </a:r>
          </a:p>
          <a:p>
            <a:r>
              <a:rPr lang="en-US" dirty="0" smtClean="0"/>
              <a:t>A</a:t>
            </a:r>
            <a:r>
              <a:rPr lang="el-GR" dirty="0" smtClean="0"/>
              <a:t>. «Στη σελίδα όπου ήταν τυπωμένο το άρθρο υπήρχε ένα χαρτί.»</a:t>
            </a:r>
          </a:p>
          <a:p>
            <a:pPr>
              <a:buNone/>
            </a:pPr>
            <a:r>
              <a:rPr lang="el-GR" dirty="0" smtClean="0"/>
              <a:t>[Α: </a:t>
            </a:r>
            <a:r>
              <a:rPr lang="en-US" dirty="0" smtClean="0"/>
              <a:t>Would the following reasoning seem unreasonable to you?</a:t>
            </a:r>
            <a:endParaRPr lang="el-GR" dirty="0" smtClean="0"/>
          </a:p>
          <a:p>
            <a:pPr>
              <a:buNone/>
            </a:pPr>
            <a:r>
              <a:rPr lang="el-GR" dirty="0" smtClean="0"/>
              <a:t>Β</a:t>
            </a:r>
            <a:r>
              <a:rPr lang="en-US" dirty="0" smtClean="0"/>
              <a:t>: Fine, you are drawing this parallelism based on </a:t>
            </a:r>
            <a:r>
              <a:rPr lang="en-US" b="1" dirty="0" smtClean="0"/>
              <a:t>what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l-GR" dirty="0" smtClean="0"/>
              <a:t>Α</a:t>
            </a:r>
            <a:r>
              <a:rPr lang="en-US" dirty="0" smtClean="0"/>
              <a:t>: On the page where the article was written there was a paper.]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(</a:t>
            </a:r>
            <a:r>
              <a:rPr lang="el-GR" dirty="0" smtClean="0"/>
              <a:t>Αχμέτ </a:t>
            </a:r>
            <a:r>
              <a:rPr lang="el-GR" dirty="0" err="1" smtClean="0"/>
              <a:t>Ουμίτ</a:t>
            </a:r>
            <a:r>
              <a:rPr lang="el-GR" dirty="0" smtClean="0"/>
              <a:t> «</a:t>
            </a:r>
            <a:r>
              <a:rPr lang="el-GR" i="1" dirty="0" smtClean="0"/>
              <a:t>Η δολοφονία του Σουλτάνου</a:t>
            </a:r>
            <a:r>
              <a:rPr lang="el-GR" dirty="0" smtClean="0"/>
              <a:t>», σ. 150)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Concluding remarks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69582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sz="2800" b="1" dirty="0" smtClean="0"/>
              <a:t>Type 1 adjacency pairs require </a:t>
            </a:r>
            <a:r>
              <a:rPr lang="en-US" sz="2800" b="1" dirty="0" err="1" smtClean="0"/>
              <a:t>wh</a:t>
            </a:r>
            <a:r>
              <a:rPr lang="en-US" sz="2800" b="1" dirty="0" smtClean="0"/>
              <a:t>-questions with:</a:t>
            </a:r>
          </a:p>
          <a:p>
            <a:pPr lvl="1"/>
            <a:r>
              <a:rPr lang="en-US" dirty="0" smtClean="0"/>
              <a:t>“</a:t>
            </a:r>
            <a:r>
              <a:rPr lang="en-US" dirty="0" err="1" smtClean="0"/>
              <a:t>wh</a:t>
            </a:r>
            <a:r>
              <a:rPr lang="en-US" dirty="0" smtClean="0"/>
              <a:t>-fronting” syntax</a:t>
            </a:r>
          </a:p>
          <a:p>
            <a:pPr lvl="1"/>
            <a:r>
              <a:rPr lang="en-US" dirty="0" smtClean="0"/>
              <a:t>“L</a:t>
            </a:r>
            <a:r>
              <a:rPr lang="en-US" dirty="0"/>
              <a:t>*+H (or H*) L- !H</a:t>
            </a:r>
            <a:r>
              <a:rPr lang="en-US" dirty="0" smtClean="0"/>
              <a:t>%” spreading prosody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See also, </a:t>
            </a:r>
            <a:r>
              <a:rPr lang="en-US" sz="2800" dirty="0" err="1" smtClean="0"/>
              <a:t>Arvaniti</a:t>
            </a:r>
            <a:r>
              <a:rPr lang="en-US" sz="2800" dirty="0" smtClean="0"/>
              <a:t>, </a:t>
            </a:r>
            <a:r>
              <a:rPr lang="en-US" sz="2800" dirty="0" err="1" smtClean="0"/>
              <a:t>Baltazani</a:t>
            </a:r>
            <a:r>
              <a:rPr lang="en-US" sz="2800" dirty="0" smtClean="0"/>
              <a:t> &amp; </a:t>
            </a:r>
            <a:r>
              <a:rPr lang="en-US" sz="2800" dirty="0" err="1" smtClean="0"/>
              <a:t>Gryllia</a:t>
            </a:r>
            <a:r>
              <a:rPr lang="en-US" sz="2800" dirty="0" smtClean="0"/>
              <a:t> (2014): </a:t>
            </a:r>
            <a:endParaRPr lang="el-GR" sz="2800" dirty="0" smtClean="0"/>
          </a:p>
          <a:p>
            <a:pPr marL="571500" indent="-571500">
              <a:buAutoNum type="romanLcParenBoth"/>
            </a:pPr>
            <a:r>
              <a:rPr lang="fr-FR" sz="2800" dirty="0" smtClean="0"/>
              <a:t>L*H L-!H% (the </a:t>
            </a:r>
            <a:r>
              <a:rPr lang="fr-FR" sz="2800" dirty="0" err="1" smtClean="0"/>
              <a:t>utterance</a:t>
            </a:r>
            <a:r>
              <a:rPr lang="fr-FR" sz="2800" dirty="0" smtClean="0"/>
              <a:t> is </a:t>
            </a:r>
            <a:r>
              <a:rPr lang="fr-FR" sz="2800" dirty="0" err="1" smtClean="0"/>
              <a:t>incomplete</a:t>
            </a:r>
            <a:r>
              <a:rPr lang="fr-FR" sz="2800" dirty="0" smtClean="0"/>
              <a:t>, </a:t>
            </a:r>
            <a:r>
              <a:rPr lang="fr-FR" sz="2800" dirty="0" err="1" smtClean="0"/>
              <a:t>inviting</a:t>
            </a:r>
            <a:r>
              <a:rPr lang="fr-FR" sz="2800" dirty="0" smtClean="0"/>
              <a:t> for an </a:t>
            </a:r>
            <a:r>
              <a:rPr lang="fr-FR" sz="2800" dirty="0" err="1" smtClean="0"/>
              <a:t>answer</a:t>
            </a:r>
            <a:r>
              <a:rPr lang="fr-FR" sz="2800" dirty="0" smtClean="0"/>
              <a:t>)</a:t>
            </a:r>
          </a:p>
          <a:p>
            <a:pPr marL="571500" indent="-571500">
              <a:buAutoNum type="romanLcParenBoth"/>
            </a:pPr>
            <a:r>
              <a:rPr lang="fr-FR" sz="2800" dirty="0" smtClean="0"/>
              <a:t>L *H L-!L% (surprise, </a:t>
            </a:r>
            <a:r>
              <a:rPr lang="fr-FR" sz="2800" dirty="0" err="1" smtClean="0"/>
              <a:t>politeness</a:t>
            </a:r>
            <a:r>
              <a:rPr lang="fr-FR" sz="2800" dirty="0" smtClean="0"/>
              <a:t>/ the </a:t>
            </a:r>
            <a:r>
              <a:rPr lang="fr-FR" sz="2800" dirty="0" err="1" smtClean="0"/>
              <a:t>utterance</a:t>
            </a:r>
            <a:r>
              <a:rPr lang="fr-FR" sz="2800" dirty="0" smtClean="0"/>
              <a:t> is </a:t>
            </a:r>
            <a:r>
              <a:rPr lang="fr-FR" sz="2800" dirty="0" err="1" smtClean="0"/>
              <a:t>complete</a:t>
            </a:r>
            <a:r>
              <a:rPr lang="fr-FR" sz="2800" dirty="0" smtClean="0"/>
              <a:t>).</a:t>
            </a:r>
          </a:p>
          <a:p>
            <a:pPr marL="571500" indent="-571500">
              <a:buNone/>
            </a:pPr>
            <a:endParaRPr lang="fr-FR" sz="2800" dirty="0" smtClean="0"/>
          </a:p>
          <a:p>
            <a:r>
              <a:rPr lang="en-US" b="1" dirty="0" smtClean="0"/>
              <a:t>Type 2 adjacency pairs requires </a:t>
            </a:r>
            <a:r>
              <a:rPr lang="en-US" b="1" dirty="0" err="1" smtClean="0"/>
              <a:t>wh</a:t>
            </a:r>
            <a:r>
              <a:rPr lang="en-US" b="1" dirty="0" smtClean="0"/>
              <a:t>-questions with:</a:t>
            </a:r>
          </a:p>
          <a:p>
            <a:pPr lvl="1"/>
            <a:r>
              <a:rPr lang="en-US" dirty="0" smtClean="0"/>
              <a:t>“</a:t>
            </a:r>
            <a:r>
              <a:rPr lang="en-US" dirty="0" err="1" smtClean="0"/>
              <a:t>wh</a:t>
            </a:r>
            <a:r>
              <a:rPr lang="en-US" dirty="0" smtClean="0"/>
              <a:t>-in situ” syntax</a:t>
            </a:r>
          </a:p>
          <a:p>
            <a:pPr lvl="1"/>
            <a:r>
              <a:rPr lang="en-US" dirty="0" smtClean="0"/>
              <a:t>“</a:t>
            </a:r>
            <a:r>
              <a:rPr lang="cs-CZ" dirty="0" smtClean="0"/>
              <a:t>H* L- H% shrinking“ prosody</a:t>
            </a:r>
          </a:p>
          <a:p>
            <a:pPr marL="571500" indent="-571500">
              <a:buNone/>
            </a:pPr>
            <a:endParaRPr lang="fr-FR" sz="2800" dirty="0" smtClean="0"/>
          </a:p>
          <a:p>
            <a:pPr marL="571500" indent="-571500">
              <a:buNone/>
            </a:pPr>
            <a:endParaRPr lang="fr-FR" sz="2800" dirty="0" smtClean="0"/>
          </a:p>
          <a:p>
            <a:endParaRPr lang="el-GR" dirty="0" smtClean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47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Selected references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err="1" smtClean="0"/>
              <a:t>Arvaniti</a:t>
            </a:r>
            <a:r>
              <a:rPr lang="en-US" sz="2000" dirty="0" smtClean="0"/>
              <a:t> A., </a:t>
            </a:r>
            <a:r>
              <a:rPr lang="en-US" sz="2000" dirty="0" err="1" smtClean="0"/>
              <a:t>Baltazani</a:t>
            </a:r>
            <a:r>
              <a:rPr lang="en-US" sz="2000" dirty="0" smtClean="0"/>
              <a:t> M. &amp; </a:t>
            </a:r>
            <a:r>
              <a:rPr lang="en-US" sz="2000" dirty="0" err="1" smtClean="0"/>
              <a:t>Gryllia</a:t>
            </a:r>
            <a:r>
              <a:rPr lang="en-US" sz="2000" dirty="0" smtClean="0"/>
              <a:t> S. 2014. The pragmatic interpretation of intonation in Greek </a:t>
            </a:r>
            <a:r>
              <a:rPr lang="en-US" sz="2000" dirty="0" err="1" smtClean="0"/>
              <a:t>wh</a:t>
            </a:r>
            <a:r>
              <a:rPr lang="en-US" sz="2000" dirty="0" smtClean="0"/>
              <a:t>-questions. </a:t>
            </a:r>
            <a:r>
              <a:rPr lang="en-US" sz="2000" i="1" dirty="0" smtClean="0"/>
              <a:t>Proceedings of the 7th International Conference of Speech Prosody</a:t>
            </a:r>
            <a:r>
              <a:rPr lang="en-US" sz="2000" dirty="0" smtClean="0"/>
              <a:t>. Dublin, Ireland. 1144-1148.</a:t>
            </a:r>
          </a:p>
          <a:p>
            <a:pPr>
              <a:buNone/>
            </a:pPr>
            <a:r>
              <a:rPr lang="en-US" sz="2000" dirty="0" err="1" smtClean="0"/>
              <a:t>Chiou</a:t>
            </a:r>
            <a:r>
              <a:rPr lang="en-US" sz="2000" dirty="0" smtClean="0"/>
              <a:t>, M. &amp; Vlachos, C. 2016. The pragmatics of </a:t>
            </a:r>
            <a:r>
              <a:rPr lang="en-US" sz="2000" dirty="0" err="1" smtClean="0"/>
              <a:t>wh</a:t>
            </a:r>
            <a:r>
              <a:rPr lang="en-US" sz="2000" dirty="0" smtClean="0"/>
              <a:t>-in situ questions in Greek. Paper presented at the 37th Annual Meeting of the Department of Linguistics, School of Philology, Aristotle University of Thessaloniki </a:t>
            </a:r>
          </a:p>
          <a:p>
            <a:pPr>
              <a:buNone/>
            </a:pPr>
            <a:r>
              <a:rPr lang="en-US" sz="2000" dirty="0" smtClean="0"/>
              <a:t>Roussou, A., Vlachos, C. &amp; </a:t>
            </a:r>
            <a:r>
              <a:rPr lang="en-US" sz="2000" dirty="0" err="1" smtClean="0"/>
              <a:t>Papazachariou</a:t>
            </a:r>
            <a:r>
              <a:rPr lang="en-US" sz="2000" dirty="0" smtClean="0"/>
              <a:t>, D. 2013. In-situ, ex-situ and (non) echo questions. </a:t>
            </a:r>
            <a:r>
              <a:rPr lang="en-US" sz="2000" i="1" dirty="0" smtClean="0"/>
              <a:t>Major Trends in Theoretical and Applied Linguistics</a:t>
            </a:r>
            <a:r>
              <a:rPr lang="en-US" sz="2000" dirty="0" smtClean="0"/>
              <a:t>, 475-494. </a:t>
            </a:r>
            <a:r>
              <a:rPr lang="en-US" sz="2000" dirty="0" err="1" smtClean="0"/>
              <a:t>Versita</a:t>
            </a:r>
            <a:r>
              <a:rPr lang="en-US" sz="2000" dirty="0" smtClean="0"/>
              <a:t>, de </a:t>
            </a:r>
            <a:r>
              <a:rPr lang="en-US" sz="2000" dirty="0" err="1" smtClean="0"/>
              <a:t>Gruyter</a:t>
            </a:r>
            <a:r>
              <a:rPr lang="en-US" sz="2000" dirty="0" smtClean="0"/>
              <a:t>.</a:t>
            </a:r>
          </a:p>
          <a:p>
            <a:pPr>
              <a:buNone/>
            </a:pPr>
            <a:r>
              <a:rPr lang="en-US" sz="2000" dirty="0" smtClean="0"/>
              <a:t>Vlachos, C. 2012. </a:t>
            </a:r>
            <a:r>
              <a:rPr lang="en-US" sz="2000" i="1" dirty="0" err="1" smtClean="0"/>
              <a:t>Wh</a:t>
            </a:r>
            <a:r>
              <a:rPr lang="en-US" sz="2000" i="1" dirty="0" smtClean="0"/>
              <a:t>-constructions and the division of </a:t>
            </a:r>
            <a:r>
              <a:rPr lang="en-US" sz="2000" i="1" dirty="0" err="1" smtClean="0"/>
              <a:t>labour</a:t>
            </a:r>
            <a:r>
              <a:rPr lang="en-US" sz="2000" i="1" dirty="0" smtClean="0"/>
              <a:t> between syntax and the interfaces</a:t>
            </a:r>
            <a:r>
              <a:rPr lang="en-US" sz="2000" dirty="0" smtClean="0"/>
              <a:t>. PhD dissertation, University of Patras.</a:t>
            </a:r>
          </a:p>
          <a:p>
            <a:pPr>
              <a:buNone/>
            </a:pPr>
            <a:r>
              <a:rPr lang="en-US" sz="2000" dirty="0" smtClean="0"/>
              <a:t>Vlachos, C. 2014. </a:t>
            </a:r>
            <a:r>
              <a:rPr lang="en-US" sz="2000" dirty="0" err="1" smtClean="0"/>
              <a:t>Wh</a:t>
            </a:r>
            <a:r>
              <a:rPr lang="en-US" sz="2000" dirty="0" smtClean="0"/>
              <a:t>-inquiries in Modern Greek and their theoretical import(</a:t>
            </a:r>
            <a:r>
              <a:rPr lang="en-US" sz="2000" dirty="0" err="1" smtClean="0"/>
              <a:t>ance</a:t>
            </a:r>
            <a:r>
              <a:rPr lang="en-US" sz="2000" dirty="0" smtClean="0"/>
              <a:t>). </a:t>
            </a:r>
            <a:r>
              <a:rPr lang="en-US" sz="2000" i="1" dirty="0" smtClean="0"/>
              <a:t>Journal of Greek Linguistics</a:t>
            </a:r>
            <a:r>
              <a:rPr lang="en-US" sz="2000" dirty="0" smtClean="0"/>
              <a:t> 14: 212-247.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985411"/>
            <a:ext cx="60053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Christos Vlachos</a:t>
            </a:r>
            <a:r>
              <a:rPr lang="en-GB" dirty="0"/>
              <a:t> has received funding for this </a:t>
            </a:r>
            <a:r>
              <a:rPr lang="en-GB" dirty="0" smtClean="0"/>
              <a:t>presentation from </a:t>
            </a:r>
            <a:r>
              <a:rPr lang="en-GB" dirty="0"/>
              <a:t>the European Union’s Horizon 2020 research and innovation programme under the Marie </a:t>
            </a:r>
            <a:r>
              <a:rPr lang="en-GB" dirty="0" err="1"/>
              <a:t>Skłodowska</a:t>
            </a:r>
            <a:r>
              <a:rPr lang="en-GB" dirty="0"/>
              <a:t>-Curie grant agreement No. 656044. This project reflects only the author’s view and the REA is not responsible for any use that may be made of the information it contains.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4381" y="4472948"/>
            <a:ext cx="2379617" cy="8675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4306576"/>
            <a:ext cx="5676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work is licensed under the Creative Commons Attribution-</a:t>
            </a:r>
            <a:r>
              <a:rPr lang="en-GB" dirty="0" err="1"/>
              <a:t>ShareAlike</a:t>
            </a:r>
            <a:r>
              <a:rPr lang="en-GB" dirty="0"/>
              <a:t> 4.0 International License. To view a copy of this license, visit: </a:t>
            </a:r>
            <a:r>
              <a:rPr lang="en-GB" dirty="0">
                <a:hlinkClick r:id="rId3"/>
              </a:rPr>
              <a:t>http://creativecommons.org/licenses/by-sa/4.0/</a:t>
            </a:r>
            <a:r>
              <a:rPr lang="en-GB" dirty="0"/>
              <a:t>.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189" y="985411"/>
            <a:ext cx="3810000" cy="2641600"/>
          </a:xfrm>
        </p:spPr>
      </p:pic>
    </p:spTree>
    <p:extLst>
      <p:ext uri="{BB962C8B-B14F-4D97-AF65-F5344CB8AC3E}">
        <p14:creationId xmlns:p14="http://schemas.microsoft.com/office/powerpoint/2010/main" val="200230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74638"/>
            <a:ext cx="10363200" cy="1470025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hank you!</a:t>
            </a:r>
            <a:endParaRPr lang="en-US" dirty="0"/>
          </a:p>
        </p:txBody>
      </p:sp>
      <p:pic>
        <p:nvPicPr>
          <p:cNvPr id="4" name="3 - Εικόνα" descr="question-mark-clip-art-clipart-panda-free-clipart-images-pBWSR2-clipar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8959" y="2101850"/>
            <a:ext cx="1973342" cy="308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9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Constituent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812627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en-US" sz="3800" dirty="0" smtClean="0"/>
              <a:t>The standard view: constituent (</a:t>
            </a:r>
            <a:r>
              <a:rPr lang="en-US" sz="3800" dirty="0" err="1" smtClean="0"/>
              <a:t>wh</a:t>
            </a:r>
            <a:r>
              <a:rPr lang="en-US" sz="3800" dirty="0" smtClean="0"/>
              <a:t>-) questions are formed with displacement of the </a:t>
            </a:r>
            <a:r>
              <a:rPr lang="en-US" sz="3800" dirty="0" err="1" smtClean="0"/>
              <a:t>wh</a:t>
            </a:r>
            <a:r>
              <a:rPr lang="en-US" sz="3800" dirty="0" smtClean="0"/>
              <a:t>-phrase (Tsimpli 1990, 1995). </a:t>
            </a:r>
          </a:p>
          <a:p>
            <a:pPr>
              <a:buNone/>
            </a:pPr>
            <a:endParaRPr lang="en-US" sz="3800" dirty="0" smtClean="0"/>
          </a:p>
          <a:p>
            <a:pPr>
              <a:buNone/>
            </a:pPr>
            <a:r>
              <a:rPr lang="en-US" sz="3800" dirty="0" smtClean="0"/>
              <a:t>(1)	</a:t>
            </a:r>
            <a:r>
              <a:rPr lang="el-GR" sz="3800" dirty="0" smtClean="0"/>
              <a:t>	</a:t>
            </a:r>
            <a:r>
              <a:rPr lang="en-US" sz="3800" b="1" dirty="0" smtClean="0"/>
              <a:t>Me </a:t>
            </a:r>
            <a:r>
              <a:rPr lang="en-US" sz="3800" b="1" dirty="0" err="1" smtClean="0"/>
              <a:t>pjon</a:t>
            </a:r>
            <a:r>
              <a:rPr lang="en-US" sz="3800" b="1" dirty="0" smtClean="0"/>
              <a:t> </a:t>
            </a:r>
            <a:r>
              <a:rPr lang="en-US" sz="3800" dirty="0" err="1" smtClean="0"/>
              <a:t>milises</a:t>
            </a:r>
            <a:r>
              <a:rPr lang="en-US" sz="3800" dirty="0" smtClean="0"/>
              <a:t>?</a:t>
            </a:r>
          </a:p>
          <a:p>
            <a:pPr marL="0" indent="0">
              <a:buNone/>
            </a:pPr>
            <a:r>
              <a:rPr lang="en-US" sz="3800" dirty="0" smtClean="0"/>
              <a:t>	with whom talk-3sg</a:t>
            </a:r>
          </a:p>
          <a:p>
            <a:pPr marL="0" indent="0">
              <a:buNone/>
            </a:pPr>
            <a:r>
              <a:rPr lang="en-US" sz="3800" dirty="0" smtClean="0"/>
              <a:t>	“Who did you talk to? </a:t>
            </a:r>
          </a:p>
          <a:p>
            <a:pPr marL="0" indent="0">
              <a:buNone/>
            </a:pPr>
            <a:endParaRPr lang="en-US" sz="3800" dirty="0" smtClean="0"/>
          </a:p>
          <a:p>
            <a:pPr marL="0" indent="0"/>
            <a:r>
              <a:rPr lang="en-US" sz="3800" dirty="0"/>
              <a:t> </a:t>
            </a:r>
            <a:r>
              <a:rPr lang="en-US" sz="3800" dirty="0" smtClean="0"/>
              <a:t>But, the </a:t>
            </a:r>
            <a:r>
              <a:rPr lang="en-US" sz="3800" i="1" dirty="0" smtClean="0"/>
              <a:t>in situ</a:t>
            </a:r>
            <a:r>
              <a:rPr lang="en-US" sz="3800" dirty="0" smtClean="0"/>
              <a:t> alternative (no displacement) is also available (</a:t>
            </a:r>
            <a:r>
              <a:rPr lang="en-US" sz="3800" dirty="0" err="1" smtClean="0"/>
              <a:t>Sinopoulou</a:t>
            </a:r>
            <a:r>
              <a:rPr lang="en-US" sz="3800" dirty="0" smtClean="0"/>
              <a:t> 2009, Vlachos 2010, 2012, 2014, Roussou et al. 2013):</a:t>
            </a:r>
          </a:p>
          <a:p>
            <a:pPr marL="0" indent="0">
              <a:buNone/>
            </a:pPr>
            <a:endParaRPr lang="en-US" sz="3800" dirty="0" smtClean="0"/>
          </a:p>
          <a:p>
            <a:pPr>
              <a:buNone/>
            </a:pPr>
            <a:r>
              <a:rPr lang="en-US" sz="3800" dirty="0"/>
              <a:t>(2) </a:t>
            </a:r>
            <a:r>
              <a:rPr lang="en-US" sz="3800" dirty="0" smtClean="0"/>
              <a:t>	</a:t>
            </a:r>
            <a:r>
              <a:rPr lang="en-US" sz="3800" dirty="0" err="1" smtClean="0"/>
              <a:t>Milises</a:t>
            </a:r>
            <a:r>
              <a:rPr lang="en-US" sz="3800" dirty="0" smtClean="0"/>
              <a:t> </a:t>
            </a:r>
            <a:r>
              <a:rPr lang="en-US" sz="3800" b="1" dirty="0"/>
              <a:t>me </a:t>
            </a:r>
            <a:r>
              <a:rPr lang="en-US" sz="3800" b="1" dirty="0" err="1"/>
              <a:t>pjon</a:t>
            </a:r>
            <a:r>
              <a:rPr lang="en-US" sz="3800" dirty="0"/>
              <a:t>?</a:t>
            </a:r>
          </a:p>
          <a:p>
            <a:pPr marL="0" indent="0">
              <a:buNone/>
            </a:pPr>
            <a:r>
              <a:rPr lang="en-US" sz="3800" dirty="0" smtClean="0"/>
              <a:t>	talk-3sg </a:t>
            </a:r>
            <a:r>
              <a:rPr lang="en-US" sz="3800" dirty="0"/>
              <a:t>with who</a:t>
            </a:r>
          </a:p>
          <a:p>
            <a:pPr marL="0" indent="0">
              <a:buNone/>
            </a:pPr>
            <a:r>
              <a:rPr lang="en-US" sz="3800" dirty="0" smtClean="0"/>
              <a:t>	“</a:t>
            </a:r>
            <a:r>
              <a:rPr lang="en-US" sz="3800" dirty="0"/>
              <a:t>Who did you talk to</a:t>
            </a:r>
            <a:r>
              <a:rPr lang="en-US" sz="3800" dirty="0" smtClean="0"/>
              <a:t>?”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156757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- Τίτλος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Information-seeking vs. echo-questions</a:t>
            </a:r>
            <a:endParaRPr lang="el-GR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62000" y="1752605"/>
            <a:ext cx="10972800" cy="45259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Both (1) and (2) may each facilitate either of the two readings: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Information-seeking Question (IQ):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speaker requests </a:t>
            </a: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information.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Echo Question (EQ):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speaker requests confirmation of </a:t>
            </a: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given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information</a:t>
            </a:r>
            <a:r>
              <a:rPr kumimoji="0" lang="el-GR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repeat the value of </a:t>
            </a:r>
            <a:r>
              <a:rPr kumimoji="0" lang="en-US" sz="3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  <a:endParaRPr kumimoji="0" lang="el-GR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will discuss IQ patterns only, in either form (</a:t>
            </a:r>
            <a:r>
              <a:rPr kumimoji="0" lang="en-US" sz="3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 situ, in situ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Claim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en-US" dirty="0" err="1" smtClean="0"/>
              <a:t>Wh</a:t>
            </a:r>
            <a:r>
              <a:rPr lang="en-US" dirty="0" smtClean="0"/>
              <a:t>-fronting and in situ IQs form distinct adjacency pairs, each of which is shaped by the corresponding syntax and prosody.</a:t>
            </a:r>
          </a:p>
          <a:p>
            <a:pPr algn="just"/>
            <a:r>
              <a:rPr lang="en-US" dirty="0" smtClean="0"/>
              <a:t>The </a:t>
            </a:r>
            <a:r>
              <a:rPr lang="en-US" i="1" dirty="0" smtClean="0"/>
              <a:t>in situ</a:t>
            </a:r>
            <a:r>
              <a:rPr lang="en-US" dirty="0" smtClean="0"/>
              <a:t> pattern in IQs is contextually restricted (see also Vlachos &amp; Chios 2016), and corresponds to certain conversational settings.</a:t>
            </a:r>
          </a:p>
          <a:p>
            <a:pPr algn="just"/>
            <a:r>
              <a:rPr lang="en-US" dirty="0" smtClean="0"/>
              <a:t>More contextual information is required in the </a:t>
            </a:r>
            <a:r>
              <a:rPr lang="en-US" i="1" dirty="0" smtClean="0"/>
              <a:t>in situ</a:t>
            </a:r>
            <a:r>
              <a:rPr lang="en-US" dirty="0" smtClean="0"/>
              <a:t> construction.</a:t>
            </a:r>
          </a:p>
          <a:p>
            <a:pPr algn="just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The pattern…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l-GR" dirty="0" smtClean="0"/>
              <a:t>Α: Θα είσαι εδώ μέχρι </a:t>
            </a:r>
            <a:r>
              <a:rPr lang="el-GR" u="sng" dirty="0" smtClean="0"/>
              <a:t>τι ώρα</a:t>
            </a:r>
            <a:r>
              <a:rPr lang="el-GR" dirty="0" smtClean="0"/>
              <a:t>;</a:t>
            </a:r>
          </a:p>
          <a:p>
            <a:pPr>
              <a:buNone/>
            </a:pPr>
            <a:r>
              <a:rPr lang="el-GR" dirty="0" smtClean="0"/>
              <a:t>Β: Για ξαναπές μου την ερώτηση;</a:t>
            </a:r>
          </a:p>
          <a:p>
            <a:pPr>
              <a:buNone/>
            </a:pPr>
            <a:r>
              <a:rPr lang="en-US" dirty="0" smtClean="0"/>
              <a:t>A</a:t>
            </a:r>
            <a:r>
              <a:rPr lang="el-GR" dirty="0" smtClean="0"/>
              <a:t>: </a:t>
            </a:r>
            <a:r>
              <a:rPr lang="el-GR" u="sng" dirty="0" smtClean="0"/>
              <a:t>Μέχρι τι ώρα </a:t>
            </a:r>
            <a:r>
              <a:rPr lang="el-GR" dirty="0" smtClean="0"/>
              <a:t>θα είσαι εδώ;</a:t>
            </a:r>
          </a:p>
          <a:p>
            <a:pPr>
              <a:buNone/>
            </a:pPr>
            <a:endParaRPr lang="el-GR" dirty="0" smtClean="0"/>
          </a:p>
          <a:p>
            <a:pPr>
              <a:buNone/>
            </a:pPr>
            <a:r>
              <a:rPr lang="en-US" dirty="0" smtClean="0"/>
              <a:t>A: You’ll be around until </a:t>
            </a:r>
            <a:r>
              <a:rPr lang="en-US" u="sng" dirty="0" smtClean="0"/>
              <a:t>when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dirty="0" smtClean="0"/>
              <a:t>B: Can you repeat the question?</a:t>
            </a:r>
          </a:p>
          <a:p>
            <a:pPr>
              <a:buNone/>
            </a:pPr>
            <a:r>
              <a:rPr lang="en-US" dirty="0" smtClean="0"/>
              <a:t>A: Until </a:t>
            </a:r>
            <a:r>
              <a:rPr lang="en-US" u="sng" dirty="0" smtClean="0"/>
              <a:t>when</a:t>
            </a:r>
            <a:r>
              <a:rPr lang="en-US" dirty="0" smtClean="0"/>
              <a:t> will you be here?</a:t>
            </a:r>
            <a:endParaRPr lang="el-GR" dirty="0" smtClean="0"/>
          </a:p>
          <a:p>
            <a:endParaRPr lang="el-GR" dirty="0"/>
          </a:p>
        </p:txBody>
      </p:sp>
      <p:pic>
        <p:nvPicPr>
          <p:cNvPr id="4" name="3 - Εικόνα" descr="κατάλογο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0487" y="2762250"/>
            <a:ext cx="254317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Prosody I: </a:t>
            </a:r>
            <a:r>
              <a:rPr lang="en-US" dirty="0" err="1" smtClean="0"/>
              <a:t>Wh</a:t>
            </a:r>
            <a:r>
              <a:rPr lang="en-US" dirty="0" smtClean="0"/>
              <a:t>-fronting IQ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3352904"/>
            <a:ext cx="5006547" cy="1938992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b="1" dirty="0"/>
              <a:t>L*+H (or H*) L- !H</a:t>
            </a:r>
            <a:r>
              <a:rPr lang="en-US" sz="2400" b="1" dirty="0" smtClean="0"/>
              <a:t>%</a:t>
            </a:r>
            <a:r>
              <a:rPr lang="en-US" sz="2400" dirty="0" smtClean="0"/>
              <a:t> (also </a:t>
            </a:r>
            <a:r>
              <a:rPr lang="en-US" sz="2400" dirty="0" err="1" smtClean="0"/>
              <a:t>Arvaniti</a:t>
            </a:r>
            <a:r>
              <a:rPr lang="en-US" sz="2400" dirty="0" smtClean="0"/>
              <a:t> 2001)</a:t>
            </a:r>
          </a:p>
          <a:p>
            <a:pPr marL="285750" indent="-285750"/>
            <a:endParaRPr lang="en-US" sz="2400" dirty="0" smtClean="0"/>
          </a:p>
          <a:p>
            <a:pPr marL="285750" indent="-285750"/>
            <a:r>
              <a:rPr lang="en-US" sz="2400" b="1" dirty="0" smtClean="0"/>
              <a:t>“</a:t>
            </a:r>
            <a:r>
              <a:rPr lang="en-US" sz="2400" b="1" dirty="0"/>
              <a:t>Spreading” pattern</a:t>
            </a:r>
            <a:r>
              <a:rPr lang="en-US" sz="2400" dirty="0"/>
              <a:t>: </a:t>
            </a:r>
            <a:r>
              <a:rPr lang="en-US" sz="2400" dirty="0" smtClean="0"/>
              <a:t>the </a:t>
            </a:r>
            <a:r>
              <a:rPr lang="en-US" sz="2400" dirty="0"/>
              <a:t>IQ </a:t>
            </a:r>
            <a:r>
              <a:rPr lang="en-US" sz="2400" dirty="0" smtClean="0"/>
              <a:t>melody expands over </a:t>
            </a:r>
            <a:r>
              <a:rPr lang="en-US" sz="2400" dirty="0"/>
              <a:t>the whole </a:t>
            </a:r>
            <a:r>
              <a:rPr lang="en-US" sz="2400" dirty="0" smtClean="0"/>
              <a:t>utterance.</a:t>
            </a:r>
            <a:endParaRPr lang="en-US" sz="2400" dirty="0"/>
          </a:p>
        </p:txBody>
      </p:sp>
      <p:pic>
        <p:nvPicPr>
          <p:cNvPr id="7" name="6 - Θέση περιεχομένου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31183" y="1417638"/>
            <a:ext cx="6208537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5382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Prosody II: </a:t>
            </a:r>
            <a:r>
              <a:rPr lang="en-US" dirty="0" err="1" smtClean="0"/>
              <a:t>Wh</a:t>
            </a:r>
            <a:r>
              <a:rPr lang="en-US" dirty="0" smtClean="0"/>
              <a:t>-in situ IQ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3181002"/>
            <a:ext cx="4141573" cy="193899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cs-CZ" sz="2400" b="1" dirty="0" smtClean="0"/>
              <a:t>H* L- H%</a:t>
            </a:r>
          </a:p>
          <a:p>
            <a:pPr marL="285750" indent="-285750"/>
            <a:endParaRPr lang="en-US" sz="2400" dirty="0"/>
          </a:p>
          <a:p>
            <a:pPr marL="285750" indent="-285750">
              <a:buFont typeface="Arial" charset="0"/>
              <a:buChar char="•"/>
            </a:pPr>
            <a:r>
              <a:rPr lang="en-US" sz="2400" b="1" dirty="0" smtClean="0"/>
              <a:t>“Shrinking” </a:t>
            </a:r>
            <a:r>
              <a:rPr lang="en-US" sz="2400" b="1" dirty="0"/>
              <a:t>pattern</a:t>
            </a:r>
            <a:r>
              <a:rPr lang="en-US" sz="2400" dirty="0"/>
              <a:t>: </a:t>
            </a:r>
            <a:r>
              <a:rPr lang="en-US" sz="2400" dirty="0" smtClean="0"/>
              <a:t>the </a:t>
            </a:r>
            <a:r>
              <a:rPr lang="en-US" sz="2400" dirty="0"/>
              <a:t>IQ melody </a:t>
            </a:r>
            <a:r>
              <a:rPr lang="en-US" sz="2400" dirty="0" smtClean="0"/>
              <a:t>concentrates on the </a:t>
            </a:r>
            <a:r>
              <a:rPr lang="en-US" sz="2400" dirty="0" err="1" smtClean="0"/>
              <a:t>wh</a:t>
            </a:r>
            <a:r>
              <a:rPr lang="en-US" sz="2400" dirty="0" smtClean="0"/>
              <a:t>-in situ phrase.</a:t>
            </a:r>
            <a:endParaRPr lang="en-US" sz="2400" dirty="0"/>
          </a:p>
        </p:txBody>
      </p:sp>
      <p:sp>
        <p:nvSpPr>
          <p:cNvPr id="7" name="6 - TextBox"/>
          <p:cNvSpPr txBox="1"/>
          <p:nvPr/>
        </p:nvSpPr>
        <p:spPr>
          <a:xfrm>
            <a:off x="838200" y="3181001"/>
            <a:ext cx="4141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dirty="0"/>
          </a:p>
        </p:txBody>
      </p:sp>
      <p:pic>
        <p:nvPicPr>
          <p:cNvPr id="9" name="8 - Θέση περιεχομένου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73863" y="1600200"/>
            <a:ext cx="6208537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83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Patterns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dirty="0" smtClean="0"/>
              <a:t>Syntax provides both options: with </a:t>
            </a:r>
            <a:r>
              <a:rPr lang="en-US" dirty="0" err="1" smtClean="0"/>
              <a:t>wh</a:t>
            </a:r>
            <a:r>
              <a:rPr lang="en-US" dirty="0" smtClean="0"/>
              <a:t>-fronting (</a:t>
            </a:r>
            <a:r>
              <a:rPr lang="en-US" i="1" dirty="0" smtClean="0"/>
              <a:t>ex situ</a:t>
            </a:r>
            <a:r>
              <a:rPr lang="en-US" dirty="0" smtClean="0"/>
              <a:t>) and without fronting (</a:t>
            </a:r>
            <a:r>
              <a:rPr lang="en-US" i="1" dirty="0" smtClean="0"/>
              <a:t>in situ</a:t>
            </a:r>
            <a:r>
              <a:rPr lang="en-US" dirty="0" smtClean="0"/>
              <a:t>).</a:t>
            </a:r>
          </a:p>
          <a:p>
            <a:r>
              <a:rPr lang="en-US" dirty="0" smtClean="0"/>
              <a:t>There is no one-to-one correspondence between syntax and interpretation.</a:t>
            </a:r>
          </a:p>
          <a:p>
            <a:r>
              <a:rPr lang="en-US" b="1" dirty="0" smtClean="0"/>
              <a:t>BUT:</a:t>
            </a:r>
          </a:p>
          <a:p>
            <a:r>
              <a:rPr lang="en-US" dirty="0" smtClean="0"/>
              <a:t>The two varieties exhibit a ‘core’ prosodic pattern (</a:t>
            </a:r>
            <a:r>
              <a:rPr lang="cs-CZ" dirty="0" smtClean="0"/>
              <a:t>H* L- H%</a:t>
            </a:r>
            <a:r>
              <a:rPr lang="en-US" dirty="0" smtClean="0"/>
              <a:t>) which is either spreading or shrinking.</a:t>
            </a:r>
          </a:p>
          <a:p>
            <a:r>
              <a:rPr lang="en-US" dirty="0" smtClean="0"/>
              <a:t>There are syntactic restrictions for </a:t>
            </a:r>
            <a:r>
              <a:rPr lang="en-US" dirty="0" err="1" smtClean="0"/>
              <a:t>wh</a:t>
            </a:r>
            <a:r>
              <a:rPr lang="en-US" dirty="0" smtClean="0"/>
              <a:t>-fronting only.</a:t>
            </a:r>
          </a:p>
          <a:p>
            <a:r>
              <a:rPr lang="en-US" dirty="0" smtClean="0"/>
              <a:t>There is need for a context for the </a:t>
            </a:r>
            <a:r>
              <a:rPr lang="en-US" dirty="0" err="1" smtClean="0"/>
              <a:t>wh</a:t>
            </a:r>
            <a:r>
              <a:rPr lang="en-US" dirty="0" smtClean="0"/>
              <a:t>-in-situ counterpart.</a:t>
            </a:r>
          </a:p>
        </p:txBody>
      </p:sp>
    </p:spTree>
    <p:extLst>
      <p:ext uri="{BB962C8B-B14F-4D97-AF65-F5344CB8AC3E}">
        <p14:creationId xmlns:p14="http://schemas.microsoft.com/office/powerpoint/2010/main" val="185260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1431</TotalTime>
  <Words>1336</Words>
  <Application>Microsoft Macintosh PowerPoint</Application>
  <PresentationFormat>Widescreen</PresentationFormat>
  <Paragraphs>175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Θέμα του Office</vt:lpstr>
      <vt:lpstr>Constituent question-answer pairs: syntax, prosody, and the shape of discourse</vt:lpstr>
      <vt:lpstr>Goals</vt:lpstr>
      <vt:lpstr>Constituent questions</vt:lpstr>
      <vt:lpstr>Information-seeking vs. echo-questions</vt:lpstr>
      <vt:lpstr>Claim</vt:lpstr>
      <vt:lpstr>The pattern…</vt:lpstr>
      <vt:lpstr>Prosody I: Wh-fronting IQ</vt:lpstr>
      <vt:lpstr>Prosody II: Wh-in situ IQ</vt:lpstr>
      <vt:lpstr>Patterns I</vt:lpstr>
      <vt:lpstr>Type I: wh-fronting IQs</vt:lpstr>
      <vt:lpstr>PowerPoint Presentation</vt:lpstr>
      <vt:lpstr>Type 2: wh-in situ IQs</vt:lpstr>
      <vt:lpstr>PowerPoint Presentation</vt:lpstr>
      <vt:lpstr>Wh-fronting (IQ)</vt:lpstr>
      <vt:lpstr>Wh-in situ (IQ)</vt:lpstr>
      <vt:lpstr>Some data</vt:lpstr>
      <vt:lpstr>PowerPoint Presentation</vt:lpstr>
      <vt:lpstr>PowerPoint Presentation</vt:lpstr>
      <vt:lpstr>PowerPoint Presentation</vt:lpstr>
      <vt:lpstr>PowerPoint Presentation</vt:lpstr>
      <vt:lpstr>Concluding remarks</vt:lpstr>
      <vt:lpstr>Selected references</vt:lpstr>
      <vt:lpstr>PowerPoint Presentation</vt:lpstr>
      <vt:lpstr>thank you!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Constituent question-answer pairs</dc:title>
  <dc:creator>Christos Vlachos</dc:creator>
  <cp:lastModifiedBy>Christos Vlachos</cp:lastModifiedBy>
  <cp:revision>276</cp:revision>
  <cp:lastPrinted>2016-09-30T12:34:49Z</cp:lastPrinted>
  <dcterms:created xsi:type="dcterms:W3CDTF">2016-09-29T08:42:20Z</dcterms:created>
  <dcterms:modified xsi:type="dcterms:W3CDTF">2017-05-19T14:22:15Z</dcterms:modified>
</cp:coreProperties>
</file>