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Avenir" panose="02000503020000020003" pitchFamily="2" charset="0"/>
      <p:regular r:id="rId18"/>
      <p:italic r:id="rId19"/>
    </p:embeddedFont>
    <p:embeddedFont>
      <p:font typeface="Helvetica Neue" panose="02000503000000020004" pitchFamily="2" charset="0"/>
      <p:regular r:id="rId20"/>
      <p:bold r:id="rId21"/>
      <p:italic r:id="rId22"/>
      <p:boldItalic r:id="rId23"/>
    </p:embeddedFont>
    <p:embeddedFont>
      <p:font typeface="Helvetica Neue Light" panose="02000403000000020004" pitchFamily="2" charset="0"/>
      <p:regular r:id="rId24"/>
      <p:bold r:id="rId25"/>
      <p:italic r:id="rId26"/>
      <p:boldItalic r:id="rId27"/>
    </p:embeddedFont>
    <p:embeddedFont>
      <p:font typeface="Open Sans" panose="020B0606030504020204" pitchFamily="34" charset="0"/>
      <p:regular r:id="rId28"/>
      <p:bold r:id="rId29"/>
      <p:italic r:id="rId30"/>
      <p:boldItalic r:id="rId31"/>
    </p:embeddedFont>
    <p:embeddedFont>
      <p:font typeface="Roboto" panose="02000000000000000000" pitchFamily="2" charset="0"/>
      <p:regular r:id="rId32"/>
      <p:bold r:id="rId33"/>
      <p:italic r:id="rId34"/>
      <p:boldItalic r:id="rId35"/>
    </p:embeddedFont>
    <p:embeddedFont>
      <p:font typeface="Roboto Light" panose="02000000000000000000" pitchFamily="2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79"/>
  </p:normalViewPr>
  <p:slideViewPr>
    <p:cSldViewPr snapToGrid="0">
      <p:cViewPr varScale="1">
        <p:scale>
          <a:sx n="161" d="100"/>
          <a:sy n="161" d="100"/>
        </p:scale>
        <p:origin x="480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Honored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sz="2800">
                <a:solidFill>
                  <a:schemeClr val="dk1"/>
                </a:solidFill>
              </a:rPr>
              <a:t>The shared community __ model for expertise and infrastructure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>
                <a:latin typeface="Times New Roman"/>
                <a:ea typeface="Times New Roman"/>
                <a:cs typeface="Times New Roman"/>
                <a:sym typeface="Times New Roman"/>
              </a:rPr>
              <a:t>30 people, $25 a day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>
                <a:latin typeface="Times New Roman"/>
                <a:ea typeface="Times New Roman"/>
                <a:cs typeface="Times New Roman"/>
                <a:sym typeface="Times New Roman"/>
              </a:rPr>
              <a:t>3-5 day workshop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>
                <a:latin typeface="Times New Roman"/>
                <a:ea typeface="Times New Roman"/>
                <a:cs typeface="Times New Roman"/>
                <a:sym typeface="Times New Roman"/>
              </a:rPr>
              <a:t>Shared resources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63e37556e5_1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g263e37556e5_1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>
                <a:latin typeface="Times New Roman"/>
                <a:ea typeface="Times New Roman"/>
                <a:cs typeface="Times New Roman"/>
                <a:sym typeface="Times New Roman"/>
              </a:rPr>
              <a:t>30 people, $25 a day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>
                <a:latin typeface="Times New Roman"/>
                <a:ea typeface="Times New Roman"/>
                <a:cs typeface="Times New Roman"/>
                <a:sym typeface="Times New Roman"/>
              </a:rPr>
              <a:t>3-5 day workshop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>
                <a:latin typeface="Times New Roman"/>
                <a:ea typeface="Times New Roman"/>
                <a:cs typeface="Times New Roman"/>
                <a:sym typeface="Times New Roman"/>
              </a:rPr>
              <a:t>Shared resources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63e37556e5_1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g263e37556e5_1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3600"/>
              <a:buNone/>
            </a:pPr>
            <a:endParaRPr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63e37556e5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g263e37556e5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6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https://tsnow03.github.io/</a:t>
            </a:r>
            <a:endParaRPr/>
          </a:p>
        </p:txBody>
      </p:sp>
      <p:sp>
        <p:nvSpPr>
          <p:cNvPr id="249" name="Google Shape;24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Community building!!!!!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Technological innovation is impossible without social innovation!!!!!!!!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" name="Google Shape;10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Year of open science has been embraced as a catalyst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This didnt ring true to our experience in the cloud, in large part because we had the support and guidance from dedicated cloud engineers.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***Need to add slide on 2i2c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" name="Google Shape;123;p3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jupyterhub infrastructure for working in the cloud at Berkeley, UBC in Canada, and Pangeo that all had catastrophic success </a:t>
            </a:r>
            <a:endParaRPr sz="1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Mission of science and education, to provide cutting-edge cloud infrastructure that fills a nitch that otherwise might be filled by businesses that will profit as much as possible from science (21 min)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commitment to open source and contributing back, no vendor lock-in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Out of this partnership with 2i2c, came the cryocloud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We need to not say you can gain access.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63e37556e5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g263e37556e5_1_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8" name="Google Shape;58;p15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3">
  <p:cSld name="TITLE_AND_BODY_3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Light"/>
              <a:buNone/>
              <a:defRPr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11">
  <p:cSld name="TITLE_AND_BODY_1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ullets">
  <p:cSld name="Title &amp; Bullet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7188" y="241163"/>
            <a:ext cx="8429700" cy="6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1pPr>
            <a:lvl2pPr lvl="1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2pPr>
            <a:lvl3pPr lvl="2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3pPr>
            <a:lvl4pPr lvl="3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4pPr>
            <a:lvl5pPr lvl="4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5pPr>
            <a:lvl6pPr lvl="5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6pPr>
            <a:lvl7pPr lvl="6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7pPr>
            <a:lvl8pPr lvl="7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8pPr>
            <a:lvl9pPr lvl="8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7188" y="1385888"/>
            <a:ext cx="8429700" cy="32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rmAutofit/>
          </a:bodyPr>
          <a:lstStyle>
            <a:lvl1pPr marL="457200" lvl="0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●"/>
              <a:defRPr/>
            </a:lvl1pPr>
            <a:lvl2pPr marL="914400" lvl="1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○"/>
              <a:defRPr/>
            </a:lvl2pPr>
            <a:lvl3pPr marL="1371600" lvl="2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■"/>
              <a:defRPr/>
            </a:lvl3pPr>
            <a:lvl4pPr marL="1828800" lvl="3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●"/>
              <a:defRPr/>
            </a:lvl4pPr>
            <a:lvl5pPr marL="2286000" lvl="4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○"/>
              <a:defRPr/>
            </a:lvl5pPr>
            <a:lvl6pPr marL="2743200" lvl="5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■"/>
              <a:defRPr/>
            </a:lvl6pPr>
            <a:lvl7pPr marL="3200400" lvl="6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●"/>
              <a:defRPr/>
            </a:lvl7pPr>
            <a:lvl8pPr marL="3657600" lvl="7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○"/>
              <a:defRPr/>
            </a:lvl8pPr>
            <a:lvl9pPr marL="4114800" lvl="8" indent="-25400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Center">
  <p:cSld name="Title - Cent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7188" y="1947863"/>
            <a:ext cx="84297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1pPr>
            <a:lvl2pPr lvl="1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2pPr>
            <a:lvl3pPr lvl="2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3pPr>
            <a:lvl4pPr lvl="3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4pPr>
            <a:lvl5pPr lvl="4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5pPr>
            <a:lvl6pPr lvl="5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6pPr>
            <a:lvl7pPr lvl="6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7pPr>
            <a:lvl8pPr lvl="7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8pPr>
            <a:lvl9pPr lvl="8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sldNum" idx="12"/>
          </p:nvPr>
        </p:nvSpPr>
        <p:spPr>
          <a:xfrm>
            <a:off x="4491037" y="4881563"/>
            <a:ext cx="157200" cy="1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rm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900"/>
              <a:buFont typeface="Palatino"/>
              <a:buNone/>
              <a:defRPr sz="9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Top">
  <p:cSld name="Title - Top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357188" y="241968"/>
            <a:ext cx="8429700" cy="6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1pPr>
            <a:lvl2pPr lvl="1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2pPr>
            <a:lvl3pPr lvl="2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3pPr>
            <a:lvl4pPr lvl="3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4pPr>
            <a:lvl5pPr lvl="4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5pPr>
            <a:lvl6pPr lvl="5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6pPr>
            <a:lvl7pPr lvl="6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7pPr>
            <a:lvl8pPr lvl="7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8pPr>
            <a:lvl9pPr lvl="8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D93E2B"/>
              </a:buClr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hyperlink" Target="https://bit.ly/3Tykbr4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0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openxmlformats.org/officeDocument/2006/relationships/image" Target="../media/image1.pn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11" Type="http://schemas.openxmlformats.org/officeDocument/2006/relationships/hyperlink" Target="http://cryointhecloud.com/" TargetMode="External"/><Relationship Id="rId5" Type="http://schemas.openxmlformats.org/officeDocument/2006/relationships/image" Target="../media/image33.png"/><Relationship Id="rId10" Type="http://schemas.openxmlformats.org/officeDocument/2006/relationships/image" Target="../media/image4.png"/><Relationship Id="rId4" Type="http://schemas.openxmlformats.org/officeDocument/2006/relationships/image" Target="../media/image32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open.science.gov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s://2i2c.org/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ryointhecloud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yointhecloud.com/" TargetMode="Externa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  <p:pic>
        <p:nvPicPr>
          <p:cNvPr id="75" name="Google Shape;75;p19"/>
          <p:cNvPicPr preferRelativeResize="0"/>
          <p:nvPr/>
        </p:nvPicPr>
        <p:blipFill rotWithShape="1">
          <a:blip r:embed="rId3">
            <a:alphaModFix/>
          </a:blip>
          <a:srcRect b="10769"/>
          <a:stretch/>
        </p:blipFill>
        <p:spPr>
          <a:xfrm>
            <a:off x="5094050" y="655133"/>
            <a:ext cx="3853425" cy="343849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9"/>
          <p:cNvSpPr txBox="1"/>
          <p:nvPr/>
        </p:nvSpPr>
        <p:spPr>
          <a:xfrm>
            <a:off x="93750" y="160750"/>
            <a:ext cx="7844400" cy="3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1" dirty="0"/>
              <a:t>Accelerating scientific discovery for NASA Cryosphere communities with the </a:t>
            </a:r>
            <a:r>
              <a:rPr lang="en-US" sz="3000" b="1" dirty="0" err="1"/>
              <a:t>CryoCloud</a:t>
            </a:r>
            <a:r>
              <a:rPr lang="en-US" sz="3000" b="1" dirty="0"/>
              <a:t> </a:t>
            </a:r>
            <a:r>
              <a:rPr lang="en-US" sz="3000" b="1" dirty="0" err="1"/>
              <a:t>JupyterHub</a:t>
            </a:r>
            <a:endParaRPr 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dirty="0">
                <a:solidFill>
                  <a:schemeClr val="dk1"/>
                </a:solidFill>
              </a:rPr>
              <a:t>Tasha Snow</a:t>
            </a:r>
            <a:r>
              <a:rPr lang="en" sz="1700" b="1" baseline="30000" dirty="0">
                <a:solidFill>
                  <a:schemeClr val="dk1"/>
                </a:solidFill>
              </a:rPr>
              <a:t>1</a:t>
            </a:r>
            <a:r>
              <a:rPr lang="en" sz="1700" b="1" dirty="0">
                <a:solidFill>
                  <a:schemeClr val="dk1"/>
                </a:solidFill>
              </a:rPr>
              <a:t>, Joanna Millstein</a:t>
            </a:r>
            <a:r>
              <a:rPr lang="en" b="1" baseline="30000" dirty="0">
                <a:solidFill>
                  <a:schemeClr val="dk1"/>
                </a:solidFill>
              </a:rPr>
              <a:t>1</a:t>
            </a:r>
            <a:r>
              <a:rPr lang="en" sz="1700" dirty="0">
                <a:solidFill>
                  <a:schemeClr val="dk1"/>
                </a:solidFill>
              </a:rPr>
              <a:t>, 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Wilson Sauthoff</a:t>
            </a:r>
            <a:r>
              <a:rPr lang="en" sz="1700" b="0" i="0" u="none" strike="noStrike" cap="none" baseline="30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 sz="1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Jessica Scheick</a:t>
            </a:r>
            <a:r>
              <a:rPr lang="en" sz="1700" baseline="30000" dirty="0">
                <a:solidFill>
                  <a:schemeClr val="dk1"/>
                </a:solidFill>
              </a:rPr>
              <a:t>2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Wei Ji Leong</a:t>
            </a:r>
            <a:r>
              <a:rPr lang="en" sz="1700" baseline="30000" dirty="0">
                <a:solidFill>
                  <a:schemeClr val="dk1"/>
                </a:solidFill>
              </a:rPr>
              <a:t>3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James Colliander</a:t>
            </a:r>
            <a:r>
              <a:rPr lang="en" sz="1700" baseline="30000" dirty="0"/>
              <a:t>4</a:t>
            </a:r>
            <a:r>
              <a:rPr lang="en" sz="1700" b="0" i="0" u="none" strike="noStrike" cap="none" baseline="30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" sz="1700" baseline="30000" dirty="0"/>
              <a:t>5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James Munroe</a:t>
            </a:r>
            <a:r>
              <a:rPr lang="en" sz="1700" baseline="30000" dirty="0">
                <a:solidFill>
                  <a:schemeClr val="dk1"/>
                </a:solidFill>
              </a:rPr>
              <a:t>5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Fernando Perez</a:t>
            </a:r>
            <a:r>
              <a:rPr lang="en" sz="1700" baseline="30000" dirty="0"/>
              <a:t>6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Denis Felikson</a:t>
            </a:r>
            <a:r>
              <a:rPr lang="en" sz="1700" baseline="30000" dirty="0">
                <a:solidFill>
                  <a:schemeClr val="dk1"/>
                </a:solidFill>
              </a:rPr>
              <a:t>7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Tyler Sutterley</a:t>
            </a:r>
            <a:r>
              <a:rPr lang="en" sz="1700" baseline="30000" dirty="0">
                <a:solidFill>
                  <a:schemeClr val="dk1"/>
                </a:solidFill>
              </a:rPr>
              <a:t>8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Matt Fisher</a:t>
            </a:r>
            <a:r>
              <a:rPr lang="en" sz="1700" baseline="30000" dirty="0">
                <a:solidFill>
                  <a:schemeClr val="dk1"/>
                </a:solidFill>
              </a:rPr>
              <a:t>9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Facundo Sapienza</a:t>
            </a:r>
            <a:r>
              <a:rPr lang="en" sz="1700" baseline="30000" dirty="0"/>
              <a:t>6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Ellianna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Abrahams</a:t>
            </a:r>
            <a:r>
              <a:rPr lang="en" sz="1700" baseline="30000" dirty="0"/>
              <a:t>7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" sz="17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Whyjay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Zheng</a:t>
            </a:r>
            <a:r>
              <a:rPr lang="en" sz="1700" b="0" i="0" u="none" strike="noStrike" cap="none" baseline="30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" sz="1700" baseline="30000" dirty="0"/>
              <a:t>0</a:t>
            </a: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Matthew Siegfried</a:t>
            </a:r>
            <a:r>
              <a:rPr lang="en" sz="1700" b="0" i="0" u="none" strike="noStrike" cap="none" baseline="30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200" b="0" i="0" u="none" strike="noStrike" cap="none" baseline="30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9"/>
          <p:cNvSpPr txBox="1"/>
          <p:nvPr/>
        </p:nvSpPr>
        <p:spPr>
          <a:xfrm>
            <a:off x="2118502" y="4296292"/>
            <a:ext cx="17913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50"/>
              <a:buFont typeface="Arial"/>
              <a:buNone/>
            </a:pPr>
            <a:r>
              <a:rPr lang="en" sz="950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Mines</a:t>
            </a:r>
            <a:endParaRPr sz="9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50" baseline="30000">
                <a:solidFill>
                  <a:schemeClr val="dk1"/>
                </a:solidFill>
              </a:rPr>
              <a:t>2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UNH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 baseline="30000">
                <a:solidFill>
                  <a:schemeClr val="dk1"/>
                </a:solidFill>
              </a:rPr>
              <a:t>3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Development Seed</a:t>
            </a:r>
            <a:endParaRPr sz="9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 baseline="30000">
                <a:solidFill>
                  <a:schemeClr val="dk1"/>
                </a:solidFill>
              </a:rPr>
              <a:t>4</a:t>
            </a:r>
            <a:r>
              <a:rPr lang="en" sz="950">
                <a:solidFill>
                  <a:schemeClr val="dk1"/>
                </a:solidFill>
              </a:rPr>
              <a:t>2i2c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9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05402" y="3549028"/>
            <a:ext cx="948956" cy="793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68045" y="3549026"/>
            <a:ext cx="615118" cy="7757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0" name="Google Shape;80;p19"/>
          <p:cNvGrpSpPr/>
          <p:nvPr/>
        </p:nvGrpSpPr>
        <p:grpSpPr>
          <a:xfrm>
            <a:off x="4930543" y="3549046"/>
            <a:ext cx="702936" cy="864769"/>
            <a:chOff x="7026875" y="861001"/>
            <a:chExt cx="1703674" cy="2095902"/>
          </a:xfrm>
        </p:grpSpPr>
        <p:pic>
          <p:nvPicPr>
            <p:cNvPr id="81" name="Google Shape;81;p19"/>
            <p:cNvPicPr preferRelativeResize="0"/>
            <p:nvPr/>
          </p:nvPicPr>
          <p:blipFill rotWithShape="1">
            <a:blip r:embed="rId6">
              <a:alphaModFix/>
            </a:blip>
            <a:srcRect b="25047"/>
            <a:stretch/>
          </p:blipFill>
          <p:spPr>
            <a:xfrm>
              <a:off x="7041275" y="861001"/>
              <a:ext cx="1689274" cy="1710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82;p19"/>
            <p:cNvPicPr preferRelativeResize="0"/>
            <p:nvPr/>
          </p:nvPicPr>
          <p:blipFill rotWithShape="1">
            <a:blip r:embed="rId6">
              <a:alphaModFix/>
            </a:blip>
            <a:srcRect t="80354"/>
            <a:stretch/>
          </p:blipFill>
          <p:spPr>
            <a:xfrm>
              <a:off x="7026875" y="2508503"/>
              <a:ext cx="1689274" cy="4484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3" name="Google Shape;83;p19"/>
          <p:cNvPicPr preferRelativeResize="0"/>
          <p:nvPr/>
        </p:nvPicPr>
        <p:blipFill rotWithShape="1">
          <a:blip r:embed="rId7">
            <a:alphaModFix/>
          </a:blip>
          <a:srcRect l="26525" t="14177" r="26366" b="20815"/>
          <a:stretch/>
        </p:blipFill>
        <p:spPr>
          <a:xfrm>
            <a:off x="2136525" y="3540873"/>
            <a:ext cx="615100" cy="783943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9"/>
          <p:cNvSpPr txBox="1"/>
          <p:nvPr/>
        </p:nvSpPr>
        <p:spPr>
          <a:xfrm>
            <a:off x="3302762" y="4296292"/>
            <a:ext cx="1791300" cy="9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 baseline="30000">
                <a:solidFill>
                  <a:schemeClr val="dk1"/>
                </a:solidFill>
              </a:rPr>
              <a:t>5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UBC</a:t>
            </a:r>
            <a:endParaRPr sz="95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50"/>
              <a:buFont typeface="Arial"/>
              <a:buNone/>
            </a:pPr>
            <a:r>
              <a:rPr lang="en" sz="950" baseline="30000">
                <a:solidFill>
                  <a:schemeClr val="dk1"/>
                </a:solidFill>
              </a:rPr>
              <a:t>6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Berkeley</a:t>
            </a:r>
            <a:endParaRPr sz="9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50" baseline="30000">
                <a:solidFill>
                  <a:schemeClr val="dk1"/>
                </a:solidFill>
              </a:rPr>
              <a:t>7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NASA Goddard </a:t>
            </a:r>
            <a:endParaRPr sz="9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50" baseline="30000">
                <a:solidFill>
                  <a:schemeClr val="dk1"/>
                </a:solidFill>
              </a:rPr>
              <a:t>8</a:t>
            </a:r>
            <a:r>
              <a:rPr lang="en" sz="950">
                <a:solidFill>
                  <a:schemeClr val="dk1"/>
                </a:solidFill>
              </a:rPr>
              <a:t>APL, UW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50">
              <a:solidFill>
                <a:schemeClr val="dk1"/>
              </a:solidFill>
            </a:endParaRPr>
          </a:p>
        </p:txBody>
      </p:sp>
      <p:sp>
        <p:nvSpPr>
          <p:cNvPr id="85" name="Google Shape;85;p19"/>
          <p:cNvSpPr txBox="1"/>
          <p:nvPr/>
        </p:nvSpPr>
        <p:spPr>
          <a:xfrm>
            <a:off x="4353922" y="4309566"/>
            <a:ext cx="17913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 baseline="30000">
                <a:solidFill>
                  <a:schemeClr val="dk1"/>
                </a:solidFill>
              </a:rPr>
              <a:t>9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NSIDC</a:t>
            </a:r>
            <a:endParaRPr sz="95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" sz="950" baseline="30000">
                <a:solidFill>
                  <a:schemeClr val="dk1"/>
                </a:solidFill>
              </a:rPr>
              <a:t>0</a:t>
            </a:r>
            <a:r>
              <a:rPr lang="en" sz="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National Central University</a:t>
            </a:r>
            <a:endParaRPr/>
          </a:p>
        </p:txBody>
      </p:sp>
      <p:pic>
        <p:nvPicPr>
          <p:cNvPr id="86" name="Google Shape;86;p19" descr="AGU Central Stor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38228" y="160749"/>
            <a:ext cx="1082925" cy="68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75625" y="3651250"/>
            <a:ext cx="1485674" cy="1485674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9"/>
          <p:cNvSpPr txBox="1"/>
          <p:nvPr/>
        </p:nvSpPr>
        <p:spPr>
          <a:xfrm>
            <a:off x="0" y="3388475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u="sng">
                <a:solidFill>
                  <a:schemeClr val="hlink"/>
                </a:solidFill>
                <a:hlinkClick r:id="rId10"/>
              </a:rPr>
              <a:t>https://bit.ly/3Tykbr4</a:t>
            </a:r>
            <a:r>
              <a:rPr lang="en" sz="1700"/>
              <a:t> </a:t>
            </a:r>
            <a:endParaRPr sz="17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177" name="Google Shape;177;p28"/>
          <p:cNvSpPr txBox="1">
            <a:spLocks noGrp="1"/>
          </p:cNvSpPr>
          <p:nvPr>
            <p:ph type="title"/>
          </p:nvPr>
        </p:nvSpPr>
        <p:spPr>
          <a:xfrm>
            <a:off x="398875" y="1405072"/>
            <a:ext cx="8314500" cy="3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" sz="2200">
                <a:latin typeface="Arial"/>
                <a:ea typeface="Arial"/>
                <a:cs typeface="Arial"/>
                <a:sym typeface="Arial"/>
              </a:rPr>
              <a:t>- ICESat-2 Science Team pre-launch training: Dec 2022  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" sz="2200">
                <a:latin typeface="Arial"/>
                <a:ea typeface="Arial"/>
                <a:cs typeface="Arial"/>
                <a:sym typeface="Arial"/>
              </a:rPr>
              <a:t>- FOGGS: March 2023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" sz="2200"/>
              <a:t>- </a:t>
            </a:r>
            <a:r>
              <a:rPr lang="en" sz="2200">
                <a:latin typeface="Arial"/>
                <a:ea typeface="Arial"/>
                <a:cs typeface="Arial"/>
                <a:sym typeface="Arial"/>
              </a:rPr>
              <a:t>ICESat-2 Hackweek: Aug 2023</a:t>
            </a:r>
            <a:br>
              <a:rPr lang="en" sz="2200"/>
            </a:br>
            <a:r>
              <a:rPr lang="en" sz="2200"/>
              <a:t>- </a:t>
            </a:r>
            <a:r>
              <a:rPr lang="en" sz="2200">
                <a:latin typeface="Arial"/>
                <a:ea typeface="Arial"/>
                <a:cs typeface="Arial"/>
                <a:sym typeface="Arial"/>
              </a:rPr>
              <a:t>WAIS: Sept 2023</a:t>
            </a:r>
            <a:br>
              <a:rPr lang="en" sz="2200"/>
            </a:br>
            <a:r>
              <a:rPr lang="en" sz="2200"/>
              <a:t>- </a:t>
            </a:r>
            <a:r>
              <a:rPr lang="en" sz="2200">
                <a:latin typeface="Arial"/>
                <a:ea typeface="Arial"/>
                <a:cs typeface="Arial"/>
                <a:sym typeface="Arial"/>
              </a:rPr>
              <a:t>ICESat-2 Science Team Meeting: Oct 2023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" sz="2200">
                <a:latin typeface="Arial"/>
                <a:ea typeface="Arial"/>
                <a:cs typeface="Arial"/>
                <a:sym typeface="Arial"/>
              </a:rPr>
              <a:t>- AGU Year of Open Science: Dec 2023</a:t>
            </a:r>
            <a:br>
              <a:rPr lang="en" sz="2400">
                <a:latin typeface="Arial"/>
                <a:ea typeface="Arial"/>
                <a:cs typeface="Arial"/>
                <a:sym typeface="Arial"/>
              </a:rPr>
            </a:br>
            <a:endParaRPr sz="24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" name="Google Shape;178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70576" y="1252670"/>
            <a:ext cx="935875" cy="1207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89362" y="3747946"/>
            <a:ext cx="1098301" cy="918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47501" y="2537659"/>
            <a:ext cx="782024" cy="1056713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357300" y="4139505"/>
            <a:ext cx="83976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Norwegian ML Workshop (Apr), QGreenland Workshop (May), 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NSIDC User Working Group (Sept), GeoSmart Hackweek (Oct) </a:t>
            </a:r>
            <a:endParaRPr sz="16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82" name="Google Shape;182;p28"/>
          <p:cNvSpPr txBox="1">
            <a:spLocks noGrp="1"/>
          </p:cNvSpPr>
          <p:nvPr>
            <p:ph type="title"/>
          </p:nvPr>
        </p:nvSpPr>
        <p:spPr>
          <a:xfrm>
            <a:off x="311700" y="250175"/>
            <a:ext cx="85206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0000"/>
              <a:buNone/>
            </a:pPr>
            <a:r>
              <a:rPr lang="en" sz="3000"/>
              <a:t>The shared community resource model for expertise and infrastructure</a:t>
            </a:r>
            <a:endParaRPr sz="3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0000"/>
              <a:buNone/>
            </a:pPr>
            <a:endParaRPr sz="3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9"/>
          <p:cNvSpPr txBox="1"/>
          <p:nvPr/>
        </p:nvSpPr>
        <p:spPr>
          <a:xfrm>
            <a:off x="502155" y="1063660"/>
            <a:ext cx="4415968" cy="2739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800" b="0" i="0" u="sng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Standing up own hub for 1 month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rgbClr val="1C1D1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8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$4500 for hub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8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$75 in cloud credits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8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Science experts to advise in constraining hub needs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8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2-4 work weeks - Build and maintain hub</a:t>
            </a:r>
            <a:endParaRPr/>
          </a:p>
        </p:txBody>
      </p:sp>
      <p:sp>
        <p:nvSpPr>
          <p:cNvPr id="188" name="Google Shape;188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189" name="Google Shape;189;p29"/>
          <p:cNvSpPr txBox="1"/>
          <p:nvPr/>
        </p:nvSpPr>
        <p:spPr>
          <a:xfrm>
            <a:off x="209621" y="82274"/>
            <a:ext cx="6364941" cy="9232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28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Cost to run a workshop in the cloud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2000" b="0" i="1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Case study: QGreenland Workshop</a:t>
            </a:r>
            <a:endParaRPr sz="32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9"/>
          <p:cNvSpPr txBox="1"/>
          <p:nvPr/>
        </p:nvSpPr>
        <p:spPr>
          <a:xfrm>
            <a:off x="5111862" y="1063660"/>
            <a:ext cx="39093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0" u="sng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With CryoCloud</a:t>
            </a:r>
            <a:endParaRPr sz="1600" b="0" i="0" u="sng" strike="noStrike" cap="none">
              <a:solidFill>
                <a:srgbClr val="1C1D1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600" b="0" i="0" u="none" strike="noStrike" cap="none">
              <a:solidFill>
                <a:srgbClr val="1C1D1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$75 in cloud credits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 hours to 2 work days - Science and/or tech </a:t>
            </a:r>
            <a:r>
              <a:rPr lang="en" sz="18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experts</a:t>
            </a:r>
            <a:r>
              <a:rPr lang="en" sz="16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to advise on user &amp; infrastructure needs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1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Shared community resour</a:t>
            </a:r>
            <a:r>
              <a:rPr lang="en" sz="1600" b="1">
                <a:solidFill>
                  <a:srgbClr val="1C1D1E"/>
                </a:solidFill>
                <a:highlight>
                  <a:srgbClr val="FFFFFF"/>
                </a:highlight>
              </a:rPr>
              <a:t>ce </a:t>
            </a:r>
            <a:r>
              <a:rPr lang="en" sz="1600" b="1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model </a:t>
            </a:r>
            <a:r>
              <a:rPr lang="en" sz="16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– expertise and technology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1C1D1E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91" name="Google Shape;191;p29" descr="A blue text on a white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8587" y="3987320"/>
            <a:ext cx="3498274" cy="681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9"/>
          <p:cNvPicPr preferRelativeResize="0"/>
          <p:nvPr/>
        </p:nvPicPr>
        <p:blipFill rotWithShape="1">
          <a:blip r:embed="rId4">
            <a:alphaModFix/>
          </a:blip>
          <a:srcRect b="10769"/>
          <a:stretch/>
        </p:blipFill>
        <p:spPr>
          <a:xfrm>
            <a:off x="5367610" y="3776170"/>
            <a:ext cx="1127461" cy="1006052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9"/>
          <p:cNvSpPr txBox="1"/>
          <p:nvPr/>
        </p:nvSpPr>
        <p:spPr>
          <a:xfrm>
            <a:off x="4918123" y="4047694"/>
            <a:ext cx="387480" cy="61552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2800" b="0" i="0" u="none" strike="noStrike" cap="none">
                <a:solidFill>
                  <a:srgbClr val="1C1D1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+</a:t>
            </a:r>
            <a:endParaRPr sz="3200" b="0" i="1" u="none" strike="noStrike" cap="non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94" name="Google Shape;194;p29"/>
          <p:cNvSpPr/>
          <p:nvPr/>
        </p:nvSpPr>
        <p:spPr>
          <a:xfrm>
            <a:off x="5065625" y="2934251"/>
            <a:ext cx="3909300" cy="557700"/>
          </a:xfrm>
          <a:prstGeom prst="rect">
            <a:avLst/>
          </a:prstGeom>
          <a:noFill/>
          <a:ln w="38100" cap="flat" cmpd="sng">
            <a:solidFill>
              <a:srgbClr val="0C5A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0"/>
          <p:cNvSpPr/>
          <p:nvPr/>
        </p:nvSpPr>
        <p:spPr>
          <a:xfrm>
            <a:off x="2519150" y="990600"/>
            <a:ext cx="3738900" cy="393600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201" name="Google Shape;201;p30"/>
          <p:cNvSpPr txBox="1"/>
          <p:nvPr/>
        </p:nvSpPr>
        <p:spPr>
          <a:xfrm>
            <a:off x="209621" y="82274"/>
            <a:ext cx="6364800" cy="6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2800">
                <a:solidFill>
                  <a:srgbClr val="1C1D1E"/>
                </a:solidFill>
                <a:highlight>
                  <a:srgbClr val="FFFFFF"/>
                </a:highlight>
              </a:rPr>
              <a:t>Building together in one direction</a:t>
            </a:r>
            <a:endParaRPr sz="32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30"/>
          <p:cNvSpPr txBox="1">
            <a:spLocks noGrp="1"/>
          </p:cNvSpPr>
          <p:nvPr>
            <p:ph type="title"/>
          </p:nvPr>
        </p:nvSpPr>
        <p:spPr>
          <a:xfrm>
            <a:off x="2446017" y="922249"/>
            <a:ext cx="3980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 sz="2200"/>
              <a:t>Solutions to global challenges</a:t>
            </a:r>
            <a:endParaRPr sz="2200"/>
          </a:p>
        </p:txBody>
      </p:sp>
      <p:pic>
        <p:nvPicPr>
          <p:cNvPr id="203" name="Google Shape;203;p30"/>
          <p:cNvPicPr preferRelativeResize="0"/>
          <p:nvPr/>
        </p:nvPicPr>
        <p:blipFill rotWithShape="1">
          <a:blip r:embed="rId3">
            <a:alphaModFix/>
          </a:blip>
          <a:srcRect l="16411" t="71114" r="57645"/>
          <a:stretch/>
        </p:blipFill>
        <p:spPr>
          <a:xfrm>
            <a:off x="2492525" y="3750500"/>
            <a:ext cx="819776" cy="912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0"/>
          <p:cNvPicPr preferRelativeResize="0"/>
          <p:nvPr/>
        </p:nvPicPr>
        <p:blipFill rotWithShape="1">
          <a:blip r:embed="rId3">
            <a:alphaModFix/>
          </a:blip>
          <a:srcRect l="43042"/>
          <a:stretch/>
        </p:blipFill>
        <p:spPr>
          <a:xfrm>
            <a:off x="5569050" y="1503325"/>
            <a:ext cx="1799800" cy="315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0"/>
          <p:cNvPicPr preferRelativeResize="0"/>
          <p:nvPr/>
        </p:nvPicPr>
        <p:blipFill rotWithShape="1">
          <a:blip r:embed="rId3">
            <a:alphaModFix/>
          </a:blip>
          <a:srcRect l="16411" t="71114" r="57645"/>
          <a:stretch/>
        </p:blipFill>
        <p:spPr>
          <a:xfrm>
            <a:off x="1596550" y="3750500"/>
            <a:ext cx="819776" cy="912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0"/>
          <p:cNvPicPr preferRelativeResize="0"/>
          <p:nvPr/>
        </p:nvPicPr>
        <p:blipFill rotWithShape="1">
          <a:blip r:embed="rId3">
            <a:alphaModFix/>
          </a:blip>
          <a:srcRect l="16411" t="71114" r="57645"/>
          <a:stretch/>
        </p:blipFill>
        <p:spPr>
          <a:xfrm>
            <a:off x="3388500" y="3750500"/>
            <a:ext cx="819776" cy="912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0"/>
          <p:cNvPicPr preferRelativeResize="0"/>
          <p:nvPr/>
        </p:nvPicPr>
        <p:blipFill rotWithShape="1">
          <a:blip r:embed="rId3">
            <a:alphaModFix/>
          </a:blip>
          <a:srcRect l="16411" t="71114" r="57645"/>
          <a:stretch/>
        </p:blipFill>
        <p:spPr>
          <a:xfrm>
            <a:off x="700575" y="3750500"/>
            <a:ext cx="819776" cy="912724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0"/>
          <p:cNvSpPr txBox="1">
            <a:spLocks noGrp="1"/>
          </p:cNvSpPr>
          <p:nvPr>
            <p:ph type="title"/>
          </p:nvPr>
        </p:nvSpPr>
        <p:spPr>
          <a:xfrm>
            <a:off x="1401675" y="4628425"/>
            <a:ext cx="2411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 sz="2200"/>
              <a:t>Closed science</a:t>
            </a:r>
            <a:endParaRPr sz="2200"/>
          </a:p>
        </p:txBody>
      </p:sp>
      <p:sp>
        <p:nvSpPr>
          <p:cNvPr id="209" name="Google Shape;209;p30"/>
          <p:cNvSpPr txBox="1">
            <a:spLocks noGrp="1"/>
          </p:cNvSpPr>
          <p:nvPr>
            <p:ph type="title"/>
          </p:nvPr>
        </p:nvSpPr>
        <p:spPr>
          <a:xfrm>
            <a:off x="4562325" y="4628425"/>
            <a:ext cx="4227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None/>
            </a:pPr>
            <a:r>
              <a:rPr lang="en" sz="2200"/>
              <a:t>Shared community resource model</a:t>
            </a:r>
            <a:endParaRPr sz="2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215" name="Google Shape;215;p31"/>
          <p:cNvSpPr txBox="1">
            <a:spLocks noGrp="1"/>
          </p:cNvSpPr>
          <p:nvPr>
            <p:ph type="title"/>
          </p:nvPr>
        </p:nvSpPr>
        <p:spPr>
          <a:xfrm>
            <a:off x="398875" y="1328875"/>
            <a:ext cx="8314500" cy="30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0000"/>
              <a:buNone/>
            </a:pPr>
            <a:r>
              <a:rPr lang="en" sz="2000"/>
              <a:t>Build a scientific cloud community forum based on intellectual generosity:</a:t>
            </a:r>
            <a:endParaRPr sz="2000"/>
          </a:p>
          <a:p>
            <a:pPr marL="0" lvl="0" indent="457200" algn="l" rtl="0">
              <a:spcBef>
                <a:spcPts val="900"/>
              </a:spcBef>
              <a:spcAft>
                <a:spcPts val="0"/>
              </a:spcAft>
              <a:buSzPct val="35000"/>
              <a:buNone/>
            </a:pPr>
            <a:r>
              <a:rPr lang="en" sz="2000"/>
              <a:t>Sharing ideas, advancing other’s understanding</a:t>
            </a:r>
            <a:endParaRPr sz="2000"/>
          </a:p>
          <a:p>
            <a:pPr marL="0" lvl="0" indent="457200" algn="l" rtl="0">
              <a:spcBef>
                <a:spcPts val="900"/>
              </a:spcBef>
              <a:spcAft>
                <a:spcPts val="0"/>
              </a:spcAft>
              <a:buSzPct val="35000"/>
              <a:buNone/>
            </a:pPr>
            <a:r>
              <a:rPr lang="en" sz="2000"/>
              <a:t>Reduce competition and enhance collaboration</a:t>
            </a:r>
            <a:endParaRPr sz="2000"/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SzPct val="35000"/>
              <a:buNone/>
            </a:pPr>
            <a:endParaRPr sz="20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0000"/>
              <a:buNone/>
            </a:pPr>
            <a:r>
              <a:rPr lang="en" sz="2000"/>
              <a:t>Sharing of:</a:t>
            </a:r>
            <a:endParaRPr sz="20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0000"/>
              <a:buNone/>
            </a:pPr>
            <a:r>
              <a:rPr lang="en" sz="2000"/>
              <a:t>	Expertise</a:t>
            </a:r>
            <a:endParaRPr sz="20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0000"/>
              <a:buNone/>
            </a:pPr>
            <a:r>
              <a:rPr lang="en" sz="2000"/>
              <a:t>	Tools</a:t>
            </a:r>
            <a:endParaRPr sz="20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0000"/>
              <a:buNone/>
            </a:pPr>
            <a:r>
              <a:rPr lang="en" sz="2000"/>
              <a:t>	Lessons learned</a:t>
            </a:r>
            <a:endParaRPr sz="2000"/>
          </a:p>
          <a:p>
            <a:pPr marL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0000"/>
              <a:buNone/>
            </a:pPr>
            <a:r>
              <a:rPr lang="en" sz="2000"/>
              <a:t>Mutual support</a:t>
            </a:r>
            <a:endParaRPr sz="2000"/>
          </a:p>
        </p:txBody>
      </p:sp>
      <p:sp>
        <p:nvSpPr>
          <p:cNvPr id="216" name="Google Shape;216;p31"/>
          <p:cNvSpPr txBox="1">
            <a:spLocks noGrp="1"/>
          </p:cNvSpPr>
          <p:nvPr>
            <p:ph type="title"/>
          </p:nvPr>
        </p:nvSpPr>
        <p:spPr>
          <a:xfrm>
            <a:off x="311700" y="250175"/>
            <a:ext cx="85206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0000"/>
              <a:buNone/>
            </a:pPr>
            <a:r>
              <a:rPr lang="en" sz="3000"/>
              <a:t>Continuous integration across disciplines, platforms, and tools</a:t>
            </a:r>
            <a:endParaRPr sz="3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0000"/>
              <a:buNone/>
            </a:pPr>
            <a:endParaRPr sz="3000"/>
          </a:p>
        </p:txBody>
      </p:sp>
      <p:pic>
        <p:nvPicPr>
          <p:cNvPr id="217" name="Google Shape;217;p31"/>
          <p:cNvPicPr preferRelativeResize="0"/>
          <p:nvPr/>
        </p:nvPicPr>
        <p:blipFill rotWithShape="1">
          <a:blip r:embed="rId3">
            <a:alphaModFix/>
          </a:blip>
          <a:srcRect t="20032" b="27082"/>
          <a:stretch/>
        </p:blipFill>
        <p:spPr>
          <a:xfrm>
            <a:off x="4778769" y="4202213"/>
            <a:ext cx="372102" cy="196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68976" y="3167250"/>
            <a:ext cx="295434" cy="342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1"/>
          <p:cNvPicPr preferRelativeResize="0"/>
          <p:nvPr/>
        </p:nvPicPr>
        <p:blipFill rotWithShape="1">
          <a:blip r:embed="rId5">
            <a:alphaModFix/>
          </a:blip>
          <a:srcRect b="14273"/>
          <a:stretch/>
        </p:blipFill>
        <p:spPr>
          <a:xfrm rot="-1411668">
            <a:off x="7832900" y="2952003"/>
            <a:ext cx="1090768" cy="935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1"/>
          <p:cNvPicPr preferRelativeResize="0"/>
          <p:nvPr/>
        </p:nvPicPr>
        <p:blipFill rotWithShape="1">
          <a:blip r:embed="rId5">
            <a:alphaModFix/>
          </a:blip>
          <a:srcRect b="14273"/>
          <a:stretch/>
        </p:blipFill>
        <p:spPr>
          <a:xfrm rot="-6535988">
            <a:off x="6571614" y="2771782"/>
            <a:ext cx="1090760" cy="935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1"/>
          <p:cNvPicPr preferRelativeResize="0"/>
          <p:nvPr/>
        </p:nvPicPr>
        <p:blipFill rotWithShape="1">
          <a:blip r:embed="rId5">
            <a:alphaModFix/>
          </a:blip>
          <a:srcRect b="14273"/>
          <a:stretch/>
        </p:blipFill>
        <p:spPr>
          <a:xfrm rot="-1379500">
            <a:off x="5224897" y="2901313"/>
            <a:ext cx="1090769" cy="935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30568" y="3271828"/>
            <a:ext cx="334202" cy="334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1"/>
          <p:cNvPicPr preferRelativeResize="0"/>
          <p:nvPr/>
        </p:nvPicPr>
        <p:blipFill rotWithShape="1">
          <a:blip r:embed="rId5">
            <a:alphaModFix/>
          </a:blip>
          <a:srcRect b="14273"/>
          <a:stretch/>
        </p:blipFill>
        <p:spPr>
          <a:xfrm rot="6218015">
            <a:off x="5467626" y="4144444"/>
            <a:ext cx="1046473" cy="897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1"/>
          <p:cNvPicPr preferRelativeResize="0"/>
          <p:nvPr/>
        </p:nvPicPr>
        <p:blipFill rotWithShape="1">
          <a:blip r:embed="rId5">
            <a:alphaModFix/>
          </a:blip>
          <a:srcRect b="14273"/>
          <a:stretch/>
        </p:blipFill>
        <p:spPr>
          <a:xfrm rot="2700008">
            <a:off x="3297049" y="3936828"/>
            <a:ext cx="1046473" cy="897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1"/>
          <p:cNvPicPr preferRelativeResize="0"/>
          <p:nvPr/>
        </p:nvPicPr>
        <p:blipFill rotWithShape="1">
          <a:blip r:embed="rId7">
            <a:alphaModFix/>
          </a:blip>
          <a:srcRect b="10770"/>
          <a:stretch/>
        </p:blipFill>
        <p:spPr>
          <a:xfrm>
            <a:off x="6670461" y="4019015"/>
            <a:ext cx="403128" cy="359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1"/>
          <p:cNvPicPr preferRelativeResize="0"/>
          <p:nvPr/>
        </p:nvPicPr>
        <p:blipFill rotWithShape="1">
          <a:blip r:embed="rId5">
            <a:alphaModFix/>
          </a:blip>
          <a:srcRect b="14273"/>
          <a:stretch/>
        </p:blipFill>
        <p:spPr>
          <a:xfrm>
            <a:off x="6328825" y="3797365"/>
            <a:ext cx="1046470" cy="897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1"/>
          <p:cNvPicPr preferRelativeResize="0"/>
          <p:nvPr/>
        </p:nvPicPr>
        <p:blipFill rotWithShape="1">
          <a:blip r:embed="rId5">
            <a:alphaModFix/>
          </a:blip>
          <a:srcRect b="14273"/>
          <a:stretch/>
        </p:blipFill>
        <p:spPr>
          <a:xfrm rot="995564">
            <a:off x="4441593" y="3797366"/>
            <a:ext cx="1046470" cy="897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12370" y="4441927"/>
            <a:ext cx="356989" cy="302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1" descr="A blue text on a white background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916875" y="3181151"/>
            <a:ext cx="548700" cy="116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1"/>
          <p:cNvPicPr preferRelativeResize="0"/>
          <p:nvPr/>
        </p:nvPicPr>
        <p:blipFill rotWithShape="1">
          <a:blip r:embed="rId10">
            <a:alphaModFix/>
          </a:blip>
          <a:srcRect t="-9280" b="9280"/>
          <a:stretch/>
        </p:blipFill>
        <p:spPr>
          <a:xfrm>
            <a:off x="3586800" y="4283918"/>
            <a:ext cx="466974" cy="26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2"/>
          <p:cNvPicPr preferRelativeResize="0"/>
          <p:nvPr/>
        </p:nvPicPr>
        <p:blipFill rotWithShape="1">
          <a:blip r:embed="rId3">
            <a:alphaModFix/>
          </a:blip>
          <a:srcRect b="15397"/>
          <a:stretch/>
        </p:blipFill>
        <p:spPr>
          <a:xfrm>
            <a:off x="1845050" y="691800"/>
            <a:ext cx="5107825" cy="43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2"/>
          <p:cNvSpPr txBox="1"/>
          <p:nvPr/>
        </p:nvSpPr>
        <p:spPr>
          <a:xfrm>
            <a:off x="57800" y="76200"/>
            <a:ext cx="8891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" sz="2800">
                <a:solidFill>
                  <a:srgbClr val="FF0000"/>
                </a:solidFill>
              </a:rPr>
              <a:t>A </a:t>
            </a:r>
            <a:r>
              <a:rPr lang="en" sz="2800"/>
              <a:t>scientific communit</a:t>
            </a:r>
            <a:r>
              <a:rPr lang="en" sz="2800">
                <a:solidFill>
                  <a:srgbClr val="FF0000"/>
                </a:solidFill>
              </a:rPr>
              <a:t>y</a:t>
            </a:r>
            <a:r>
              <a:rPr lang="en" sz="2800" strike="sngStrike">
                <a:solidFill>
                  <a:schemeClr val="dk1"/>
                </a:solidFill>
              </a:rPr>
              <a:t>ies</a:t>
            </a:r>
            <a:r>
              <a:rPr lang="en" sz="2800"/>
              <a:t> without boundaries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sp>
        <p:nvSpPr>
          <p:cNvPr id="238" name="Google Shape;238;p32"/>
          <p:cNvSpPr/>
          <p:nvPr/>
        </p:nvSpPr>
        <p:spPr>
          <a:xfrm>
            <a:off x="8754116" y="4796077"/>
            <a:ext cx="195300" cy="202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p32" descr="A blue text on a white backgroun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65975" y="1771975"/>
            <a:ext cx="953574" cy="20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2"/>
          <p:cNvPicPr preferRelativeResize="0"/>
          <p:nvPr/>
        </p:nvPicPr>
        <p:blipFill rotWithShape="1">
          <a:blip r:embed="rId5">
            <a:alphaModFix/>
          </a:blip>
          <a:srcRect b="10770"/>
          <a:stretch/>
        </p:blipFill>
        <p:spPr>
          <a:xfrm>
            <a:off x="4122050" y="3297983"/>
            <a:ext cx="841876" cy="751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2"/>
          <p:cNvPicPr preferRelativeResize="0"/>
          <p:nvPr/>
        </p:nvPicPr>
        <p:blipFill rotWithShape="1">
          <a:blip r:embed="rId6">
            <a:alphaModFix/>
          </a:blip>
          <a:srcRect t="20032" b="27082"/>
          <a:stretch/>
        </p:blipFill>
        <p:spPr>
          <a:xfrm>
            <a:off x="3069750" y="3234424"/>
            <a:ext cx="659850" cy="34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137795" y="2201840"/>
            <a:ext cx="522328" cy="6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65825" y="2230025"/>
            <a:ext cx="605050" cy="60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2"/>
          <p:cNvPicPr preferRelativeResize="0"/>
          <p:nvPr/>
        </p:nvPicPr>
        <p:blipFill rotWithShape="1">
          <a:blip r:embed="rId9">
            <a:alphaModFix/>
          </a:blip>
          <a:srcRect b="14273"/>
          <a:stretch/>
        </p:blipFill>
        <p:spPr>
          <a:xfrm rot="-5400000">
            <a:off x="1472638" y="3056138"/>
            <a:ext cx="1790849" cy="153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066377" y="3565238"/>
            <a:ext cx="610925" cy="517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2"/>
          <p:cNvPicPr preferRelativeResize="0"/>
          <p:nvPr/>
        </p:nvPicPr>
        <p:blipFill rotWithShape="1">
          <a:blip r:embed="rId11">
            <a:alphaModFix/>
          </a:blip>
          <a:srcRect b="20153"/>
          <a:stretch/>
        </p:blipFill>
        <p:spPr>
          <a:xfrm>
            <a:off x="5393175" y="3499112"/>
            <a:ext cx="771258" cy="34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3"/>
          <p:cNvSpPr txBox="1">
            <a:spLocks noGrp="1"/>
          </p:cNvSpPr>
          <p:nvPr>
            <p:ph type="title"/>
          </p:nvPr>
        </p:nvSpPr>
        <p:spPr>
          <a:xfrm>
            <a:off x="2825496" y="2092288"/>
            <a:ext cx="57981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3E2B"/>
              </a:buClr>
              <a:buSzPts val="3700"/>
              <a:buFont typeface="Open Sans"/>
              <a:buNone/>
            </a:pPr>
            <a:r>
              <a:rPr lang="en" sz="3700" i="0" u="none" strike="noStrike" cap="none">
                <a:latin typeface="Arial"/>
                <a:ea typeface="Arial"/>
                <a:cs typeface="Arial"/>
                <a:sym typeface="Arial"/>
              </a:rPr>
              <a:t>Thank You!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33"/>
          <p:cNvSpPr txBox="1"/>
          <p:nvPr/>
        </p:nvSpPr>
        <p:spPr>
          <a:xfrm>
            <a:off x="1417534" y="4368922"/>
            <a:ext cx="15417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@tsnow03</a:t>
            </a:r>
            <a:endParaRPr sz="700" b="0" i="0" u="none" strike="noStrike" cap="none">
              <a:solidFill>
                <a:srgbClr val="595959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53" name="Google Shape;253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4413" y="4412661"/>
            <a:ext cx="217397" cy="217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3"/>
          <p:cNvPicPr preferRelativeResize="0"/>
          <p:nvPr/>
        </p:nvPicPr>
        <p:blipFill rotWithShape="1">
          <a:blip r:embed="rId4">
            <a:alphaModFix/>
          </a:blip>
          <a:srcRect l="23238" t="9423" r="23216" b="7623"/>
          <a:stretch/>
        </p:blipFill>
        <p:spPr>
          <a:xfrm>
            <a:off x="5096016" y="4412587"/>
            <a:ext cx="267294" cy="217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41142" y="4427834"/>
            <a:ext cx="217397" cy="186969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3"/>
          <p:cNvSpPr txBox="1"/>
          <p:nvPr/>
        </p:nvSpPr>
        <p:spPr>
          <a:xfrm>
            <a:off x="5424081" y="4368852"/>
            <a:ext cx="2995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tsnow@mines.edu</a:t>
            </a:r>
            <a:r>
              <a:rPr lang="en" sz="700" b="0" i="0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700" b="0" i="0" u="none" strike="noStrike" cap="none">
              <a:solidFill>
                <a:srgbClr val="595959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57" name="Google Shape;257;p33"/>
          <p:cNvSpPr txBox="1"/>
          <p:nvPr/>
        </p:nvSpPr>
        <p:spPr>
          <a:xfrm>
            <a:off x="3244259" y="4368878"/>
            <a:ext cx="1666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@TashaMSnow</a:t>
            </a:r>
            <a:endParaRPr sz="700" b="0" i="0" u="none" strike="noStrike" cap="none">
              <a:solidFill>
                <a:srgbClr val="595959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58" name="Google Shape;258;p33"/>
          <p:cNvPicPr preferRelativeResize="0"/>
          <p:nvPr/>
        </p:nvPicPr>
        <p:blipFill rotWithShape="1">
          <a:blip r:embed="rId6">
            <a:alphaModFix/>
          </a:blip>
          <a:srcRect b="10769"/>
          <a:stretch/>
        </p:blipFill>
        <p:spPr>
          <a:xfrm>
            <a:off x="1500194" y="1716150"/>
            <a:ext cx="2246723" cy="2004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3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65276" y="160600"/>
            <a:ext cx="1009275" cy="1302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617948" y="247703"/>
            <a:ext cx="1362678" cy="113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524945" y="247700"/>
            <a:ext cx="883293" cy="11139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2" name="Google Shape;262;p33"/>
          <p:cNvGrpSpPr/>
          <p:nvPr/>
        </p:nvGrpSpPr>
        <p:grpSpPr>
          <a:xfrm>
            <a:off x="6198862" y="247662"/>
            <a:ext cx="1009257" cy="1241612"/>
            <a:chOff x="7026875" y="861001"/>
            <a:chExt cx="1703674" cy="2095902"/>
          </a:xfrm>
        </p:grpSpPr>
        <p:pic>
          <p:nvPicPr>
            <p:cNvPr id="263" name="Google Shape;263;p33"/>
            <p:cNvPicPr preferRelativeResize="0"/>
            <p:nvPr/>
          </p:nvPicPr>
          <p:blipFill rotWithShape="1">
            <a:blip r:embed="rId10">
              <a:alphaModFix/>
            </a:blip>
            <a:srcRect b="25047"/>
            <a:stretch/>
          </p:blipFill>
          <p:spPr>
            <a:xfrm>
              <a:off x="7041275" y="861001"/>
              <a:ext cx="1689274" cy="1710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4" name="Google Shape;264;p33"/>
            <p:cNvPicPr preferRelativeResize="0"/>
            <p:nvPr/>
          </p:nvPicPr>
          <p:blipFill rotWithShape="1">
            <a:blip r:embed="rId10">
              <a:alphaModFix/>
            </a:blip>
            <a:srcRect t="80354"/>
            <a:stretch/>
          </p:blipFill>
          <p:spPr>
            <a:xfrm>
              <a:off x="7026875" y="2508503"/>
              <a:ext cx="1689274" cy="4484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5" name="Google Shape;265;p3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266" name="Google Shape;266;p33"/>
          <p:cNvSpPr txBox="1"/>
          <p:nvPr/>
        </p:nvSpPr>
        <p:spPr>
          <a:xfrm>
            <a:off x="1537850" y="1704275"/>
            <a:ext cx="21714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sng" strike="noStrike" cap="none">
                <a:solidFill>
                  <a:schemeClr val="hlink"/>
                </a:solidFill>
                <a:latin typeface="Helvetica Neue Light"/>
                <a:ea typeface="Helvetica Neue Light"/>
                <a:cs typeface="Helvetica Neue Light"/>
                <a:sym typeface="Helvetica Neue Light"/>
                <a:hlinkClick r:id="rId11"/>
              </a:rPr>
              <a:t>cryointhecloud.com</a:t>
            </a:r>
            <a:endParaRPr sz="700" b="0" i="0" u="none" strike="noStrike" cap="none">
              <a:solidFill>
                <a:srgbClr val="595959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67" name="Google Shape;267;p33"/>
          <p:cNvSpPr txBox="1"/>
          <p:nvPr/>
        </p:nvSpPr>
        <p:spPr>
          <a:xfrm>
            <a:off x="1450184" y="4762512"/>
            <a:ext cx="15417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@</a:t>
            </a:r>
            <a:r>
              <a:rPr lang="en" sz="1800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jdmillstein</a:t>
            </a:r>
            <a:endParaRPr sz="700" b="0" i="0" u="none" strike="noStrike" cap="none">
              <a:solidFill>
                <a:srgbClr val="595959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68" name="Google Shape;268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7063" y="4806213"/>
            <a:ext cx="217397" cy="217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3"/>
          <p:cNvPicPr preferRelativeResize="0"/>
          <p:nvPr/>
        </p:nvPicPr>
        <p:blipFill rotWithShape="1">
          <a:blip r:embed="rId4">
            <a:alphaModFix/>
          </a:blip>
          <a:srcRect l="23238" t="9423" r="23216" b="7623"/>
          <a:stretch/>
        </p:blipFill>
        <p:spPr>
          <a:xfrm>
            <a:off x="4976266" y="4806213"/>
            <a:ext cx="267294" cy="217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73792" y="4821428"/>
            <a:ext cx="217397" cy="186969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3"/>
          <p:cNvSpPr txBox="1"/>
          <p:nvPr/>
        </p:nvSpPr>
        <p:spPr>
          <a:xfrm>
            <a:off x="5304331" y="4762512"/>
            <a:ext cx="2995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joanna.millstein</a:t>
            </a:r>
            <a:r>
              <a:rPr lang="en" sz="1800" b="0" i="0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@mines.edu</a:t>
            </a:r>
            <a:r>
              <a:rPr lang="en" sz="700" b="0" i="0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700" b="0" i="0" u="none" strike="noStrike" cap="none">
              <a:solidFill>
                <a:srgbClr val="595959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72" name="Google Shape;272;p33"/>
          <p:cNvSpPr txBox="1"/>
          <p:nvPr/>
        </p:nvSpPr>
        <p:spPr>
          <a:xfrm>
            <a:off x="3276909" y="4762512"/>
            <a:ext cx="1666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@</a:t>
            </a:r>
            <a:r>
              <a:rPr lang="en" sz="1800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jdmillstein</a:t>
            </a:r>
            <a:endParaRPr sz="700" b="0" i="0" u="none" strike="noStrike" cap="none">
              <a:solidFill>
                <a:srgbClr val="595959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cxnSp>
        <p:nvCxnSpPr>
          <p:cNvPr id="273" name="Google Shape;273;p33"/>
          <p:cNvCxnSpPr/>
          <p:nvPr/>
        </p:nvCxnSpPr>
        <p:spPr>
          <a:xfrm>
            <a:off x="587825" y="4713525"/>
            <a:ext cx="7533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" name="Google Shape;274;p33"/>
          <p:cNvCxnSpPr/>
          <p:nvPr/>
        </p:nvCxnSpPr>
        <p:spPr>
          <a:xfrm rot="10800000" flipH="1">
            <a:off x="272150" y="4260225"/>
            <a:ext cx="8501700" cy="21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0"/>
          <p:cNvSpPr txBox="1">
            <a:spLocks noGrp="1"/>
          </p:cNvSpPr>
          <p:nvPr>
            <p:ph type="title"/>
          </p:nvPr>
        </p:nvSpPr>
        <p:spPr>
          <a:xfrm>
            <a:off x="357188" y="241968"/>
            <a:ext cx="8429700" cy="6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778"/>
              <a:buNone/>
            </a:pPr>
            <a:r>
              <a:rPr lang="en" sz="3133"/>
              <a:t>Open science as a process, not a product</a:t>
            </a:r>
            <a:endParaRPr i="1"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grpSp>
        <p:nvGrpSpPr>
          <p:cNvPr id="95" name="Google Shape;95;p20"/>
          <p:cNvGrpSpPr/>
          <p:nvPr/>
        </p:nvGrpSpPr>
        <p:grpSpPr>
          <a:xfrm>
            <a:off x="1031467" y="1593536"/>
            <a:ext cx="7081170" cy="2202018"/>
            <a:chOff x="5046788" y="2283875"/>
            <a:chExt cx="3927220" cy="1221240"/>
          </a:xfrm>
        </p:grpSpPr>
        <p:pic>
          <p:nvPicPr>
            <p:cNvPr id="96" name="Google Shape;96;p20"/>
            <p:cNvPicPr preferRelativeResize="0"/>
            <p:nvPr/>
          </p:nvPicPr>
          <p:blipFill rotWithShape="1">
            <a:blip r:embed="rId3">
              <a:alphaModFix/>
            </a:blip>
            <a:srcRect b="88455"/>
            <a:stretch/>
          </p:blipFill>
          <p:spPr>
            <a:xfrm>
              <a:off x="5046788" y="2283875"/>
              <a:ext cx="3925800" cy="393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20"/>
            <p:cNvPicPr preferRelativeResize="0"/>
            <p:nvPr/>
          </p:nvPicPr>
          <p:blipFill rotWithShape="1">
            <a:blip r:embed="rId3">
              <a:alphaModFix/>
            </a:blip>
            <a:srcRect t="69640" b="11326"/>
            <a:stretch/>
          </p:blipFill>
          <p:spPr>
            <a:xfrm>
              <a:off x="5048208" y="2665723"/>
              <a:ext cx="3925800" cy="648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20"/>
            <p:cNvPicPr preferRelativeResize="0"/>
            <p:nvPr/>
          </p:nvPicPr>
          <p:blipFill rotWithShape="1">
            <a:blip r:embed="rId3">
              <a:alphaModFix/>
            </a:blip>
            <a:srcRect t="94415"/>
            <a:stretch/>
          </p:blipFill>
          <p:spPr>
            <a:xfrm>
              <a:off x="5046788" y="3314700"/>
              <a:ext cx="3925800" cy="19041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pic>
        <p:nvPicPr>
          <p:cNvPr id="104" name="Google Shape;10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1775" y="4276600"/>
            <a:ext cx="8779152" cy="7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975" y="979900"/>
            <a:ext cx="5782451" cy="32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1"/>
          <p:cNvSpPr txBox="1">
            <a:spLocks noGrp="1"/>
          </p:cNvSpPr>
          <p:nvPr>
            <p:ph type="title"/>
          </p:nvPr>
        </p:nvSpPr>
        <p:spPr>
          <a:xfrm>
            <a:off x="357138" y="263088"/>
            <a:ext cx="8429700" cy="6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ct val="25925"/>
              <a:buNone/>
            </a:pPr>
            <a:r>
              <a:rPr lang="en" sz="3000"/>
              <a:t>NASA (and US+): 2023 the Year of Open Science</a:t>
            </a:r>
            <a:endParaRPr sz="3000"/>
          </a:p>
        </p:txBody>
      </p:sp>
      <p:sp>
        <p:nvSpPr>
          <p:cNvPr id="107" name="Google Shape;107;p21"/>
          <p:cNvSpPr/>
          <p:nvPr/>
        </p:nvSpPr>
        <p:spPr>
          <a:xfrm>
            <a:off x="4155950" y="1716750"/>
            <a:ext cx="4860300" cy="2055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66675" dir="318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21"/>
          <p:cNvSpPr txBox="1"/>
          <p:nvPr/>
        </p:nvSpPr>
        <p:spPr>
          <a:xfrm>
            <a:off x="4129645" y="1727497"/>
            <a:ext cx="4929000" cy="20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“...I realized that open science isn’t just about tools. Open-science innovation is being driven by a global community with diverse perspectives. The scientific questions are more interesting and nuanced, the solutions better.” - Chelle Gentemann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1"/>
          <p:cNvSpPr txBox="1">
            <a:spLocks noGrp="1"/>
          </p:cNvSpPr>
          <p:nvPr>
            <p:ph type="title"/>
          </p:nvPr>
        </p:nvSpPr>
        <p:spPr>
          <a:xfrm rot="1196">
            <a:off x="7232204" y="3688832"/>
            <a:ext cx="1725000" cy="2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700"/>
              <a:buNone/>
            </a:pPr>
            <a:r>
              <a:rPr lang="en" sz="1600" u="sng">
                <a:solidFill>
                  <a:schemeClr val="hlink"/>
                </a:solidFill>
                <a:hlinkClick r:id="rId5"/>
              </a:rPr>
              <a:t>open.science.gov</a:t>
            </a:r>
            <a:endParaRPr sz="1600">
              <a:solidFill>
                <a:srgbClr val="41414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115" name="Google Shape;115;p22"/>
          <p:cNvSpPr txBox="1"/>
          <p:nvPr/>
        </p:nvSpPr>
        <p:spPr>
          <a:xfrm>
            <a:off x="126150" y="228925"/>
            <a:ext cx="8346300" cy="6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Cloud computing and </a:t>
            </a:r>
            <a:r>
              <a:rPr lang="en"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ICESat-2 science</a:t>
            </a:r>
            <a:r>
              <a:rPr lang="en" sz="30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3000" b="0" i="0" u="none" strike="noStrike" cap="non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6" name="Google Shape;116;p22"/>
          <p:cNvSpPr txBox="1"/>
          <p:nvPr/>
        </p:nvSpPr>
        <p:spPr>
          <a:xfrm>
            <a:off x="393000" y="1086639"/>
            <a:ext cx="6213900" cy="3595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Cloud computing and open science c</a:t>
            </a:r>
            <a:r>
              <a:rPr lang="en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oncerns from the May 2022 ICESat-2 Science Team Meeting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5559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-"/>
            </a:pPr>
            <a:r>
              <a:rPr lang="en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Non-intuitive pricing structures, computing options, infrastructure</a:t>
            </a:r>
            <a:r>
              <a:rPr lang="en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457189" marR="0" lvl="0" indent="-35559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-"/>
            </a:pPr>
            <a:r>
              <a:rPr lang="en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Poor </a:t>
            </a:r>
            <a:r>
              <a:rPr lang="en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documentation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5559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-"/>
            </a:pPr>
            <a:r>
              <a:rPr lang="en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Costly to use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5559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-"/>
            </a:pPr>
            <a:r>
              <a:rPr lang="en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obviously more collaborative or faster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didn’t ring true to our experience in the cloud!</a:t>
            </a:r>
            <a:endParaRPr sz="20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" name="Google Shape;117;p22"/>
          <p:cNvGrpSpPr/>
          <p:nvPr/>
        </p:nvGrpSpPr>
        <p:grpSpPr>
          <a:xfrm>
            <a:off x="7567951" y="655552"/>
            <a:ext cx="1320518" cy="1576746"/>
            <a:chOff x="7026875" y="861001"/>
            <a:chExt cx="1703674" cy="2095902"/>
          </a:xfrm>
        </p:grpSpPr>
        <p:pic>
          <p:nvPicPr>
            <p:cNvPr id="118" name="Google Shape;118;p22"/>
            <p:cNvPicPr preferRelativeResize="0"/>
            <p:nvPr/>
          </p:nvPicPr>
          <p:blipFill rotWithShape="1">
            <a:blip r:embed="rId3">
              <a:alphaModFix/>
            </a:blip>
            <a:srcRect b="25047"/>
            <a:stretch/>
          </p:blipFill>
          <p:spPr>
            <a:xfrm>
              <a:off x="7041275" y="861001"/>
              <a:ext cx="1689274" cy="1710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9" name="Google Shape;119;p22"/>
            <p:cNvPicPr preferRelativeResize="0"/>
            <p:nvPr/>
          </p:nvPicPr>
          <p:blipFill rotWithShape="1">
            <a:blip r:embed="rId3">
              <a:alphaModFix/>
            </a:blip>
            <a:srcRect t="80354"/>
            <a:stretch/>
          </p:blipFill>
          <p:spPr>
            <a:xfrm>
              <a:off x="7026875" y="2508503"/>
              <a:ext cx="1689274" cy="4484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0" name="Google Shape;120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08226" y="2426576"/>
            <a:ext cx="2812924" cy="164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/>
          <p:nvPr/>
        </p:nvSpPr>
        <p:spPr>
          <a:xfrm>
            <a:off x="6349325" y="4117825"/>
            <a:ext cx="1205700" cy="7773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121781" y="16866"/>
            <a:ext cx="4366800" cy="3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r>
              <a:rPr lang="en">
                <a:solidFill>
                  <a:schemeClr val="hlink"/>
                </a:solidFill>
                <a:uFill>
                  <a:noFill/>
                </a:uFill>
                <a:hlinkClick r:id="rId3"/>
              </a:rPr>
              <a:t>2i2c.org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900"/>
              </a:spcBef>
              <a:spcAft>
                <a:spcPts val="0"/>
              </a:spcAft>
              <a:buSzPts val="700"/>
              <a:buNone/>
            </a:pPr>
            <a:r>
              <a:rPr lang="en" sz="2300">
                <a:highlight>
                  <a:srgbClr val="FFFFFF"/>
                </a:highlight>
              </a:rPr>
              <a:t>The International Interactive Computing Collaboration</a:t>
            </a:r>
            <a:endParaRPr sz="2300">
              <a:highlight>
                <a:srgbClr val="FFFFFF"/>
              </a:highlight>
            </a:endParaRPr>
          </a:p>
          <a:p>
            <a:pPr marL="0" lvl="0" indent="0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700"/>
              <a:buNone/>
            </a:pPr>
            <a:endParaRPr sz="2300">
              <a:highlight>
                <a:srgbClr val="FFFFFF"/>
              </a:highlight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-"/>
            </a:pPr>
            <a:r>
              <a:rPr lang="en" sz="1800" b="1">
                <a:solidFill>
                  <a:srgbClr val="ED7D31"/>
                </a:solidFill>
              </a:rPr>
              <a:t>Non-profit</a:t>
            </a:r>
            <a:r>
              <a:rPr lang="en" sz="1800" b="1">
                <a:solidFill>
                  <a:srgbClr val="F37726"/>
                </a:solidFill>
              </a:rPr>
              <a:t>.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-"/>
            </a:pPr>
            <a:r>
              <a:rPr lang="en" sz="1800" b="1">
                <a:solidFill>
                  <a:srgbClr val="ED7D31"/>
                </a:solidFill>
              </a:rPr>
              <a:t>Service provider</a:t>
            </a:r>
            <a:r>
              <a:rPr lang="en" sz="1800">
                <a:solidFill>
                  <a:srgbClr val="595959"/>
                </a:solidFill>
              </a:rPr>
              <a:t> for interactive computing infrastructure.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-"/>
            </a:pPr>
            <a:r>
              <a:rPr lang="en" sz="1800">
                <a:solidFill>
                  <a:srgbClr val="595959"/>
                </a:solidFill>
              </a:rPr>
              <a:t>An R&amp;D team that </a:t>
            </a:r>
            <a:r>
              <a:rPr lang="en" sz="1800" b="1">
                <a:solidFill>
                  <a:srgbClr val="ED7D31"/>
                </a:solidFill>
              </a:rPr>
              <a:t>contributes back to open source</a:t>
            </a:r>
            <a:r>
              <a:rPr lang="en" sz="1800">
                <a:solidFill>
                  <a:srgbClr val="595959"/>
                </a:solidFill>
              </a:rPr>
              <a:t> communities.</a:t>
            </a:r>
            <a:endParaRPr sz="2300">
              <a:highlight>
                <a:srgbClr val="FFFFFF"/>
              </a:highlight>
            </a:endParaRPr>
          </a:p>
        </p:txBody>
      </p:sp>
      <p:pic>
        <p:nvPicPr>
          <p:cNvPr id="127" name="Google Shape;127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88574" y="894590"/>
            <a:ext cx="4448825" cy="2502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3"/>
          <p:cNvPicPr preferRelativeResize="0"/>
          <p:nvPr/>
        </p:nvPicPr>
        <p:blipFill rotWithShape="1">
          <a:blip r:embed="rId5">
            <a:alphaModFix/>
          </a:blip>
          <a:srcRect l="8759" t="19783" r="4854" b="14183"/>
          <a:stretch/>
        </p:blipFill>
        <p:spPr>
          <a:xfrm>
            <a:off x="612223" y="3878269"/>
            <a:ext cx="733754" cy="560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79652" y="4606573"/>
            <a:ext cx="795469" cy="347289"/>
          </a:xfrm>
          <a:prstGeom prst="rect">
            <a:avLst/>
          </a:prstGeom>
          <a:noFill/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0" name="Google Shape;130;p2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86052" y="4606579"/>
            <a:ext cx="1115434" cy="329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945973" y="3955367"/>
            <a:ext cx="1262825" cy="393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0317" y="4672766"/>
            <a:ext cx="1057567" cy="197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446355" y="4035038"/>
            <a:ext cx="685866" cy="685866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3"/>
          <p:cNvSpPr txBox="1"/>
          <p:nvPr/>
        </p:nvSpPr>
        <p:spPr>
          <a:xfrm>
            <a:off x="6331067" y="4066289"/>
            <a:ext cx="19641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Funding </a:t>
            </a:r>
            <a:endParaRPr sz="18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(Open Science Program)</a:t>
            </a:r>
            <a:endParaRPr sz="14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2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087478" y="3878269"/>
            <a:ext cx="512575" cy="593849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142" name="Google Shape;142;p24"/>
          <p:cNvSpPr txBox="1"/>
          <p:nvPr/>
        </p:nvSpPr>
        <p:spPr>
          <a:xfrm>
            <a:off x="1755600" y="315100"/>
            <a:ext cx="7173000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 </a:t>
            </a:r>
            <a:r>
              <a:rPr lang="en" sz="2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cloud-computing platform with </a:t>
            </a:r>
            <a:r>
              <a:rPr lang="en" sz="25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bumpers</a:t>
            </a:r>
            <a:endParaRPr sz="2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" name="Google Shape;143;p24"/>
          <p:cNvPicPr preferRelativeResize="0"/>
          <p:nvPr/>
        </p:nvPicPr>
        <p:blipFill rotWithShape="1">
          <a:blip r:embed="rId3">
            <a:alphaModFix/>
          </a:blip>
          <a:srcRect t="12334" b="10765"/>
          <a:stretch/>
        </p:blipFill>
        <p:spPr>
          <a:xfrm>
            <a:off x="259576" y="76201"/>
            <a:ext cx="1588797" cy="1221786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4"/>
          <p:cNvSpPr txBox="1"/>
          <p:nvPr/>
        </p:nvSpPr>
        <p:spPr>
          <a:xfrm>
            <a:off x="194209" y="1375613"/>
            <a:ext cx="8826941" cy="3117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Goal: Simple and cost effective managed cloud environment for training and transitioning new users to cloud workflows and determining community best practices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Built and developed for cryosphere scientists by software professionals at </a:t>
            </a:r>
            <a:r>
              <a:rPr lang="en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2i2c</a:t>
            </a: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 make it possible to: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 data faster </a:t>
            </a:r>
            <a:endParaRPr/>
          </a:p>
          <a:p>
            <a:pPr marL="457189" marR="0" lvl="0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Minimize downloading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Democratize science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" name="Google Shape;145;p24" descr="Free Bowling Child photo and picture"/>
          <p:cNvPicPr preferRelativeResize="0"/>
          <p:nvPr/>
        </p:nvPicPr>
        <p:blipFill rotWithShape="1">
          <a:blip r:embed="rId4">
            <a:alphaModFix/>
          </a:blip>
          <a:srcRect l="20214" t="23470"/>
          <a:stretch/>
        </p:blipFill>
        <p:spPr>
          <a:xfrm flipH="1">
            <a:off x="3177816" y="3552367"/>
            <a:ext cx="2788367" cy="150445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4"/>
          <p:cNvSpPr txBox="1"/>
          <p:nvPr/>
        </p:nvSpPr>
        <p:spPr>
          <a:xfrm>
            <a:off x="4458951" y="4944459"/>
            <a:ext cx="1539600" cy="2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n" sz="7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7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pixabay.com</a:t>
            </a:r>
            <a:endParaRPr sz="7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152" name="Google Shape;152;p25"/>
          <p:cNvSpPr txBox="1"/>
          <p:nvPr/>
        </p:nvSpPr>
        <p:spPr>
          <a:xfrm>
            <a:off x="1755600" y="315100"/>
            <a:ext cx="7173000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 </a:t>
            </a:r>
            <a:r>
              <a:rPr lang="en" sz="2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cloud-computing platform with </a:t>
            </a:r>
            <a:r>
              <a:rPr lang="en" sz="25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bumpers</a:t>
            </a:r>
            <a:endParaRPr sz="2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25"/>
          <p:cNvPicPr preferRelativeResize="0"/>
          <p:nvPr/>
        </p:nvPicPr>
        <p:blipFill rotWithShape="1">
          <a:blip r:embed="rId3">
            <a:alphaModFix/>
          </a:blip>
          <a:srcRect t="12334" b="10765"/>
          <a:stretch/>
        </p:blipFill>
        <p:spPr>
          <a:xfrm>
            <a:off x="259576" y="76201"/>
            <a:ext cx="1588797" cy="1221786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5"/>
          <p:cNvSpPr txBox="1"/>
          <p:nvPr/>
        </p:nvSpPr>
        <p:spPr>
          <a:xfrm>
            <a:off x="56644" y="917231"/>
            <a:ext cx="9120406" cy="2715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Persistent for (at least) three years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Small servers (32 Gb / 4 CPU) for all users, option to bring own cloud credits to access larger servers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New tool development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378" marR="0" lvl="1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Personal cost-monitoring tool </a:t>
            </a:r>
            <a:endParaRPr/>
          </a:p>
          <a:p>
            <a:pPr marL="914378" marR="0" lvl="1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Intra- and inter-hub collaboration tools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189" marR="0" lvl="0" indent="-34289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Helping 2i2c scale with community surveys, feedback, and guidance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25" descr="Free Bowling Child photo and picture"/>
          <p:cNvPicPr preferRelativeResize="0"/>
          <p:nvPr/>
        </p:nvPicPr>
        <p:blipFill rotWithShape="1">
          <a:blip r:embed="rId4">
            <a:alphaModFix/>
          </a:blip>
          <a:srcRect l="20214" t="23470"/>
          <a:stretch/>
        </p:blipFill>
        <p:spPr>
          <a:xfrm flipH="1">
            <a:off x="3177816" y="3552367"/>
            <a:ext cx="2788367" cy="150445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5"/>
          <p:cNvSpPr txBox="1"/>
          <p:nvPr/>
        </p:nvSpPr>
        <p:spPr>
          <a:xfrm>
            <a:off x="4458951" y="4944459"/>
            <a:ext cx="1539600" cy="2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n" sz="7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7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pixabay.com</a:t>
            </a:r>
            <a:endParaRPr sz="7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>
            <a:spLocks noGrp="1"/>
          </p:cNvSpPr>
          <p:nvPr>
            <p:ph type="title"/>
          </p:nvPr>
        </p:nvSpPr>
        <p:spPr>
          <a:xfrm>
            <a:off x="311700" y="250175"/>
            <a:ext cx="85206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/>
              <a:t>CryoCloud documentation &amp; community building</a:t>
            </a:r>
            <a:endParaRPr sz="3000" b="1"/>
          </a:p>
        </p:txBody>
      </p:sp>
      <p:sp>
        <p:nvSpPr>
          <p:cNvPr id="162" name="Google Shape;162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163" name="Google Shape;163;p26"/>
          <p:cNvSpPr txBox="1">
            <a:spLocks noGrp="1"/>
          </p:cNvSpPr>
          <p:nvPr>
            <p:ph type="title"/>
          </p:nvPr>
        </p:nvSpPr>
        <p:spPr>
          <a:xfrm>
            <a:off x="232100" y="1443025"/>
            <a:ext cx="8397600" cy="36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br>
              <a:rPr lang="en" sz="2200"/>
            </a:br>
            <a:br>
              <a:rPr lang="en" sz="2200"/>
            </a:br>
            <a:r>
              <a:rPr lang="en" sz="2200"/>
              <a:t>- CryoCloud Github:  </a:t>
            </a:r>
            <a:br>
              <a:rPr lang="en" sz="2200"/>
            </a:br>
            <a:r>
              <a:rPr lang="en" sz="2200" u="sng">
                <a:solidFill>
                  <a:schemeClr val="hlink"/>
                </a:solidFill>
                <a:hlinkClick r:id="rId3"/>
              </a:rPr>
              <a:t>github.com/cryointhecloud</a:t>
            </a:r>
            <a:br>
              <a:rPr lang="en" sz="2200" u="sng">
                <a:solidFill>
                  <a:schemeClr val="hlink"/>
                </a:solidFill>
              </a:rPr>
            </a:br>
            <a:endParaRPr sz="2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200"/>
              <a:t>- CryoCloud Slack</a:t>
            </a:r>
            <a:endParaRPr sz="2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200"/>
              <a:t>- Community office hours</a:t>
            </a:r>
            <a:endParaRPr sz="2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200"/>
              <a:t>- Training, tutorials, and resources</a:t>
            </a:r>
            <a:endParaRPr sz="2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200"/>
              <a:t>- Bring in Cryosphere communities and share in infrastructure ideation and construction</a:t>
            </a:r>
            <a:endParaRPr sz="2200"/>
          </a:p>
        </p:txBody>
      </p:sp>
      <p:pic>
        <p:nvPicPr>
          <p:cNvPr id="164" name="Google Shape;16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81655" y="1168525"/>
            <a:ext cx="5049549" cy="2566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6"/>
          <p:cNvSpPr txBox="1">
            <a:spLocks noGrp="1"/>
          </p:cNvSpPr>
          <p:nvPr>
            <p:ph type="title"/>
          </p:nvPr>
        </p:nvSpPr>
        <p:spPr>
          <a:xfrm>
            <a:off x="4285950" y="839428"/>
            <a:ext cx="48114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200" u="sng">
                <a:solidFill>
                  <a:schemeClr val="hlink"/>
                </a:solidFill>
                <a:hlinkClick r:id="rId5"/>
              </a:rPr>
              <a:t>cryointhecloud.com</a:t>
            </a:r>
            <a:endParaRPr sz="2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 txBox="1">
            <a:spLocks noGrp="1"/>
          </p:cNvSpPr>
          <p:nvPr>
            <p:ph type="title"/>
          </p:nvPr>
        </p:nvSpPr>
        <p:spPr>
          <a:xfrm>
            <a:off x="357188" y="1947863"/>
            <a:ext cx="84297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778"/>
              <a:buNone/>
            </a:pPr>
            <a:r>
              <a:rPr lang="en"/>
              <a:t>A community-empowered and community-sustaining scientific ecosystem</a:t>
            </a:r>
            <a:endParaRPr/>
          </a:p>
        </p:txBody>
      </p:sp>
      <p:sp>
        <p:nvSpPr>
          <p:cNvPr id="171" name="Google Shape;171;p2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Microsoft Macintosh PowerPoint</Application>
  <PresentationFormat>On-screen Show (16:9)</PresentationFormat>
  <Paragraphs>143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Open Sans</vt:lpstr>
      <vt:lpstr>Helvetica Neue Light</vt:lpstr>
      <vt:lpstr>Avenir</vt:lpstr>
      <vt:lpstr>Palatino</vt:lpstr>
      <vt:lpstr>Roboto</vt:lpstr>
      <vt:lpstr>Arial</vt:lpstr>
      <vt:lpstr>Helvetica Neue</vt:lpstr>
      <vt:lpstr>Times New Roman</vt:lpstr>
      <vt:lpstr>Roboto Light</vt:lpstr>
      <vt:lpstr>Simple Light</vt:lpstr>
      <vt:lpstr>PowerPoint Presentation</vt:lpstr>
      <vt:lpstr>Open science as a process, not a product</vt:lpstr>
      <vt:lpstr>NASA (and US+): 2023 the Year of Open Science</vt:lpstr>
      <vt:lpstr>PowerPoint Presentation</vt:lpstr>
      <vt:lpstr>2i2c.org The International Interactive Computing Collaboration  Non-profit. Service provider for interactive computing infrastructure. An R&amp;D team that contributes back to open source communities.</vt:lpstr>
      <vt:lpstr>PowerPoint Presentation</vt:lpstr>
      <vt:lpstr>PowerPoint Presentation</vt:lpstr>
      <vt:lpstr>CryoCloud documentation &amp; community building</vt:lpstr>
      <vt:lpstr>A community-empowered and community-sustaining scientific ecosystem</vt:lpstr>
      <vt:lpstr>- ICESat-2 Science Team pre-launch training: Dec 2022   - FOGGS: March 2023 - ICESat-2 Hackweek: Aug 2023 - WAIS: Sept 2023 - ICESat-2 Science Team Meeting: Oct 2023  - AGU Year of Open Science: Dec 2023 </vt:lpstr>
      <vt:lpstr>PowerPoint Presentation</vt:lpstr>
      <vt:lpstr>Solutions to global challenges</vt:lpstr>
      <vt:lpstr>Build a scientific cloud community forum based on intellectual generosity: Sharing ideas, advancing other’s understanding Reduce competition and enhance collaboration  Sharing of:  Expertise  Tools  Lessons learned Mutual support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Tasha Snow</cp:lastModifiedBy>
  <cp:revision>2</cp:revision>
  <dcterms:modified xsi:type="dcterms:W3CDTF">2024-02-08T02:47:57Z</dcterms:modified>
</cp:coreProperties>
</file>