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91" r:id="rId3"/>
    <p:sldId id="293" r:id="rId4"/>
    <p:sldId id="292" r:id="rId5"/>
    <p:sldId id="277" r:id="rId6"/>
    <p:sldId id="278" r:id="rId7"/>
    <p:sldId id="272" r:id="rId8"/>
    <p:sldId id="274" r:id="rId9"/>
    <p:sldId id="275" r:id="rId10"/>
    <p:sldId id="263" r:id="rId11"/>
    <p:sldId id="280" r:id="rId12"/>
    <p:sldId id="289" r:id="rId13"/>
    <p:sldId id="281" r:id="rId14"/>
    <p:sldId id="288" r:id="rId15"/>
    <p:sldId id="270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th Mottram" initials="RM" lastIdx="1" clrIdx="0">
    <p:extLst>
      <p:ext uri="{19B8F6BF-5375-455C-9EA6-DF929625EA0E}">
        <p15:presenceInfo xmlns:p15="http://schemas.microsoft.com/office/powerpoint/2012/main" userId="S-1-5-21-2100284113-1573851820-878952375-2268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C756EF-3301-7066-F435-432E9B179199}" v="2" dt="2023-06-21T14:12:15.982"/>
    <p1510:client id="{7BE8ADE1-7645-66FE-A2EE-1E57B1A40AE2}" v="2" dt="2023-07-03T16:17:51.971"/>
    <p1510:client id="{8A34928A-A8DD-52D7-33C5-206364C7159A}" v="579" dt="2023-07-03T15:24:32.892"/>
    <p1510:client id="{95903C00-EBBB-5364-3196-07A7856EE55E}" v="2" dt="2023-06-21T08:52:48.039"/>
    <p1510:client id="{B0E77BC5-E017-9869-D3C6-ADC27045BFDF}" v="2" dt="2023-08-03T10:31:15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81" autoAdjust="0"/>
  </p:normalViewPr>
  <p:slideViewPr>
    <p:cSldViewPr snapToGrid="0">
      <p:cViewPr>
        <p:scale>
          <a:sx n="86" d="100"/>
          <a:sy n="86" d="100"/>
        </p:scale>
        <p:origin x="151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1-22T12:25:46.893" idx="1">
    <p:pos x="10" y="10"/>
    <p:text>Do we need the bottom figure? I think it's a bit unclear what it is?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7959BE-50A5-46BE-92E9-8076A1051E13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C1104-1993-4DBC-8D49-CD2064D015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01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29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39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8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C1104-1993-4DBC-8D49-CD2064D015F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701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00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8B97F-486F-4045-977C-6465F49F0C6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565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Emphasise:</a:t>
            </a:r>
            <a:r>
              <a:rPr lang="en-GB" baseline="0" dirty="0"/>
              <a:t>  Science isn’t restricted to these WPs and most tools (</a:t>
            </a:r>
            <a:r>
              <a:rPr lang="en-GB" baseline="0" dirty="0" err="1"/>
              <a:t>eg</a:t>
            </a:r>
            <a:r>
              <a:rPr lang="en-GB" baseline="0" dirty="0"/>
              <a:t> models, </a:t>
            </a:r>
            <a:r>
              <a:rPr lang="en-GB" baseline="0" dirty="0" err="1"/>
              <a:t>obs</a:t>
            </a:r>
            <a:r>
              <a:rPr lang="en-GB" baseline="0" dirty="0"/>
              <a:t>, climate models and metrics) are cross cutting.  Also note that no </a:t>
            </a:r>
            <a:r>
              <a:rPr lang="en-GB" baseline="0" dirty="0" err="1"/>
              <a:t>center</a:t>
            </a:r>
            <a:r>
              <a:rPr lang="en-GB" baseline="0" dirty="0"/>
              <a:t> is restricted to a single WP.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2E2D1-69EB-8140-861F-45FE81132E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49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Emphasise:</a:t>
            </a:r>
            <a:r>
              <a:rPr lang="en-GB" baseline="0" dirty="0"/>
              <a:t>  Science isn’t restricted to these WPs and most tools (</a:t>
            </a:r>
            <a:r>
              <a:rPr lang="en-GB" baseline="0" dirty="0" err="1"/>
              <a:t>eg</a:t>
            </a:r>
            <a:r>
              <a:rPr lang="en-GB" baseline="0" dirty="0"/>
              <a:t> models, </a:t>
            </a:r>
            <a:r>
              <a:rPr lang="en-GB" baseline="0" dirty="0" err="1"/>
              <a:t>obs</a:t>
            </a:r>
            <a:r>
              <a:rPr lang="en-GB" baseline="0" dirty="0"/>
              <a:t>, climate models and metrics) are cross cutting.  Also note that no </a:t>
            </a:r>
            <a:r>
              <a:rPr lang="en-GB" baseline="0" dirty="0" err="1"/>
              <a:t>center</a:t>
            </a:r>
            <a:r>
              <a:rPr lang="en-GB" baseline="0" dirty="0"/>
              <a:t> is restricted to a single WP.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2E2D1-69EB-8140-861F-45FE81132E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46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Emphasise:</a:t>
            </a:r>
            <a:r>
              <a:rPr lang="en-GB" baseline="0" dirty="0"/>
              <a:t>  Science isn’t restricted to these WPs and most tools (</a:t>
            </a:r>
            <a:r>
              <a:rPr lang="en-GB" baseline="0" dirty="0" err="1"/>
              <a:t>eg</a:t>
            </a:r>
            <a:r>
              <a:rPr lang="en-GB" baseline="0" dirty="0"/>
              <a:t> models, </a:t>
            </a:r>
            <a:r>
              <a:rPr lang="en-GB" baseline="0" dirty="0" err="1"/>
              <a:t>obs</a:t>
            </a:r>
            <a:r>
              <a:rPr lang="en-GB" baseline="0" dirty="0"/>
              <a:t>, climate models and metrics) are cross cutting.  Also note that no </a:t>
            </a:r>
            <a:r>
              <a:rPr lang="en-GB" baseline="0" dirty="0" err="1"/>
              <a:t>center</a:t>
            </a:r>
            <a:r>
              <a:rPr lang="en-GB" baseline="0" dirty="0"/>
              <a:t> is restricted to a single WP.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2E2D1-69EB-8140-861F-45FE81132E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93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Emphasise:</a:t>
            </a:r>
            <a:r>
              <a:rPr lang="en-GB" baseline="0" dirty="0"/>
              <a:t>  Science isn’t restricted to these WPs and most tools (</a:t>
            </a:r>
            <a:r>
              <a:rPr lang="en-GB" baseline="0" dirty="0" err="1"/>
              <a:t>eg</a:t>
            </a:r>
            <a:r>
              <a:rPr lang="en-GB" baseline="0" dirty="0"/>
              <a:t> models, </a:t>
            </a:r>
            <a:r>
              <a:rPr lang="en-GB" baseline="0" dirty="0" err="1"/>
              <a:t>obs</a:t>
            </a:r>
            <a:r>
              <a:rPr lang="en-GB" baseline="0" dirty="0"/>
              <a:t>, climate models and metrics) are cross cutting.  Also note that no </a:t>
            </a:r>
            <a:r>
              <a:rPr lang="en-GB" baseline="0" dirty="0" err="1"/>
              <a:t>center</a:t>
            </a:r>
            <a:r>
              <a:rPr lang="en-GB" baseline="0" dirty="0"/>
              <a:t> is restricted to a single WP.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2E2D1-69EB-8140-861F-45FE81132E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832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894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Emphasise:</a:t>
            </a:r>
            <a:r>
              <a:rPr lang="en-GB" baseline="0" dirty="0"/>
              <a:t>  Science isn’t restricted to these WPs and most tools (</a:t>
            </a:r>
            <a:r>
              <a:rPr lang="en-GB" baseline="0" dirty="0" err="1"/>
              <a:t>eg</a:t>
            </a:r>
            <a:r>
              <a:rPr lang="en-GB" baseline="0" dirty="0"/>
              <a:t> models, </a:t>
            </a:r>
            <a:r>
              <a:rPr lang="en-GB" baseline="0" dirty="0" err="1"/>
              <a:t>obs</a:t>
            </a:r>
            <a:r>
              <a:rPr lang="en-GB" baseline="0" dirty="0"/>
              <a:t>, climate models and metrics) are cross cutting.  Also note that no </a:t>
            </a:r>
            <a:r>
              <a:rPr lang="en-GB" baseline="0" dirty="0" err="1"/>
              <a:t>center</a:t>
            </a:r>
            <a:r>
              <a:rPr lang="en-GB" baseline="0" dirty="0"/>
              <a:t> is restricted to a single WP.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2E2D1-69EB-8140-861F-45FE81132E6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45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86430-9FE8-ED4F-9EC2-4973F79F8CD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76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227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932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994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34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446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35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86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90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183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5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57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FE159-5E0C-4258-AC64-9F646122C7A2}" type="datetimeFigureOut">
              <a:rPr lang="en-GB" smtClean="0"/>
              <a:t>22/01/2024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00A9F-3D5F-4E88-B42E-07A1A75F79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47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image" Target="../media/image1.jp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.jp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jpeg"/><Relationship Id="rId7" Type="http://schemas.openxmlformats.org/officeDocument/2006/relationships/image" Target="../media/image11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26.jpeg"/><Relationship Id="rId4" Type="http://schemas.openxmlformats.org/officeDocument/2006/relationships/image" Target="../media/image22.png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31.jpeg"/><Relationship Id="rId4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company/euoceanice/" TargetMode="External"/><Relationship Id="rId13" Type="http://schemas.openxmlformats.org/officeDocument/2006/relationships/image" Target="../media/image37.png"/><Relationship Id="rId3" Type="http://schemas.openxmlformats.org/officeDocument/2006/relationships/image" Target="../media/image2.jpeg"/><Relationship Id="rId7" Type="http://schemas.openxmlformats.org/officeDocument/2006/relationships/hyperlink" Target="https://fediscience.org/@OceanIceEU" TargetMode="External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oceanice.eu/" TargetMode="External"/><Relationship Id="rId11" Type="http://schemas.openxmlformats.org/officeDocument/2006/relationships/image" Target="../media/image35.png"/><Relationship Id="rId5" Type="http://schemas.openxmlformats.org/officeDocument/2006/relationships/hyperlink" Target="mailto:oceanice.eu@gmail.com" TargetMode="External"/><Relationship Id="rId15" Type="http://schemas.openxmlformats.org/officeDocument/2006/relationships/image" Target="../media/image39.png"/><Relationship Id="rId10" Type="http://schemas.openxmlformats.org/officeDocument/2006/relationships/image" Target="../media/image34.jpg"/><Relationship Id="rId4" Type="http://schemas.openxmlformats.org/officeDocument/2006/relationships/image" Target="../media/image1.jpg"/><Relationship Id="rId9" Type="http://schemas.openxmlformats.org/officeDocument/2006/relationships/hyperlink" Target="https://www.facebook.com/OCEANICEEU/" TargetMode="External"/><Relationship Id="rId1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1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image" Target="../media/image11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.jpg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9.jpg"/>
          <p:cNvPicPr/>
          <p:nvPr/>
        </p:nvPicPr>
        <p:blipFill rotWithShape="1">
          <a:blip r:embed="rId3"/>
          <a:srcRect l="3" r="-629"/>
          <a:stretch/>
        </p:blipFill>
        <p:spPr>
          <a:xfrm>
            <a:off x="379541" y="261679"/>
            <a:ext cx="6153415" cy="987044"/>
          </a:xfrm>
          <a:prstGeom prst="rect">
            <a:avLst/>
          </a:prstGeom>
          <a:ln/>
        </p:spPr>
      </p:pic>
      <p:sp>
        <p:nvSpPr>
          <p:cNvPr id="3" name="TextBox 2"/>
          <p:cNvSpPr txBox="1"/>
          <p:nvPr/>
        </p:nvSpPr>
        <p:spPr>
          <a:xfrm>
            <a:off x="471348" y="1700880"/>
            <a:ext cx="1172065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Ocean-Cryosphere Exchange in Antarctica: Impacts on Climate and the Earth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6795" y="3177560"/>
            <a:ext cx="11720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Speakers:</a:t>
            </a:r>
          </a:p>
          <a:p>
            <a:r>
              <a:rPr lang="en-US" sz="2400" dirty="0" smtClean="0"/>
              <a:t>Dr Ruth Mottram, Senior Scientist, Danish Meteorological Institute  </a:t>
            </a:r>
          </a:p>
          <a:p>
            <a:r>
              <a:rPr lang="en-US" sz="2400" dirty="0" smtClean="0"/>
              <a:t>Dr Andrew Meijers, Polar Oceans Science Leader, British Antarctic Survey</a:t>
            </a:r>
            <a:endParaRPr lang="en-US" sz="2400" dirty="0"/>
          </a:p>
          <a:p>
            <a:r>
              <a:rPr lang="en-US" sz="2400" dirty="0"/>
              <a:t>Event: </a:t>
            </a:r>
            <a:r>
              <a:rPr lang="en-US" sz="2400" dirty="0" smtClean="0"/>
              <a:t>The Changing Poles: how Antarctic and Arctic science helps inform and prepare the EU for changes in sea level rise and global climate</a:t>
            </a:r>
            <a:endParaRPr lang="en-US" sz="2400" dirty="0"/>
          </a:p>
          <a:p>
            <a:r>
              <a:rPr lang="en-US" sz="2400" dirty="0"/>
              <a:t>Date</a:t>
            </a:r>
            <a:r>
              <a:rPr lang="en-US" sz="2400" dirty="0" smtClean="0"/>
              <a:t>: 24/1/2024</a:t>
            </a:r>
            <a:endParaRPr lang="en-US" sz="2400" dirty="0"/>
          </a:p>
        </p:txBody>
      </p:sp>
      <p:pic>
        <p:nvPicPr>
          <p:cNvPr id="11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29" y="5668577"/>
            <a:ext cx="16192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2076221" y="5668577"/>
            <a:ext cx="9736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Roboto"/>
              </a:rPr>
              <a:t>OCEAN:ICE is co-funded by the European Union, Horizon Europe Funding Programme for research and innovation under grant agreement </a:t>
            </a:r>
            <a:r>
              <a:rPr lang="en-GB" dirty="0" err="1">
                <a:latin typeface="Roboto"/>
              </a:rPr>
              <a:t>Nr</a:t>
            </a:r>
            <a:r>
              <a:rPr lang="en-GB" dirty="0">
                <a:latin typeface="Roboto"/>
              </a:rPr>
              <a:t>. 101060452 and by UK Research and Innovation</a:t>
            </a:r>
            <a:endParaRPr lang="en-GB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619763"/>
            <a:ext cx="12545068" cy="0"/>
          </a:xfrm>
          <a:prstGeom prst="line">
            <a:avLst/>
          </a:prstGeom>
          <a:ln w="127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76795" y="2151328"/>
            <a:ext cx="11720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2060"/>
                </a:solidFill>
              </a:rPr>
              <a:t>Impacts of ocean-ice interactions on climate</a:t>
            </a:r>
            <a:endParaRPr lang="en-US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26548" y="6025598"/>
            <a:ext cx="10735189" cy="771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ice sheet mass loss is one of the greatest climate uncertainties</a:t>
            </a:r>
          </a:p>
        </p:txBody>
      </p:sp>
      <p:pic>
        <p:nvPicPr>
          <p:cNvPr id="1026" name="Picture 2" descr="https://www.realclimate.org/images/IPCC-AR6-sea-level-21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81" y="834937"/>
            <a:ext cx="9420977" cy="492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4099" y="-22671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86E99"/>
                </a:solidFill>
              </a:rPr>
              <a:t>IPCC AR6 (2021), Summary for policy makers high impact storyline from an expert survey and structured expert judgement (i.e. not modelled)</a:t>
            </a:r>
          </a:p>
        </p:txBody>
      </p:sp>
      <p:pic>
        <p:nvPicPr>
          <p:cNvPr id="6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5"/>
          <a:srcRect l="3" r="-629"/>
          <a:stretch/>
        </p:blipFill>
        <p:spPr>
          <a:xfrm>
            <a:off x="10613038" y="97067"/>
            <a:ext cx="1578962" cy="243952"/>
          </a:xfrm>
          <a:prstGeom prst="rect">
            <a:avLst/>
          </a:prstGeom>
          <a:ln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6926" y="834937"/>
            <a:ext cx="1092378" cy="494518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1915065" y="5532408"/>
            <a:ext cx="507808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140813" y="37266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2164044" y="5498326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2000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606165" y="5498326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2100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048286" y="5498326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2200</a:t>
            </a:r>
            <a:endParaRPr lang="en-GB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90407" y="5477391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2300</a:t>
            </a:r>
            <a:endParaRPr lang="en-GB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945802" y="4850589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1m</a:t>
            </a:r>
            <a:endParaRPr lang="en-GB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945802" y="4408453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2</a:t>
            </a:r>
            <a:r>
              <a:rPr lang="en-GB" b="1" dirty="0" smtClean="0"/>
              <a:t>m</a:t>
            </a:r>
            <a:endParaRPr lang="en-GB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945802" y="3966317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3m</a:t>
            </a:r>
            <a:endParaRPr lang="en-GB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945802" y="3524181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4</a:t>
            </a:r>
            <a:r>
              <a:rPr lang="en-GB" b="1" dirty="0" smtClean="0"/>
              <a:t>m</a:t>
            </a:r>
            <a:endParaRPr lang="en-GB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945802" y="3082045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5m</a:t>
            </a:r>
            <a:endParaRPr lang="en-GB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945802" y="2639909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6</a:t>
            </a:r>
            <a:r>
              <a:rPr lang="en-GB" b="1" dirty="0" smtClean="0"/>
              <a:t>m</a:t>
            </a:r>
            <a:endParaRPr lang="en-GB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945802" y="2197773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7m</a:t>
            </a:r>
            <a:endParaRPr lang="en-GB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945802" y="1755637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8</a:t>
            </a:r>
            <a:r>
              <a:rPr lang="en-GB" b="1" dirty="0" smtClean="0"/>
              <a:t>m</a:t>
            </a:r>
            <a:endParaRPr lang="en-GB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945802" y="1313501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9m</a:t>
            </a:r>
            <a:endParaRPr lang="en-GB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945802" y="5292725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0</a:t>
            </a:r>
            <a:r>
              <a:rPr lang="en-GB" b="1" dirty="0" smtClean="0"/>
              <a:t>m</a:t>
            </a:r>
            <a:endParaRPr lang="en-GB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244483" y="5699729"/>
            <a:ext cx="711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Year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14495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21862 0.254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127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3352" y="44624"/>
            <a:ext cx="10729192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  <a:latin typeface="+mn-lt"/>
              </a:rPr>
              <a:t>Yet the Southern Ocean and Antarctic is (still) a huge hole in our observing network</a:t>
            </a:r>
            <a:endParaRPr lang="en-AU" sz="2400" b="1" dirty="0">
              <a:solidFill>
                <a:srgbClr val="286E99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1026" name="Picture 2" descr="https://ane4bf-datap1.s3-eu-west-1.amazonaws.com/wmocms/s3fs-public/ckeditor/files/2_0.png?nzzhRTZfd0xkmZfPRHy7LVHmcL3R8uJ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0" t="7503" r="8917" b="17237"/>
          <a:stretch/>
        </p:blipFill>
        <p:spPr bwMode="auto">
          <a:xfrm>
            <a:off x="280051" y="1101688"/>
            <a:ext cx="7613510" cy="48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Figure 1.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2" name="Picture 8" descr="two men in orange with blue hats throwing yellow float overboar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79" r="18101"/>
          <a:stretch/>
        </p:blipFill>
        <p:spPr bwMode="auto">
          <a:xfrm>
            <a:off x="7968208" y="1633452"/>
            <a:ext cx="302433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A684A529-8D68-A74C-865E-75FA5820C2A9}"/>
              </a:ext>
            </a:extLst>
          </p:cNvPr>
          <p:cNvSpPr txBox="1">
            <a:spLocks noChangeArrowheads="1"/>
          </p:cNvSpPr>
          <p:nvPr/>
        </p:nvSpPr>
        <p:spPr>
          <a:xfrm>
            <a:off x="831932" y="5815787"/>
            <a:ext cx="9592032" cy="658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400" dirty="0" smtClean="0">
                <a:solidFill>
                  <a:srgbClr val="286E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 of top 2km of ocean by Argo floats since 2004  (&gt;2 million)</a:t>
            </a:r>
            <a:endParaRPr lang="en-AU" sz="2400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55575" y="2516691"/>
            <a:ext cx="2876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200" dirty="0" smtClean="0"/>
              <a:t>From </a:t>
            </a:r>
            <a:r>
              <a:rPr lang="da-DK" sz="1200" dirty="0" err="1" smtClean="0"/>
              <a:t>Josey</a:t>
            </a:r>
            <a:r>
              <a:rPr lang="da-DK" sz="1200" dirty="0" smtClean="0"/>
              <a:t> et al., 2023</a:t>
            </a:r>
            <a:endParaRPr lang="en-GB" sz="1200" dirty="0"/>
          </a:p>
        </p:txBody>
      </p:sp>
      <p:pic>
        <p:nvPicPr>
          <p:cNvPr id="11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13038" y="97067"/>
            <a:ext cx="1578962" cy="243952"/>
          </a:xfrm>
          <a:prstGeom prst="rect">
            <a:avLst/>
          </a:prstGeom>
          <a:ln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062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6768" y="93617"/>
            <a:ext cx="4725454" cy="743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Antarctic research elements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2361" y="4044064"/>
            <a:ext cx="564737" cy="3171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911" y="5934081"/>
            <a:ext cx="1753747" cy="720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280" y="5832955"/>
            <a:ext cx="1916991" cy="946544"/>
          </a:xfrm>
          <a:prstGeom prst="rect">
            <a:avLst/>
          </a:prstGeom>
        </p:spPr>
      </p:pic>
      <p:pic>
        <p:nvPicPr>
          <p:cNvPr id="11" name="image9.jpg">
            <a:extLst>
              <a:ext uri="{FF2B5EF4-FFF2-40B4-BE49-F238E27FC236}">
                <a16:creationId xmlns:a16="http://schemas.microsoft.com/office/drawing/2014/main" id="{1C17448B-8140-8AB3-8531-AF6677991A55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  <p:pic>
        <p:nvPicPr>
          <p:cNvPr id="14" name="Picture 2" descr="https://baswebapps.files.wordpress.com/2022/09/eu-flag.jpg?w=170">
            <a:extLst>
              <a:ext uri="{FF2B5EF4-FFF2-40B4-BE49-F238E27FC236}">
                <a16:creationId xmlns:a16="http://schemas.microsoft.com/office/drawing/2014/main" id="{D0E7C541-4910-AB12-AD70-70F98A1BA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7-us.googleusercontent.com/XN9yWqf6Mrosy-fomna5eiKaDQjV40EeIEDcpRWGt7mqLDhxQLOIhOvmBaLCVXa0VbS-jVSz7bsxCVQhBq-ikirJRiN-sv_GU7smSeTQs8NjR9WcQfRAZeyEhI4xMik4VlzqShjetpMg2wqb1ZIwsB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51" y="1234984"/>
            <a:ext cx="7709505" cy="451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383" y="755648"/>
            <a:ext cx="2698377" cy="2023783"/>
          </a:xfrm>
          <a:prstGeom prst="rect">
            <a:avLst/>
          </a:prstGeom>
        </p:spPr>
      </p:pic>
      <p:pic>
        <p:nvPicPr>
          <p:cNvPr id="1028" name="Picture 4" descr="Image preview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8" b="19873"/>
          <a:stretch/>
        </p:blipFill>
        <p:spPr bwMode="auto">
          <a:xfrm>
            <a:off x="8969420" y="2910202"/>
            <a:ext cx="2303477" cy="368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randing guidelines | Copernicu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43" y="5966368"/>
            <a:ext cx="1887046" cy="68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893" y="5752992"/>
            <a:ext cx="1802490" cy="90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9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8373518" y="5040993"/>
            <a:ext cx="3295663" cy="217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82" y="800883"/>
            <a:ext cx="9145016" cy="5688282"/>
          </a:xfrm>
          <a:prstGeom prst="rect">
            <a:avLst/>
          </a:prstGeom>
        </p:spPr>
      </p:pic>
      <p:pic>
        <p:nvPicPr>
          <p:cNvPr id="8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565931" y="-243408"/>
            <a:ext cx="4128584" cy="79208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93617"/>
            <a:ext cx="12287944" cy="743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600" b="1" dirty="0" smtClean="0">
                <a:solidFill>
                  <a:srgbClr val="286E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 of Antarctic and Southern Ocean processes and feedbacks on planet Earth</a:t>
            </a:r>
            <a:endParaRPr lang="en-AU" sz="26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5"/>
          <a:srcRect l="3" r="-629"/>
          <a:stretch/>
        </p:blipFill>
        <p:spPr>
          <a:xfrm>
            <a:off x="10613038" y="97067"/>
            <a:ext cx="1578962" cy="24395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0944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8013478" y="5040993"/>
            <a:ext cx="3295663" cy="217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0613462" y="-917254"/>
            <a:ext cx="1748015" cy="79208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93617"/>
            <a:ext cx="12287944" cy="743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b="1" dirty="0">
                <a:solidFill>
                  <a:srgbClr val="286E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 of Antarctic and Southern Ocean processes and feedbacks on planet Earth</a:t>
            </a:r>
          </a:p>
        </p:txBody>
      </p:sp>
      <p:pic>
        <p:nvPicPr>
          <p:cNvPr id="8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r="29773" b="64716"/>
          <a:stretch/>
        </p:blipFill>
        <p:spPr>
          <a:xfrm>
            <a:off x="1051741" y="4253032"/>
            <a:ext cx="9556538" cy="25253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098C51-6363-4F2F-B1ED-1CA6B7D6DA75}"/>
              </a:ext>
            </a:extLst>
          </p:cNvPr>
          <p:cNvSpPr txBox="1"/>
          <p:nvPr/>
        </p:nvSpPr>
        <p:spPr>
          <a:xfrm>
            <a:off x="399175" y="836712"/>
            <a:ext cx="7169461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New projections of sea level rise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 New assessments polar tipping point risk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New observations under different types of ice shelves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Improvements to regional and global climate models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F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irst projections of global climate indicators with active ice sheets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Data interoperability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Direct collaboration with regional </a:t>
            </a:r>
            <a:r>
              <a:rPr lang="en-US" b="1" dirty="0" err="1" smtClean="0">
                <a:solidFill>
                  <a:srgbClr val="286E99"/>
                </a:solidFill>
                <a:cs typeface="Helvetica" pitchFamily="34" charset="0"/>
              </a:rPr>
              <a:t>modellers</a:t>
            </a:r>
            <a:r>
              <a:rPr lang="en-US" b="1" dirty="0" smtClean="0">
                <a:solidFill>
                  <a:srgbClr val="286E99"/>
                </a:solidFill>
                <a:cs typeface="Helvetica" pitchFamily="34" charset="0"/>
              </a:rPr>
              <a:t> and policy makers for long term planning</a:t>
            </a:r>
            <a:endParaRPr lang="en-US" b="1" dirty="0">
              <a:solidFill>
                <a:srgbClr val="286E99"/>
              </a:solidFill>
              <a:cs typeface="Helvetica" pitchFamily="34" charset="0"/>
            </a:endParaRPr>
          </a:p>
        </p:txBody>
      </p:sp>
      <p:pic>
        <p:nvPicPr>
          <p:cNvPr id="1026" name="Picture 2" descr="Rán, a Kongsberg HUGIN autonomous underwater vehicle, amongst sea ice in front of Thwaites Glacier, after a 20-hour mission mapping the seafloor. (Credit: Anna Wåhlin/University of Gothenburg)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643" y="807425"/>
            <a:ext cx="4013516" cy="301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9.jpg">
            <a:extLst>
              <a:ext uri="{FF2B5EF4-FFF2-40B4-BE49-F238E27FC236}">
                <a16:creationId xmlns:a16="http://schemas.microsoft.com/office/drawing/2014/main" id="{1C17448B-8140-8AB3-8531-AF6677991A55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06815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6768" y="93617"/>
            <a:ext cx="9866608" cy="743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2800" b="1" dirty="0" smtClean="0">
                <a:solidFill>
                  <a:srgbClr val="002060"/>
                </a:solidFill>
                <a:latin typeface="Calibri"/>
                <a:cs typeface="Calibri"/>
              </a:rPr>
              <a:t>Takeaways</a:t>
            </a:r>
            <a:endParaRPr lang="en-AU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9.jpg">
            <a:extLst>
              <a:ext uri="{FF2B5EF4-FFF2-40B4-BE49-F238E27FC236}">
                <a16:creationId xmlns:a16="http://schemas.microsoft.com/office/drawing/2014/main" id="{4FCDA7BE-3FDF-02B2-714F-FEFEEF9F8C85}"/>
              </a:ext>
            </a:extLst>
          </p:cNvPr>
          <p:cNvPicPr/>
          <p:nvPr/>
        </p:nvPicPr>
        <p:blipFill rotWithShape="1">
          <a:blip r:embed="rId3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  <p:pic>
        <p:nvPicPr>
          <p:cNvPr id="8" name="Picture 2" descr="https://baswebapps.files.wordpress.com/2022/09/eu-flag.jpg?w=170">
            <a:extLst>
              <a:ext uri="{FF2B5EF4-FFF2-40B4-BE49-F238E27FC236}">
                <a16:creationId xmlns:a16="http://schemas.microsoft.com/office/drawing/2014/main" id="{15B32744-FBD6-3990-26CE-5D209370C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098C51-6363-4F2F-B1ED-1CA6B7D6DA75}"/>
              </a:ext>
            </a:extLst>
          </p:cNvPr>
          <p:cNvSpPr txBox="1"/>
          <p:nvPr/>
        </p:nvSpPr>
        <p:spPr>
          <a:xfrm>
            <a:off x="582470" y="693975"/>
            <a:ext cx="6734777" cy="6232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286E99"/>
                </a:solidFill>
                <a:cs typeface="Helvetica" pitchFamily="34" charset="0"/>
              </a:rPr>
              <a:t>The Southern Ocean, Antarctic and their interaction are disproportionally important for future climate and sea level rise.</a:t>
            </a:r>
          </a:p>
          <a:p>
            <a:pPr>
              <a:lnSpc>
                <a:spcPct val="150000"/>
              </a:lnSpc>
            </a:pPr>
            <a:endParaRPr lang="en-US" sz="2200" b="1" dirty="0" smtClean="0">
              <a:solidFill>
                <a:srgbClr val="286E99"/>
              </a:solidFill>
              <a:cs typeface="Helvetic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286E99"/>
                </a:solidFill>
                <a:cs typeface="Helvetica" pitchFamily="34" charset="0"/>
              </a:rPr>
              <a:t>Both are critically under-observed and lack structured observing systems.</a:t>
            </a:r>
          </a:p>
          <a:p>
            <a:pPr>
              <a:lnSpc>
                <a:spcPct val="150000"/>
              </a:lnSpc>
            </a:pPr>
            <a:endParaRPr lang="en-US" sz="2200" b="1" dirty="0">
              <a:solidFill>
                <a:srgbClr val="286E99"/>
              </a:solidFill>
              <a:cs typeface="Helvetic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286E99"/>
                </a:solidFill>
                <a:cs typeface="Helvetica" pitchFamily="34" charset="0"/>
              </a:rPr>
              <a:t>Need for observations and model improvements to: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sz="2200" b="1" dirty="0" smtClean="0">
                <a:solidFill>
                  <a:srgbClr val="286E99"/>
                </a:solidFill>
                <a:cs typeface="Helvetica" pitchFamily="34" charset="0"/>
              </a:rPr>
              <a:t>Reduce uncertainty in future global climate projections and impacts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b="1" dirty="0">
                <a:solidFill>
                  <a:srgbClr val="286E99"/>
                </a:solidFill>
                <a:cs typeface="Helvetica" pitchFamily="34" charset="0"/>
              </a:rPr>
              <a:t> </a:t>
            </a:r>
            <a:r>
              <a:rPr lang="en-US" sz="2200" b="1" dirty="0" smtClean="0">
                <a:solidFill>
                  <a:srgbClr val="286E99"/>
                </a:solidFill>
                <a:cs typeface="Helvetica" pitchFamily="34" charset="0"/>
              </a:rPr>
              <a:t>Deliver results to climate assessments and society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sz="2400" b="1" dirty="0">
              <a:solidFill>
                <a:srgbClr val="286E99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" name="AutoShape 2" descr="https://nercacuk-my.sharepoint.com/personal/redsprojects_bas_ac_uk/Documents/PROJECTS/EU%20-%20Horizon%20Europe/OCEAN-ICE/OCEAN-ICE-shared/Graphics/Logo-Soup-Jan2024.png?csf=1&amp;web=1&amp;e=YGlSSr&amp;CT=1705662617003&amp;OR=OWA-NT&amp;CID=bc83e411-b586-04ef-2a4a-9e114d15506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https://nercacuk-my.sharepoint.com/personal/redsprojects_bas_ac_uk/Documents/PROJECTS/EU%20-%20Horizon%20Europe/OCEAN-ICE/OCEAN-ICE-shared/Graphics/Logo-Soup-Jan2024.png?csf=1&amp;web=1&amp;e=YGlSSr&amp;CT=1705662617003&amp;OR=OWA-NT&amp;CID=bc83e411-b586-04ef-2a4a-9e114d15506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4" descr="https://lh3.googleusercontent.com/pw/AIL4fc9vx8PUHLaebb2ofIBVFOcxh0TQ8pmFyIl81kYEVz-eds6Hc6blAg-JfbjloUgksE_7cBQq6BapU4bUIfZ8beqJrmdUbDLTbt1xZpG_cdabKvSpHe1PUTonaxUlxLatRjrcrvNDyN5jmBsNC4UfJmDJRA=w2034-h1526-s-no?authuser=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8"/>
          <a:stretch/>
        </p:blipFill>
        <p:spPr bwMode="auto">
          <a:xfrm>
            <a:off x="7317247" y="890303"/>
            <a:ext cx="4712657" cy="276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098" y="3790951"/>
            <a:ext cx="4225092" cy="281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06" y="5384373"/>
            <a:ext cx="16192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9.jpg"/>
          <p:cNvPicPr/>
          <p:nvPr/>
        </p:nvPicPr>
        <p:blipFill rotWithShape="1">
          <a:blip r:embed="rId4"/>
          <a:srcRect l="3" r="-629"/>
          <a:stretch/>
        </p:blipFill>
        <p:spPr>
          <a:xfrm>
            <a:off x="242205" y="129487"/>
            <a:ext cx="4698847" cy="775913"/>
          </a:xfrm>
          <a:prstGeom prst="rect">
            <a:avLst/>
          </a:prstGeom>
          <a:ln/>
        </p:spPr>
      </p:pic>
      <p:sp>
        <p:nvSpPr>
          <p:cNvPr id="7" name="Rectangle 6"/>
          <p:cNvSpPr/>
          <p:nvPr/>
        </p:nvSpPr>
        <p:spPr>
          <a:xfrm>
            <a:off x="2252933" y="5384373"/>
            <a:ext cx="94612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Roboto"/>
              </a:rPr>
              <a:t>OCEAN:ICE is co-funded by the European Union, Horizon Europe Funding Programme for research and innovation under grant agreement </a:t>
            </a:r>
            <a:r>
              <a:rPr lang="en-GB" dirty="0" err="1">
                <a:latin typeface="Roboto"/>
              </a:rPr>
              <a:t>Nr</a:t>
            </a:r>
            <a:r>
              <a:rPr lang="en-GB" dirty="0">
                <a:latin typeface="Roboto"/>
              </a:rPr>
              <a:t>. 101060452 and by UK Research and Innovation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183974" y="1096918"/>
            <a:ext cx="10390900" cy="415498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u="sng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oceanice.eu@gmail.com</a:t>
            </a:r>
            <a:endParaRPr lang="en-US" sz="2400" u="sng">
              <a:solidFill>
                <a:srgbClr val="0070C0"/>
              </a:solidFill>
            </a:endParaRPr>
          </a:p>
          <a:p>
            <a:endParaRPr lang="en-US" sz="2400" dirty="0">
              <a:cs typeface="Calibri"/>
            </a:endParaRPr>
          </a:p>
          <a:p>
            <a:r>
              <a:rPr lang="en-US" sz="2400" u="sng" dirty="0">
                <a:solidFill>
                  <a:srgbClr val="0070C0"/>
                </a:solidFill>
              </a:rPr>
              <a:t>www.oceanice.eu</a:t>
            </a:r>
            <a:endParaRPr lang="en-US" sz="2400" u="sng" dirty="0">
              <a:solidFill>
                <a:srgbClr val="0070C0"/>
              </a:solidFill>
              <a:hlinkClick r:id="rId6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endParaRPr lang="en-US" sz="2400" dirty="0"/>
          </a:p>
          <a:p>
            <a:r>
              <a:rPr lang="en-US" sz="2400" dirty="0">
                <a:solidFill>
                  <a:srgbClr val="0070C0"/>
                </a:solidFill>
              </a:rPr>
              <a:t>@OCEANICE_EU</a:t>
            </a:r>
            <a:endParaRPr lang="en-US" sz="2400" dirty="0">
              <a:solidFill>
                <a:srgbClr val="0070C0"/>
              </a:solidFill>
              <a:cs typeface="Calibri"/>
            </a:endParaRPr>
          </a:p>
          <a:p>
            <a:endParaRPr lang="en-US" sz="2400" dirty="0"/>
          </a:p>
          <a:p>
            <a:r>
              <a:rPr lang="en-US" sz="2400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https://fediscience.org/@OceanIceEU</a:t>
            </a:r>
            <a:r>
              <a:rPr lang="en-US" sz="2400" dirty="0">
                <a:solidFill>
                  <a:srgbClr val="0070C0"/>
                </a:solidFill>
              </a:rPr>
              <a:t> </a:t>
            </a:r>
            <a:endParaRPr lang="en-US" sz="2400" dirty="0">
              <a:solidFill>
                <a:srgbClr val="0070C0"/>
              </a:solidFill>
              <a:cs typeface="Calibri"/>
            </a:endParaRPr>
          </a:p>
          <a:p>
            <a:endParaRPr lang="en-US" sz="2400" dirty="0"/>
          </a:p>
          <a:p>
            <a:r>
              <a:rPr lang="en-US" sz="2400" dirty="0">
                <a:solidFill>
                  <a:srgbClr val="0070C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https://www.linkedin.com/company/euoceanice/</a:t>
            </a:r>
            <a:endParaRPr lang="en-US" sz="2400" dirty="0">
              <a:solidFill>
                <a:srgbClr val="0070C0"/>
              </a:solidFill>
            </a:endParaRPr>
          </a:p>
          <a:p>
            <a:r>
              <a:rPr lang="en-US" sz="2400" dirty="0"/>
              <a:t> </a:t>
            </a:r>
          </a:p>
          <a:p>
            <a:r>
              <a:rPr lang="en-US" sz="2400" dirty="0">
                <a:solidFill>
                  <a:srgbClr val="0070C0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https://www.facebook.com/OCEANICEEU/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61" y="1820278"/>
            <a:ext cx="510036" cy="510036"/>
          </a:xfrm>
          <a:prstGeom prst="rect">
            <a:avLst/>
          </a:prstGeom>
        </p:spPr>
      </p:pic>
      <p:pic>
        <p:nvPicPr>
          <p:cNvPr id="15" name="Google Shape;115;p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01485" y="2508428"/>
            <a:ext cx="547666" cy="516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24" y="3939405"/>
            <a:ext cx="724543" cy="724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6" y="3312747"/>
            <a:ext cx="474579" cy="510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35" y="4791992"/>
            <a:ext cx="800116" cy="501870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03CE8B3-175B-E9A9-B669-33D85A04E8D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3081" y="1092229"/>
            <a:ext cx="504106" cy="50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6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2460" y="68487"/>
            <a:ext cx="6818236" cy="575360"/>
          </a:xfrm>
        </p:spPr>
        <p:txBody>
          <a:bodyPr>
            <a:noAutofit/>
          </a:bodyPr>
          <a:lstStyle/>
          <a:p>
            <a:r>
              <a:rPr lang="da-DK" sz="3600" b="1" dirty="0" err="1">
                <a:solidFill>
                  <a:schemeClr val="accent5">
                    <a:lumMod val="75000"/>
                  </a:schemeClr>
                </a:solidFill>
              </a:rPr>
              <a:t>Climate</a:t>
            </a:r>
            <a:r>
              <a:rPr lang="da-DK" sz="3600" b="1" dirty="0">
                <a:solidFill>
                  <a:schemeClr val="accent5">
                    <a:lumMod val="75000"/>
                  </a:schemeClr>
                </a:solidFill>
              </a:rPr>
              <a:t> Extremes in </a:t>
            </a:r>
            <a:r>
              <a:rPr lang="da-DK" sz="3600" b="1" dirty="0" err="1">
                <a:solidFill>
                  <a:schemeClr val="accent5">
                    <a:lumMod val="75000"/>
                  </a:schemeClr>
                </a:solidFill>
              </a:rPr>
              <a:t>Antarctica</a:t>
            </a:r>
            <a:endParaRPr lang="en-GB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55" y="806064"/>
            <a:ext cx="4847877" cy="5183204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92780"/>
            <a:ext cx="5512762" cy="3108107"/>
          </a:xfrm>
          <a:prstGeom prst="rect">
            <a:avLst/>
          </a:prstGeom>
        </p:spPr>
      </p:pic>
      <p:pic>
        <p:nvPicPr>
          <p:cNvPr id="7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5"/>
          <a:srcRect l="3" r="-629"/>
          <a:stretch/>
        </p:blipFill>
        <p:spPr>
          <a:xfrm>
            <a:off x="10433181" y="154448"/>
            <a:ext cx="1565531" cy="302751"/>
          </a:xfrm>
          <a:prstGeom prst="rect">
            <a:avLst/>
          </a:prstGeom>
          <a:ln/>
        </p:spPr>
      </p:pic>
      <p:sp>
        <p:nvSpPr>
          <p:cNvPr id="8" name="TextBox 7"/>
          <p:cNvSpPr txBox="1"/>
          <p:nvPr/>
        </p:nvSpPr>
        <p:spPr>
          <a:xfrm>
            <a:off x="713362" y="6414291"/>
            <a:ext cx="538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smtClean="0"/>
              <a:t>model </a:t>
            </a:r>
            <a:r>
              <a:rPr lang="da-DK" dirty="0" smtClean="0"/>
              <a:t>simulation with data assimilation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182696" y="464982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a-DK" dirty="0"/>
              <a:t>Temperatures at the French-</a:t>
            </a:r>
            <a:r>
              <a:rPr lang="da-DK" dirty="0" err="1"/>
              <a:t>Italian</a:t>
            </a:r>
            <a:r>
              <a:rPr lang="da-DK" dirty="0"/>
              <a:t> Concordia station </a:t>
            </a:r>
            <a:r>
              <a:rPr lang="da-DK" dirty="0" err="1"/>
              <a:t>were</a:t>
            </a:r>
            <a:r>
              <a:rPr lang="da-DK" dirty="0"/>
              <a:t> 38.5°C </a:t>
            </a:r>
            <a:r>
              <a:rPr lang="da-DK" dirty="0" err="1"/>
              <a:t>above</a:t>
            </a:r>
            <a:r>
              <a:rPr lang="da-DK" dirty="0"/>
              <a:t> normal in March 2022 – a new </a:t>
            </a:r>
            <a:r>
              <a:rPr lang="da-DK" dirty="0" err="1"/>
              <a:t>world</a:t>
            </a:r>
            <a:r>
              <a:rPr lang="da-DK" dirty="0"/>
              <a:t> </a:t>
            </a:r>
            <a:r>
              <a:rPr lang="da-DK" dirty="0" err="1"/>
              <a:t>record</a:t>
            </a:r>
            <a:r>
              <a:rPr lang="da-DK" dirty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8155" y="5955558"/>
            <a:ext cx="521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Data </a:t>
            </a:r>
            <a:r>
              <a:rPr lang="da-DK" sz="1000" dirty="0" err="1" smtClean="0"/>
              <a:t>visualisation</a:t>
            </a:r>
            <a:r>
              <a:rPr lang="da-DK" sz="1000" dirty="0" smtClean="0"/>
              <a:t>: Prof Mathew </a:t>
            </a:r>
            <a:r>
              <a:rPr lang="da-DK" sz="1000" dirty="0" err="1" smtClean="0"/>
              <a:t>Barlow</a:t>
            </a:r>
            <a:r>
              <a:rPr lang="da-DK" sz="1000" dirty="0" smtClean="0"/>
              <a:t>, ERA5 via </a:t>
            </a:r>
            <a:r>
              <a:rPr lang="da-DK" sz="1000" dirty="0" err="1" smtClean="0"/>
              <a:t>Copernicus</a:t>
            </a:r>
            <a:r>
              <a:rPr lang="da-DK" sz="1000" dirty="0" smtClean="0"/>
              <a:t> </a:t>
            </a:r>
            <a:r>
              <a:rPr lang="da-DK" sz="1000" dirty="0" err="1" smtClean="0"/>
              <a:t>climate</a:t>
            </a:r>
            <a:r>
              <a:rPr lang="da-DK" sz="1000" dirty="0" smtClean="0"/>
              <a:t> </a:t>
            </a:r>
            <a:r>
              <a:rPr lang="da-DK" sz="1000" dirty="0" err="1" smtClean="0"/>
              <a:t>change</a:t>
            </a:r>
            <a:r>
              <a:rPr lang="da-DK" sz="1000" dirty="0" smtClean="0"/>
              <a:t> service </a:t>
            </a:r>
            <a:endParaRPr lang="en-GB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6246254" y="4200887"/>
            <a:ext cx="52122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000" dirty="0" smtClean="0"/>
              <a:t>Data </a:t>
            </a:r>
            <a:r>
              <a:rPr lang="da-DK" sz="1000" dirty="0" err="1" smtClean="0"/>
              <a:t>visualisation</a:t>
            </a:r>
            <a:r>
              <a:rPr lang="da-DK" sz="1000" dirty="0" smtClean="0"/>
              <a:t>: DR Robert Rohde, </a:t>
            </a:r>
            <a:r>
              <a:rPr lang="da-DK" sz="1000" dirty="0" err="1" smtClean="0"/>
              <a:t>Berkely</a:t>
            </a:r>
            <a:r>
              <a:rPr lang="da-DK" sz="1000" dirty="0" smtClean="0"/>
              <a:t> Earth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6352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722" y="154449"/>
            <a:ext cx="10480288" cy="733281"/>
          </a:xfrm>
        </p:spPr>
        <p:txBody>
          <a:bodyPr/>
          <a:lstStyle/>
          <a:p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Death</a:t>
            </a:r>
            <a:r>
              <a:rPr lang="da-DK" b="1" dirty="0" smtClean="0">
                <a:solidFill>
                  <a:schemeClr val="accent5">
                    <a:lumMod val="75000"/>
                  </a:schemeClr>
                </a:solidFill>
              </a:rPr>
              <a:t> of an </a:t>
            </a:r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ice</a:t>
            </a:r>
            <a:r>
              <a:rPr lang="da-DK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shelf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4"/>
          <a:stretch/>
        </p:blipFill>
        <p:spPr>
          <a:xfrm>
            <a:off x="209040" y="1098406"/>
            <a:ext cx="8739352" cy="49977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35"/>
          <a:stretch/>
        </p:blipFill>
        <p:spPr>
          <a:xfrm>
            <a:off x="492820" y="1542689"/>
            <a:ext cx="8455572" cy="499776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5301" y="-8239232"/>
            <a:ext cx="8748239" cy="4351338"/>
          </a:xfrm>
        </p:spPr>
      </p:pic>
      <p:pic>
        <p:nvPicPr>
          <p:cNvPr id="9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5"/>
          <a:srcRect l="3" r="-629"/>
          <a:stretch/>
        </p:blipFill>
        <p:spPr>
          <a:xfrm>
            <a:off x="10433181" y="154449"/>
            <a:ext cx="1509775" cy="313902"/>
          </a:xfrm>
          <a:prstGeom prst="rect">
            <a:avLst/>
          </a:prstGeom>
          <a:ln/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4" r="11420"/>
          <a:stretch/>
        </p:blipFill>
        <p:spPr>
          <a:xfrm>
            <a:off x="1416205" y="1537450"/>
            <a:ext cx="5887844" cy="50030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44" y="1537450"/>
            <a:ext cx="10058400" cy="500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6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966" y="395358"/>
            <a:ext cx="10515600" cy="514106"/>
          </a:xfrm>
        </p:spPr>
        <p:txBody>
          <a:bodyPr>
            <a:noAutofit/>
          </a:bodyPr>
          <a:lstStyle/>
          <a:p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Climate</a:t>
            </a:r>
            <a:r>
              <a:rPr lang="da-DK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da-DK" b="1" dirty="0" err="1">
                <a:solidFill>
                  <a:schemeClr val="accent5">
                    <a:lumMod val="75000"/>
                  </a:schemeClr>
                </a:solidFill>
              </a:rPr>
              <a:t>p</a:t>
            </a:r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rojections</a:t>
            </a:r>
            <a:r>
              <a:rPr lang="da-DK" b="1" dirty="0" smtClean="0">
                <a:solidFill>
                  <a:schemeClr val="accent5">
                    <a:lumMod val="75000"/>
                  </a:schemeClr>
                </a:solidFill>
              </a:rPr>
              <a:t> and </a:t>
            </a:r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downstream</a:t>
            </a:r>
            <a:r>
              <a:rPr lang="da-DK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da-DK" b="1" dirty="0" err="1" smtClean="0">
                <a:solidFill>
                  <a:schemeClr val="accent5">
                    <a:lumMod val="75000"/>
                  </a:schemeClr>
                </a:solidFill>
              </a:rPr>
              <a:t>effects</a:t>
            </a:r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272" y="1290604"/>
            <a:ext cx="4443919" cy="4351338"/>
          </a:xfrm>
        </p:spPr>
        <p:txBody>
          <a:bodyPr/>
          <a:lstStyle/>
          <a:p>
            <a:r>
              <a:rPr lang="da-DK" dirty="0" err="1" smtClean="0"/>
              <a:t>Climate</a:t>
            </a:r>
            <a:r>
              <a:rPr lang="da-DK" dirty="0" smtClean="0"/>
              <a:t> </a:t>
            </a:r>
            <a:r>
              <a:rPr lang="da-DK" dirty="0" err="1" smtClean="0"/>
              <a:t>extremes</a:t>
            </a:r>
            <a:r>
              <a:rPr lang="da-DK" dirty="0" smtClean="0"/>
              <a:t> </a:t>
            </a:r>
            <a:r>
              <a:rPr lang="da-DK" dirty="0" err="1" smtClean="0"/>
              <a:t>can</a:t>
            </a:r>
            <a:r>
              <a:rPr lang="da-DK" dirty="0" smtClean="0"/>
              <a:t> </a:t>
            </a:r>
            <a:r>
              <a:rPr lang="da-DK" dirty="0" err="1" smtClean="0"/>
              <a:t>lead</a:t>
            </a:r>
            <a:r>
              <a:rPr lang="da-DK" dirty="0" smtClean="0"/>
              <a:t> to rapid and irreversible </a:t>
            </a:r>
            <a:r>
              <a:rPr lang="da-DK" dirty="0" err="1" smtClean="0"/>
              <a:t>changes</a:t>
            </a:r>
            <a:r>
              <a:rPr lang="da-DK" dirty="0" smtClean="0"/>
              <a:t> in the Polar </a:t>
            </a:r>
            <a:r>
              <a:rPr lang="da-DK" dirty="0" err="1" smtClean="0"/>
              <a:t>environment</a:t>
            </a:r>
            <a:endParaRPr lang="da-DK" dirty="0" smtClean="0"/>
          </a:p>
          <a:p>
            <a:r>
              <a:rPr lang="da-DK" dirty="0" smtClean="0"/>
              <a:t>In </a:t>
            </a:r>
            <a:r>
              <a:rPr lang="da-DK" dirty="0" err="1" smtClean="0"/>
              <a:t>order</a:t>
            </a:r>
            <a:r>
              <a:rPr lang="da-DK" dirty="0" smtClean="0"/>
              <a:t> to understand and </a:t>
            </a:r>
            <a:r>
              <a:rPr lang="da-DK" dirty="0" err="1" smtClean="0"/>
              <a:t>predict</a:t>
            </a:r>
            <a:r>
              <a:rPr lang="da-DK" dirty="0" smtClean="0"/>
              <a:t> </a:t>
            </a:r>
            <a:r>
              <a:rPr lang="da-DK" dirty="0" err="1" smtClean="0"/>
              <a:t>these</a:t>
            </a:r>
            <a:r>
              <a:rPr lang="da-DK" dirty="0" smtClean="0"/>
              <a:t>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need</a:t>
            </a:r>
            <a:r>
              <a:rPr lang="da-DK" dirty="0" smtClean="0"/>
              <a:t>: </a:t>
            </a:r>
          </a:p>
          <a:p>
            <a:pPr lvl="1"/>
            <a:r>
              <a:rPr lang="da-DK" dirty="0" smtClean="0"/>
              <a:t>Models</a:t>
            </a:r>
          </a:p>
          <a:p>
            <a:pPr lvl="1"/>
            <a:r>
              <a:rPr lang="da-DK" dirty="0" err="1" smtClean="0"/>
              <a:t>Satellite</a:t>
            </a:r>
            <a:r>
              <a:rPr lang="da-DK" dirty="0" smtClean="0"/>
              <a:t> data</a:t>
            </a:r>
          </a:p>
          <a:p>
            <a:pPr lvl="1"/>
            <a:r>
              <a:rPr lang="da-DK" dirty="0" smtClean="0"/>
              <a:t>In-</a:t>
            </a:r>
            <a:r>
              <a:rPr lang="da-DK" dirty="0" err="1" smtClean="0"/>
              <a:t>situ</a:t>
            </a:r>
            <a:r>
              <a:rPr lang="da-DK" dirty="0" smtClean="0"/>
              <a:t> observations</a:t>
            </a:r>
            <a:endParaRPr lang="en-GB" dirty="0"/>
          </a:p>
        </p:txBody>
      </p:sp>
      <p:pic>
        <p:nvPicPr>
          <p:cNvPr id="4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2"/>
          <a:srcRect l="3" r="-629"/>
          <a:stretch/>
        </p:blipFill>
        <p:spPr>
          <a:xfrm>
            <a:off x="10433181" y="154449"/>
            <a:ext cx="1578962" cy="243952"/>
          </a:xfrm>
          <a:prstGeom prst="rect">
            <a:avLst/>
          </a:prstGeom>
          <a:ln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2" r="17043"/>
          <a:stretch/>
        </p:blipFill>
        <p:spPr>
          <a:xfrm>
            <a:off x="7506629" y="2238115"/>
            <a:ext cx="4282069" cy="38727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06629" y="6110869"/>
            <a:ext cx="441402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1-kilometre </a:t>
            </a:r>
            <a:r>
              <a:rPr lang="en-GB" sz="1100" dirty="0"/>
              <a:t>resolution, </a:t>
            </a:r>
            <a:r>
              <a:rPr lang="en-GB" sz="1100" dirty="0" smtClean="0"/>
              <a:t>European </a:t>
            </a:r>
            <a:r>
              <a:rPr lang="en-GB" sz="1100" dirty="0"/>
              <a:t>climate model (left) is nearly indistinguishable from reality (right).(LEFT TO RIGHT) ECMWF; © EUMETSAT</a:t>
            </a:r>
          </a:p>
        </p:txBody>
      </p:sp>
    </p:spTree>
    <p:extLst>
      <p:ext uri="{BB962C8B-B14F-4D97-AF65-F5344CB8AC3E}">
        <p14:creationId xmlns:p14="http://schemas.microsoft.com/office/powerpoint/2010/main" val="111760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873" y="750782"/>
            <a:ext cx="6371656" cy="600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63352" y="44624"/>
            <a:ext cx="6563018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</a:rPr>
              <a:t>The continent at the centre of the world</a:t>
            </a:r>
            <a:endParaRPr lang="en-AU" sz="24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4"/>
          <a:srcRect l="3" r="-629"/>
          <a:stretch/>
        </p:blipFill>
        <p:spPr>
          <a:xfrm>
            <a:off x="10433181" y="154449"/>
            <a:ext cx="1578962" cy="24395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51327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pcc.ch/report/ar6/wg1/downloads/figures/IPCC_AR6_WGI_CCBox_9_1_Figure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44"/>
          <a:stretch/>
        </p:blipFill>
        <p:spPr bwMode="auto">
          <a:xfrm>
            <a:off x="2554344" y="554592"/>
            <a:ext cx="6085828" cy="578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93985" y="6207114"/>
            <a:ext cx="108732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 smtClean="0">
                <a:solidFill>
                  <a:srgbClr val="286E99"/>
                </a:solidFill>
              </a:rPr>
              <a:t>&gt;90% of all human generated heat goes into the ocean (blue)</a:t>
            </a:r>
            <a:endParaRPr lang="en-GB" sz="2600" b="1" dirty="0">
              <a:solidFill>
                <a:srgbClr val="286E99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3352" y="44624"/>
            <a:ext cx="6408712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</a:rPr>
              <a:t>Global warming is ocean warming</a:t>
            </a:r>
            <a:endParaRPr lang="en-AU" sz="24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  <p:sp>
        <p:nvSpPr>
          <p:cNvPr id="10" name="Rectangle 9"/>
          <p:cNvSpPr/>
          <p:nvPr/>
        </p:nvSpPr>
        <p:spPr>
          <a:xfrm>
            <a:off x="8696671" y="5722830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IPCC AR6 (2021)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59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983" y="737591"/>
            <a:ext cx="5570001" cy="487655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3352" y="44624"/>
            <a:ext cx="8640960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</a:rPr>
              <a:t>Global warming is ocean warming – mostly via the Southern Ocean</a:t>
            </a:r>
            <a:endParaRPr lang="en-AU" sz="24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  <p:sp>
        <p:nvSpPr>
          <p:cNvPr id="9" name="TextBox 8"/>
          <p:cNvSpPr txBox="1"/>
          <p:nvPr/>
        </p:nvSpPr>
        <p:spPr>
          <a:xfrm>
            <a:off x="554659" y="5755341"/>
            <a:ext cx="1118520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286E99"/>
                </a:solidFill>
              </a:rPr>
              <a:t>Climate service value ~ </a:t>
            </a:r>
            <a:r>
              <a:rPr lang="en-GB" sz="3200" b="1" dirty="0">
                <a:solidFill>
                  <a:srgbClr val="286E99"/>
                </a:solidFill>
              </a:rPr>
              <a:t>8</a:t>
            </a:r>
            <a:r>
              <a:rPr lang="en-GB" sz="3200" b="1" dirty="0" smtClean="0">
                <a:solidFill>
                  <a:srgbClr val="286E99"/>
                </a:solidFill>
              </a:rPr>
              <a:t>0 billion </a:t>
            </a:r>
            <a:r>
              <a:rPr lang="en-GB" sz="3200" b="1" dirty="0">
                <a:solidFill>
                  <a:srgbClr val="286E99"/>
                </a:solidFill>
              </a:rPr>
              <a:t>€/</a:t>
            </a:r>
            <a:r>
              <a:rPr lang="en-GB" sz="3200" b="1" dirty="0" smtClean="0">
                <a:solidFill>
                  <a:srgbClr val="286E99"/>
                </a:solidFill>
              </a:rPr>
              <a:t>y</a:t>
            </a:r>
            <a:endParaRPr lang="en-GB" sz="3200" dirty="0">
              <a:solidFill>
                <a:srgbClr val="286E99"/>
              </a:solidFill>
            </a:endParaRPr>
          </a:p>
          <a:p>
            <a:pPr algn="ctr"/>
            <a:r>
              <a:rPr lang="en-GB" sz="2000" dirty="0" smtClean="0">
                <a:solidFill>
                  <a:srgbClr val="286E99"/>
                </a:solidFill>
              </a:rPr>
              <a:t>Based on carbon </a:t>
            </a:r>
            <a:r>
              <a:rPr lang="en-GB" sz="2000" dirty="0">
                <a:solidFill>
                  <a:srgbClr val="286E99"/>
                </a:solidFill>
              </a:rPr>
              <a:t>price 8</a:t>
            </a:r>
            <a:r>
              <a:rPr lang="en-GB" sz="2000" dirty="0" smtClean="0">
                <a:solidFill>
                  <a:srgbClr val="286E99"/>
                </a:solidFill>
              </a:rPr>
              <a:t>0€</a:t>
            </a:r>
            <a:r>
              <a:rPr lang="en-GB" sz="2000" dirty="0">
                <a:solidFill>
                  <a:srgbClr val="286E99"/>
                </a:solidFill>
              </a:rPr>
              <a:t>/</a:t>
            </a:r>
            <a:r>
              <a:rPr lang="en-GB" sz="2000" dirty="0" smtClean="0">
                <a:solidFill>
                  <a:srgbClr val="286E99"/>
                </a:solidFill>
              </a:rPr>
              <a:t>tCO2 (</a:t>
            </a:r>
            <a:r>
              <a:rPr lang="en-GB" sz="2000" dirty="0" err="1" smtClean="0">
                <a:solidFill>
                  <a:srgbClr val="286E99"/>
                </a:solidFill>
              </a:rPr>
              <a:t>N.Gruber</a:t>
            </a:r>
            <a:r>
              <a:rPr lang="en-GB" sz="2000" dirty="0" smtClean="0">
                <a:solidFill>
                  <a:srgbClr val="286E99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286E99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0935" y="1927175"/>
            <a:ext cx="32541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75% global ocean heat uptake</a:t>
            </a:r>
            <a:endParaRPr lang="en-US" sz="4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13617" y="1927175"/>
            <a:ext cx="32541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40% global ocean CO2 uptake</a:t>
            </a:r>
            <a:endParaRPr lang="en-US" sz="4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33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5348" y="6052715"/>
            <a:ext cx="1823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Smith et al., 2020</a:t>
            </a:r>
            <a:endParaRPr lang="en-GB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63352" y="44624"/>
            <a:ext cx="11233248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</a:rPr>
              <a:t>The Antarctic Ice Sheet is melting</a:t>
            </a:r>
            <a:endParaRPr lang="en-AU" sz="24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6" descr="https://www.science.org/cms/10.1126/science.aaz5845/asset/3a5c487a-823d-46aa-8daa-c1b7768bb8c6/assets/graphic/368_1239_f3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17"/>
          <a:stretch/>
        </p:blipFill>
        <p:spPr bwMode="auto">
          <a:xfrm>
            <a:off x="500871" y="1147510"/>
            <a:ext cx="5069802" cy="442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17858" y="5668407"/>
            <a:ext cx="4037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rgbClr val="286E99"/>
                </a:solidFill>
              </a:rPr>
              <a:t>IceSat</a:t>
            </a:r>
            <a:r>
              <a:rPr lang="en-GB" sz="2400" dirty="0" smtClean="0">
                <a:solidFill>
                  <a:srgbClr val="286E99"/>
                </a:solidFill>
              </a:rPr>
              <a:t>(-2) Ice loss (2003-19)</a:t>
            </a:r>
          </a:p>
        </p:txBody>
      </p:sp>
      <p:pic>
        <p:nvPicPr>
          <p:cNvPr id="6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6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  <p:sp>
        <p:nvSpPr>
          <p:cNvPr id="2" name="Rectangle 1"/>
          <p:cNvSpPr/>
          <p:nvPr/>
        </p:nvSpPr>
        <p:spPr>
          <a:xfrm>
            <a:off x="4319166" y="260399"/>
            <a:ext cx="5214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86E99"/>
                </a:solidFill>
                <a:latin typeface="+mj-lt"/>
              </a:rPr>
              <a:t>– largely due to </a:t>
            </a:r>
            <a:r>
              <a:rPr lang="en-GB" sz="2400" b="1" dirty="0" smtClean="0">
                <a:solidFill>
                  <a:srgbClr val="286E99"/>
                </a:solidFill>
                <a:latin typeface="+mj-lt"/>
              </a:rPr>
              <a:t>extra ocean heat delivery</a:t>
            </a:r>
            <a:endParaRPr lang="en-GB" sz="2400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13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63352" y="44624"/>
            <a:ext cx="11233248" cy="887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1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 smtClean="0">
                <a:solidFill>
                  <a:srgbClr val="286E99"/>
                </a:solidFill>
              </a:rPr>
              <a:t>The Antarctic Ice Sheet is melting – largely due to extra ocean heat delivery</a:t>
            </a:r>
            <a:endParaRPr lang="en-AU" sz="2400" b="1" dirty="0">
              <a:solidFill>
                <a:srgbClr val="286E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Bedmap2's image of Antarctica's icy surf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692697"/>
            <a:ext cx="8712968" cy="581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lowerresolution map created by the first iteration of Bedma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3"/>
          <a:stretch/>
        </p:blipFill>
        <p:spPr bwMode="auto">
          <a:xfrm>
            <a:off x="981512" y="848975"/>
            <a:ext cx="8712877" cy="556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06785" y="6042356"/>
            <a:ext cx="3187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Bedmap2, </a:t>
            </a:r>
            <a:r>
              <a:rPr lang="en-GB" dirty="0" err="1" smtClean="0">
                <a:solidFill>
                  <a:schemeClr val="bg1"/>
                </a:solidFill>
              </a:rPr>
              <a:t>Fretwell</a:t>
            </a:r>
            <a:r>
              <a:rPr lang="en-GB" dirty="0" smtClean="0">
                <a:solidFill>
                  <a:schemeClr val="bg1"/>
                </a:solidFill>
              </a:rPr>
              <a:t> et al., (2013)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2" descr="https://baswebapps.files.wordpress.com/2022/09/eu-flag.jpg?w=17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6453336"/>
            <a:ext cx="453543" cy="30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9.jpg">
            <a:extLst>
              <a:ext uri="{FF2B5EF4-FFF2-40B4-BE49-F238E27FC236}">
                <a16:creationId xmlns:a16="http://schemas.microsoft.com/office/drawing/2014/main" id="{C1770A6E-BBC2-75EA-16A7-EDE5E3C54E3B}"/>
              </a:ext>
            </a:extLst>
          </p:cNvPr>
          <p:cNvPicPr/>
          <p:nvPr/>
        </p:nvPicPr>
        <p:blipFill rotWithShape="1">
          <a:blip r:embed="rId7"/>
          <a:srcRect l="3" r="-629"/>
          <a:stretch/>
        </p:blipFill>
        <p:spPr>
          <a:xfrm>
            <a:off x="10608279" y="86355"/>
            <a:ext cx="1578962" cy="243952"/>
          </a:xfrm>
          <a:prstGeom prst="rect">
            <a:avLst/>
          </a:prstGeom>
          <a:ln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371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9|17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9|17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9|17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9|17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|9|17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5657</TotalTime>
  <Words>823</Words>
  <Application>Microsoft Office PowerPoint</Application>
  <PresentationFormat>Widescreen</PresentationFormat>
  <Paragraphs>109</Paragraphs>
  <Slides>16</Slides>
  <Notes>13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Helvetica</vt:lpstr>
      <vt:lpstr>Roboto</vt:lpstr>
      <vt:lpstr>Office Theme</vt:lpstr>
      <vt:lpstr>PowerPoint Presentation</vt:lpstr>
      <vt:lpstr>Climate Extremes in Antarctica</vt:lpstr>
      <vt:lpstr>Death of an ice shelf</vt:lpstr>
      <vt:lpstr>Climate projections and downstream effects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Natural Environment Research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Ocean-Cryosphere Exchanges in ANtarctica: Impacts on Climate and the Earth system</dc:title>
  <dc:creator>andrew.meijers andrew.meijers</dc:creator>
  <cp:lastModifiedBy>Ruth Mottram</cp:lastModifiedBy>
  <cp:revision>189</cp:revision>
  <cp:lastPrinted>2023-06-12T08:29:53Z</cp:lastPrinted>
  <dcterms:created xsi:type="dcterms:W3CDTF">2022-07-06T09:21:32Z</dcterms:created>
  <dcterms:modified xsi:type="dcterms:W3CDTF">2024-01-22T21:59:33Z</dcterms:modified>
</cp:coreProperties>
</file>