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48" r:id="rId5"/>
  </p:sldMasterIdLst>
  <p:notesMasterIdLst>
    <p:notesMasterId r:id="rId44"/>
  </p:notesMasterIdLst>
  <p:handoutMasterIdLst>
    <p:handoutMasterId r:id="rId45"/>
  </p:handoutMasterIdLst>
  <p:sldIdLst>
    <p:sldId id="267" r:id="rId6"/>
    <p:sldId id="256" r:id="rId7"/>
    <p:sldId id="268" r:id="rId8"/>
    <p:sldId id="269" r:id="rId9"/>
    <p:sldId id="300" r:id="rId10"/>
    <p:sldId id="272" r:id="rId11"/>
    <p:sldId id="270" r:id="rId12"/>
    <p:sldId id="273" r:id="rId13"/>
    <p:sldId id="275" r:id="rId14"/>
    <p:sldId id="276" r:id="rId15"/>
    <p:sldId id="277" r:id="rId16"/>
    <p:sldId id="278" r:id="rId17"/>
    <p:sldId id="279" r:id="rId18"/>
    <p:sldId id="281" r:id="rId19"/>
    <p:sldId id="280" r:id="rId20"/>
    <p:sldId id="282" r:id="rId21"/>
    <p:sldId id="283" r:id="rId22"/>
    <p:sldId id="284" r:id="rId23"/>
    <p:sldId id="285" r:id="rId24"/>
    <p:sldId id="286" r:id="rId25"/>
    <p:sldId id="287" r:id="rId26"/>
    <p:sldId id="288" r:id="rId27"/>
    <p:sldId id="291" r:id="rId28"/>
    <p:sldId id="289" r:id="rId29"/>
    <p:sldId id="290" r:id="rId30"/>
    <p:sldId id="292" r:id="rId31"/>
    <p:sldId id="301" r:id="rId32"/>
    <p:sldId id="293" r:id="rId33"/>
    <p:sldId id="294" r:id="rId34"/>
    <p:sldId id="295" r:id="rId35"/>
    <p:sldId id="296" r:id="rId36"/>
    <p:sldId id="302" r:id="rId37"/>
    <p:sldId id="298" r:id="rId38"/>
    <p:sldId id="297" r:id="rId39"/>
    <p:sldId id="299" r:id="rId40"/>
    <p:sldId id="303" r:id="rId41"/>
    <p:sldId id="304" r:id="rId42"/>
    <p:sldId id="271" r:id="rId43"/>
  </p:sldIdLst>
  <p:sldSz cx="9144000" cy="5143500" type="screen16x9"/>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B5B6B7-8B2D-E3B4-7197-D9D8BA79C383}" v="34" dt="2024-01-18T07:44:16.541"/>
    <p1510:client id="{885704CF-D7FA-584A-919C-74121BA65F14}" v="92" dt="2024-01-18T12:24:58.086"/>
    <p1510:client id="{B44C51D7-2989-4A02-80E6-39905CEF86C8}" v="1609" dt="2024-01-18T09:02:13.146"/>
  </p1510:revLst>
</p1510:revInfo>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Bez stylu, bez mří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 Světlá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Světlý styl 1 – zvýraznění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2"/>
    <p:restoredTop sz="91168" autoAdjust="0"/>
  </p:normalViewPr>
  <p:slideViewPr>
    <p:cSldViewPr snapToGrid="0">
      <p:cViewPr varScale="1">
        <p:scale>
          <a:sx n="124" d="100"/>
          <a:sy n="124" d="100"/>
        </p:scale>
        <p:origin x="176" y="56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81173B7E-F23C-4BEA-925E-5CEF745AAEC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a:extLst>
              <a:ext uri="{FF2B5EF4-FFF2-40B4-BE49-F238E27FC236}">
                <a16:creationId xmlns:a16="http://schemas.microsoft.com/office/drawing/2014/main" id="{4487D9C3-C958-41F0-B0FD-39740D030D3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6BBB25B-F1FA-4CE8-86BB-30192417A081}" type="datetimeFigureOut">
              <a:rPr lang="pl-PL" smtClean="0"/>
              <a:t>18.01.2024</a:t>
            </a:fld>
            <a:endParaRPr lang="pl-PL"/>
          </a:p>
        </p:txBody>
      </p:sp>
      <p:sp>
        <p:nvSpPr>
          <p:cNvPr id="4" name="Symbol zastępczy stopki 3">
            <a:extLst>
              <a:ext uri="{FF2B5EF4-FFF2-40B4-BE49-F238E27FC236}">
                <a16:creationId xmlns:a16="http://schemas.microsoft.com/office/drawing/2014/main" id="{2B7A37CC-1016-43FD-880A-30B265DC3F2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a:extLst>
              <a:ext uri="{FF2B5EF4-FFF2-40B4-BE49-F238E27FC236}">
                <a16:creationId xmlns:a16="http://schemas.microsoft.com/office/drawing/2014/main" id="{801515A6-9714-471B-8276-4B3649C84F4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9EDAB1-B968-4275-BE85-F820DFC6EE1F}" type="slidenum">
              <a:rPr lang="pl-PL" smtClean="0"/>
              <a:t>‹#›</a:t>
            </a:fld>
            <a:endParaRPr lang="pl-PL"/>
          </a:p>
        </p:txBody>
      </p:sp>
    </p:spTree>
    <p:extLst>
      <p:ext uri="{BB962C8B-B14F-4D97-AF65-F5344CB8AC3E}">
        <p14:creationId xmlns:p14="http://schemas.microsoft.com/office/powerpoint/2010/main" val="618551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508C1-24E6-47E2-8365-6005EE37BB1D}" type="datetimeFigureOut">
              <a:rPr lang="cs-CZ" smtClean="0"/>
              <a:t>18.01.2024</a:t>
            </a:fld>
            <a:endParaRPr lang="cs-CZ"/>
          </a:p>
        </p:txBody>
      </p:sp>
      <p:sp>
        <p:nvSpPr>
          <p:cNvPr id="4" name="Zástupný symbol pro obrázek snímk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9B0F8A-3ED9-43EC-B747-C39FAC23339D}" type="slidenum">
              <a:rPr lang="cs-CZ" smtClean="0"/>
              <a:t>‹#›</a:t>
            </a:fld>
            <a:endParaRPr lang="cs-CZ"/>
          </a:p>
        </p:txBody>
      </p:sp>
    </p:spTree>
    <p:extLst>
      <p:ext uri="{BB962C8B-B14F-4D97-AF65-F5344CB8AC3E}">
        <p14:creationId xmlns:p14="http://schemas.microsoft.com/office/powerpoint/2010/main" val="2578453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2A9B0F8A-3ED9-43EC-B747-C39FAC23339D}" type="slidenum">
              <a:rPr lang="cs-CZ" smtClean="0"/>
              <a:t>2</a:t>
            </a:fld>
            <a:endParaRPr lang="cs-CZ"/>
          </a:p>
        </p:txBody>
      </p:sp>
    </p:spTree>
    <p:extLst>
      <p:ext uri="{BB962C8B-B14F-4D97-AF65-F5344CB8AC3E}">
        <p14:creationId xmlns:p14="http://schemas.microsoft.com/office/powerpoint/2010/main" val="2080519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2A9B0F8A-3ED9-43EC-B747-C39FAC23339D}" type="slidenum">
              <a:rPr lang="cs-CZ" smtClean="0"/>
              <a:t>37</a:t>
            </a:fld>
            <a:endParaRPr lang="cs-CZ"/>
          </a:p>
        </p:txBody>
      </p:sp>
    </p:spTree>
    <p:extLst>
      <p:ext uri="{BB962C8B-B14F-4D97-AF65-F5344CB8AC3E}">
        <p14:creationId xmlns:p14="http://schemas.microsoft.com/office/powerpoint/2010/main" val="3210567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
        <p:nvSpPr>
          <p:cNvPr id="4" name="Slide Number Placeholder 3"/>
          <p:cNvSpPr>
            <a:spLocks noGrp="1"/>
          </p:cNvSpPr>
          <p:nvPr>
            <p:ph type="sldNum" sz="quarter" idx="5"/>
          </p:nvPr>
        </p:nvSpPr>
        <p:spPr/>
        <p:txBody>
          <a:bodyPr/>
          <a:lstStyle/>
          <a:p>
            <a:fld id="{2A9B0F8A-3ED9-43EC-B747-C39FAC23339D}" type="slidenum">
              <a:rPr lang="cs-CZ" smtClean="0"/>
              <a:t>12</a:t>
            </a:fld>
            <a:endParaRPr lang="cs-CZ"/>
          </a:p>
        </p:txBody>
      </p:sp>
    </p:spTree>
    <p:extLst>
      <p:ext uri="{BB962C8B-B14F-4D97-AF65-F5344CB8AC3E}">
        <p14:creationId xmlns:p14="http://schemas.microsoft.com/office/powerpoint/2010/main" val="376062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Z" dirty="0"/>
          </a:p>
        </p:txBody>
      </p:sp>
      <p:sp>
        <p:nvSpPr>
          <p:cNvPr id="4" name="Slide Number Placeholder 3"/>
          <p:cNvSpPr>
            <a:spLocks noGrp="1"/>
          </p:cNvSpPr>
          <p:nvPr>
            <p:ph type="sldNum" sz="quarter" idx="5"/>
          </p:nvPr>
        </p:nvSpPr>
        <p:spPr/>
        <p:txBody>
          <a:bodyPr/>
          <a:lstStyle/>
          <a:p>
            <a:fld id="{2A9B0F8A-3ED9-43EC-B747-C39FAC23339D}" type="slidenum">
              <a:rPr lang="cs-CZ" smtClean="0"/>
              <a:t>28</a:t>
            </a:fld>
            <a:endParaRPr lang="cs-CZ"/>
          </a:p>
        </p:txBody>
      </p:sp>
    </p:spTree>
    <p:extLst>
      <p:ext uri="{BB962C8B-B14F-4D97-AF65-F5344CB8AC3E}">
        <p14:creationId xmlns:p14="http://schemas.microsoft.com/office/powerpoint/2010/main" val="154211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Z" dirty="0"/>
          </a:p>
        </p:txBody>
      </p:sp>
      <p:sp>
        <p:nvSpPr>
          <p:cNvPr id="4" name="Slide Number Placeholder 3"/>
          <p:cNvSpPr>
            <a:spLocks noGrp="1"/>
          </p:cNvSpPr>
          <p:nvPr>
            <p:ph type="sldNum" sz="quarter" idx="5"/>
          </p:nvPr>
        </p:nvSpPr>
        <p:spPr/>
        <p:txBody>
          <a:bodyPr/>
          <a:lstStyle/>
          <a:p>
            <a:fld id="{2A9B0F8A-3ED9-43EC-B747-C39FAC23339D}" type="slidenum">
              <a:rPr lang="cs-CZ" smtClean="0"/>
              <a:t>30</a:t>
            </a:fld>
            <a:endParaRPr lang="cs-CZ"/>
          </a:p>
        </p:txBody>
      </p:sp>
    </p:spTree>
    <p:extLst>
      <p:ext uri="{BB962C8B-B14F-4D97-AF65-F5344CB8AC3E}">
        <p14:creationId xmlns:p14="http://schemas.microsoft.com/office/powerpoint/2010/main" val="3940044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Z" dirty="0"/>
          </a:p>
        </p:txBody>
      </p:sp>
      <p:sp>
        <p:nvSpPr>
          <p:cNvPr id="4" name="Slide Number Placeholder 3"/>
          <p:cNvSpPr>
            <a:spLocks noGrp="1"/>
          </p:cNvSpPr>
          <p:nvPr>
            <p:ph type="sldNum" sz="quarter" idx="5"/>
          </p:nvPr>
        </p:nvSpPr>
        <p:spPr/>
        <p:txBody>
          <a:bodyPr/>
          <a:lstStyle/>
          <a:p>
            <a:fld id="{2A9B0F8A-3ED9-43EC-B747-C39FAC23339D}" type="slidenum">
              <a:rPr lang="cs-CZ" smtClean="0"/>
              <a:t>31</a:t>
            </a:fld>
            <a:endParaRPr lang="cs-CZ"/>
          </a:p>
        </p:txBody>
      </p:sp>
    </p:spTree>
    <p:extLst>
      <p:ext uri="{BB962C8B-B14F-4D97-AF65-F5344CB8AC3E}">
        <p14:creationId xmlns:p14="http://schemas.microsoft.com/office/powerpoint/2010/main" val="467066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Z" dirty="0"/>
          </a:p>
        </p:txBody>
      </p:sp>
      <p:sp>
        <p:nvSpPr>
          <p:cNvPr id="4" name="Slide Number Placeholder 3"/>
          <p:cNvSpPr>
            <a:spLocks noGrp="1"/>
          </p:cNvSpPr>
          <p:nvPr>
            <p:ph type="sldNum" sz="quarter" idx="5"/>
          </p:nvPr>
        </p:nvSpPr>
        <p:spPr/>
        <p:txBody>
          <a:bodyPr/>
          <a:lstStyle/>
          <a:p>
            <a:fld id="{2A9B0F8A-3ED9-43EC-B747-C39FAC23339D}" type="slidenum">
              <a:rPr lang="cs-CZ" smtClean="0"/>
              <a:t>33</a:t>
            </a:fld>
            <a:endParaRPr lang="cs-CZ"/>
          </a:p>
        </p:txBody>
      </p:sp>
    </p:spTree>
    <p:extLst>
      <p:ext uri="{BB962C8B-B14F-4D97-AF65-F5344CB8AC3E}">
        <p14:creationId xmlns:p14="http://schemas.microsoft.com/office/powerpoint/2010/main" val="3892467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Z" dirty="0"/>
          </a:p>
        </p:txBody>
      </p:sp>
      <p:sp>
        <p:nvSpPr>
          <p:cNvPr id="4" name="Slide Number Placeholder 3"/>
          <p:cNvSpPr>
            <a:spLocks noGrp="1"/>
          </p:cNvSpPr>
          <p:nvPr>
            <p:ph type="sldNum" sz="quarter" idx="5"/>
          </p:nvPr>
        </p:nvSpPr>
        <p:spPr/>
        <p:txBody>
          <a:bodyPr/>
          <a:lstStyle/>
          <a:p>
            <a:fld id="{2A9B0F8A-3ED9-43EC-B747-C39FAC23339D}" type="slidenum">
              <a:rPr lang="cs-CZ" smtClean="0"/>
              <a:t>34</a:t>
            </a:fld>
            <a:endParaRPr lang="cs-CZ"/>
          </a:p>
        </p:txBody>
      </p:sp>
    </p:spTree>
    <p:extLst>
      <p:ext uri="{BB962C8B-B14F-4D97-AF65-F5344CB8AC3E}">
        <p14:creationId xmlns:p14="http://schemas.microsoft.com/office/powerpoint/2010/main" val="1986771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2A9B0F8A-3ED9-43EC-B747-C39FAC23339D}" type="slidenum">
              <a:rPr lang="cs-CZ" smtClean="0"/>
              <a:t>35</a:t>
            </a:fld>
            <a:endParaRPr lang="cs-CZ"/>
          </a:p>
        </p:txBody>
      </p:sp>
    </p:spTree>
    <p:extLst>
      <p:ext uri="{BB962C8B-B14F-4D97-AF65-F5344CB8AC3E}">
        <p14:creationId xmlns:p14="http://schemas.microsoft.com/office/powerpoint/2010/main" val="471884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a:p>
        </p:txBody>
      </p:sp>
      <p:sp>
        <p:nvSpPr>
          <p:cNvPr id="4" name="Slide Number Placeholder 3"/>
          <p:cNvSpPr>
            <a:spLocks noGrp="1"/>
          </p:cNvSpPr>
          <p:nvPr>
            <p:ph type="sldNum" sz="quarter" idx="5"/>
          </p:nvPr>
        </p:nvSpPr>
        <p:spPr/>
        <p:txBody>
          <a:bodyPr/>
          <a:lstStyle/>
          <a:p>
            <a:fld id="{2A9B0F8A-3ED9-43EC-B747-C39FAC23339D}" type="slidenum">
              <a:rPr lang="cs-CZ" smtClean="0"/>
              <a:t>36</a:t>
            </a:fld>
            <a:endParaRPr lang="cs-CZ"/>
          </a:p>
        </p:txBody>
      </p:sp>
    </p:spTree>
    <p:extLst>
      <p:ext uri="{BB962C8B-B14F-4D97-AF65-F5344CB8AC3E}">
        <p14:creationId xmlns:p14="http://schemas.microsoft.com/office/powerpoint/2010/main" val="3168643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pic>
        <p:nvPicPr>
          <p:cNvPr id="6" name="Obrázek 5">
            <a:extLst>
              <a:ext uri="{FF2B5EF4-FFF2-40B4-BE49-F238E27FC236}">
                <a16:creationId xmlns:a16="http://schemas.microsoft.com/office/drawing/2014/main" id="{E019CFC3-E440-48B5-A2C4-D4C627D860C7}"/>
              </a:ext>
            </a:extLst>
          </p:cNvPr>
          <p:cNvPicPr>
            <a:picLocks noChangeAspect="1"/>
          </p:cNvPicPr>
          <p:nvPr userDrawn="1"/>
        </p:nvPicPr>
        <p:blipFill>
          <a:blip r:embed="rId2"/>
          <a:stretch>
            <a:fillRect/>
          </a:stretch>
        </p:blipFill>
        <p:spPr>
          <a:xfrm>
            <a:off x="7462843" y="114300"/>
            <a:ext cx="1339606" cy="5029200"/>
          </a:xfrm>
          <a:prstGeom prst="rect">
            <a:avLst/>
          </a:prstGeom>
        </p:spPr>
      </p:pic>
      <p:sp>
        <p:nvSpPr>
          <p:cNvPr id="2" name="Nadpis 1"/>
          <p:cNvSpPr>
            <a:spLocks noGrp="1"/>
          </p:cNvSpPr>
          <p:nvPr>
            <p:ph type="ctrTitle"/>
          </p:nvPr>
        </p:nvSpPr>
        <p:spPr>
          <a:xfrm>
            <a:off x="359228" y="2112204"/>
            <a:ext cx="6477703" cy="1259361"/>
          </a:xfrm>
          <a:prstGeom prst="rect">
            <a:avLst/>
          </a:prstGeom>
        </p:spPr>
        <p:txBody>
          <a:bodyPr>
            <a:normAutofit/>
          </a:bodyPr>
          <a:lstStyle>
            <a:lvl1pPr algn="l">
              <a:lnSpc>
                <a:spcPts val="4600"/>
              </a:lnSpc>
              <a:defRPr sz="4600" b="1">
                <a:solidFill>
                  <a:schemeClr val="bg1"/>
                </a:solidFill>
              </a:defRPr>
            </a:lvl1pPr>
          </a:lstStyle>
          <a:p>
            <a:r>
              <a:rPr lang="cs-CZ" dirty="0"/>
              <a:t>Kliknutím lze upravit styl.</a:t>
            </a:r>
          </a:p>
        </p:txBody>
      </p:sp>
      <p:sp>
        <p:nvSpPr>
          <p:cNvPr id="3" name="Podnadpis 2"/>
          <p:cNvSpPr>
            <a:spLocks noGrp="1"/>
          </p:cNvSpPr>
          <p:nvPr>
            <p:ph type="subTitle" idx="1"/>
          </p:nvPr>
        </p:nvSpPr>
        <p:spPr>
          <a:xfrm>
            <a:off x="358175" y="3321284"/>
            <a:ext cx="6476650" cy="789305"/>
          </a:xfrm>
          <a:prstGeom prst="rect">
            <a:avLst/>
          </a:prstGeom>
        </p:spPr>
        <p:txBody>
          <a:bodyPr>
            <a:normAutofit/>
          </a:bodyPr>
          <a:lstStyle>
            <a:lvl1pPr marL="0" indent="0" algn="l">
              <a:lnSpc>
                <a:spcPts val="2200"/>
              </a:lnSpc>
              <a:spcBef>
                <a:spcPts val="0"/>
              </a:spcBef>
              <a:buNone/>
              <a:defRPr sz="2200" b="1">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dirty="0"/>
              <a:t>Kliknutím lze upravit styl předlohy.</a:t>
            </a:r>
          </a:p>
        </p:txBody>
      </p:sp>
      <p:sp>
        <p:nvSpPr>
          <p:cNvPr id="5" name="Zástupný symbol pro zápatí 4"/>
          <p:cNvSpPr>
            <a:spLocks noGrp="1"/>
          </p:cNvSpPr>
          <p:nvPr>
            <p:ph type="ftr" sz="quarter" idx="11"/>
          </p:nvPr>
        </p:nvSpPr>
        <p:spPr>
          <a:xfrm>
            <a:off x="357824" y="4286887"/>
            <a:ext cx="6474894" cy="651716"/>
          </a:xfrm>
          <a:prstGeom prst="rect">
            <a:avLst/>
          </a:prstGeom>
        </p:spPr>
        <p:txBody>
          <a:bodyPr anchor="t" anchorCtr="0"/>
          <a:lstStyle>
            <a:lvl1pPr algn="l">
              <a:defRPr sz="1050" b="1">
                <a:solidFill>
                  <a:schemeClr val="bg2"/>
                </a:solidFill>
              </a:defRPr>
            </a:lvl1pPr>
          </a:lstStyle>
          <a:p>
            <a:r>
              <a:rPr lang="en-US"/>
              <a:t>Introduction to Open Science and Research Integrity, Open for you! 18 January 2024</a:t>
            </a:r>
            <a:endParaRPr lang="cs-CZ" dirty="0"/>
          </a:p>
        </p:txBody>
      </p:sp>
    </p:spTree>
    <p:extLst>
      <p:ext uri="{BB962C8B-B14F-4D97-AF65-F5344CB8AC3E}">
        <p14:creationId xmlns:p14="http://schemas.microsoft.com/office/powerpoint/2010/main" val="3638334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 header 1 column">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pl-PL"/>
              <a:t>Kliknij, aby edytować styl</a:t>
            </a:r>
            <a:endParaRPr lang="cs-CZ"/>
          </a:p>
        </p:txBody>
      </p:sp>
      <p:sp>
        <p:nvSpPr>
          <p:cNvPr id="3" name="Zástupný symbol pro obsah 2"/>
          <p:cNvSpPr>
            <a:spLocks noGrp="1"/>
          </p:cNvSpPr>
          <p:nvPr>
            <p:ph idx="1"/>
          </p:nvPr>
        </p:nvSpPr>
        <p:spPr/>
        <p:txBody>
          <a:bodyPr/>
          <a:lstStyle>
            <a:lvl2pPr>
              <a:buClr>
                <a:schemeClr val="accent6"/>
              </a:buClr>
              <a:defRPr/>
            </a:lvl2pPr>
            <a:lvl4pPr>
              <a:buClr>
                <a:schemeClr val="accent6"/>
              </a:buClr>
              <a:defRPr/>
            </a:lvl4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8"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spTree>
    <p:extLst>
      <p:ext uri="{BB962C8B-B14F-4D97-AF65-F5344CB8AC3E}">
        <p14:creationId xmlns:p14="http://schemas.microsoft.com/office/powerpoint/2010/main" val="464566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header 1 column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pl-PL"/>
              <a:t>Kliknij, aby edytować styl</a:t>
            </a:r>
            <a:endParaRPr lang="cs-CZ"/>
          </a:p>
        </p:txBody>
      </p:sp>
      <p:sp>
        <p:nvSpPr>
          <p:cNvPr id="3" name="Zástupný symbol pro obsah 2"/>
          <p:cNvSpPr>
            <a:spLocks noGrp="1"/>
          </p:cNvSpPr>
          <p:nvPr>
            <p:ph sz="half" idx="1" hasCustomPrompt="1"/>
          </p:nvPr>
        </p:nvSpPr>
        <p:spPr>
          <a:xfrm>
            <a:off x="377138" y="2789551"/>
            <a:ext cx="4120770" cy="1807731"/>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obsah 3"/>
          <p:cNvSpPr>
            <a:spLocks noGrp="1"/>
          </p:cNvSpPr>
          <p:nvPr>
            <p:ph sz="half" idx="2" hasCustomPrompt="1"/>
          </p:nvPr>
        </p:nvSpPr>
        <p:spPr>
          <a:xfrm>
            <a:off x="4650306" y="2791659"/>
            <a:ext cx="4118663" cy="17971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6" name="Zástupný symbol pro zápatí 5"/>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8" name="Zástupný symbol pro obsah 2"/>
          <p:cNvSpPr>
            <a:spLocks noGrp="1"/>
          </p:cNvSpPr>
          <p:nvPr>
            <p:ph sz="half" idx="13"/>
          </p:nvPr>
        </p:nvSpPr>
        <p:spPr>
          <a:xfrm>
            <a:off x="379245" y="1859461"/>
            <a:ext cx="8379190" cy="921663"/>
          </a:xfrm>
        </p:spPr>
        <p:txBody>
          <a:bodyPr/>
          <a:lstStyle>
            <a:lvl1pPr>
              <a:defRPr sz="2800"/>
            </a:lvl1pPr>
            <a:lvl2pPr>
              <a:buClr>
                <a:schemeClr val="accent6"/>
              </a:buCl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p:txBody>
      </p:sp>
      <p:sp>
        <p:nvSpPr>
          <p:cNvPr id="10"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spTree>
    <p:extLst>
      <p:ext uri="{BB962C8B-B14F-4D97-AF65-F5344CB8AC3E}">
        <p14:creationId xmlns:p14="http://schemas.microsoft.com/office/powerpoint/2010/main" val="409110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 header 2 column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pl-PL"/>
              <a:t>Kliknij, aby edytować styl</a:t>
            </a:r>
            <a:endParaRPr lang="cs-CZ"/>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6" name="Zástupný symbol pro zápatí 5"/>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spTree>
    <p:extLst>
      <p:ext uri="{BB962C8B-B14F-4D97-AF65-F5344CB8AC3E}">
        <p14:creationId xmlns:p14="http://schemas.microsoft.com/office/powerpoint/2010/main" val="2358318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columns">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19018" cy="619928"/>
          </a:xfrm>
        </p:spPr>
        <p:txBody>
          <a:bodyPr/>
          <a:lstStyle/>
          <a:p>
            <a:r>
              <a:rPr lang="pl-PL"/>
              <a:t>Kliknij, aby edytować styl</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4" name="Zástupný symbol pro obsah 3"/>
          <p:cNvSpPr>
            <a:spLocks noGrp="1"/>
          </p:cNvSpPr>
          <p:nvPr>
            <p:ph sz="half" idx="2"/>
          </p:nvPr>
        </p:nvSpPr>
        <p:spPr>
          <a:xfrm>
            <a:off x="4650306" y="1707061"/>
            <a:ext cx="4118663" cy="2881794"/>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6" name="Zástupný symbol pro zápatí 5"/>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11"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spTree>
    <p:extLst>
      <p:ext uri="{BB962C8B-B14F-4D97-AF65-F5344CB8AC3E}">
        <p14:creationId xmlns:p14="http://schemas.microsoft.com/office/powerpoint/2010/main" val="2611866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 column + photo/table/graph">
    <p:spTree>
      <p:nvGrpSpPr>
        <p:cNvPr id="1" name=""/>
        <p:cNvGrpSpPr/>
        <p:nvPr/>
      </p:nvGrpSpPr>
      <p:grpSpPr>
        <a:xfrm>
          <a:off x="0" y="0"/>
          <a:ext cx="0" cy="0"/>
          <a:chOff x="0" y="0"/>
          <a:chExt cx="0" cy="0"/>
        </a:xfrm>
      </p:grpSpPr>
      <p:sp>
        <p:nvSpPr>
          <p:cNvPr id="2" name="Nadpis 1"/>
          <p:cNvSpPr>
            <a:spLocks noGrp="1"/>
          </p:cNvSpPr>
          <p:nvPr>
            <p:ph type="title"/>
          </p:nvPr>
        </p:nvSpPr>
        <p:spPr>
          <a:xfrm>
            <a:off x="379241" y="1076138"/>
            <a:ext cx="4123232" cy="619928"/>
          </a:xfrm>
        </p:spPr>
        <p:txBody>
          <a:bodyPr/>
          <a:lstStyle/>
          <a:p>
            <a:r>
              <a:rPr lang="pl-PL"/>
              <a:t>Kliknij, aby edytować styl</a:t>
            </a:r>
            <a:endParaRPr lang="cs-CZ" dirty="0"/>
          </a:p>
        </p:txBody>
      </p:sp>
      <p:sp>
        <p:nvSpPr>
          <p:cNvPr id="3" name="Zástupný symbol pro obsah 2"/>
          <p:cNvSpPr>
            <a:spLocks noGrp="1"/>
          </p:cNvSpPr>
          <p:nvPr>
            <p:ph sz="half" idx="1"/>
          </p:nvPr>
        </p:nvSpPr>
        <p:spPr>
          <a:xfrm>
            <a:off x="377138" y="1707061"/>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4" name="Zástupný symbol pro obsah 3"/>
          <p:cNvSpPr>
            <a:spLocks noGrp="1"/>
          </p:cNvSpPr>
          <p:nvPr>
            <p:ph sz="half" idx="2"/>
          </p:nvPr>
        </p:nvSpPr>
        <p:spPr>
          <a:xfrm>
            <a:off x="4650306" y="1125091"/>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Edytuj style wzorca tekstu</a:t>
            </a:r>
          </a:p>
        </p:txBody>
      </p:sp>
      <p:sp>
        <p:nvSpPr>
          <p:cNvPr id="6" name="Zástupný symbol pro zápatí 5"/>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spTree>
    <p:extLst>
      <p:ext uri="{BB962C8B-B14F-4D97-AF65-F5344CB8AC3E}">
        <p14:creationId xmlns:p14="http://schemas.microsoft.com/office/powerpoint/2010/main" val="197087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Photo/table/graph + 1 column">
    <p:spTree>
      <p:nvGrpSpPr>
        <p:cNvPr id="1" name=""/>
        <p:cNvGrpSpPr/>
        <p:nvPr/>
      </p:nvGrpSpPr>
      <p:grpSpPr>
        <a:xfrm>
          <a:off x="0" y="0"/>
          <a:ext cx="0" cy="0"/>
          <a:chOff x="0" y="0"/>
          <a:chExt cx="0" cy="0"/>
        </a:xfrm>
      </p:grpSpPr>
      <p:sp>
        <p:nvSpPr>
          <p:cNvPr id="2" name="Nadpis 1"/>
          <p:cNvSpPr>
            <a:spLocks noGrp="1"/>
          </p:cNvSpPr>
          <p:nvPr>
            <p:ph type="title"/>
          </p:nvPr>
        </p:nvSpPr>
        <p:spPr>
          <a:xfrm>
            <a:off x="4654166" y="1080352"/>
            <a:ext cx="4123232" cy="619928"/>
          </a:xfrm>
        </p:spPr>
        <p:txBody>
          <a:bodyPr/>
          <a:lstStyle/>
          <a:p>
            <a:r>
              <a:rPr lang="pl-PL"/>
              <a:t>Kliknij, aby edytować styl</a:t>
            </a:r>
            <a:endParaRPr lang="cs-CZ" dirty="0"/>
          </a:p>
        </p:txBody>
      </p:sp>
      <p:sp>
        <p:nvSpPr>
          <p:cNvPr id="3" name="Zástupný symbol pro obsah 2"/>
          <p:cNvSpPr>
            <a:spLocks noGrp="1"/>
          </p:cNvSpPr>
          <p:nvPr>
            <p:ph sz="half" idx="1"/>
          </p:nvPr>
        </p:nvSpPr>
        <p:spPr>
          <a:xfrm>
            <a:off x="4652063" y="1711275"/>
            <a:ext cx="4120770" cy="2890222"/>
          </a:xfrm>
        </p:spPr>
        <p:txBody>
          <a:bodyPr/>
          <a:lstStyle>
            <a:lvl1pPr>
              <a:defRPr sz="2800"/>
            </a:lvl1pPr>
            <a:lvl2pPr>
              <a:buClr>
                <a:schemeClr val="accent6"/>
              </a:buClr>
              <a:defRPr sz="2400"/>
            </a:lvl2pPr>
            <a:lvl3pPr>
              <a:defRPr sz="2000"/>
            </a:lvl3pPr>
            <a:lvl4pPr>
              <a:buClr>
                <a:schemeClr val="accent6"/>
              </a:buClr>
              <a:defRPr sz="1800"/>
            </a:lvl4pPr>
            <a:lvl5pPr>
              <a:defRPr sz="1800"/>
            </a:lvl5pPr>
            <a:lvl6pPr>
              <a:defRPr sz="1800"/>
            </a:lvl6pPr>
            <a:lvl7pPr>
              <a:defRPr sz="1800"/>
            </a:lvl7pPr>
            <a:lvl8pPr>
              <a:defRPr sz="1800"/>
            </a:lvl8pPr>
            <a:lvl9pPr>
              <a:defRPr sz="18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cs-CZ" dirty="0"/>
          </a:p>
        </p:txBody>
      </p:sp>
      <p:sp>
        <p:nvSpPr>
          <p:cNvPr id="4" name="Zástupný symbol pro obsah 3"/>
          <p:cNvSpPr>
            <a:spLocks noGrp="1"/>
          </p:cNvSpPr>
          <p:nvPr>
            <p:ph sz="half" idx="2"/>
          </p:nvPr>
        </p:nvSpPr>
        <p:spPr>
          <a:xfrm>
            <a:off x="385915" y="1129305"/>
            <a:ext cx="4118663" cy="3280464"/>
          </a:xfrm>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Edytuj style wzorca tekstu</a:t>
            </a:r>
          </a:p>
        </p:txBody>
      </p:sp>
      <p:sp>
        <p:nvSpPr>
          <p:cNvPr id="6" name="Zástupný symbol pro zápatí 5"/>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spTree>
    <p:extLst>
      <p:ext uri="{BB962C8B-B14F-4D97-AF65-F5344CB8AC3E}">
        <p14:creationId xmlns:p14="http://schemas.microsoft.com/office/powerpoint/2010/main" val="1682583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4.xml"/><Relationship Id="rId7"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Obrázek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7189470" cy="5143500"/>
          </a:xfrm>
          <a:prstGeom prst="rect">
            <a:avLst/>
          </a:prstGeom>
        </p:spPr>
      </p:pic>
      <p:pic>
        <p:nvPicPr>
          <p:cNvPr id="6" name="Obrázek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1922" y="0"/>
            <a:ext cx="2361586" cy="1026087"/>
          </a:xfrm>
          <a:prstGeom prst="rect">
            <a:avLst/>
          </a:prstGeom>
        </p:spPr>
      </p:pic>
      <p:pic>
        <p:nvPicPr>
          <p:cNvPr id="3" name="Obrázek 2">
            <a:extLst>
              <a:ext uri="{FF2B5EF4-FFF2-40B4-BE49-F238E27FC236}">
                <a16:creationId xmlns:a16="http://schemas.microsoft.com/office/drawing/2014/main" id="{86A4B836-FF6F-43EA-91B8-46AE1FD61710}"/>
              </a:ext>
            </a:extLst>
          </p:cNvPr>
          <p:cNvPicPr>
            <a:picLocks noChangeAspect="1"/>
          </p:cNvPicPr>
          <p:nvPr userDrawn="1"/>
        </p:nvPicPr>
        <p:blipFill>
          <a:blip r:embed="rId5"/>
          <a:stretch>
            <a:fillRect/>
          </a:stretch>
        </p:blipFill>
        <p:spPr>
          <a:xfrm>
            <a:off x="7462843" y="114300"/>
            <a:ext cx="1339606" cy="5029200"/>
          </a:xfrm>
          <a:prstGeom prst="rect">
            <a:avLst/>
          </a:prstGeom>
        </p:spPr>
      </p:pic>
    </p:spTree>
    <p:extLst>
      <p:ext uri="{BB962C8B-B14F-4D97-AF65-F5344CB8AC3E}">
        <p14:creationId xmlns:p14="http://schemas.microsoft.com/office/powerpoint/2010/main" val="3608231265"/>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379240" y="1076138"/>
            <a:ext cx="8391835" cy="619928"/>
          </a:xfrm>
          <a:prstGeom prst="rect">
            <a:avLst/>
          </a:prstGeom>
        </p:spPr>
        <p:txBody>
          <a:bodyPr vert="horz" lIns="91440" tIns="45720" rIns="91440" bIns="45720" rtlCol="0" anchor="t" anchorCtr="0">
            <a:normAutofit/>
          </a:bodyPr>
          <a:lstStyle/>
          <a:p>
            <a:r>
              <a:rPr lang="cs-CZ" dirty="0"/>
              <a:t>Kliknutím lze upravit styl.</a:t>
            </a:r>
          </a:p>
        </p:txBody>
      </p:sp>
      <p:sp>
        <p:nvSpPr>
          <p:cNvPr id="3" name="Zástupný symbol pro text 2"/>
          <p:cNvSpPr>
            <a:spLocks noGrp="1"/>
          </p:cNvSpPr>
          <p:nvPr>
            <p:ph type="body" idx="1"/>
          </p:nvPr>
        </p:nvSpPr>
        <p:spPr>
          <a:xfrm>
            <a:off x="381348" y="1693952"/>
            <a:ext cx="8387622" cy="2892796"/>
          </a:xfrm>
          <a:prstGeom prst="rect">
            <a:avLst/>
          </a:prstGeom>
        </p:spPr>
        <p:txBody>
          <a:bodyPr vert="horz" lIns="91440" tIns="45720" rIns="91440" bIns="45720" rtlCol="0">
            <a:normAutofit/>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5" name="Zástupný symbol pro zápatí 4"/>
          <p:cNvSpPr>
            <a:spLocks noGrp="1"/>
          </p:cNvSpPr>
          <p:nvPr>
            <p:ph type="ftr" sz="quarter" idx="3"/>
          </p:nvPr>
        </p:nvSpPr>
        <p:spPr>
          <a:xfrm>
            <a:off x="379243" y="4782012"/>
            <a:ext cx="7884067" cy="273844"/>
          </a:xfrm>
          <a:prstGeom prst="rect">
            <a:avLst/>
          </a:prstGeom>
        </p:spPr>
        <p:txBody>
          <a:bodyPr vert="horz" lIns="91440" tIns="45720" rIns="91440" bIns="45720" rtlCol="0" anchor="ctr"/>
          <a:lstStyle>
            <a:lvl1pPr algn="l">
              <a:defRPr sz="1050">
                <a:solidFill>
                  <a:schemeClr val="accent6"/>
                </a:solidFill>
              </a:defRPr>
            </a:lvl1pPr>
          </a:lstStyle>
          <a:p>
            <a:r>
              <a:rPr lang="en-US"/>
              <a:t>Introduction to Open Science and Research Integrity, Open for you! 18 January 2024</a:t>
            </a:r>
            <a:endParaRPr lang="cs-CZ" dirty="0"/>
          </a:p>
        </p:txBody>
      </p:sp>
      <p:sp>
        <p:nvSpPr>
          <p:cNvPr id="9" name="Zástupný symbol pro číslo snímku 5"/>
          <p:cNvSpPr>
            <a:spLocks noGrp="1"/>
          </p:cNvSpPr>
          <p:nvPr>
            <p:ph type="sldNum" sz="quarter" idx="4"/>
          </p:nvPr>
        </p:nvSpPr>
        <p:spPr>
          <a:xfrm>
            <a:off x="8267523" y="4782012"/>
            <a:ext cx="501449" cy="273844"/>
          </a:xfrm>
          <a:prstGeom prst="rect">
            <a:avLst/>
          </a:prstGeom>
        </p:spPr>
        <p:txBody>
          <a:bodyPr vert="horz" lIns="91440" tIns="45720" rIns="0" bIns="45720" rtlCol="0" anchor="ctr"/>
          <a:lstStyle>
            <a:lvl1pPr algn="r">
              <a:defRPr sz="1200" b="1">
                <a:solidFill>
                  <a:schemeClr val="tx2"/>
                </a:solidFill>
              </a:defRPr>
            </a:lvl1pPr>
          </a:lstStyle>
          <a:p>
            <a:fld id="{AD2B3897-519A-4D24-BC0A-D03F00678031}" type="slidenum">
              <a:rPr lang="cs-CZ" smtClean="0"/>
              <a:pPr/>
              <a:t>‹#›</a:t>
            </a:fld>
            <a:endParaRPr lang="cs-CZ" dirty="0"/>
          </a:p>
        </p:txBody>
      </p:sp>
      <p:pic>
        <p:nvPicPr>
          <p:cNvPr id="10" name="Obrázek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69794" y="0"/>
            <a:ext cx="1239921" cy="538733"/>
          </a:xfrm>
          <a:prstGeom prst="rect">
            <a:avLst/>
          </a:prstGeom>
        </p:spPr>
      </p:pic>
    </p:spTree>
    <p:extLst>
      <p:ext uri="{BB962C8B-B14F-4D97-AF65-F5344CB8AC3E}">
        <p14:creationId xmlns:p14="http://schemas.microsoft.com/office/powerpoint/2010/main" val="594028959"/>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52" r:id="rId3"/>
    <p:sldLayoutId id="2147483664" r:id="rId4"/>
    <p:sldLayoutId id="2147483662" r:id="rId5"/>
    <p:sldLayoutId id="2147483665" r:id="rId6"/>
  </p:sldLayoutIdLst>
  <p:hf sldNum="0" hdr="0" dt="0"/>
  <p:txStyles>
    <p:titleStyle>
      <a:lvl1pPr algn="l" defTabSz="914400" rtl="0" eaLnBrk="1" latinLnBrk="0" hangingPunct="1">
        <a:spcBef>
          <a:spcPct val="0"/>
        </a:spcBef>
        <a:buNone/>
        <a:defRPr sz="2200" b="1" kern="1200">
          <a:solidFill>
            <a:schemeClr val="tx1"/>
          </a:solidFill>
          <a:latin typeface="+mj-lt"/>
          <a:ea typeface="+mj-ea"/>
          <a:cs typeface="+mj-cs"/>
        </a:defRPr>
      </a:lvl1pPr>
    </p:titleStyle>
    <p:bodyStyle>
      <a:lvl1pPr marL="268288" indent="-268288" algn="l" defTabSz="914400" rtl="0" eaLnBrk="1" latinLnBrk="0" hangingPunct="1">
        <a:spcBef>
          <a:spcPct val="20000"/>
        </a:spcBef>
        <a:buClr>
          <a:schemeClr val="tx2"/>
        </a:buClr>
        <a:buFont typeface="Wingdings" panose="05000000000000000000" pitchFamily="2" charset="2"/>
        <a:buChar char="§"/>
        <a:defRPr sz="24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6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svg"/><Relationship Id="rId3" Type="http://schemas.openxmlformats.org/officeDocument/2006/relationships/image" Target="../media/image20.svg"/><Relationship Id="rId7" Type="http://schemas.openxmlformats.org/officeDocument/2006/relationships/image" Target="../media/image24.svg"/><Relationship Id="rId12"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10.svg"/><Relationship Id="rId5" Type="http://schemas.openxmlformats.org/officeDocument/2006/relationships/image" Target="../media/image22.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21.png"/><Relationship Id="rId9" Type="http://schemas.openxmlformats.org/officeDocument/2006/relationships/image" Target="../media/image26.svg"/><Relationship Id="rId1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go-fair.org/fair-principles/"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hyperlink" Target="https://heidata.uni-heidelberg.de/" TargetMode="External"/><Relationship Id="rId1" Type="http://schemas.openxmlformats.org/officeDocument/2006/relationships/slideLayout" Target="../slideLayouts/slideLayout6.xml"/><Relationship Id="rId6" Type="http://schemas.openxmlformats.org/officeDocument/2006/relationships/hyperlink" Target="https://lindat.mff.cuni.cz/repository/xmlui/?locale-attribute=en" TargetMode="External"/><Relationship Id="rId5" Type="http://schemas.openxmlformats.org/officeDocument/2006/relationships/image" Target="../media/image30.png"/><Relationship Id="rId4" Type="http://schemas.openxmlformats.org/officeDocument/2006/relationships/hyperlink" Target="https://zenodo.or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coara.eu/" TargetMode="External"/><Relationship Id="rId2" Type="http://schemas.openxmlformats.org/officeDocument/2006/relationships/hyperlink" Target="https://osec2022.eu/paris-call/" TargetMode="Externa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research-and-innovation.ec.europa.eu/funding/funding-opportunities/funding-programmes-and-open-calls/horizon-europe_en"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allea.org/code-of-conduct/" TargetMode="Externa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4euplus.eu/" TargetMode="Externa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s://ori.hhs.gov/TheLab/TheLab.shtml"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hyperlink" Target="https://ori.hhs.gov/the-lab" TargetMode="Externa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hyperlink" Target="https://www.ofis-france.fr/the-team/"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4euplus.eu/4EU-770.html" TargetMode="External"/><Relationship Id="rId2" Type="http://schemas.openxmlformats.org/officeDocument/2006/relationships/hyperlink" Target="https://4euplus.eu/4EU-768.html" TargetMode="Externa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hyperlink" Target="https://www.fosteropenscience.eu/foster-taxonomy/open-science-definition"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B0786-5693-B4F6-5B9D-BF9CB6B48F5C}"/>
              </a:ext>
            </a:extLst>
          </p:cNvPr>
          <p:cNvSpPr>
            <a:spLocks noGrp="1"/>
          </p:cNvSpPr>
          <p:nvPr>
            <p:ph type="ctrTitle"/>
          </p:nvPr>
        </p:nvSpPr>
        <p:spPr>
          <a:xfrm>
            <a:off x="359228" y="1510302"/>
            <a:ext cx="6477703" cy="1861264"/>
          </a:xfrm>
        </p:spPr>
        <p:txBody>
          <a:bodyPr>
            <a:normAutofit fontScale="90000"/>
          </a:bodyPr>
          <a:lstStyle/>
          <a:p>
            <a:r>
              <a:rPr lang="en-GB" dirty="0"/>
              <a:t>Welcome! :-)</a:t>
            </a:r>
            <a:br>
              <a:rPr lang="en-GB" dirty="0"/>
            </a:br>
            <a:r>
              <a:rPr lang="en-GB" sz="1600" dirty="0"/>
              <a:t>Please turn off your microphones and cameras.</a:t>
            </a:r>
            <a:br>
              <a:rPr lang="en-GB" sz="1600" dirty="0"/>
            </a:br>
            <a:r>
              <a:rPr lang="en-GB" sz="1600" dirty="0"/>
              <a:t>We will start shortly.</a:t>
            </a:r>
            <a:br>
              <a:rPr lang="en-GB" sz="1600" dirty="0"/>
            </a:br>
            <a:r>
              <a:rPr lang="en-GB" sz="1600" dirty="0"/>
              <a:t>Session will be recorded.</a:t>
            </a:r>
          </a:p>
        </p:txBody>
      </p:sp>
      <p:sp>
        <p:nvSpPr>
          <p:cNvPr id="4" name="Footer Placeholder 3">
            <a:extLst>
              <a:ext uri="{FF2B5EF4-FFF2-40B4-BE49-F238E27FC236}">
                <a16:creationId xmlns:a16="http://schemas.microsoft.com/office/drawing/2014/main" id="{8A262FD7-8EFA-34F1-6E56-482632885F3F}"/>
              </a:ext>
            </a:extLst>
          </p:cNvPr>
          <p:cNvSpPr>
            <a:spLocks noGrp="1"/>
          </p:cNvSpPr>
          <p:nvPr>
            <p:ph type="ftr" sz="quarter" idx="11"/>
          </p:nvPr>
        </p:nvSpPr>
        <p:spPr/>
        <p:txBody>
          <a:bodyPr/>
          <a:lstStyle/>
          <a:p>
            <a:r>
              <a:rPr lang="en-US"/>
              <a:t>Introduction to Open Science and Research Integrity, Open for you! 18 January 2024</a:t>
            </a:r>
            <a:endParaRPr lang="cs-CZ" dirty="0"/>
          </a:p>
        </p:txBody>
      </p:sp>
    </p:spTree>
    <p:extLst>
      <p:ext uri="{BB962C8B-B14F-4D97-AF65-F5344CB8AC3E}">
        <p14:creationId xmlns:p14="http://schemas.microsoft.com/office/powerpoint/2010/main" val="665541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p:txBody>
          <a:bodyPr>
            <a:normAutofit/>
          </a:bodyPr>
          <a:lstStyle/>
          <a:p>
            <a:r>
              <a:rPr lang="da-DK" dirty="0"/>
              <a:t>Academic </a:t>
            </a:r>
            <a:r>
              <a:rPr lang="da-DK"/>
              <a:t>publishing</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89011" cy="2890222"/>
          </a:xfrm>
        </p:spPr>
        <p:txBody>
          <a:bodyPr>
            <a:normAutofit fontScale="85000" lnSpcReduction="10000"/>
          </a:bodyPr>
          <a:lstStyle/>
          <a:p>
            <a:r>
              <a:rPr lang="en-GB" sz="2400"/>
              <a:t>Researchers </a:t>
            </a:r>
            <a:r>
              <a:rPr lang="en-GB" sz="2400" dirty="0"/>
              <a:t>(for free)</a:t>
            </a:r>
          </a:p>
          <a:p>
            <a:pPr lvl="1"/>
            <a:r>
              <a:rPr lang="en-GB" sz="2200" dirty="0"/>
              <a:t>write papers</a:t>
            </a:r>
          </a:p>
          <a:p>
            <a:pPr lvl="1"/>
            <a:r>
              <a:rPr lang="en-GB" sz="2200" dirty="0"/>
              <a:t>review papers</a:t>
            </a:r>
          </a:p>
          <a:p>
            <a:r>
              <a:rPr lang="en-GB" sz="2600"/>
              <a:t>Publisher</a:t>
            </a:r>
            <a:endParaRPr lang="en-GB" sz="2600" dirty="0"/>
          </a:p>
          <a:p>
            <a:pPr lvl="1"/>
            <a:r>
              <a:rPr lang="en-GB" sz="2200" dirty="0"/>
              <a:t>provides infrastructure</a:t>
            </a:r>
          </a:p>
          <a:p>
            <a:pPr lvl="1"/>
            <a:r>
              <a:rPr lang="en-GB" sz="2200" dirty="0"/>
              <a:t>reviewing, editing, publishing, distribution..</a:t>
            </a:r>
          </a:p>
          <a:p>
            <a:pPr lvl="1"/>
            <a:r>
              <a:rPr lang="en-GB" sz="2200" dirty="0"/>
              <a:t>costs but also chance for profit</a:t>
            </a:r>
          </a:p>
          <a:p>
            <a:r>
              <a:rPr lang="en-GB" sz="2600"/>
              <a:t>Someone</a:t>
            </a:r>
            <a:r>
              <a:rPr lang="en-GB" sz="2600" dirty="0"/>
              <a:t> has to pay for researcher’s work and subscriptions</a:t>
            </a:r>
            <a:r>
              <a:rPr lang="en-GB" sz="2600"/>
              <a:t>...</a:t>
            </a:r>
            <a:endParaRPr lang="en-GB" sz="2600" dirty="0"/>
          </a:p>
          <a:p>
            <a:pPr lvl="1"/>
            <a:endParaRPr lang="en-GB" sz="2200" dirty="0"/>
          </a:p>
        </p:txBody>
      </p:sp>
      <p:pic>
        <p:nvPicPr>
          <p:cNvPr id="22" name="Picture 21">
            <a:extLst>
              <a:ext uri="{FF2B5EF4-FFF2-40B4-BE49-F238E27FC236}">
                <a16:creationId xmlns:a16="http://schemas.microsoft.com/office/drawing/2014/main" id="{12DAD420-F2D8-ADC0-EC50-A54B63426AFD}"/>
              </a:ext>
            </a:extLst>
          </p:cNvPr>
          <p:cNvPicPr>
            <a:picLocks noChangeAspect="1"/>
          </p:cNvPicPr>
          <p:nvPr/>
        </p:nvPicPr>
        <p:blipFill rotWithShape="1">
          <a:blip r:embed="rId2"/>
          <a:srcRect b="1921"/>
          <a:stretch/>
        </p:blipFill>
        <p:spPr>
          <a:xfrm>
            <a:off x="4572000" y="1710273"/>
            <a:ext cx="3886199" cy="1546636"/>
          </a:xfrm>
          <a:prstGeom prst="rect">
            <a:avLst/>
          </a:prstGeom>
        </p:spPr>
      </p:pic>
    </p:spTree>
    <p:extLst>
      <p:ext uri="{BB962C8B-B14F-4D97-AF65-F5344CB8AC3E}">
        <p14:creationId xmlns:p14="http://schemas.microsoft.com/office/powerpoint/2010/main" val="2227636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p:txBody>
          <a:bodyPr/>
          <a:lstStyle/>
          <a:p>
            <a:r>
              <a:rPr lang="da-DK" dirty="0"/>
              <a:t>Academic </a:t>
            </a:r>
            <a:r>
              <a:rPr lang="da-DK" dirty="0" err="1"/>
              <a:t>publishing</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a:bodyPr>
          <a:lstStyle/>
          <a:p>
            <a:r>
              <a:rPr lang="en-GB" sz="2400" dirty="0"/>
              <a:t>Open Access eliminates subscriptions </a:t>
            </a:r>
            <a:r>
              <a:rPr lang="en-GB" sz="2400" dirty="0">
                <a:sym typeface="Wingdings" pitchFamily="2" charset="2"/>
              </a:rPr>
              <a:t></a:t>
            </a:r>
            <a:r>
              <a:rPr lang="en-GB" sz="2400" dirty="0"/>
              <a:t> better access, larger impact</a:t>
            </a:r>
            <a:endParaRPr lang="en-GB" sz="2600" dirty="0"/>
          </a:p>
          <a:p>
            <a:r>
              <a:rPr lang="en-GB" sz="2600" dirty="0"/>
              <a:t>Someone has to pay for publisher’s work...</a:t>
            </a:r>
          </a:p>
          <a:p>
            <a:pPr lvl="1"/>
            <a:r>
              <a:rPr lang="en-GB" sz="2200" dirty="0"/>
              <a:t>APC (article processing charges) for publishing each article? Some other way?</a:t>
            </a:r>
          </a:p>
          <a:p>
            <a:pPr lvl="1"/>
            <a:endParaRPr lang="en-GB" sz="2200" dirty="0"/>
          </a:p>
        </p:txBody>
      </p:sp>
    </p:spTree>
    <p:extLst>
      <p:ext uri="{BB962C8B-B14F-4D97-AF65-F5344CB8AC3E}">
        <p14:creationId xmlns:p14="http://schemas.microsoft.com/office/powerpoint/2010/main" val="2655874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a:t>Open Access</a:t>
            </a:r>
            <a:r>
              <a:rPr lang="da-DK" dirty="0"/>
              <a:t> </a:t>
            </a:r>
            <a:r>
              <a:rPr lang="da-DK"/>
              <a:t>ways</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a:bodyPr>
          <a:lstStyle/>
          <a:p>
            <a:r>
              <a:rPr lang="en-GB" sz="2400"/>
              <a:t>Green    </a:t>
            </a:r>
            <a:r>
              <a:rPr lang="en-GB" sz="2400" dirty="0"/>
              <a:t>– authors retain rights to their articles, publish them also in a repository </a:t>
            </a:r>
          </a:p>
          <a:p>
            <a:r>
              <a:rPr lang="en-GB" sz="2400"/>
              <a:t>Gold    </a:t>
            </a:r>
            <a:r>
              <a:rPr lang="en-GB" sz="2400" dirty="0"/>
              <a:t>– authors pay APC, article is published as OA by publisher</a:t>
            </a:r>
          </a:p>
          <a:p>
            <a:r>
              <a:rPr lang="en-GB" sz="2400"/>
              <a:t>Diamond   </a:t>
            </a:r>
            <a:r>
              <a:rPr lang="en-GB" sz="2400" dirty="0"/>
              <a:t> – journals are financed from different sources; publish OA and do not need APCs</a:t>
            </a:r>
            <a:endParaRPr lang="en-GB" sz="2200" dirty="0"/>
          </a:p>
          <a:p>
            <a:pPr lvl="1"/>
            <a:endParaRPr lang="en-GB" sz="2200" dirty="0"/>
          </a:p>
        </p:txBody>
      </p:sp>
      <p:pic>
        <p:nvPicPr>
          <p:cNvPr id="2" name="Picture 1">
            <a:extLst>
              <a:ext uri="{FF2B5EF4-FFF2-40B4-BE49-F238E27FC236}">
                <a16:creationId xmlns:a16="http://schemas.microsoft.com/office/drawing/2014/main" id="{7E58BFA7-BC03-7543-9960-5104E8C9C988}"/>
              </a:ext>
            </a:extLst>
          </p:cNvPr>
          <p:cNvPicPr>
            <a:picLocks noChangeAspect="1"/>
          </p:cNvPicPr>
          <p:nvPr/>
        </p:nvPicPr>
        <p:blipFill rotWithShape="1">
          <a:blip r:embed="rId3"/>
          <a:srcRect l="10373" t="3195" r="8730" b="22602"/>
          <a:stretch/>
        </p:blipFill>
        <p:spPr>
          <a:xfrm>
            <a:off x="4219084" y="2207727"/>
            <a:ext cx="507615" cy="231211"/>
          </a:xfrm>
          <a:prstGeom prst="rect">
            <a:avLst/>
          </a:prstGeom>
        </p:spPr>
      </p:pic>
      <p:pic>
        <p:nvPicPr>
          <p:cNvPr id="3" name="Picture 2">
            <a:extLst>
              <a:ext uri="{FF2B5EF4-FFF2-40B4-BE49-F238E27FC236}">
                <a16:creationId xmlns:a16="http://schemas.microsoft.com/office/drawing/2014/main" id="{DC22FE03-74F3-B29A-107B-5A8B40BB80A1}"/>
              </a:ext>
            </a:extLst>
          </p:cNvPr>
          <p:cNvPicPr>
            <a:picLocks noChangeAspect="1"/>
          </p:cNvPicPr>
          <p:nvPr/>
        </p:nvPicPr>
        <p:blipFill rotWithShape="1">
          <a:blip r:embed="rId3"/>
          <a:srcRect l="10373" t="3195" r="8730" b="22602"/>
          <a:stretch/>
        </p:blipFill>
        <p:spPr>
          <a:xfrm>
            <a:off x="5507729" y="3783252"/>
            <a:ext cx="507615" cy="231211"/>
          </a:xfrm>
          <a:prstGeom prst="rect">
            <a:avLst/>
          </a:prstGeom>
        </p:spPr>
      </p:pic>
      <p:pic>
        <p:nvPicPr>
          <p:cNvPr id="2050" name="Picture 2" descr="Obsah obrázku text, klipart&#10;&#10;Popis se vygeneroval automaticky.">
            <a:extLst>
              <a:ext uri="{FF2B5EF4-FFF2-40B4-BE49-F238E27FC236}">
                <a16:creationId xmlns:a16="http://schemas.microsoft.com/office/drawing/2014/main" id="{07560497-5771-DF5F-3C0F-A05DC4569B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2649" y="2616609"/>
            <a:ext cx="156826" cy="2438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Obsah obrázku text, klipart&#10;&#10;Popis se vygeneroval automaticky.">
            <a:extLst>
              <a:ext uri="{FF2B5EF4-FFF2-40B4-BE49-F238E27FC236}">
                <a16:creationId xmlns:a16="http://schemas.microsoft.com/office/drawing/2014/main" id="{25F8DCCB-064A-B3AF-5B6F-41BBE4EA56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2318" y="1820655"/>
            <a:ext cx="156827" cy="24385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047A8C3F-C940-7A72-CF72-07E502328D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99504" y="3382404"/>
            <a:ext cx="199590" cy="290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6006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Side note</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lnSpcReduction="10000"/>
          </a:bodyPr>
          <a:lstStyle/>
          <a:p>
            <a:r>
              <a:rPr lang="en-GB" sz="2400" dirty="0"/>
              <a:t>(Some) publishers are trying to make money in both systems</a:t>
            </a:r>
          </a:p>
          <a:p>
            <a:pPr lvl="1"/>
            <a:r>
              <a:rPr lang="en-GB" sz="1800" dirty="0"/>
              <a:t>Prestigious subscription journal? Increase subscription fees!</a:t>
            </a:r>
          </a:p>
          <a:p>
            <a:pPr lvl="1"/>
            <a:r>
              <a:rPr lang="en-GB" sz="1800"/>
              <a:t>Gold </a:t>
            </a:r>
            <a:r>
              <a:rPr lang="en-GB" sz="1800" dirty="0"/>
              <a:t>Open Access journal? Increase number of published articles and get more from APCs!</a:t>
            </a:r>
          </a:p>
          <a:p>
            <a:pPr lvl="1"/>
            <a:endParaRPr lang="en-GB" sz="1800" dirty="0"/>
          </a:p>
          <a:p>
            <a:r>
              <a:rPr lang="en-GB" sz="2200" dirty="0"/>
              <a:t>Dependency on for-profit companies as part of research workflow is risky (especially in cases of possible vendor lock-in)</a:t>
            </a:r>
          </a:p>
          <a:p>
            <a:pPr lvl="1"/>
            <a:endParaRPr lang="en-GB" sz="2200" dirty="0"/>
          </a:p>
        </p:txBody>
      </p:sp>
    </p:spTree>
    <p:extLst>
      <p:ext uri="{BB962C8B-B14F-4D97-AF65-F5344CB8AC3E}">
        <p14:creationId xmlns:p14="http://schemas.microsoft.com/office/powerpoint/2010/main" val="3913540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Open Science is </a:t>
            </a:r>
            <a:r>
              <a:rPr lang="da-DK"/>
              <a:t>much </a:t>
            </a:r>
            <a:r>
              <a:rPr lang="da-DK" dirty="0"/>
              <a:t>more </a:t>
            </a:r>
            <a:r>
              <a:rPr lang="da-DK"/>
              <a:t>than</a:t>
            </a:r>
            <a:r>
              <a:rPr lang="da-DK" dirty="0"/>
              <a:t> Open Access</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a:bodyPr>
          <a:lstStyle/>
          <a:p>
            <a:r>
              <a:rPr lang="en-GB" sz="2200"/>
              <a:t>Science </a:t>
            </a:r>
            <a:r>
              <a:rPr lang="en-GB" sz="2200" dirty="0"/>
              <a:t>is not article shaped, paper should not be limit </a:t>
            </a:r>
          </a:p>
          <a:p>
            <a:r>
              <a:rPr lang="en-GB" sz="2200"/>
              <a:t>New </a:t>
            </a:r>
            <a:r>
              <a:rPr lang="en-GB" sz="2200" dirty="0"/>
              <a:t>technologies </a:t>
            </a:r>
            <a:r>
              <a:rPr lang="en-GB" sz="2200" dirty="0">
                <a:sym typeface="Wingdings" pitchFamily="2" charset="2"/>
              </a:rPr>
              <a:t> new technologies in research</a:t>
            </a:r>
          </a:p>
          <a:p>
            <a:endParaRPr lang="en-GB" sz="2200" dirty="0">
              <a:sym typeface="Wingdings" pitchFamily="2" charset="2"/>
            </a:endParaRPr>
          </a:p>
          <a:p>
            <a:r>
              <a:rPr lang="en-GB" sz="2200"/>
              <a:t>Data</a:t>
            </a:r>
            <a:r>
              <a:rPr lang="en-GB" sz="2200" dirty="0"/>
              <a:t>, software, algorithms, workflows, protocols, models...</a:t>
            </a:r>
          </a:p>
          <a:p>
            <a:r>
              <a:rPr lang="en-GB" sz="2200" dirty="0"/>
              <a:t>... can be shared and/or published</a:t>
            </a:r>
          </a:p>
          <a:p>
            <a:pPr lvl="1"/>
            <a:endParaRPr lang="en-GB" sz="2200" dirty="0"/>
          </a:p>
        </p:txBody>
      </p:sp>
    </p:spTree>
    <p:extLst>
      <p:ext uri="{BB962C8B-B14F-4D97-AF65-F5344CB8AC3E}">
        <p14:creationId xmlns:p14="http://schemas.microsoft.com/office/powerpoint/2010/main" val="1465546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title"/>
          </p:nvPr>
        </p:nvSpPr>
        <p:spPr/>
        <p:txBody>
          <a:bodyPr>
            <a:normAutofit/>
          </a:bodyPr>
          <a:lstStyle/>
          <a:p>
            <a:r>
              <a:rPr lang="da-DK" dirty="0"/>
              <a:t>Science is not </a:t>
            </a:r>
            <a:r>
              <a:rPr lang="da-DK"/>
              <a:t>article</a:t>
            </a:r>
            <a:r>
              <a:rPr lang="da-DK" dirty="0"/>
              <a:t> </a:t>
            </a:r>
            <a:r>
              <a:rPr lang="da-DK"/>
              <a:t>shaped</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46" name="TextBox 45">
            <a:extLst>
              <a:ext uri="{FF2B5EF4-FFF2-40B4-BE49-F238E27FC236}">
                <a16:creationId xmlns:a16="http://schemas.microsoft.com/office/drawing/2014/main" id="{32C6EB9A-DC8D-A518-C762-EF080B1BF294}"/>
              </a:ext>
            </a:extLst>
          </p:cNvPr>
          <p:cNvSpPr txBox="1"/>
          <p:nvPr/>
        </p:nvSpPr>
        <p:spPr>
          <a:xfrm>
            <a:off x="384057" y="2621437"/>
            <a:ext cx="697627" cy="861774"/>
          </a:xfrm>
          <a:prstGeom prst="rect">
            <a:avLst/>
          </a:prstGeom>
          <a:noFill/>
        </p:spPr>
        <p:txBody>
          <a:bodyPr wrap="square" rtlCol="0">
            <a:spAutoFit/>
          </a:bodyPr>
          <a:lstStyle/>
          <a:p>
            <a:r>
              <a:rPr lang="cs-CZ" sz="5000" dirty="0"/>
              <a:t>€</a:t>
            </a:r>
          </a:p>
        </p:txBody>
      </p:sp>
      <p:cxnSp>
        <p:nvCxnSpPr>
          <p:cNvPr id="50" name="Straight Arrow Connector 49">
            <a:extLst>
              <a:ext uri="{FF2B5EF4-FFF2-40B4-BE49-F238E27FC236}">
                <a16:creationId xmlns:a16="http://schemas.microsoft.com/office/drawing/2014/main" id="{E995E25D-D67C-3BFE-5452-8D15328E43BC}"/>
              </a:ext>
            </a:extLst>
          </p:cNvPr>
          <p:cNvCxnSpPr>
            <a:cxnSpLocks/>
          </p:cNvCxnSpPr>
          <p:nvPr/>
        </p:nvCxnSpPr>
        <p:spPr>
          <a:xfrm>
            <a:off x="4687103" y="2398766"/>
            <a:ext cx="99773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2F7C67C6-0C32-D9EA-F13D-0859208E0161}"/>
              </a:ext>
            </a:extLst>
          </p:cNvPr>
          <p:cNvCxnSpPr>
            <a:cxnSpLocks/>
          </p:cNvCxnSpPr>
          <p:nvPr/>
        </p:nvCxnSpPr>
        <p:spPr>
          <a:xfrm>
            <a:off x="4687103" y="3132848"/>
            <a:ext cx="99773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C96AE1F7-C4BF-BAA1-6F40-C9D699148312}"/>
              </a:ext>
            </a:extLst>
          </p:cNvPr>
          <p:cNvCxnSpPr>
            <a:cxnSpLocks/>
          </p:cNvCxnSpPr>
          <p:nvPr/>
        </p:nvCxnSpPr>
        <p:spPr>
          <a:xfrm>
            <a:off x="4687103" y="3886431"/>
            <a:ext cx="99773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
            <a:extLst>
              <a:ext uri="{FF2B5EF4-FFF2-40B4-BE49-F238E27FC236}">
                <a16:creationId xmlns:a16="http://schemas.microsoft.com/office/drawing/2014/main" id="{275D677E-CAC8-5B5C-8763-621190ADC9DC}"/>
              </a:ext>
            </a:extLst>
          </p:cNvPr>
          <p:cNvCxnSpPr>
            <a:cxnSpLocks/>
          </p:cNvCxnSpPr>
          <p:nvPr/>
        </p:nvCxnSpPr>
        <p:spPr>
          <a:xfrm>
            <a:off x="856335" y="3056538"/>
            <a:ext cx="960243"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B3B566F9-38E6-0FB1-6361-66B4D1FC5FF0}"/>
              </a:ext>
            </a:extLst>
          </p:cNvPr>
          <p:cNvSpPr txBox="1"/>
          <p:nvPr/>
        </p:nvSpPr>
        <p:spPr>
          <a:xfrm>
            <a:off x="7017249" y="3513762"/>
            <a:ext cx="0" cy="0"/>
          </a:xfrm>
          <a:prstGeom prst="rect">
            <a:avLst/>
          </a:prstGeom>
        </p:spPr>
        <p:txBody>
          <a:bodyPr vert="horz" wrap="none" lIns="91440" tIns="45720" rIns="91440" bIns="45720" rtlCol="0" anchor="t" anchorCtr="0">
            <a:normAutofit fontScale="25000" lnSpcReduction="20000"/>
          </a:bodyPr>
          <a:lstStyle/>
          <a:p>
            <a:endParaRPr lang="en-CZ" dirty="0"/>
          </a:p>
        </p:txBody>
      </p:sp>
      <p:sp>
        <p:nvSpPr>
          <p:cNvPr id="23" name="Rectangle 22">
            <a:extLst>
              <a:ext uri="{FF2B5EF4-FFF2-40B4-BE49-F238E27FC236}">
                <a16:creationId xmlns:a16="http://schemas.microsoft.com/office/drawing/2014/main" id="{3C6E60E5-E1C4-60A3-14E0-90B41D50005F}"/>
              </a:ext>
            </a:extLst>
          </p:cNvPr>
          <p:cNvSpPr/>
          <p:nvPr/>
        </p:nvSpPr>
        <p:spPr>
          <a:xfrm>
            <a:off x="1948775" y="1836637"/>
            <a:ext cx="2670343" cy="2620370"/>
          </a:xfrm>
          <a:prstGeom prst="rect">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cs-CZ" sz="4000">
              <a:ln w="0"/>
              <a:solidFill>
                <a:schemeClr val="tx1"/>
              </a:solidFill>
              <a:effectLst>
                <a:outerShdw blurRad="38100" dist="19050" dir="2700000" algn="tl" rotWithShape="0">
                  <a:schemeClr val="dk1">
                    <a:alpha val="40000"/>
                  </a:schemeClr>
                </a:outerShdw>
              </a:effectLst>
            </a:endParaRPr>
          </a:p>
        </p:txBody>
      </p:sp>
      <p:pic>
        <p:nvPicPr>
          <p:cNvPr id="24" name="Graphic 23" descr="Binary with solid fill">
            <a:extLst>
              <a:ext uri="{FF2B5EF4-FFF2-40B4-BE49-F238E27FC236}">
                <a16:creationId xmlns:a16="http://schemas.microsoft.com/office/drawing/2014/main" id="{A40D88FE-8FF1-CE32-3124-712AE32E054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26502" y="2003802"/>
            <a:ext cx="914400" cy="914400"/>
          </a:xfrm>
          <a:prstGeom prst="rect">
            <a:avLst/>
          </a:prstGeom>
        </p:spPr>
      </p:pic>
      <p:pic>
        <p:nvPicPr>
          <p:cNvPr id="25" name="Graphic 24" descr="Microscope outline">
            <a:extLst>
              <a:ext uri="{FF2B5EF4-FFF2-40B4-BE49-F238E27FC236}">
                <a16:creationId xmlns:a16="http://schemas.microsoft.com/office/drawing/2014/main" id="{C917EAE8-C436-A196-B170-FBBD9B58B99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36823" y="1949753"/>
            <a:ext cx="914400" cy="914400"/>
          </a:xfrm>
          <a:prstGeom prst="rect">
            <a:avLst/>
          </a:prstGeom>
        </p:spPr>
      </p:pic>
      <p:pic>
        <p:nvPicPr>
          <p:cNvPr id="26" name="Graphic 25" descr="Workflow outline">
            <a:extLst>
              <a:ext uri="{FF2B5EF4-FFF2-40B4-BE49-F238E27FC236}">
                <a16:creationId xmlns:a16="http://schemas.microsoft.com/office/drawing/2014/main" id="{AF68E6BD-7A2A-FE3A-E328-A1830C24A0C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86044" y="3276336"/>
            <a:ext cx="914400" cy="914400"/>
          </a:xfrm>
          <a:prstGeom prst="rect">
            <a:avLst/>
          </a:prstGeom>
        </p:spPr>
      </p:pic>
      <p:pic>
        <p:nvPicPr>
          <p:cNvPr id="27" name="Graphic 26" descr="Paper outline">
            <a:extLst>
              <a:ext uri="{FF2B5EF4-FFF2-40B4-BE49-F238E27FC236}">
                <a16:creationId xmlns:a16="http://schemas.microsoft.com/office/drawing/2014/main" id="{26980210-94C7-1340-53A6-40A799B1B05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641887" y="3343526"/>
            <a:ext cx="914400" cy="914400"/>
          </a:xfrm>
          <a:prstGeom prst="rect">
            <a:avLst/>
          </a:prstGeom>
        </p:spPr>
      </p:pic>
      <p:cxnSp>
        <p:nvCxnSpPr>
          <p:cNvPr id="28" name="Straight Arrow Connector 27">
            <a:extLst>
              <a:ext uri="{FF2B5EF4-FFF2-40B4-BE49-F238E27FC236}">
                <a16:creationId xmlns:a16="http://schemas.microsoft.com/office/drawing/2014/main" id="{D796B741-A8A1-75E1-7BFB-5752EAF9C248}"/>
              </a:ext>
            </a:extLst>
          </p:cNvPr>
          <p:cNvCxnSpPr/>
          <p:nvPr/>
        </p:nvCxnSpPr>
        <p:spPr>
          <a:xfrm>
            <a:off x="3087699" y="2573757"/>
            <a:ext cx="438803"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FD74E4A-47FE-F0EC-CD57-45BD6CC19644}"/>
              </a:ext>
            </a:extLst>
          </p:cNvPr>
          <p:cNvCxnSpPr/>
          <p:nvPr/>
        </p:nvCxnSpPr>
        <p:spPr>
          <a:xfrm>
            <a:off x="3100727" y="3812598"/>
            <a:ext cx="438803" cy="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4E2967BA-E066-B5BC-7AE8-8DB0CE2EA9FB}"/>
              </a:ext>
            </a:extLst>
          </p:cNvPr>
          <p:cNvCxnSpPr>
            <a:cxnSpLocks/>
          </p:cNvCxnSpPr>
          <p:nvPr/>
        </p:nvCxnSpPr>
        <p:spPr>
          <a:xfrm>
            <a:off x="3134822" y="2917889"/>
            <a:ext cx="466741" cy="470152"/>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88F038D-747D-E0D9-E98F-6B5A18B695C4}"/>
              </a:ext>
            </a:extLst>
          </p:cNvPr>
          <p:cNvCxnSpPr>
            <a:cxnSpLocks/>
          </p:cNvCxnSpPr>
          <p:nvPr/>
        </p:nvCxnSpPr>
        <p:spPr>
          <a:xfrm flipV="1">
            <a:off x="3153817" y="2931510"/>
            <a:ext cx="419201" cy="435588"/>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477D80B2-E445-3523-755B-6391B9CA3EFF}"/>
              </a:ext>
            </a:extLst>
          </p:cNvPr>
          <p:cNvCxnSpPr>
            <a:cxnSpLocks/>
          </p:cNvCxnSpPr>
          <p:nvPr/>
        </p:nvCxnSpPr>
        <p:spPr>
          <a:xfrm>
            <a:off x="2522141" y="2909635"/>
            <a:ext cx="0" cy="404580"/>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161C76D-D2D3-DB4E-434F-3AFB57ED52EA}"/>
              </a:ext>
            </a:extLst>
          </p:cNvPr>
          <p:cNvCxnSpPr>
            <a:cxnSpLocks/>
          </p:cNvCxnSpPr>
          <p:nvPr/>
        </p:nvCxnSpPr>
        <p:spPr>
          <a:xfrm>
            <a:off x="4051320" y="2885635"/>
            <a:ext cx="0" cy="390701"/>
          </a:xfrm>
          <a:prstGeom prst="straightConnector1">
            <a:avLst/>
          </a:prstGeom>
          <a:ln>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2A6564A8-59E3-FBDF-AA4E-B5F0702E16D3}"/>
              </a:ext>
            </a:extLst>
          </p:cNvPr>
          <p:cNvSpPr txBox="1"/>
          <p:nvPr/>
        </p:nvSpPr>
        <p:spPr>
          <a:xfrm>
            <a:off x="3836034" y="3730431"/>
            <a:ext cx="526106" cy="276999"/>
          </a:xfrm>
          <a:prstGeom prst="rect">
            <a:avLst/>
          </a:prstGeom>
          <a:noFill/>
        </p:spPr>
        <p:txBody>
          <a:bodyPr wrap="none" rtlCol="0">
            <a:spAutoFit/>
          </a:bodyPr>
          <a:lstStyle/>
          <a:p>
            <a:r>
              <a:rPr lang="cs-CZ" sz="1200"/>
              <a:t>DOC</a:t>
            </a:r>
          </a:p>
        </p:txBody>
      </p:sp>
      <p:pic>
        <p:nvPicPr>
          <p:cNvPr id="38" name="Graphic 37" descr="Document outline">
            <a:extLst>
              <a:ext uri="{FF2B5EF4-FFF2-40B4-BE49-F238E27FC236}">
                <a16:creationId xmlns:a16="http://schemas.microsoft.com/office/drawing/2014/main" id="{02CE87DA-CD9E-2FE8-1810-1C04C8E106B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950203" y="1729089"/>
            <a:ext cx="914400" cy="914400"/>
          </a:xfrm>
          <a:prstGeom prst="rect">
            <a:avLst/>
          </a:prstGeom>
        </p:spPr>
      </p:pic>
      <p:pic>
        <p:nvPicPr>
          <p:cNvPr id="39" name="Graphic 38" descr="Database outline">
            <a:extLst>
              <a:ext uri="{FF2B5EF4-FFF2-40B4-BE49-F238E27FC236}">
                <a16:creationId xmlns:a16="http://schemas.microsoft.com/office/drawing/2014/main" id="{95C4147B-1930-10CF-5832-F4ED9C43503C}"/>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34954" y="2691698"/>
            <a:ext cx="914400" cy="914400"/>
          </a:xfrm>
          <a:prstGeom prst="rect">
            <a:avLst/>
          </a:prstGeom>
        </p:spPr>
      </p:pic>
      <p:cxnSp>
        <p:nvCxnSpPr>
          <p:cNvPr id="40" name="Straight Arrow Connector 39">
            <a:extLst>
              <a:ext uri="{FF2B5EF4-FFF2-40B4-BE49-F238E27FC236}">
                <a16:creationId xmlns:a16="http://schemas.microsoft.com/office/drawing/2014/main" id="{C0E072B4-3C44-89B2-BBEF-C542076BAF15}"/>
              </a:ext>
            </a:extLst>
          </p:cNvPr>
          <p:cNvCxnSpPr>
            <a:cxnSpLocks/>
            <a:stCxn id="39" idx="3"/>
            <a:endCxn id="38" idx="2"/>
          </p:cNvCxnSpPr>
          <p:nvPr/>
        </p:nvCxnSpPr>
        <p:spPr>
          <a:xfrm flipV="1">
            <a:off x="6749354" y="2643489"/>
            <a:ext cx="658049" cy="505409"/>
          </a:xfrm>
          <a:prstGeom prst="straightConnector1">
            <a:avLst/>
          </a:prstGeom>
          <a:ln w="5715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EB5D3BDF-1EAE-0D67-B164-A6B62A1D8EFD}"/>
              </a:ext>
            </a:extLst>
          </p:cNvPr>
          <p:cNvCxnSpPr>
            <a:cxnSpLocks/>
          </p:cNvCxnSpPr>
          <p:nvPr/>
        </p:nvCxnSpPr>
        <p:spPr>
          <a:xfrm>
            <a:off x="6749354" y="3225022"/>
            <a:ext cx="581849" cy="505409"/>
          </a:xfrm>
          <a:prstGeom prst="straightConnector1">
            <a:avLst/>
          </a:prstGeom>
          <a:ln w="57150">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2" name="Graphic 41" descr="Unlock outline">
            <a:extLst>
              <a:ext uri="{FF2B5EF4-FFF2-40B4-BE49-F238E27FC236}">
                <a16:creationId xmlns:a16="http://schemas.microsoft.com/office/drawing/2014/main" id="{6AF082EA-63AD-D84F-2295-B582F424DA15}"/>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704281" y="2756359"/>
            <a:ext cx="711503" cy="711503"/>
          </a:xfrm>
          <a:prstGeom prst="rect">
            <a:avLst/>
          </a:prstGeom>
        </p:spPr>
      </p:pic>
      <p:sp>
        <p:nvSpPr>
          <p:cNvPr id="43" name="Obdélník 5">
            <a:extLst>
              <a:ext uri="{FF2B5EF4-FFF2-40B4-BE49-F238E27FC236}">
                <a16:creationId xmlns:a16="http://schemas.microsoft.com/office/drawing/2014/main" id="{3CBE056E-D3FD-E752-879F-C70305B4DF8A}"/>
              </a:ext>
            </a:extLst>
          </p:cNvPr>
          <p:cNvSpPr/>
          <p:nvPr/>
        </p:nvSpPr>
        <p:spPr>
          <a:xfrm>
            <a:off x="5834954" y="2643489"/>
            <a:ext cx="907577" cy="1004775"/>
          </a:xfrm>
          <a:prstGeom prst="rect">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4" name="Graphic 43" descr="Document outline">
            <a:extLst>
              <a:ext uri="{FF2B5EF4-FFF2-40B4-BE49-F238E27FC236}">
                <a16:creationId xmlns:a16="http://schemas.microsoft.com/office/drawing/2014/main" id="{82478FF9-EC70-8092-CE14-44EA46E02B2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971251" y="3726520"/>
            <a:ext cx="914400" cy="914400"/>
          </a:xfrm>
          <a:prstGeom prst="rect">
            <a:avLst/>
          </a:prstGeom>
        </p:spPr>
      </p:pic>
    </p:spTree>
    <p:extLst>
      <p:ext uri="{BB962C8B-B14F-4D97-AF65-F5344CB8AC3E}">
        <p14:creationId xmlns:p14="http://schemas.microsoft.com/office/powerpoint/2010/main" val="2102388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Research Data</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76444" cy="2890222"/>
          </a:xfrm>
        </p:spPr>
        <p:txBody>
          <a:bodyPr>
            <a:normAutofit fontScale="85000" lnSpcReduction="20000"/>
          </a:bodyPr>
          <a:lstStyle/>
          <a:p>
            <a:r>
              <a:rPr lang="en-GB" sz="2200" b="1" i="0">
                <a:solidFill>
                  <a:schemeClr val="tx2"/>
                </a:solidFill>
                <a:effectLst/>
              </a:rPr>
              <a:t>Research data </a:t>
            </a:r>
            <a:r>
              <a:rPr lang="en-GB" sz="2200" b="0" i="0" dirty="0">
                <a:solidFill>
                  <a:srgbClr val="333333"/>
                </a:solidFill>
                <a:effectLst/>
              </a:rPr>
              <a:t>can be characterised as any information that has been </a:t>
            </a:r>
            <a:r>
              <a:rPr lang="en-GB" sz="2200" i="0">
                <a:solidFill>
                  <a:schemeClr val="tx2"/>
                </a:solidFill>
                <a:effectLst/>
              </a:rPr>
              <a:t>collected</a:t>
            </a:r>
            <a:r>
              <a:rPr lang="en-GB" sz="2200" b="0" i="0" dirty="0">
                <a:solidFill>
                  <a:srgbClr val="333333"/>
                </a:solidFill>
                <a:effectLst/>
              </a:rPr>
              <a:t>, </a:t>
            </a:r>
            <a:r>
              <a:rPr lang="en-GB" sz="2200" b="0" i="0">
                <a:solidFill>
                  <a:schemeClr val="tx2"/>
                </a:solidFill>
                <a:effectLst/>
              </a:rPr>
              <a:t>observed</a:t>
            </a:r>
            <a:r>
              <a:rPr lang="en-GB" sz="2200" b="0" i="0" dirty="0">
                <a:solidFill>
                  <a:srgbClr val="333333"/>
                </a:solidFill>
                <a:effectLst/>
              </a:rPr>
              <a:t>, </a:t>
            </a:r>
            <a:r>
              <a:rPr lang="en-GB" sz="2200" b="0" i="0">
                <a:solidFill>
                  <a:schemeClr val="tx2"/>
                </a:solidFill>
                <a:effectLst/>
              </a:rPr>
              <a:t>generated</a:t>
            </a:r>
            <a:r>
              <a:rPr lang="en-GB" sz="2200" b="0" i="0" dirty="0">
                <a:solidFill>
                  <a:srgbClr val="333333"/>
                </a:solidFill>
                <a:effectLst/>
              </a:rPr>
              <a:t>, or </a:t>
            </a:r>
            <a:r>
              <a:rPr lang="en-GB" sz="2200" b="0" i="0">
                <a:solidFill>
                  <a:schemeClr val="tx2"/>
                </a:solidFill>
                <a:effectLst/>
              </a:rPr>
              <a:t>created</a:t>
            </a:r>
            <a:r>
              <a:rPr lang="en-GB" sz="2200" b="0" i="0" dirty="0">
                <a:solidFill>
                  <a:srgbClr val="333333"/>
                </a:solidFill>
                <a:effectLst/>
              </a:rPr>
              <a:t> to </a:t>
            </a:r>
            <a:r>
              <a:rPr lang="en-GB" sz="2200" b="0" i="0">
                <a:solidFill>
                  <a:schemeClr val="accent3"/>
                </a:solidFill>
                <a:effectLst/>
              </a:rPr>
              <a:t>validate</a:t>
            </a:r>
            <a:r>
              <a:rPr lang="en-GB" sz="2200" b="0" i="0" dirty="0">
                <a:solidFill>
                  <a:srgbClr val="333333"/>
                </a:solidFill>
                <a:effectLst/>
              </a:rPr>
              <a:t> or </a:t>
            </a:r>
            <a:r>
              <a:rPr lang="en-GB" sz="2200" b="0" i="0">
                <a:solidFill>
                  <a:schemeClr val="accent3"/>
                </a:solidFill>
                <a:effectLst/>
              </a:rPr>
              <a:t>reproduce</a:t>
            </a:r>
            <a:r>
              <a:rPr lang="en-GB" sz="2200" b="0" i="0" dirty="0">
                <a:solidFill>
                  <a:srgbClr val="333333"/>
                </a:solidFill>
                <a:effectLst/>
              </a:rPr>
              <a:t> your research findings.</a:t>
            </a:r>
          </a:p>
          <a:p>
            <a:endParaRPr lang="en-GB" sz="2200" dirty="0">
              <a:solidFill>
                <a:srgbClr val="333333"/>
              </a:solidFill>
            </a:endParaRPr>
          </a:p>
          <a:p>
            <a:r>
              <a:rPr lang="en-GB" sz="2200" dirty="0"/>
              <a:t>Spreadsheets, documents </a:t>
            </a:r>
          </a:p>
          <a:p>
            <a:r>
              <a:rPr lang="en-GB" sz="2200" dirty="0"/>
              <a:t>Audio and video recordings </a:t>
            </a:r>
          </a:p>
          <a:p>
            <a:r>
              <a:rPr lang="en-GB" sz="2200" dirty="0"/>
              <a:t>Images, photographs</a:t>
            </a:r>
          </a:p>
          <a:p>
            <a:r>
              <a:rPr lang="en-GB" sz="2200" dirty="0"/>
              <a:t>Questionnaires, test responses, interview transcripts </a:t>
            </a:r>
          </a:p>
          <a:p>
            <a:r>
              <a:rPr lang="en-GB" sz="2200" dirty="0"/>
              <a:t>Laboratory notebooks, field notebooks, diaries</a:t>
            </a:r>
          </a:p>
          <a:p>
            <a:r>
              <a:rPr lang="en-GB" sz="2200" dirty="0"/>
              <a:t>Samples, specimens, artefacts </a:t>
            </a:r>
          </a:p>
        </p:txBody>
      </p:sp>
      <p:sp>
        <p:nvSpPr>
          <p:cNvPr id="2" name="TextBox 1">
            <a:extLst>
              <a:ext uri="{FF2B5EF4-FFF2-40B4-BE49-F238E27FC236}">
                <a16:creationId xmlns:a16="http://schemas.microsoft.com/office/drawing/2014/main" id="{71E4CE13-741E-E5B9-4C98-2781ED23495E}"/>
              </a:ext>
            </a:extLst>
          </p:cNvPr>
          <p:cNvSpPr txBox="1"/>
          <p:nvPr/>
        </p:nvSpPr>
        <p:spPr>
          <a:xfrm>
            <a:off x="6719297" y="3574963"/>
            <a:ext cx="842483" cy="390418"/>
          </a:xfrm>
          <a:prstGeom prst="rect">
            <a:avLst/>
          </a:prstGeom>
          <a:ln>
            <a:solidFill>
              <a:schemeClr val="tx2"/>
            </a:solidFill>
          </a:ln>
        </p:spPr>
        <p:txBody>
          <a:bodyPr vert="horz" wrap="none" lIns="91440" tIns="45720" rIns="91440" bIns="45720" rtlCol="0" anchor="t" anchorCtr="0">
            <a:normAutofit/>
          </a:bodyPr>
          <a:lstStyle/>
          <a:p>
            <a:r>
              <a:rPr lang="en-CZ" dirty="0"/>
              <a:t>reuse</a:t>
            </a:r>
          </a:p>
        </p:txBody>
      </p:sp>
      <p:sp>
        <p:nvSpPr>
          <p:cNvPr id="3" name="TextBox 2">
            <a:extLst>
              <a:ext uri="{FF2B5EF4-FFF2-40B4-BE49-F238E27FC236}">
                <a16:creationId xmlns:a16="http://schemas.microsoft.com/office/drawing/2014/main" id="{42D727B9-5614-A929-4B32-3986F18FF586}"/>
              </a:ext>
            </a:extLst>
          </p:cNvPr>
          <p:cNvSpPr txBox="1"/>
          <p:nvPr/>
        </p:nvSpPr>
        <p:spPr>
          <a:xfrm>
            <a:off x="6719297" y="2836551"/>
            <a:ext cx="1849349" cy="452893"/>
          </a:xfrm>
          <a:prstGeom prst="rect">
            <a:avLst/>
          </a:prstGeom>
          <a:ln>
            <a:solidFill>
              <a:schemeClr val="tx2"/>
            </a:solidFill>
          </a:ln>
        </p:spPr>
        <p:txBody>
          <a:bodyPr vert="horz" wrap="none" lIns="91440" tIns="45720" rIns="91440" bIns="45720" rtlCol="0" anchor="t" anchorCtr="0">
            <a:normAutofit/>
          </a:bodyPr>
          <a:lstStyle/>
          <a:p>
            <a:r>
              <a:rPr lang="en-CZ" dirty="0"/>
              <a:t>reproduce/check </a:t>
            </a:r>
          </a:p>
        </p:txBody>
      </p:sp>
      <p:cxnSp>
        <p:nvCxnSpPr>
          <p:cNvPr id="9" name="Straight Arrow Connector 8">
            <a:extLst>
              <a:ext uri="{FF2B5EF4-FFF2-40B4-BE49-F238E27FC236}">
                <a16:creationId xmlns:a16="http://schemas.microsoft.com/office/drawing/2014/main" id="{6EC673E7-6C3D-F556-B659-1DE5729755BF}"/>
              </a:ext>
            </a:extLst>
          </p:cNvPr>
          <p:cNvCxnSpPr>
            <a:cxnSpLocks/>
            <a:endCxn id="3" idx="1"/>
          </p:cNvCxnSpPr>
          <p:nvPr/>
        </p:nvCxnSpPr>
        <p:spPr>
          <a:xfrm>
            <a:off x="5589142" y="2590788"/>
            <a:ext cx="1130155" cy="472210"/>
          </a:xfrm>
          <a:prstGeom prst="straightConnector1">
            <a:avLst/>
          </a:prstGeom>
          <a:ln w="698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946E53E-0403-4C05-5FAA-832281C6BF9A}"/>
              </a:ext>
            </a:extLst>
          </p:cNvPr>
          <p:cNvCxnSpPr>
            <a:cxnSpLocks/>
          </p:cNvCxnSpPr>
          <p:nvPr/>
        </p:nvCxnSpPr>
        <p:spPr>
          <a:xfrm>
            <a:off x="5589142" y="2590788"/>
            <a:ext cx="1130155" cy="1179384"/>
          </a:xfrm>
          <a:prstGeom prst="straightConnector1">
            <a:avLst/>
          </a:prstGeom>
          <a:ln w="698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220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”Open Data”? Not </a:t>
            </a:r>
            <a:r>
              <a:rPr lang="da-DK" dirty="0" err="1"/>
              <a:t>always</a:t>
            </a:r>
            <a:r>
              <a:rPr lang="da-DK" dirty="0"/>
              <a:t>. </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76444" cy="2890222"/>
          </a:xfrm>
        </p:spPr>
        <p:txBody>
          <a:bodyPr>
            <a:normAutofit fontScale="92500" lnSpcReduction="10000"/>
          </a:bodyPr>
          <a:lstStyle/>
          <a:p>
            <a:r>
              <a:rPr lang="en-GB" sz="2200">
                <a:solidFill>
                  <a:srgbClr val="333333"/>
                </a:solidFill>
              </a:rPr>
              <a:t>According </a:t>
            </a:r>
            <a:r>
              <a:rPr lang="en-GB" sz="2200" dirty="0">
                <a:solidFill>
                  <a:srgbClr val="333333"/>
                </a:solidFill>
              </a:rPr>
              <a:t>to </a:t>
            </a:r>
            <a:r>
              <a:rPr lang="en-GB" sz="2200">
                <a:solidFill>
                  <a:srgbClr val="333333"/>
                </a:solidFill>
              </a:rPr>
              <a:t>the </a:t>
            </a:r>
            <a:r>
              <a:rPr lang="en-GB" sz="2200" dirty="0">
                <a:solidFill>
                  <a:srgbClr val="333333"/>
                </a:solidFill>
              </a:rPr>
              <a:t>rule:</a:t>
            </a:r>
          </a:p>
          <a:p>
            <a:pPr lvl="1"/>
            <a:r>
              <a:rPr lang="en-GB" sz="1800" b="1">
                <a:solidFill>
                  <a:schemeClr val="accent3"/>
                </a:solidFill>
              </a:rPr>
              <a:t>”as open as possible, as closed as necessary”</a:t>
            </a:r>
            <a:r>
              <a:rPr lang="en-GB" sz="1800" dirty="0">
                <a:solidFill>
                  <a:srgbClr val="333333"/>
                </a:solidFill>
              </a:rPr>
              <a:t>.</a:t>
            </a:r>
            <a:endParaRPr lang="en-GB" sz="2200" dirty="0">
              <a:solidFill>
                <a:srgbClr val="333333"/>
              </a:solidFill>
            </a:endParaRPr>
          </a:p>
          <a:p>
            <a:r>
              <a:rPr lang="en-GB" sz="2200">
                <a:solidFill>
                  <a:srgbClr val="333333"/>
                </a:solidFill>
              </a:rPr>
              <a:t>Not </a:t>
            </a:r>
            <a:r>
              <a:rPr lang="en-GB" sz="2200" dirty="0">
                <a:solidFill>
                  <a:srgbClr val="333333"/>
                </a:solidFill>
              </a:rPr>
              <a:t>everything can/should be shared </a:t>
            </a:r>
          </a:p>
          <a:p>
            <a:pPr lvl="1"/>
            <a:r>
              <a:rPr lang="en-GB" sz="1800" dirty="0">
                <a:solidFill>
                  <a:srgbClr val="333333"/>
                </a:solidFill>
              </a:rPr>
              <a:t>personal data</a:t>
            </a:r>
          </a:p>
          <a:p>
            <a:pPr lvl="1"/>
            <a:r>
              <a:rPr lang="en-GB" sz="1800" dirty="0">
                <a:solidFill>
                  <a:srgbClr val="333333"/>
                </a:solidFill>
              </a:rPr>
              <a:t>intellectual property</a:t>
            </a:r>
          </a:p>
          <a:p>
            <a:pPr lvl="1"/>
            <a:r>
              <a:rPr lang="en-GB" sz="1800">
                <a:solidFill>
                  <a:srgbClr val="333333"/>
                </a:solidFill>
              </a:rPr>
              <a:t>...</a:t>
            </a:r>
          </a:p>
          <a:p>
            <a:pPr marL="457200" lvl="1" indent="0">
              <a:buNone/>
            </a:pPr>
            <a:endParaRPr lang="en-GB" sz="1800" dirty="0">
              <a:solidFill>
                <a:srgbClr val="333333"/>
              </a:solidFill>
            </a:endParaRPr>
          </a:p>
          <a:p>
            <a:r>
              <a:rPr lang="en-GB" sz="2200">
                <a:solidFill>
                  <a:srgbClr val="333333"/>
                </a:solidFill>
              </a:rPr>
              <a:t>Idealistic</a:t>
            </a:r>
            <a:r>
              <a:rPr lang="en-GB" sz="2200" dirty="0">
                <a:solidFill>
                  <a:srgbClr val="333333"/>
                </a:solidFill>
              </a:rPr>
              <a:t> viewpoint: sharing as much as possible as soon as possible</a:t>
            </a:r>
          </a:p>
          <a:p>
            <a:pPr lvl="1"/>
            <a:r>
              <a:rPr lang="en-GB" sz="1800" dirty="0">
                <a:solidFill>
                  <a:srgbClr val="333333"/>
                </a:solidFill>
              </a:rPr>
              <a:t>example: COVID pandemics (faster progress but could be misunderstood)</a:t>
            </a:r>
          </a:p>
        </p:txBody>
      </p:sp>
    </p:spTree>
    <p:extLst>
      <p:ext uri="{BB962C8B-B14F-4D97-AF65-F5344CB8AC3E}">
        <p14:creationId xmlns:p14="http://schemas.microsoft.com/office/powerpoint/2010/main" val="508119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How to </a:t>
            </a:r>
            <a:r>
              <a:rPr lang="da-DK" dirty="0" err="1"/>
              <a:t>share</a:t>
            </a:r>
            <a:r>
              <a:rPr lang="da-DK" dirty="0"/>
              <a:t>?</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76444" cy="2890222"/>
          </a:xfrm>
        </p:spPr>
        <p:txBody>
          <a:bodyPr>
            <a:normAutofit/>
          </a:bodyPr>
          <a:lstStyle/>
          <a:p>
            <a:r>
              <a:rPr lang="en-GB" sz="2200" dirty="0">
                <a:solidFill>
                  <a:srgbClr val="333333"/>
                </a:solidFill>
              </a:rPr>
              <a:t>Imagine just putting files from your computer on the web...</a:t>
            </a:r>
          </a:p>
          <a:p>
            <a:pPr marL="0" indent="0">
              <a:buNone/>
            </a:pPr>
            <a:r>
              <a:rPr lang="en-GB" sz="2200" dirty="0">
                <a:solidFill>
                  <a:srgbClr val="333333"/>
                </a:solidFill>
              </a:rPr>
              <a:t> </a:t>
            </a:r>
          </a:p>
          <a:p>
            <a:r>
              <a:rPr lang="en-GB" sz="2200" dirty="0">
                <a:solidFill>
                  <a:srgbClr val="333333"/>
                </a:solidFill>
              </a:rPr>
              <a:t>There have to be some rules HOW &amp; WHERE share the data</a:t>
            </a:r>
            <a:endParaRPr lang="en-GB" sz="1800" dirty="0">
              <a:solidFill>
                <a:srgbClr val="333333"/>
              </a:solidFill>
            </a:endParaRPr>
          </a:p>
        </p:txBody>
      </p:sp>
      <p:sp>
        <p:nvSpPr>
          <p:cNvPr id="2" name="TextBox 1">
            <a:extLst>
              <a:ext uri="{FF2B5EF4-FFF2-40B4-BE49-F238E27FC236}">
                <a16:creationId xmlns:a16="http://schemas.microsoft.com/office/drawing/2014/main" id="{3F1AE215-29EE-4319-D90C-5CBA4799F0E5}"/>
              </a:ext>
            </a:extLst>
          </p:cNvPr>
          <p:cNvSpPr txBox="1"/>
          <p:nvPr/>
        </p:nvSpPr>
        <p:spPr>
          <a:xfrm>
            <a:off x="2263949" y="3892597"/>
            <a:ext cx="2301411" cy="349528"/>
          </a:xfrm>
          <a:prstGeom prst="rect">
            <a:avLst/>
          </a:prstGeom>
        </p:spPr>
        <p:txBody>
          <a:bodyPr vert="horz" wrap="none" lIns="91440" tIns="45720" rIns="91440" bIns="45720" rtlCol="0" anchor="t" anchorCtr="0">
            <a:normAutofit lnSpcReduction="10000"/>
          </a:bodyPr>
          <a:lstStyle/>
          <a:p>
            <a:r>
              <a:rPr lang="en-CZ" dirty="0"/>
              <a:t>FAIR Data Principles</a:t>
            </a:r>
          </a:p>
        </p:txBody>
      </p:sp>
      <p:sp>
        <p:nvSpPr>
          <p:cNvPr id="3" name="TextBox 2">
            <a:extLst>
              <a:ext uri="{FF2B5EF4-FFF2-40B4-BE49-F238E27FC236}">
                <a16:creationId xmlns:a16="http://schemas.microsoft.com/office/drawing/2014/main" id="{F23885ED-9EB9-6F79-C637-9910EE3AA00B}"/>
              </a:ext>
            </a:extLst>
          </p:cNvPr>
          <p:cNvSpPr txBox="1"/>
          <p:nvPr/>
        </p:nvSpPr>
        <p:spPr>
          <a:xfrm>
            <a:off x="5663402" y="3877290"/>
            <a:ext cx="1900719" cy="380143"/>
          </a:xfrm>
          <a:prstGeom prst="rect">
            <a:avLst/>
          </a:prstGeom>
        </p:spPr>
        <p:txBody>
          <a:bodyPr vert="horz" wrap="none" lIns="91440" tIns="45720" rIns="91440" bIns="45720" rtlCol="0" anchor="t" anchorCtr="0">
            <a:normAutofit/>
          </a:bodyPr>
          <a:lstStyle/>
          <a:p>
            <a:r>
              <a:rPr lang="en-CZ" dirty="0"/>
              <a:t>Data repositories</a:t>
            </a:r>
          </a:p>
        </p:txBody>
      </p:sp>
      <p:cxnSp>
        <p:nvCxnSpPr>
          <p:cNvPr id="4" name="Straight Arrow Connector 3">
            <a:extLst>
              <a:ext uri="{FF2B5EF4-FFF2-40B4-BE49-F238E27FC236}">
                <a16:creationId xmlns:a16="http://schemas.microsoft.com/office/drawing/2014/main" id="{97A7196F-B90D-F671-D60E-9223BC782645}"/>
              </a:ext>
            </a:extLst>
          </p:cNvPr>
          <p:cNvCxnSpPr>
            <a:cxnSpLocks/>
            <a:endCxn id="3" idx="0"/>
          </p:cNvCxnSpPr>
          <p:nvPr/>
        </p:nvCxnSpPr>
        <p:spPr>
          <a:xfrm>
            <a:off x="5876818" y="2925585"/>
            <a:ext cx="736944" cy="951705"/>
          </a:xfrm>
          <a:prstGeom prst="straightConnector1">
            <a:avLst/>
          </a:prstGeom>
          <a:ln w="698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6E1005E-B2D7-3868-0AD9-5C12A764102C}"/>
              </a:ext>
            </a:extLst>
          </p:cNvPr>
          <p:cNvCxnSpPr>
            <a:cxnSpLocks/>
          </p:cNvCxnSpPr>
          <p:nvPr/>
        </p:nvCxnSpPr>
        <p:spPr>
          <a:xfrm flipH="1">
            <a:off x="3435358" y="2925585"/>
            <a:ext cx="1136642" cy="961514"/>
          </a:xfrm>
          <a:prstGeom prst="straightConnector1">
            <a:avLst/>
          </a:prstGeom>
          <a:ln w="698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9136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FAIR – </a:t>
            </a:r>
            <a:r>
              <a:rPr lang="da-DK" dirty="0" err="1"/>
              <a:t>Findable</a:t>
            </a:r>
            <a:r>
              <a:rPr lang="da-DK" dirty="0"/>
              <a:t>, </a:t>
            </a:r>
            <a:r>
              <a:rPr lang="da-DK" dirty="0" err="1"/>
              <a:t>Accessible</a:t>
            </a:r>
            <a:r>
              <a:rPr lang="da-DK" dirty="0"/>
              <a:t>, </a:t>
            </a:r>
            <a:r>
              <a:rPr lang="da-DK" dirty="0" err="1"/>
              <a:t>Interoperable</a:t>
            </a:r>
            <a:r>
              <a:rPr lang="da-DK" dirty="0"/>
              <a:t>, </a:t>
            </a:r>
            <a:r>
              <a:rPr lang="da-DK" dirty="0" err="1"/>
              <a:t>Reusable</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76444" cy="2890222"/>
          </a:xfrm>
        </p:spPr>
        <p:txBody>
          <a:bodyPr>
            <a:normAutofit/>
          </a:bodyPr>
          <a:lstStyle/>
          <a:p>
            <a:r>
              <a:rPr lang="en-GB" sz="2200" dirty="0">
                <a:solidFill>
                  <a:srgbClr val="333333"/>
                </a:solidFill>
              </a:rPr>
              <a:t>You (or anyone) should be able to</a:t>
            </a:r>
          </a:p>
          <a:p>
            <a:pPr lvl="1"/>
            <a:r>
              <a:rPr lang="en-GB" sz="1800" dirty="0">
                <a:solidFill>
                  <a:srgbClr val="333333"/>
                </a:solidFill>
              </a:rPr>
              <a:t>find the data</a:t>
            </a:r>
          </a:p>
          <a:p>
            <a:pPr lvl="1"/>
            <a:r>
              <a:rPr lang="en-GB" sz="1800" dirty="0">
                <a:solidFill>
                  <a:srgbClr val="333333"/>
                </a:solidFill>
              </a:rPr>
              <a:t>access or know how to access the data</a:t>
            </a:r>
          </a:p>
          <a:p>
            <a:pPr lvl="1"/>
            <a:r>
              <a:rPr lang="en-GB" sz="1800" dirty="0">
                <a:solidFill>
                  <a:srgbClr val="333333"/>
                </a:solidFill>
              </a:rPr>
              <a:t>combine data with their own data &amp; services and understand them (using documentation)</a:t>
            </a:r>
          </a:p>
          <a:p>
            <a:pPr lvl="1"/>
            <a:r>
              <a:rPr lang="en-GB" sz="1800" dirty="0">
                <a:solidFill>
                  <a:srgbClr val="333333"/>
                </a:solidFill>
              </a:rPr>
              <a:t>reuse data confidently and in accordance with specified reuse rules</a:t>
            </a:r>
          </a:p>
          <a:p>
            <a:endParaRPr lang="en-GB" sz="2200" dirty="0">
              <a:solidFill>
                <a:srgbClr val="333333"/>
              </a:solidFill>
            </a:endParaRPr>
          </a:p>
          <a:p>
            <a:r>
              <a:rPr lang="en-GB" sz="2200" dirty="0">
                <a:solidFill>
                  <a:srgbClr val="333333"/>
                </a:solidFill>
              </a:rPr>
              <a:t>FAIR - </a:t>
            </a:r>
            <a:r>
              <a:rPr lang="en-GB" sz="2200" dirty="0">
                <a:solidFill>
                  <a:srgbClr val="333333"/>
                </a:solidFill>
                <a:hlinkClick r:id="rId2"/>
              </a:rPr>
              <a:t>15 principles </a:t>
            </a:r>
            <a:endParaRPr lang="en-GB" sz="2200" dirty="0">
              <a:solidFill>
                <a:schemeClr val="accent1"/>
              </a:solidFill>
            </a:endParaRPr>
          </a:p>
        </p:txBody>
      </p:sp>
      <p:pic>
        <p:nvPicPr>
          <p:cNvPr id="2" name="Picture 1">
            <a:extLst>
              <a:ext uri="{FF2B5EF4-FFF2-40B4-BE49-F238E27FC236}">
                <a16:creationId xmlns:a16="http://schemas.microsoft.com/office/drawing/2014/main" id="{630B73FA-94BE-716B-5A4C-FA558B0A627D}"/>
              </a:ext>
            </a:extLst>
          </p:cNvPr>
          <p:cNvPicPr>
            <a:picLocks noChangeAspect="1"/>
          </p:cNvPicPr>
          <p:nvPr/>
        </p:nvPicPr>
        <p:blipFill rotWithShape="1">
          <a:blip r:embed="rId3"/>
          <a:srcRect l="10373" t="3195" r="8730" b="22602"/>
          <a:stretch/>
        </p:blipFill>
        <p:spPr>
          <a:xfrm>
            <a:off x="3406876" y="4210338"/>
            <a:ext cx="507615" cy="231211"/>
          </a:xfrm>
          <a:prstGeom prst="rect">
            <a:avLst/>
          </a:prstGeom>
        </p:spPr>
      </p:pic>
    </p:spTree>
    <p:extLst>
      <p:ext uri="{BB962C8B-B14F-4D97-AF65-F5344CB8AC3E}">
        <p14:creationId xmlns:p14="http://schemas.microsoft.com/office/powerpoint/2010/main" val="256561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ctrTitle"/>
          </p:nvPr>
        </p:nvSpPr>
        <p:spPr>
          <a:xfrm>
            <a:off x="359228" y="1481178"/>
            <a:ext cx="6477703" cy="1890388"/>
          </a:xfrm>
        </p:spPr>
        <p:txBody>
          <a:bodyPr>
            <a:normAutofit fontScale="90000"/>
          </a:bodyPr>
          <a:lstStyle/>
          <a:p>
            <a:r>
              <a:rPr lang="en-US" dirty="0"/>
              <a:t>Introduction to </a:t>
            </a:r>
            <a:br>
              <a:rPr lang="cs-CZ" dirty="0"/>
            </a:br>
            <a:r>
              <a:rPr lang="en-US" dirty="0"/>
              <a:t>Open Science </a:t>
            </a:r>
            <a:br>
              <a:rPr lang="cs-CZ" dirty="0"/>
            </a:br>
            <a:r>
              <a:rPr lang="en-US" dirty="0"/>
              <a:t>and Research Integrity</a:t>
            </a:r>
            <a:endParaRPr lang="cs-CZ" dirty="0"/>
          </a:p>
        </p:txBody>
      </p:sp>
      <p:sp>
        <p:nvSpPr>
          <p:cNvPr id="8" name="Podnadpis 7"/>
          <p:cNvSpPr>
            <a:spLocks noGrp="1"/>
          </p:cNvSpPr>
          <p:nvPr>
            <p:ph type="subTitle" idx="1"/>
          </p:nvPr>
        </p:nvSpPr>
        <p:spPr/>
        <p:txBody>
          <a:bodyPr/>
          <a:lstStyle/>
          <a:p>
            <a:r>
              <a:rPr lang="cs-CZ" dirty="0"/>
              <a:t>Milan Janíček (CU)</a:t>
            </a:r>
          </a:p>
          <a:p>
            <a:r>
              <a:rPr lang="cs-CZ" dirty="0" err="1"/>
              <a:t>Léa</a:t>
            </a:r>
            <a:r>
              <a:rPr lang="cs-CZ" dirty="0"/>
              <a:t> </a:t>
            </a:r>
            <a:r>
              <a:rPr lang="cs-CZ" dirty="0" err="1"/>
              <a:t>Gonnet</a:t>
            </a:r>
            <a:r>
              <a:rPr lang="cs-CZ" dirty="0"/>
              <a:t> (SU)</a:t>
            </a:r>
          </a:p>
        </p:txBody>
      </p:sp>
      <p:sp>
        <p:nvSpPr>
          <p:cNvPr id="4" name="Zástupný symbol pro zápatí 3"/>
          <p:cNvSpPr>
            <a:spLocks noGrp="1"/>
          </p:cNvSpPr>
          <p:nvPr>
            <p:ph type="ftr" sz="quarter" idx="11"/>
          </p:nvPr>
        </p:nvSpPr>
        <p:spPr/>
        <p:txBody>
          <a:bodyPr/>
          <a:lstStyle/>
          <a:p>
            <a:r>
              <a:rPr lang="en-US"/>
              <a:t>Introduction to Open Science and Research Integrity, Open for you! 18 January 2024</a:t>
            </a:r>
            <a:endParaRPr lang="cs-CZ" dirty="0"/>
          </a:p>
        </p:txBody>
      </p:sp>
    </p:spTree>
    <p:extLst>
      <p:ext uri="{BB962C8B-B14F-4D97-AF65-F5344CB8AC3E}">
        <p14:creationId xmlns:p14="http://schemas.microsoft.com/office/powerpoint/2010/main" val="62427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Research data management</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76444" cy="2890222"/>
          </a:xfrm>
        </p:spPr>
        <p:txBody>
          <a:bodyPr>
            <a:normAutofit/>
          </a:bodyPr>
          <a:lstStyle/>
          <a:p>
            <a:r>
              <a:rPr lang="en-GB" sz="2200">
                <a:solidFill>
                  <a:srgbClr val="333333"/>
                </a:solidFill>
              </a:rPr>
              <a:t>Do you want</a:t>
            </a:r>
            <a:r>
              <a:rPr lang="en-GB" sz="2200" dirty="0">
                <a:solidFill>
                  <a:srgbClr val="333333"/>
                </a:solidFill>
              </a:rPr>
              <a:t> to create FAIR data? </a:t>
            </a:r>
            <a:r>
              <a:rPr lang="en-GB" sz="2200" dirty="0">
                <a:solidFill>
                  <a:srgbClr val="333333"/>
                </a:solidFill>
                <a:sym typeface="Wingdings" pitchFamily="2" charset="2"/>
              </a:rPr>
              <a:t> Work with them accordingly during the research process!</a:t>
            </a:r>
          </a:p>
          <a:p>
            <a:r>
              <a:rPr lang="en-GB" sz="2200" dirty="0">
                <a:solidFill>
                  <a:srgbClr val="333333"/>
                </a:solidFill>
                <a:sym typeface="Wingdings" pitchFamily="2" charset="2"/>
              </a:rPr>
              <a:t>There are many aspects of </a:t>
            </a:r>
            <a:r>
              <a:rPr lang="en-GB" sz="2200">
                <a:solidFill>
                  <a:srgbClr val="333333"/>
                </a:solidFill>
                <a:sym typeface="Wingdings" pitchFamily="2" charset="2"/>
              </a:rPr>
              <a:t>research</a:t>
            </a:r>
            <a:r>
              <a:rPr lang="en-GB" sz="2200" dirty="0">
                <a:solidFill>
                  <a:srgbClr val="333333"/>
                </a:solidFill>
                <a:sym typeface="Wingdings" pitchFamily="2" charset="2"/>
              </a:rPr>
              <a:t> data management</a:t>
            </a:r>
          </a:p>
          <a:p>
            <a:pPr lvl="1"/>
            <a:r>
              <a:rPr lang="en-GB" sz="1800" dirty="0">
                <a:solidFill>
                  <a:srgbClr val="333333"/>
                </a:solidFill>
                <a:sym typeface="Wingdings" pitchFamily="2" charset="2"/>
              </a:rPr>
              <a:t>what kind of data, where, who, when, for how much, for how long, share with whom...</a:t>
            </a:r>
          </a:p>
          <a:p>
            <a:pPr marL="0" indent="0">
              <a:buNone/>
            </a:pPr>
            <a:r>
              <a:rPr lang="en-GB" sz="2200" dirty="0">
                <a:solidFill>
                  <a:srgbClr val="333333"/>
                </a:solidFill>
                <a:sym typeface="Wingdings" pitchFamily="2" charset="2"/>
              </a:rPr>
              <a:t> Create a structured document? </a:t>
            </a:r>
          </a:p>
          <a:p>
            <a:pPr marL="0" indent="0">
              <a:buNone/>
            </a:pPr>
            <a:r>
              <a:rPr lang="en-GB" sz="2200" dirty="0">
                <a:solidFill>
                  <a:srgbClr val="333333"/>
                </a:solidFill>
                <a:sym typeface="Wingdings" pitchFamily="2" charset="2"/>
              </a:rPr>
              <a:t> Data </a:t>
            </a:r>
            <a:r>
              <a:rPr lang="en-GB" sz="2200" dirty="0" err="1">
                <a:solidFill>
                  <a:srgbClr val="333333"/>
                </a:solidFill>
                <a:sym typeface="Wingdings" pitchFamily="2" charset="2"/>
              </a:rPr>
              <a:t>Managment</a:t>
            </a:r>
            <a:r>
              <a:rPr lang="en-GB" sz="2200" dirty="0">
                <a:solidFill>
                  <a:srgbClr val="333333"/>
                </a:solidFill>
                <a:sym typeface="Wingdings" pitchFamily="2" charset="2"/>
              </a:rPr>
              <a:t> Plan (DMP)</a:t>
            </a:r>
            <a:endParaRPr lang="en-GB" sz="2200" dirty="0">
              <a:solidFill>
                <a:srgbClr val="333333"/>
              </a:solidFill>
            </a:endParaRPr>
          </a:p>
        </p:txBody>
      </p:sp>
      <p:pic>
        <p:nvPicPr>
          <p:cNvPr id="2" name="Picture 1">
            <a:extLst>
              <a:ext uri="{FF2B5EF4-FFF2-40B4-BE49-F238E27FC236}">
                <a16:creationId xmlns:a16="http://schemas.microsoft.com/office/drawing/2014/main" id="{27FE550F-FA5A-EC0E-9E5E-7C9D1C239BB2}"/>
              </a:ext>
            </a:extLst>
          </p:cNvPr>
          <p:cNvPicPr>
            <a:picLocks noChangeAspect="1"/>
          </p:cNvPicPr>
          <p:nvPr/>
        </p:nvPicPr>
        <p:blipFill rotWithShape="1">
          <a:blip r:embed="rId2"/>
          <a:srcRect l="10373" t="3195" r="8730" b="22602"/>
          <a:stretch/>
        </p:blipFill>
        <p:spPr>
          <a:xfrm>
            <a:off x="7755695" y="2561247"/>
            <a:ext cx="507615" cy="231211"/>
          </a:xfrm>
          <a:prstGeom prst="rect">
            <a:avLst/>
          </a:prstGeom>
        </p:spPr>
      </p:pic>
      <p:pic>
        <p:nvPicPr>
          <p:cNvPr id="3" name="Picture 2">
            <a:extLst>
              <a:ext uri="{FF2B5EF4-FFF2-40B4-BE49-F238E27FC236}">
                <a16:creationId xmlns:a16="http://schemas.microsoft.com/office/drawing/2014/main" id="{D44A14EB-9027-88E8-8218-C454CC184BB4}"/>
              </a:ext>
            </a:extLst>
          </p:cNvPr>
          <p:cNvPicPr>
            <a:picLocks noChangeAspect="1"/>
          </p:cNvPicPr>
          <p:nvPr/>
        </p:nvPicPr>
        <p:blipFill rotWithShape="1">
          <a:blip r:embed="rId2"/>
          <a:srcRect l="10373" t="3195" r="8730" b="22602"/>
          <a:stretch/>
        </p:blipFill>
        <p:spPr>
          <a:xfrm>
            <a:off x="4643460" y="3951756"/>
            <a:ext cx="507615" cy="231211"/>
          </a:xfrm>
          <a:prstGeom prst="rect">
            <a:avLst/>
          </a:prstGeom>
        </p:spPr>
      </p:pic>
    </p:spTree>
    <p:extLst>
      <p:ext uri="{BB962C8B-B14F-4D97-AF65-F5344CB8AC3E}">
        <p14:creationId xmlns:p14="http://schemas.microsoft.com/office/powerpoint/2010/main" val="3533431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normAutofit fontScale="90000"/>
          </a:bodyPr>
          <a:lstStyle/>
          <a:p>
            <a:r>
              <a:rPr lang="da-DK" dirty="0"/>
              <a:t>Have </a:t>
            </a:r>
            <a:r>
              <a:rPr lang="da-DK" dirty="0" err="1"/>
              <a:t>you</a:t>
            </a:r>
            <a:r>
              <a:rPr lang="da-DK" dirty="0"/>
              <a:t> </a:t>
            </a:r>
            <a:r>
              <a:rPr lang="da-DK" dirty="0" err="1"/>
              <a:t>got</a:t>
            </a:r>
            <a:r>
              <a:rPr lang="da-DK" dirty="0"/>
              <a:t> </a:t>
            </a:r>
            <a:r>
              <a:rPr lang="da-DK" dirty="0" err="1"/>
              <a:t>your</a:t>
            </a:r>
            <a:r>
              <a:rPr lang="da-DK" dirty="0"/>
              <a:t> data </a:t>
            </a:r>
            <a:r>
              <a:rPr lang="da-DK" dirty="0" err="1"/>
              <a:t>ready</a:t>
            </a:r>
            <a:r>
              <a:rPr lang="da-DK" dirty="0"/>
              <a:t>? </a:t>
            </a:r>
            <a:r>
              <a:rPr lang="da-DK" dirty="0" err="1"/>
              <a:t>Publish</a:t>
            </a:r>
            <a:r>
              <a:rPr lang="da-DK" dirty="0"/>
              <a:t> </a:t>
            </a:r>
            <a:r>
              <a:rPr lang="da-DK" dirty="0" err="1"/>
              <a:t>them</a:t>
            </a:r>
            <a:r>
              <a:rPr lang="da-DK" dirty="0"/>
              <a:t> in a </a:t>
            </a:r>
            <a:r>
              <a:rPr lang="da-DK" dirty="0" err="1"/>
              <a:t>repository</a:t>
            </a:r>
            <a:r>
              <a:rPr lang="da-DK" dirty="0"/>
              <a:t>!</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376444" cy="2890222"/>
          </a:xfrm>
        </p:spPr>
        <p:txBody>
          <a:bodyPr>
            <a:normAutofit/>
          </a:bodyPr>
          <a:lstStyle/>
          <a:p>
            <a:r>
              <a:rPr lang="en-GB" sz="2200" dirty="0">
                <a:solidFill>
                  <a:srgbClr val="333333"/>
                </a:solidFill>
              </a:rPr>
              <a:t>Choose proper repository:</a:t>
            </a:r>
          </a:p>
        </p:txBody>
      </p:sp>
      <p:pic>
        <p:nvPicPr>
          <p:cNvPr id="2" name="Picture 1">
            <a:hlinkClick r:id="rId2"/>
            <a:extLst>
              <a:ext uri="{FF2B5EF4-FFF2-40B4-BE49-F238E27FC236}">
                <a16:creationId xmlns:a16="http://schemas.microsoft.com/office/drawing/2014/main" id="{0123AF31-1831-25BE-C156-078F2D64236D}"/>
              </a:ext>
            </a:extLst>
          </p:cNvPr>
          <p:cNvPicPr>
            <a:picLocks noChangeAspect="1"/>
          </p:cNvPicPr>
          <p:nvPr/>
        </p:nvPicPr>
        <p:blipFill>
          <a:blip r:embed="rId3"/>
          <a:stretch>
            <a:fillRect/>
          </a:stretch>
        </p:blipFill>
        <p:spPr>
          <a:xfrm>
            <a:off x="3314975" y="2205651"/>
            <a:ext cx="2479650" cy="1565882"/>
          </a:xfrm>
          <a:prstGeom prst="rect">
            <a:avLst/>
          </a:prstGeom>
        </p:spPr>
      </p:pic>
      <p:pic>
        <p:nvPicPr>
          <p:cNvPr id="3" name="Picture 2">
            <a:hlinkClick r:id="rId4"/>
            <a:extLst>
              <a:ext uri="{FF2B5EF4-FFF2-40B4-BE49-F238E27FC236}">
                <a16:creationId xmlns:a16="http://schemas.microsoft.com/office/drawing/2014/main" id="{5AF940E7-33B3-DD0E-0042-3D9F70DBB2D4}"/>
              </a:ext>
            </a:extLst>
          </p:cNvPr>
          <p:cNvPicPr>
            <a:picLocks noChangeAspect="1"/>
          </p:cNvPicPr>
          <p:nvPr/>
        </p:nvPicPr>
        <p:blipFill>
          <a:blip r:embed="rId5"/>
          <a:stretch>
            <a:fillRect/>
          </a:stretch>
        </p:blipFill>
        <p:spPr>
          <a:xfrm>
            <a:off x="6056217" y="2205651"/>
            <a:ext cx="2551136" cy="1565883"/>
          </a:xfrm>
          <a:prstGeom prst="rect">
            <a:avLst/>
          </a:prstGeom>
        </p:spPr>
      </p:pic>
      <p:pic>
        <p:nvPicPr>
          <p:cNvPr id="4" name="Picture 3">
            <a:hlinkClick r:id="rId6"/>
            <a:extLst>
              <a:ext uri="{FF2B5EF4-FFF2-40B4-BE49-F238E27FC236}">
                <a16:creationId xmlns:a16="http://schemas.microsoft.com/office/drawing/2014/main" id="{DD2B31EA-5B7F-8DF9-0342-E4EDE08AC388}"/>
              </a:ext>
            </a:extLst>
          </p:cNvPr>
          <p:cNvPicPr>
            <a:picLocks noChangeAspect="1"/>
          </p:cNvPicPr>
          <p:nvPr/>
        </p:nvPicPr>
        <p:blipFill>
          <a:blip r:embed="rId7"/>
          <a:stretch>
            <a:fillRect/>
          </a:stretch>
        </p:blipFill>
        <p:spPr>
          <a:xfrm>
            <a:off x="442628" y="2198566"/>
            <a:ext cx="2654105" cy="1572967"/>
          </a:xfrm>
          <a:prstGeom prst="rect">
            <a:avLst/>
          </a:prstGeom>
        </p:spPr>
      </p:pic>
      <p:sp>
        <p:nvSpPr>
          <p:cNvPr id="7" name="TextBox 6">
            <a:extLst>
              <a:ext uri="{FF2B5EF4-FFF2-40B4-BE49-F238E27FC236}">
                <a16:creationId xmlns:a16="http://schemas.microsoft.com/office/drawing/2014/main" id="{EA51C3DF-5557-58CA-0F37-3FC13ADB2CA7}"/>
              </a:ext>
            </a:extLst>
          </p:cNvPr>
          <p:cNvSpPr txBox="1"/>
          <p:nvPr/>
        </p:nvSpPr>
        <p:spPr>
          <a:xfrm>
            <a:off x="689990" y="3885599"/>
            <a:ext cx="1827649" cy="446862"/>
          </a:xfrm>
          <a:prstGeom prst="rect">
            <a:avLst/>
          </a:prstGeom>
        </p:spPr>
        <p:txBody>
          <a:bodyPr vert="horz" wrap="none" lIns="91440" tIns="45720" rIns="91440" bIns="45720" rtlCol="0" anchor="t" anchorCtr="0">
            <a:normAutofit/>
          </a:bodyPr>
          <a:lstStyle/>
          <a:p>
            <a:r>
              <a:rPr lang="en-CZ" dirty="0"/>
              <a:t>1) domain specific</a:t>
            </a:r>
          </a:p>
        </p:txBody>
      </p:sp>
      <p:sp>
        <p:nvSpPr>
          <p:cNvPr id="9" name="TextBox 8">
            <a:extLst>
              <a:ext uri="{FF2B5EF4-FFF2-40B4-BE49-F238E27FC236}">
                <a16:creationId xmlns:a16="http://schemas.microsoft.com/office/drawing/2014/main" id="{323549CA-5BC2-72A2-1CA9-D3E45A301D61}"/>
              </a:ext>
            </a:extLst>
          </p:cNvPr>
          <p:cNvSpPr txBox="1"/>
          <p:nvPr/>
        </p:nvSpPr>
        <p:spPr>
          <a:xfrm>
            <a:off x="3806122" y="3885599"/>
            <a:ext cx="1335641" cy="381962"/>
          </a:xfrm>
          <a:prstGeom prst="rect">
            <a:avLst/>
          </a:prstGeom>
        </p:spPr>
        <p:txBody>
          <a:bodyPr vert="horz" wrap="none" lIns="91440" tIns="45720" rIns="91440" bIns="45720" rtlCol="0" anchor="t" anchorCtr="0">
            <a:normAutofit/>
          </a:bodyPr>
          <a:lstStyle/>
          <a:p>
            <a:r>
              <a:rPr lang="en-CZ" dirty="0"/>
              <a:t>2) institutional</a:t>
            </a:r>
          </a:p>
        </p:txBody>
      </p:sp>
      <p:sp>
        <p:nvSpPr>
          <p:cNvPr id="10" name="TextBox 9">
            <a:extLst>
              <a:ext uri="{FF2B5EF4-FFF2-40B4-BE49-F238E27FC236}">
                <a16:creationId xmlns:a16="http://schemas.microsoft.com/office/drawing/2014/main" id="{D0562C51-BF45-8B15-1C5D-FFFA05058CFC}"/>
              </a:ext>
            </a:extLst>
          </p:cNvPr>
          <p:cNvSpPr txBox="1"/>
          <p:nvPr/>
        </p:nvSpPr>
        <p:spPr>
          <a:xfrm>
            <a:off x="6206765" y="3885599"/>
            <a:ext cx="1859623" cy="339047"/>
          </a:xfrm>
          <a:prstGeom prst="rect">
            <a:avLst/>
          </a:prstGeom>
        </p:spPr>
        <p:txBody>
          <a:bodyPr vert="horz" wrap="none" lIns="91440" tIns="45720" rIns="91440" bIns="45720" rtlCol="0" anchor="t" anchorCtr="0">
            <a:normAutofit lnSpcReduction="10000"/>
          </a:bodyPr>
          <a:lstStyle/>
          <a:p>
            <a:r>
              <a:rPr lang="en-CZ" dirty="0"/>
              <a:t>3) generic/catch-all</a:t>
            </a:r>
          </a:p>
        </p:txBody>
      </p:sp>
    </p:spTree>
    <p:extLst>
      <p:ext uri="{BB962C8B-B14F-4D97-AF65-F5344CB8AC3E}">
        <p14:creationId xmlns:p14="http://schemas.microsoft.com/office/powerpoint/2010/main" val="1265589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Side note</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a:bodyPr>
          <a:lstStyle/>
          <a:p>
            <a:r>
              <a:rPr lang="en-GB" sz="2400" dirty="0"/>
              <a:t>Some FAIR principles are fulfilled by repositories, others depend on the way you handle your data during research! </a:t>
            </a:r>
            <a:endParaRPr lang="en-GB" sz="2200" dirty="0"/>
          </a:p>
        </p:txBody>
      </p:sp>
    </p:spTree>
    <p:extLst>
      <p:ext uri="{BB962C8B-B14F-4D97-AF65-F5344CB8AC3E}">
        <p14:creationId xmlns:p14="http://schemas.microsoft.com/office/powerpoint/2010/main" val="22835025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err="1"/>
              <a:t>Other</a:t>
            </a:r>
            <a:r>
              <a:rPr lang="da-DK" dirty="0"/>
              <a:t> Open Science practices</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lnSpcReduction="10000"/>
          </a:bodyPr>
          <a:lstStyle/>
          <a:p>
            <a:r>
              <a:rPr lang="en-GB" sz="2400"/>
              <a:t>Sharing </a:t>
            </a:r>
            <a:r>
              <a:rPr lang="en-GB" sz="2400" dirty="0"/>
              <a:t>of other research outputs</a:t>
            </a:r>
          </a:p>
          <a:p>
            <a:pPr lvl="1"/>
            <a:r>
              <a:rPr lang="en-GB" sz="1800" dirty="0"/>
              <a:t>software &amp; scripts </a:t>
            </a:r>
            <a:endParaRPr lang="en-GB" sz="1800"/>
          </a:p>
          <a:p>
            <a:pPr lvl="1"/>
            <a:r>
              <a:rPr lang="en-GB" sz="1800" dirty="0"/>
              <a:t>lab notebooks</a:t>
            </a:r>
          </a:p>
          <a:p>
            <a:pPr lvl="1"/>
            <a:r>
              <a:rPr lang="en-GB" sz="1800" dirty="0"/>
              <a:t>protocols</a:t>
            </a:r>
          </a:p>
          <a:p>
            <a:pPr lvl="1"/>
            <a:r>
              <a:rPr lang="en-GB" sz="1800" dirty="0"/>
              <a:t>...</a:t>
            </a:r>
          </a:p>
          <a:p>
            <a:r>
              <a:rPr lang="en-GB" sz="2200"/>
              <a:t>Publishing </a:t>
            </a:r>
            <a:r>
              <a:rPr lang="en-GB" sz="2200" dirty="0"/>
              <a:t>earlier versions of manuscripts (pre-prints), taking part in open peer review </a:t>
            </a:r>
            <a:r>
              <a:rPr lang="en-GB" sz="2200"/>
              <a:t> </a:t>
            </a:r>
            <a:endParaRPr lang="en-GB" sz="2200" dirty="0"/>
          </a:p>
          <a:p>
            <a:r>
              <a:rPr lang="en-GB" sz="2200"/>
              <a:t>Preregistration</a:t>
            </a:r>
            <a:r>
              <a:rPr lang="en-GB" sz="2200" dirty="0"/>
              <a:t> of research</a:t>
            </a:r>
          </a:p>
        </p:txBody>
      </p:sp>
      <p:pic>
        <p:nvPicPr>
          <p:cNvPr id="2" name="Picture 1">
            <a:extLst>
              <a:ext uri="{FF2B5EF4-FFF2-40B4-BE49-F238E27FC236}">
                <a16:creationId xmlns:a16="http://schemas.microsoft.com/office/drawing/2014/main" id="{704FF452-E905-95BC-DB24-3550143D7593}"/>
              </a:ext>
            </a:extLst>
          </p:cNvPr>
          <p:cNvPicPr>
            <a:picLocks noChangeAspect="1"/>
          </p:cNvPicPr>
          <p:nvPr/>
        </p:nvPicPr>
        <p:blipFill rotWithShape="1">
          <a:blip r:embed="rId2"/>
          <a:srcRect l="10373" t="3195" r="8730" b="22602"/>
          <a:stretch/>
        </p:blipFill>
        <p:spPr>
          <a:xfrm>
            <a:off x="3119709" y="2139713"/>
            <a:ext cx="507615" cy="231211"/>
          </a:xfrm>
          <a:prstGeom prst="rect">
            <a:avLst/>
          </a:prstGeom>
        </p:spPr>
      </p:pic>
      <p:pic>
        <p:nvPicPr>
          <p:cNvPr id="3" name="Picture 2">
            <a:extLst>
              <a:ext uri="{FF2B5EF4-FFF2-40B4-BE49-F238E27FC236}">
                <a16:creationId xmlns:a16="http://schemas.microsoft.com/office/drawing/2014/main" id="{6C5FD198-BF45-FF69-C368-8394974AFC7C}"/>
              </a:ext>
            </a:extLst>
          </p:cNvPr>
          <p:cNvPicPr>
            <a:picLocks noChangeAspect="1"/>
          </p:cNvPicPr>
          <p:nvPr/>
        </p:nvPicPr>
        <p:blipFill rotWithShape="1">
          <a:blip r:embed="rId2"/>
          <a:srcRect l="10373" t="3195" r="8730" b="22602"/>
          <a:stretch/>
        </p:blipFill>
        <p:spPr>
          <a:xfrm>
            <a:off x="3965277" y="3681347"/>
            <a:ext cx="507615" cy="231211"/>
          </a:xfrm>
          <a:prstGeom prst="rect">
            <a:avLst/>
          </a:prstGeom>
        </p:spPr>
      </p:pic>
    </p:spTree>
    <p:extLst>
      <p:ext uri="{BB962C8B-B14F-4D97-AF65-F5344CB8AC3E}">
        <p14:creationId xmlns:p14="http://schemas.microsoft.com/office/powerpoint/2010/main" val="277067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err="1"/>
              <a:t>Rewards</a:t>
            </a:r>
            <a:r>
              <a:rPr lang="da-DK" dirty="0"/>
              <a:t>?</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8191509" cy="2890222"/>
          </a:xfrm>
        </p:spPr>
        <p:txBody>
          <a:bodyPr>
            <a:normAutofit fontScale="85000" lnSpcReduction="20000"/>
          </a:bodyPr>
          <a:lstStyle/>
          <a:p>
            <a:r>
              <a:rPr lang="en-GB" sz="2400" dirty="0"/>
              <a:t>This means more work... Will it be rewarded?</a:t>
            </a:r>
          </a:p>
          <a:p>
            <a:endParaRPr lang="en-GB" sz="2400" dirty="0"/>
          </a:p>
          <a:p>
            <a:r>
              <a:rPr lang="en-GB" sz="2400" dirty="0"/>
              <a:t>OS tries to address this – it is looking for different approach to research evaluation.</a:t>
            </a:r>
          </a:p>
          <a:p>
            <a:pPr lvl="1"/>
            <a:r>
              <a:rPr lang="en-GB" sz="1800" dirty="0"/>
              <a:t>not depending on impact factor and similar indicators </a:t>
            </a:r>
          </a:p>
          <a:p>
            <a:pPr lvl="1"/>
            <a:r>
              <a:rPr lang="en-GB" sz="1800" dirty="0"/>
              <a:t>considering different research outputs</a:t>
            </a:r>
          </a:p>
          <a:p>
            <a:pPr lvl="1"/>
            <a:r>
              <a:rPr lang="en-GB" sz="1800" dirty="0"/>
              <a:t>eliminating negative incentives of “publish or perish” </a:t>
            </a:r>
          </a:p>
          <a:p>
            <a:pPr lvl="1"/>
            <a:endParaRPr lang="en-GB" sz="1800" dirty="0"/>
          </a:p>
          <a:p>
            <a:r>
              <a:rPr lang="en-GB" sz="2200" dirty="0">
                <a:hlinkClick r:id="rId2"/>
              </a:rPr>
              <a:t>Paris Call on Research Assessment</a:t>
            </a:r>
            <a:r>
              <a:rPr lang="en-GB" sz="2200" dirty="0"/>
              <a:t> (OSES 2022)</a:t>
            </a:r>
          </a:p>
          <a:p>
            <a:r>
              <a:rPr lang="en-GB" sz="2200" dirty="0">
                <a:hlinkClick r:id="rId3"/>
              </a:rPr>
              <a:t>CoARA</a:t>
            </a:r>
            <a:r>
              <a:rPr lang="en-GB" sz="2200" dirty="0"/>
              <a:t> Initiative (Coalition for Advancing Research Assessment)</a:t>
            </a:r>
          </a:p>
        </p:txBody>
      </p:sp>
      <p:pic>
        <p:nvPicPr>
          <p:cNvPr id="2" name="Picture 1">
            <a:extLst>
              <a:ext uri="{FF2B5EF4-FFF2-40B4-BE49-F238E27FC236}">
                <a16:creationId xmlns:a16="http://schemas.microsoft.com/office/drawing/2014/main" id="{AC92E4D1-4A84-1912-4907-47B160DF601C}"/>
              </a:ext>
            </a:extLst>
          </p:cNvPr>
          <p:cNvPicPr>
            <a:picLocks noChangeAspect="1"/>
          </p:cNvPicPr>
          <p:nvPr/>
        </p:nvPicPr>
        <p:blipFill rotWithShape="1">
          <a:blip r:embed="rId4"/>
          <a:srcRect l="10373" t="3195" r="8730" b="22602"/>
          <a:stretch/>
        </p:blipFill>
        <p:spPr>
          <a:xfrm>
            <a:off x="3081415" y="2571750"/>
            <a:ext cx="507615" cy="231211"/>
          </a:xfrm>
          <a:prstGeom prst="rect">
            <a:avLst/>
          </a:prstGeom>
        </p:spPr>
      </p:pic>
    </p:spTree>
    <p:extLst>
      <p:ext uri="{BB962C8B-B14F-4D97-AF65-F5344CB8AC3E}">
        <p14:creationId xmlns:p14="http://schemas.microsoft.com/office/powerpoint/2010/main" val="3902989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379240" y="1076138"/>
            <a:ext cx="8189407" cy="619928"/>
          </a:xfrm>
        </p:spPr>
        <p:txBody>
          <a:bodyPr/>
          <a:lstStyle/>
          <a:p>
            <a:r>
              <a:rPr lang="da-DK" dirty="0"/>
              <a:t>Open Science practices as </a:t>
            </a:r>
            <a:r>
              <a:rPr lang="da-DK" dirty="0" err="1"/>
              <a:t>project</a:t>
            </a:r>
            <a:r>
              <a:rPr lang="da-DK" dirty="0"/>
              <a:t> </a:t>
            </a:r>
            <a:r>
              <a:rPr lang="da-DK" dirty="0" err="1"/>
              <a:t>requirements</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9" y="1707061"/>
            <a:ext cx="5260402" cy="2890222"/>
          </a:xfrm>
        </p:spPr>
        <p:txBody>
          <a:bodyPr>
            <a:normAutofit/>
          </a:bodyPr>
          <a:lstStyle/>
          <a:p>
            <a:r>
              <a:rPr lang="en-GB" sz="2400" dirty="0"/>
              <a:t>Open Science is already part of project requirements (</a:t>
            </a:r>
            <a:r>
              <a:rPr lang="en-GB" sz="2400">
                <a:hlinkClick r:id="rId2"/>
              </a:rPr>
              <a:t>Horizon Europe</a:t>
            </a:r>
            <a:r>
              <a:rPr lang="en-GB" sz="2400" dirty="0"/>
              <a:t>) </a:t>
            </a:r>
          </a:p>
          <a:p>
            <a:pPr lvl="1"/>
            <a:r>
              <a:rPr lang="en-GB" sz="1800" dirty="0"/>
              <a:t>Open Access</a:t>
            </a:r>
          </a:p>
          <a:p>
            <a:pPr lvl="1"/>
            <a:r>
              <a:rPr lang="en-GB" sz="1800" dirty="0"/>
              <a:t>FAIR Data</a:t>
            </a:r>
          </a:p>
          <a:p>
            <a:pPr lvl="1"/>
            <a:r>
              <a:rPr lang="en-GB" sz="1800" dirty="0"/>
              <a:t>Data Management Plan</a:t>
            </a:r>
          </a:p>
          <a:p>
            <a:pPr lvl="1"/>
            <a:r>
              <a:rPr lang="en-GB" sz="1800" dirty="0"/>
              <a:t>Open Science practices as integral part of research process</a:t>
            </a:r>
          </a:p>
        </p:txBody>
      </p:sp>
      <p:pic>
        <p:nvPicPr>
          <p:cNvPr id="1026" name="Picture 2">
            <a:extLst>
              <a:ext uri="{FF2B5EF4-FFF2-40B4-BE49-F238E27FC236}">
                <a16:creationId xmlns:a16="http://schemas.microsoft.com/office/drawing/2014/main" id="{1FBCBC2E-3137-26A6-BFC2-17842C2F40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4761" y="1726135"/>
            <a:ext cx="2743886" cy="2566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0136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C48BA-252D-4227-5A63-6A3275974959}"/>
              </a:ext>
            </a:extLst>
          </p:cNvPr>
          <p:cNvSpPr>
            <a:spLocks noGrp="1"/>
          </p:cNvSpPr>
          <p:nvPr>
            <p:ph type="title"/>
          </p:nvPr>
        </p:nvSpPr>
        <p:spPr/>
        <p:txBody>
          <a:bodyPr/>
          <a:lstStyle/>
          <a:p>
            <a:r>
              <a:rPr lang="en-GB" dirty="0"/>
              <a:t>Research Integrity</a:t>
            </a:r>
          </a:p>
        </p:txBody>
      </p:sp>
      <p:sp>
        <p:nvSpPr>
          <p:cNvPr id="3" name="Content Placeholder 2">
            <a:extLst>
              <a:ext uri="{FF2B5EF4-FFF2-40B4-BE49-F238E27FC236}">
                <a16:creationId xmlns:a16="http://schemas.microsoft.com/office/drawing/2014/main" id="{68256A5E-7A4C-CED0-3244-942DB0DAEAF7}"/>
              </a:ext>
            </a:extLst>
          </p:cNvPr>
          <p:cNvSpPr>
            <a:spLocks noGrp="1"/>
          </p:cNvSpPr>
          <p:nvPr>
            <p:ph sz="half" idx="1"/>
          </p:nvPr>
        </p:nvSpPr>
        <p:spPr/>
        <p:txBody>
          <a:bodyPr>
            <a:normAutofit/>
          </a:bodyPr>
          <a:lstStyle/>
          <a:p>
            <a:r>
              <a:rPr lang="en-GB" sz="1500" dirty="0"/>
              <a:t>Important document: </a:t>
            </a:r>
            <a:r>
              <a:rPr lang="en-GB" sz="1500" dirty="0">
                <a:hlinkClick r:id="rId2"/>
              </a:rPr>
              <a:t>The European Code of Conduct for Research Integrity</a:t>
            </a:r>
            <a:endParaRPr lang="en-GB" sz="1500" dirty="0"/>
          </a:p>
          <a:p>
            <a:endParaRPr lang="en-GB" sz="1500" dirty="0"/>
          </a:p>
          <a:p>
            <a:r>
              <a:rPr lang="en-GB" sz="1500" dirty="0"/>
              <a:t>Describes appropriate conduct of research</a:t>
            </a:r>
          </a:p>
          <a:p>
            <a:pPr marL="0" indent="0">
              <a:buNone/>
            </a:pPr>
            <a:endParaRPr lang="en-GB" sz="1500" dirty="0"/>
          </a:p>
          <a:p>
            <a:r>
              <a:rPr lang="en-GB" sz="1500" dirty="0"/>
              <a:t>Guiding principles of Research Integrity</a:t>
            </a:r>
          </a:p>
          <a:p>
            <a:pPr lvl="1"/>
            <a:r>
              <a:rPr lang="en-GB" sz="1500"/>
              <a:t>reliability</a:t>
            </a:r>
            <a:endParaRPr lang="en-GB" sz="1500" dirty="0"/>
          </a:p>
          <a:p>
            <a:pPr lvl="1"/>
            <a:r>
              <a:rPr lang="en-GB" sz="1500"/>
              <a:t>honesty</a:t>
            </a:r>
            <a:endParaRPr lang="en-GB" sz="1500" dirty="0"/>
          </a:p>
          <a:p>
            <a:pPr lvl="1"/>
            <a:r>
              <a:rPr lang="en-GB" sz="1500"/>
              <a:t>respect</a:t>
            </a:r>
            <a:endParaRPr lang="en-GB" sz="1500" dirty="0"/>
          </a:p>
          <a:p>
            <a:pPr lvl="1"/>
            <a:r>
              <a:rPr lang="en-GB" sz="1500"/>
              <a:t>accountability</a:t>
            </a:r>
            <a:endParaRPr lang="en-GB" sz="1500" dirty="0"/>
          </a:p>
        </p:txBody>
      </p:sp>
      <p:sp>
        <p:nvSpPr>
          <p:cNvPr id="5" name="Footer Placeholder 4">
            <a:extLst>
              <a:ext uri="{FF2B5EF4-FFF2-40B4-BE49-F238E27FC236}">
                <a16:creationId xmlns:a16="http://schemas.microsoft.com/office/drawing/2014/main" id="{DCB9D82F-00FE-3F62-1BA6-DA04CFF1C8FF}"/>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4" name="Picture 3">
            <a:extLst>
              <a:ext uri="{FF2B5EF4-FFF2-40B4-BE49-F238E27FC236}">
                <a16:creationId xmlns:a16="http://schemas.microsoft.com/office/drawing/2014/main" id="{3DCEB3BE-18BE-2F0D-F1B5-763B14477C5F}"/>
              </a:ext>
            </a:extLst>
          </p:cNvPr>
          <p:cNvPicPr>
            <a:picLocks noChangeAspect="1"/>
          </p:cNvPicPr>
          <p:nvPr/>
        </p:nvPicPr>
        <p:blipFill>
          <a:blip r:embed="rId3"/>
          <a:stretch>
            <a:fillRect/>
          </a:stretch>
        </p:blipFill>
        <p:spPr>
          <a:xfrm>
            <a:off x="5797373" y="1076138"/>
            <a:ext cx="2304066" cy="3263329"/>
          </a:xfrm>
          <a:prstGeom prst="rect">
            <a:avLst/>
          </a:prstGeom>
        </p:spPr>
      </p:pic>
    </p:spTree>
    <p:extLst>
      <p:ext uri="{BB962C8B-B14F-4D97-AF65-F5344CB8AC3E}">
        <p14:creationId xmlns:p14="http://schemas.microsoft.com/office/powerpoint/2010/main" val="9046012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4C58D-597D-587F-60FE-78A3E87740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E894CF-69BB-17AB-5ABA-19230F010762}"/>
              </a:ext>
            </a:extLst>
          </p:cNvPr>
          <p:cNvSpPr>
            <a:spLocks noGrp="1"/>
          </p:cNvSpPr>
          <p:nvPr>
            <p:ph type="title"/>
          </p:nvPr>
        </p:nvSpPr>
        <p:spPr>
          <a:xfrm>
            <a:off x="379241" y="1076138"/>
            <a:ext cx="7344038" cy="510837"/>
          </a:xfrm>
        </p:spPr>
        <p:txBody>
          <a:bodyPr>
            <a:normAutofit/>
          </a:bodyPr>
          <a:lstStyle/>
          <a:p>
            <a:r>
              <a:rPr lang="cs-CZ" err="1"/>
              <a:t>Question</a:t>
            </a:r>
            <a:r>
              <a:rPr lang="cs-CZ"/>
              <a:t> </a:t>
            </a:r>
            <a:r>
              <a:rPr lang="cs-CZ" err="1"/>
              <a:t>for</a:t>
            </a:r>
            <a:r>
              <a:rPr lang="cs-CZ"/>
              <a:t> </a:t>
            </a:r>
            <a:r>
              <a:rPr lang="cs-CZ" err="1"/>
              <a:t>you</a:t>
            </a:r>
            <a:r>
              <a:rPr lang="cs-CZ"/>
              <a:t>:</a:t>
            </a:r>
            <a:endParaRPr lang="en-US"/>
          </a:p>
        </p:txBody>
      </p:sp>
      <p:sp>
        <p:nvSpPr>
          <p:cNvPr id="3" name="Content Placeholder 2">
            <a:extLst>
              <a:ext uri="{FF2B5EF4-FFF2-40B4-BE49-F238E27FC236}">
                <a16:creationId xmlns:a16="http://schemas.microsoft.com/office/drawing/2014/main" id="{E4963A50-8332-03DA-99BD-A6F58160C235}"/>
              </a:ext>
            </a:extLst>
          </p:cNvPr>
          <p:cNvSpPr>
            <a:spLocks noGrp="1"/>
          </p:cNvSpPr>
          <p:nvPr>
            <p:ph sz="half" idx="1"/>
          </p:nvPr>
        </p:nvSpPr>
        <p:spPr>
          <a:xfrm>
            <a:off x="377138" y="1707061"/>
            <a:ext cx="7278128" cy="2890818"/>
          </a:xfrm>
        </p:spPr>
        <p:txBody>
          <a:bodyPr vert="horz" lIns="91440" tIns="45720" rIns="91440" bIns="45720" rtlCol="0" anchor="t">
            <a:normAutofit/>
          </a:bodyPr>
          <a:lstStyle/>
          <a:p>
            <a:pPr marL="0" indent="0">
              <a:buNone/>
            </a:pPr>
            <a:r>
              <a:rPr lang="en-US" sz="2600">
                <a:cs typeface="Arial"/>
              </a:rPr>
              <a:t>Which </a:t>
            </a:r>
            <a:r>
              <a:rPr lang="en-US" sz="2600" b="1">
                <a:solidFill>
                  <a:schemeClr val="accent1"/>
                </a:solidFill>
                <a:cs typeface="Arial"/>
              </a:rPr>
              <a:t>word</a:t>
            </a:r>
            <a:r>
              <a:rPr lang="en-US" sz="2600">
                <a:cs typeface="Arial"/>
              </a:rPr>
              <a:t> comes into your mind in relation to </a:t>
            </a:r>
            <a:r>
              <a:rPr lang="cs-CZ" sz="2600" b="1" err="1">
                <a:solidFill>
                  <a:schemeClr val="accent4"/>
                </a:solidFill>
                <a:cs typeface="Arial"/>
              </a:rPr>
              <a:t>research</a:t>
            </a:r>
            <a:r>
              <a:rPr lang="cs-CZ" sz="2600" b="1">
                <a:solidFill>
                  <a:schemeClr val="accent4"/>
                </a:solidFill>
                <a:cs typeface="Arial"/>
              </a:rPr>
              <a:t> integrity</a:t>
            </a:r>
            <a:r>
              <a:rPr lang="en-US" sz="2600">
                <a:cs typeface="Arial"/>
              </a:rPr>
              <a:t>?</a:t>
            </a:r>
            <a:endParaRPr lang="cs-CZ" sz="2600">
              <a:cs typeface="Arial"/>
            </a:endParaRPr>
          </a:p>
          <a:p>
            <a:pPr marL="0" indent="0">
              <a:buNone/>
            </a:pPr>
            <a:endParaRPr lang="cs-CZ" sz="2600">
              <a:cs typeface="Arial"/>
            </a:endParaRPr>
          </a:p>
          <a:p>
            <a:pPr marL="0" indent="0">
              <a:buNone/>
            </a:pPr>
            <a:r>
              <a:rPr lang="cs-CZ" sz="2600" err="1">
                <a:cs typeface="Arial"/>
              </a:rPr>
              <a:t>Please</a:t>
            </a:r>
            <a:r>
              <a:rPr lang="cs-CZ" sz="2600">
                <a:cs typeface="Arial"/>
              </a:rPr>
              <a:t> </a:t>
            </a:r>
            <a:r>
              <a:rPr lang="cs-CZ" sz="2600" err="1">
                <a:cs typeface="Arial"/>
              </a:rPr>
              <a:t>answer</a:t>
            </a:r>
            <a:r>
              <a:rPr lang="cs-CZ" sz="2600">
                <a:cs typeface="Arial"/>
              </a:rPr>
              <a:t> on </a:t>
            </a:r>
            <a:endParaRPr lang="en-GB" sz="2600">
              <a:cs typeface="Arial"/>
            </a:endParaRPr>
          </a:p>
        </p:txBody>
      </p:sp>
      <p:sp>
        <p:nvSpPr>
          <p:cNvPr id="5" name="Footer Placeholder 4">
            <a:extLst>
              <a:ext uri="{FF2B5EF4-FFF2-40B4-BE49-F238E27FC236}">
                <a16:creationId xmlns:a16="http://schemas.microsoft.com/office/drawing/2014/main" id="{A09E00A7-FD73-E2F2-7CAB-7B2F101C23F4}"/>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6" name="Picture 5">
            <a:extLst>
              <a:ext uri="{FF2B5EF4-FFF2-40B4-BE49-F238E27FC236}">
                <a16:creationId xmlns:a16="http://schemas.microsoft.com/office/drawing/2014/main" id="{D67623F7-742A-5724-4D10-2808874C6BB0}"/>
              </a:ext>
            </a:extLst>
          </p:cNvPr>
          <p:cNvPicPr>
            <a:picLocks noChangeAspect="1"/>
          </p:cNvPicPr>
          <p:nvPr/>
        </p:nvPicPr>
        <p:blipFill>
          <a:blip r:embed="rId2"/>
          <a:stretch>
            <a:fillRect/>
          </a:stretch>
        </p:blipFill>
        <p:spPr>
          <a:xfrm>
            <a:off x="3080480" y="2985025"/>
            <a:ext cx="1766895" cy="667972"/>
          </a:xfrm>
          <a:prstGeom prst="rect">
            <a:avLst/>
          </a:prstGeom>
        </p:spPr>
      </p:pic>
    </p:spTree>
    <p:extLst>
      <p:ext uri="{BB962C8B-B14F-4D97-AF65-F5344CB8AC3E}">
        <p14:creationId xmlns:p14="http://schemas.microsoft.com/office/powerpoint/2010/main" val="3275658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0"/>
          <p:cNvSpPr>
            <a:spLocks noGrp="1"/>
          </p:cNvSpPr>
          <p:nvPr>
            <p:ph type="title"/>
          </p:nvPr>
        </p:nvSpPr>
        <p:spPr/>
        <p:txBody>
          <a:bodyPr/>
          <a:lstStyle/>
          <a:p>
            <a:r>
              <a:rPr lang="cs-CZ" dirty="0" err="1"/>
              <a:t>Good</a:t>
            </a:r>
            <a:r>
              <a:rPr lang="cs-CZ" dirty="0"/>
              <a:t> </a:t>
            </a:r>
            <a:r>
              <a:rPr lang="cs-CZ" dirty="0" err="1"/>
              <a:t>Research</a:t>
            </a:r>
            <a:r>
              <a:rPr lang="cs-CZ" dirty="0"/>
              <a:t> </a:t>
            </a:r>
            <a:r>
              <a:rPr lang="cs-CZ" dirty="0" err="1"/>
              <a:t>Practices</a:t>
            </a:r>
            <a:endParaRPr lang="cs-CZ" dirty="0"/>
          </a:p>
        </p:txBody>
      </p:sp>
      <p:sp>
        <p:nvSpPr>
          <p:cNvPr id="12" name="Zástupný symbol pro obsah 11"/>
          <p:cNvSpPr>
            <a:spLocks noGrp="1"/>
          </p:cNvSpPr>
          <p:nvPr>
            <p:ph sz="half" idx="1"/>
          </p:nvPr>
        </p:nvSpPr>
        <p:spPr/>
        <p:txBody>
          <a:bodyPr>
            <a:normAutofit fontScale="92500" lnSpcReduction="20000"/>
          </a:bodyPr>
          <a:lstStyle/>
          <a:p>
            <a:r>
              <a:rPr lang="cs-CZ" sz="2000" dirty="0" err="1"/>
              <a:t>Research</a:t>
            </a:r>
            <a:r>
              <a:rPr lang="cs-CZ" sz="2000" dirty="0"/>
              <a:t> Environment</a:t>
            </a:r>
          </a:p>
          <a:p>
            <a:r>
              <a:rPr lang="cs-CZ" sz="2000" dirty="0" err="1"/>
              <a:t>Training</a:t>
            </a:r>
            <a:r>
              <a:rPr lang="cs-CZ" sz="2000" dirty="0"/>
              <a:t>, </a:t>
            </a:r>
            <a:r>
              <a:rPr lang="cs-CZ" sz="2000" dirty="0" err="1"/>
              <a:t>Supervision</a:t>
            </a:r>
            <a:r>
              <a:rPr lang="cs-CZ" sz="2000" dirty="0"/>
              <a:t>, and Mentoring </a:t>
            </a:r>
          </a:p>
          <a:p>
            <a:r>
              <a:rPr lang="cs-CZ" sz="2000" dirty="0" err="1"/>
              <a:t>Research</a:t>
            </a:r>
            <a:r>
              <a:rPr lang="cs-CZ" sz="2000" dirty="0"/>
              <a:t> </a:t>
            </a:r>
            <a:r>
              <a:rPr lang="cs-CZ" sz="2000" dirty="0" err="1"/>
              <a:t>Procedures</a:t>
            </a:r>
            <a:endParaRPr lang="cs-CZ" sz="2000" dirty="0"/>
          </a:p>
          <a:p>
            <a:r>
              <a:rPr lang="cs-CZ" sz="2000" dirty="0" err="1"/>
              <a:t>Safeguards</a:t>
            </a:r>
            <a:r>
              <a:rPr lang="cs-CZ" sz="2000" dirty="0"/>
              <a:t> </a:t>
            </a:r>
          </a:p>
          <a:p>
            <a:r>
              <a:rPr lang="cs-CZ" sz="2000" dirty="0"/>
              <a:t>Data </a:t>
            </a:r>
            <a:r>
              <a:rPr lang="cs-CZ" sz="2000" dirty="0" err="1"/>
              <a:t>Practices</a:t>
            </a:r>
            <a:r>
              <a:rPr lang="cs-CZ" sz="2000" dirty="0"/>
              <a:t> and Management</a:t>
            </a:r>
          </a:p>
          <a:p>
            <a:r>
              <a:rPr lang="cs-CZ" sz="2000" dirty="0" err="1"/>
              <a:t>Collaborative</a:t>
            </a:r>
            <a:r>
              <a:rPr lang="cs-CZ" sz="2000" dirty="0"/>
              <a:t> </a:t>
            </a:r>
            <a:r>
              <a:rPr lang="cs-CZ" sz="2000" dirty="0" err="1"/>
              <a:t>Working</a:t>
            </a:r>
            <a:endParaRPr lang="cs-CZ" sz="2000" dirty="0"/>
          </a:p>
          <a:p>
            <a:r>
              <a:rPr lang="cs-CZ" sz="2000" dirty="0" err="1"/>
              <a:t>Publication</a:t>
            </a:r>
            <a:r>
              <a:rPr lang="cs-CZ" sz="2000" dirty="0"/>
              <a:t>, </a:t>
            </a:r>
            <a:r>
              <a:rPr lang="cs-CZ" sz="2000" dirty="0" err="1"/>
              <a:t>Dissemination</a:t>
            </a:r>
            <a:r>
              <a:rPr lang="cs-CZ" sz="2000" dirty="0"/>
              <a:t>, and </a:t>
            </a:r>
            <a:r>
              <a:rPr lang="cs-CZ" sz="2000" dirty="0" err="1"/>
              <a:t>Authorship</a:t>
            </a:r>
            <a:r>
              <a:rPr lang="cs-CZ" sz="2000" dirty="0"/>
              <a:t> </a:t>
            </a:r>
          </a:p>
          <a:p>
            <a:r>
              <a:rPr lang="cs-CZ" sz="2000" dirty="0" err="1"/>
              <a:t>Reviewing</a:t>
            </a:r>
            <a:r>
              <a:rPr lang="cs-CZ" sz="2000" dirty="0"/>
              <a:t> and </a:t>
            </a:r>
            <a:r>
              <a:rPr lang="cs-CZ" sz="2000" dirty="0" err="1"/>
              <a:t>Assessment</a:t>
            </a:r>
            <a:endParaRPr lang="cs-CZ" sz="2000"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6" name="Zástupný symbol pro obsah 11">
            <a:extLst>
              <a:ext uri="{FF2B5EF4-FFF2-40B4-BE49-F238E27FC236}">
                <a16:creationId xmlns:a16="http://schemas.microsoft.com/office/drawing/2014/main" id="{1FBEF15B-8044-4FD0-7108-3F7EE989A232}"/>
              </a:ext>
            </a:extLst>
          </p:cNvPr>
          <p:cNvSpPr txBox="1">
            <a:spLocks/>
          </p:cNvSpPr>
          <p:nvPr/>
        </p:nvSpPr>
        <p:spPr>
          <a:xfrm>
            <a:off x="4497908" y="1707061"/>
            <a:ext cx="4120770" cy="2890222"/>
          </a:xfrm>
          <a:prstGeom prst="rect">
            <a:avLst/>
          </a:prstGeom>
        </p:spPr>
        <p:txBody>
          <a:bodyPr vert="horz" lIns="91440" tIns="45720" rIns="91440" bIns="45720" rtlCol="0">
            <a:normAutofit/>
          </a:bodyPr>
          <a:lstStyle>
            <a:lvl1pPr marL="268288" indent="-268288" algn="l" defTabSz="914400" rtl="0" eaLnBrk="1" latinLnBrk="0" hangingPunct="1">
              <a:spcBef>
                <a:spcPct val="20000"/>
              </a:spcBef>
              <a:buClr>
                <a:schemeClr val="tx2"/>
              </a:buClr>
              <a:buFont typeface="Wingdings" panose="05000000000000000000" pitchFamily="2" charset="2"/>
              <a:buChar char="§"/>
              <a:defRPr sz="28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4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20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8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cs-CZ" sz="2000" dirty="0" err="1">
                <a:sym typeface="Wingdings" pitchFamily="2" charset="2"/>
              </a:rPr>
              <a:t>some</a:t>
            </a:r>
            <a:r>
              <a:rPr lang="cs-CZ" sz="2000" dirty="0">
                <a:sym typeface="Wingdings" pitchFamily="2" charset="2"/>
              </a:rPr>
              <a:t> </a:t>
            </a:r>
            <a:r>
              <a:rPr lang="cs-CZ" sz="2000" dirty="0" err="1">
                <a:sym typeface="Wingdings" pitchFamily="2" charset="2"/>
              </a:rPr>
              <a:t>parts</a:t>
            </a:r>
            <a:r>
              <a:rPr lang="cs-CZ" sz="2000" dirty="0">
                <a:sym typeface="Wingdings" pitchFamily="2" charset="2"/>
              </a:rPr>
              <a:t> </a:t>
            </a:r>
            <a:r>
              <a:rPr lang="cs-CZ" sz="2000" dirty="0" err="1">
                <a:sym typeface="Wingdings" pitchFamily="2" charset="2"/>
              </a:rPr>
              <a:t>of</a:t>
            </a:r>
            <a:r>
              <a:rPr lang="cs-CZ" sz="2000" dirty="0">
                <a:sym typeface="Wingdings" pitchFamily="2" charset="2"/>
              </a:rPr>
              <a:t> are very </a:t>
            </a:r>
            <a:r>
              <a:rPr lang="cs-CZ" sz="2000" dirty="0" err="1">
                <a:sym typeface="Wingdings" pitchFamily="2" charset="2"/>
              </a:rPr>
              <a:t>close</a:t>
            </a:r>
            <a:r>
              <a:rPr lang="cs-CZ" sz="2000" dirty="0">
                <a:sym typeface="Wingdings" pitchFamily="2" charset="2"/>
              </a:rPr>
              <a:t> to, </a:t>
            </a:r>
            <a:r>
              <a:rPr lang="cs-CZ" sz="2000" dirty="0" err="1">
                <a:sym typeface="Wingdings" pitchFamily="2" charset="2"/>
              </a:rPr>
              <a:t>or</a:t>
            </a:r>
            <a:r>
              <a:rPr lang="cs-CZ" sz="2000" dirty="0">
                <a:sym typeface="Wingdings" pitchFamily="2" charset="2"/>
              </a:rPr>
              <a:t> </a:t>
            </a:r>
            <a:r>
              <a:rPr lang="cs-CZ" sz="2000" dirty="0" err="1">
                <a:sym typeface="Wingdings" pitchFamily="2" charset="2"/>
              </a:rPr>
              <a:t>exactly</a:t>
            </a:r>
            <a:r>
              <a:rPr lang="cs-CZ" sz="2000" dirty="0">
                <a:sym typeface="Wingdings" pitchFamily="2" charset="2"/>
              </a:rPr>
              <a:t> </a:t>
            </a:r>
            <a:r>
              <a:rPr lang="cs-CZ" sz="2000" dirty="0" err="1">
                <a:sym typeface="Wingdings" pitchFamily="2" charset="2"/>
              </a:rPr>
              <a:t>same</a:t>
            </a:r>
            <a:r>
              <a:rPr lang="cs-CZ" sz="2000" dirty="0">
                <a:sym typeface="Wingdings" pitchFamily="2" charset="2"/>
              </a:rPr>
              <a:t> as Open Science </a:t>
            </a:r>
            <a:r>
              <a:rPr lang="cs-CZ" sz="2000" dirty="0" err="1">
                <a:sym typeface="Wingdings" pitchFamily="2" charset="2"/>
              </a:rPr>
              <a:t>requirements</a:t>
            </a:r>
            <a:r>
              <a:rPr lang="cs-CZ" sz="2000" dirty="0">
                <a:sym typeface="Wingdings" pitchFamily="2" charset="2"/>
              </a:rPr>
              <a:t> </a:t>
            </a:r>
          </a:p>
          <a:p>
            <a:pPr>
              <a:buFont typeface="Wingdings" pitchFamily="2" charset="2"/>
              <a:buChar char="à"/>
            </a:pPr>
            <a:endParaRPr lang="cs-CZ" sz="2000" dirty="0">
              <a:sym typeface="Wingdings" pitchFamily="2" charset="2"/>
            </a:endParaRPr>
          </a:p>
          <a:p>
            <a:pPr>
              <a:buFont typeface="Wingdings" pitchFamily="2" charset="2"/>
              <a:buChar char="à"/>
            </a:pPr>
            <a:endParaRPr lang="cs-CZ" sz="2000" dirty="0">
              <a:sym typeface="Wingdings" pitchFamily="2" charset="2"/>
            </a:endParaRPr>
          </a:p>
          <a:p>
            <a:pPr marL="0" indent="0">
              <a:buNone/>
            </a:pPr>
            <a:endParaRPr lang="cs-CZ" sz="2000" dirty="0">
              <a:sym typeface="Wingdings" pitchFamily="2" charset="2"/>
            </a:endParaRPr>
          </a:p>
          <a:p>
            <a:pPr marL="0" indent="0">
              <a:buNone/>
            </a:pPr>
            <a:r>
              <a:rPr lang="cs-CZ" sz="2000" dirty="0" err="1">
                <a:sym typeface="Wingdings" pitchFamily="2" charset="2"/>
              </a:rPr>
              <a:t>some</a:t>
            </a:r>
            <a:r>
              <a:rPr lang="cs-CZ" sz="2000" dirty="0">
                <a:sym typeface="Wingdings" pitchFamily="2" charset="2"/>
              </a:rPr>
              <a:t> are </a:t>
            </a:r>
            <a:r>
              <a:rPr lang="cs-CZ" sz="2000" dirty="0" err="1">
                <a:sym typeface="Wingdings" pitchFamily="2" charset="2"/>
              </a:rPr>
              <a:t>closely</a:t>
            </a:r>
            <a:r>
              <a:rPr lang="cs-CZ" sz="2000" dirty="0">
                <a:sym typeface="Wingdings" pitchFamily="2" charset="2"/>
              </a:rPr>
              <a:t> </a:t>
            </a:r>
            <a:r>
              <a:rPr lang="cs-CZ" sz="2000" dirty="0" err="1">
                <a:sym typeface="Wingdings" pitchFamily="2" charset="2"/>
              </a:rPr>
              <a:t>related</a:t>
            </a:r>
            <a:r>
              <a:rPr lang="cs-CZ" sz="2000" dirty="0">
                <a:sym typeface="Wingdings" pitchFamily="2" charset="2"/>
              </a:rPr>
              <a:t> </a:t>
            </a:r>
          </a:p>
        </p:txBody>
      </p:sp>
      <p:cxnSp>
        <p:nvCxnSpPr>
          <p:cNvPr id="8" name="Straight Arrow Connector 7">
            <a:extLst>
              <a:ext uri="{FF2B5EF4-FFF2-40B4-BE49-F238E27FC236}">
                <a16:creationId xmlns:a16="http://schemas.microsoft.com/office/drawing/2014/main" id="{C7BA2BF5-1E1A-57AD-FBD2-5242D452FD1B}"/>
              </a:ext>
            </a:extLst>
          </p:cNvPr>
          <p:cNvCxnSpPr>
            <a:cxnSpLocks/>
          </p:cNvCxnSpPr>
          <p:nvPr/>
        </p:nvCxnSpPr>
        <p:spPr>
          <a:xfrm>
            <a:off x="2157573" y="3976099"/>
            <a:ext cx="2354264" cy="91263"/>
          </a:xfrm>
          <a:prstGeom prst="straightConnector1">
            <a:avLst/>
          </a:prstGeom>
          <a:ln w="508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A59A012-3ADD-FEB4-D355-F756425542C4}"/>
              </a:ext>
            </a:extLst>
          </p:cNvPr>
          <p:cNvCxnSpPr>
            <a:cxnSpLocks/>
          </p:cNvCxnSpPr>
          <p:nvPr/>
        </p:nvCxnSpPr>
        <p:spPr>
          <a:xfrm>
            <a:off x="3236360" y="3585681"/>
            <a:ext cx="1261548" cy="236306"/>
          </a:xfrm>
          <a:prstGeom prst="straightConnector1">
            <a:avLst/>
          </a:prstGeom>
          <a:ln w="508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FCC8DB2-554E-EB9C-DA67-6E9A76C434DB}"/>
              </a:ext>
            </a:extLst>
          </p:cNvPr>
          <p:cNvCxnSpPr>
            <a:cxnSpLocks/>
          </p:cNvCxnSpPr>
          <p:nvPr/>
        </p:nvCxnSpPr>
        <p:spPr>
          <a:xfrm flipV="1">
            <a:off x="3236360" y="2170678"/>
            <a:ext cx="1275477" cy="561016"/>
          </a:xfrm>
          <a:prstGeom prst="straightConnector1">
            <a:avLst/>
          </a:prstGeom>
          <a:ln w="508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5964C8C-3F3D-ECCD-DB5C-760DB3A91A41}"/>
              </a:ext>
            </a:extLst>
          </p:cNvPr>
          <p:cNvCxnSpPr>
            <a:cxnSpLocks/>
          </p:cNvCxnSpPr>
          <p:nvPr/>
        </p:nvCxnSpPr>
        <p:spPr>
          <a:xfrm flipV="1">
            <a:off x="3435231" y="2365058"/>
            <a:ext cx="1062677" cy="733272"/>
          </a:xfrm>
          <a:prstGeom prst="straightConnector1">
            <a:avLst/>
          </a:prstGeom>
          <a:ln w="508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253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0"/>
          <p:cNvSpPr>
            <a:spLocks noGrp="1"/>
          </p:cNvSpPr>
          <p:nvPr>
            <p:ph type="title"/>
          </p:nvPr>
        </p:nvSpPr>
        <p:spPr/>
        <p:txBody>
          <a:bodyPr>
            <a:normAutofit fontScale="90000"/>
          </a:bodyPr>
          <a:lstStyle/>
          <a:p>
            <a:r>
              <a:rPr lang="cs-CZ" dirty="0" err="1"/>
              <a:t>Good</a:t>
            </a:r>
            <a:r>
              <a:rPr lang="cs-CZ" dirty="0"/>
              <a:t> </a:t>
            </a:r>
            <a:r>
              <a:rPr lang="cs-CZ" dirty="0" err="1"/>
              <a:t>Research</a:t>
            </a:r>
            <a:r>
              <a:rPr lang="cs-CZ" dirty="0"/>
              <a:t> </a:t>
            </a:r>
            <a:r>
              <a:rPr lang="cs-CZ" dirty="0" err="1"/>
              <a:t>Practices</a:t>
            </a:r>
            <a:r>
              <a:rPr lang="cs-CZ" dirty="0"/>
              <a:t> &amp; OS</a:t>
            </a:r>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pic>
        <p:nvPicPr>
          <p:cNvPr id="2" name="Picture 1">
            <a:extLst>
              <a:ext uri="{FF2B5EF4-FFF2-40B4-BE49-F238E27FC236}">
                <a16:creationId xmlns:a16="http://schemas.microsoft.com/office/drawing/2014/main" id="{9AB80FA0-BF51-63F3-1363-4029BCDFB0FC}"/>
              </a:ext>
            </a:extLst>
          </p:cNvPr>
          <p:cNvPicPr>
            <a:picLocks noChangeAspect="1"/>
          </p:cNvPicPr>
          <p:nvPr/>
        </p:nvPicPr>
        <p:blipFill>
          <a:blip r:embed="rId2"/>
          <a:stretch>
            <a:fillRect/>
          </a:stretch>
        </p:blipFill>
        <p:spPr>
          <a:xfrm>
            <a:off x="707309" y="1664123"/>
            <a:ext cx="2552700" cy="99060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2669945C-4203-DEDE-AE65-F6AF3305A18F}"/>
              </a:ext>
            </a:extLst>
          </p:cNvPr>
          <p:cNvPicPr>
            <a:picLocks noChangeAspect="1"/>
          </p:cNvPicPr>
          <p:nvPr/>
        </p:nvPicPr>
        <p:blipFill>
          <a:blip r:embed="rId3"/>
          <a:stretch>
            <a:fillRect/>
          </a:stretch>
        </p:blipFill>
        <p:spPr>
          <a:xfrm>
            <a:off x="4203658" y="1626383"/>
            <a:ext cx="2514600" cy="1168400"/>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3945FC78-CAD1-8069-70C9-CC5734E0E045}"/>
              </a:ext>
            </a:extLst>
          </p:cNvPr>
          <p:cNvPicPr>
            <a:picLocks noChangeAspect="1"/>
          </p:cNvPicPr>
          <p:nvPr/>
        </p:nvPicPr>
        <p:blipFill>
          <a:blip r:embed="rId4"/>
          <a:stretch>
            <a:fillRect/>
          </a:stretch>
        </p:blipFill>
        <p:spPr>
          <a:xfrm>
            <a:off x="1137000" y="3091224"/>
            <a:ext cx="2603500" cy="13843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EC8134F9-F9E1-F5CC-0BB0-6E1B4D949ED7}"/>
              </a:ext>
            </a:extLst>
          </p:cNvPr>
          <p:cNvPicPr>
            <a:picLocks noChangeAspect="1"/>
          </p:cNvPicPr>
          <p:nvPr/>
        </p:nvPicPr>
        <p:blipFill>
          <a:blip r:embed="rId5"/>
          <a:stretch>
            <a:fillRect/>
          </a:stretch>
        </p:blipFill>
        <p:spPr>
          <a:xfrm>
            <a:off x="4878796" y="3256987"/>
            <a:ext cx="2578100" cy="1028700"/>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F9EE8EF7-1579-5413-5F9A-3EE70BA8F521}"/>
              </a:ext>
            </a:extLst>
          </p:cNvPr>
          <p:cNvSpPr txBox="1"/>
          <p:nvPr/>
        </p:nvSpPr>
        <p:spPr>
          <a:xfrm>
            <a:off x="1995123" y="2656938"/>
            <a:ext cx="1458035" cy="345993"/>
          </a:xfrm>
          <a:prstGeom prst="rect">
            <a:avLst/>
          </a:prstGeom>
        </p:spPr>
        <p:txBody>
          <a:bodyPr vert="horz" wrap="none" lIns="91440" tIns="45720" rIns="91440" bIns="45720" rtlCol="0" anchor="t" anchorCtr="0">
            <a:normAutofit lnSpcReduction="10000"/>
          </a:bodyPr>
          <a:lstStyle/>
          <a:p>
            <a:r>
              <a:rPr lang="en-CZ" dirty="0">
                <a:solidFill>
                  <a:schemeClr val="accent3"/>
                </a:solidFill>
              </a:rPr>
              <a:t>transparency</a:t>
            </a:r>
          </a:p>
        </p:txBody>
      </p:sp>
      <p:sp>
        <p:nvSpPr>
          <p:cNvPr id="10" name="TextBox 9">
            <a:extLst>
              <a:ext uri="{FF2B5EF4-FFF2-40B4-BE49-F238E27FC236}">
                <a16:creationId xmlns:a16="http://schemas.microsoft.com/office/drawing/2014/main" id="{E0BA2D0C-6707-DE22-01FD-BAF173A288C1}"/>
              </a:ext>
            </a:extLst>
          </p:cNvPr>
          <p:cNvSpPr txBox="1"/>
          <p:nvPr/>
        </p:nvSpPr>
        <p:spPr>
          <a:xfrm>
            <a:off x="5701088" y="2787230"/>
            <a:ext cx="2054831" cy="359595"/>
          </a:xfrm>
          <a:prstGeom prst="rect">
            <a:avLst/>
          </a:prstGeom>
        </p:spPr>
        <p:txBody>
          <a:bodyPr vert="horz" wrap="none" lIns="91440" tIns="45720" rIns="91440" bIns="45720" rtlCol="0" anchor="t" anchorCtr="0">
            <a:normAutofit lnSpcReduction="10000"/>
          </a:bodyPr>
          <a:lstStyle/>
          <a:p>
            <a:r>
              <a:rPr lang="en-CZ" dirty="0">
                <a:solidFill>
                  <a:schemeClr val="accent4"/>
                </a:solidFill>
              </a:rPr>
              <a:t>data management</a:t>
            </a:r>
          </a:p>
        </p:txBody>
      </p:sp>
      <p:sp>
        <p:nvSpPr>
          <p:cNvPr id="13" name="TextBox 12">
            <a:extLst>
              <a:ext uri="{FF2B5EF4-FFF2-40B4-BE49-F238E27FC236}">
                <a16:creationId xmlns:a16="http://schemas.microsoft.com/office/drawing/2014/main" id="{F3DCC08F-7931-99AE-7E65-881EC1B1BA4D}"/>
              </a:ext>
            </a:extLst>
          </p:cNvPr>
          <p:cNvSpPr txBox="1"/>
          <p:nvPr/>
        </p:nvSpPr>
        <p:spPr>
          <a:xfrm>
            <a:off x="6962707" y="4280825"/>
            <a:ext cx="883577" cy="466537"/>
          </a:xfrm>
          <a:prstGeom prst="rect">
            <a:avLst/>
          </a:prstGeom>
        </p:spPr>
        <p:txBody>
          <a:bodyPr vert="horz" wrap="none" lIns="91440" tIns="45720" rIns="91440" bIns="45720" rtlCol="0" anchor="t" anchorCtr="0">
            <a:normAutofit/>
          </a:bodyPr>
          <a:lstStyle/>
          <a:p>
            <a:r>
              <a:rPr lang="en-CZ" dirty="0">
                <a:solidFill>
                  <a:schemeClr val="accent1"/>
                </a:solidFill>
              </a:rPr>
              <a:t>outputs</a:t>
            </a:r>
          </a:p>
        </p:txBody>
      </p:sp>
      <p:sp>
        <p:nvSpPr>
          <p:cNvPr id="14" name="TextBox 13">
            <a:extLst>
              <a:ext uri="{FF2B5EF4-FFF2-40B4-BE49-F238E27FC236}">
                <a16:creationId xmlns:a16="http://schemas.microsoft.com/office/drawing/2014/main" id="{F991E79F-EB58-2081-1002-5AFFFD18F856}"/>
              </a:ext>
            </a:extLst>
          </p:cNvPr>
          <p:cNvSpPr txBox="1"/>
          <p:nvPr/>
        </p:nvSpPr>
        <p:spPr>
          <a:xfrm>
            <a:off x="2897691" y="4481711"/>
            <a:ext cx="1318726" cy="345993"/>
          </a:xfrm>
          <a:prstGeom prst="rect">
            <a:avLst/>
          </a:prstGeom>
        </p:spPr>
        <p:txBody>
          <a:bodyPr vert="horz" wrap="none" lIns="91440" tIns="45720" rIns="91440" bIns="45720" rtlCol="0" anchor="t" anchorCtr="0">
            <a:normAutofit fontScale="92500" lnSpcReduction="10000"/>
          </a:bodyPr>
          <a:lstStyle/>
          <a:p>
            <a:r>
              <a:rPr lang="en-CZ" dirty="0">
                <a:solidFill>
                  <a:schemeClr val="tx2"/>
                </a:solidFill>
              </a:rPr>
              <a:t>FAIR Data</a:t>
            </a:r>
          </a:p>
        </p:txBody>
      </p:sp>
    </p:spTree>
    <p:extLst>
      <p:ext uri="{BB962C8B-B14F-4D97-AF65-F5344CB8AC3E}">
        <p14:creationId xmlns:p14="http://schemas.microsoft.com/office/powerpoint/2010/main" val="3281195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C48BA-252D-4227-5A63-6A3275974959}"/>
              </a:ext>
            </a:extLst>
          </p:cNvPr>
          <p:cNvSpPr>
            <a:spLocks noGrp="1"/>
          </p:cNvSpPr>
          <p:nvPr>
            <p:ph type="title"/>
          </p:nvPr>
        </p:nvSpPr>
        <p:spPr/>
        <p:txBody>
          <a:bodyPr/>
          <a:lstStyle/>
          <a:p>
            <a:r>
              <a:rPr lang="en-GB" dirty="0"/>
              <a:t>4EU+ Alliance</a:t>
            </a:r>
          </a:p>
        </p:txBody>
      </p:sp>
      <p:sp>
        <p:nvSpPr>
          <p:cNvPr id="3" name="Content Placeholder 2">
            <a:extLst>
              <a:ext uri="{FF2B5EF4-FFF2-40B4-BE49-F238E27FC236}">
                <a16:creationId xmlns:a16="http://schemas.microsoft.com/office/drawing/2014/main" id="{68256A5E-7A4C-CED0-3244-942DB0DAEAF7}"/>
              </a:ext>
            </a:extLst>
          </p:cNvPr>
          <p:cNvSpPr>
            <a:spLocks noGrp="1"/>
          </p:cNvSpPr>
          <p:nvPr>
            <p:ph sz="half" idx="1"/>
          </p:nvPr>
        </p:nvSpPr>
        <p:spPr/>
        <p:txBody>
          <a:bodyPr>
            <a:normAutofit fontScale="62500" lnSpcReduction="20000"/>
          </a:bodyPr>
          <a:lstStyle/>
          <a:p>
            <a:r>
              <a:rPr lang="en-GB" sz="2400" dirty="0"/>
              <a:t>4EU+ is a transnational strategic university association.</a:t>
            </a:r>
          </a:p>
          <a:p>
            <a:endParaRPr lang="en-GB" sz="2400" dirty="0"/>
          </a:p>
          <a:p>
            <a:r>
              <a:rPr lang="en-GB" sz="2600"/>
              <a:t>Vision</a:t>
            </a:r>
            <a:r>
              <a:rPr lang="en-GB" sz="2600" dirty="0"/>
              <a:t>: to create one comprehensive research-intensive European University through a new quality of cooperation in</a:t>
            </a:r>
          </a:p>
          <a:p>
            <a:pPr lvl="1"/>
            <a:r>
              <a:rPr lang="en-GB" sz="2200" dirty="0"/>
              <a:t>teaching</a:t>
            </a:r>
          </a:p>
          <a:p>
            <a:pPr lvl="1"/>
            <a:r>
              <a:rPr lang="en-GB" sz="2200" dirty="0"/>
              <a:t>education </a:t>
            </a:r>
          </a:p>
          <a:p>
            <a:pPr lvl="1"/>
            <a:r>
              <a:rPr lang="en-GB" sz="2200" dirty="0"/>
              <a:t>research </a:t>
            </a:r>
          </a:p>
          <a:p>
            <a:pPr lvl="1"/>
            <a:r>
              <a:rPr lang="en-GB" sz="2200" dirty="0"/>
              <a:t>administration</a:t>
            </a:r>
          </a:p>
          <a:p>
            <a:endParaRPr lang="en-GB" sz="2600" dirty="0"/>
          </a:p>
          <a:p>
            <a:r>
              <a:rPr lang="en-GB" sz="2600"/>
              <a:t>For</a:t>
            </a:r>
            <a:r>
              <a:rPr lang="en-GB" sz="2600" dirty="0"/>
              <a:t> more: </a:t>
            </a:r>
            <a:r>
              <a:rPr lang="en-GB" sz="2600" dirty="0">
                <a:hlinkClick r:id="rId2"/>
              </a:rPr>
              <a:t>https://4euplus.eu/</a:t>
            </a:r>
            <a:r>
              <a:rPr lang="en-GB" sz="2600" dirty="0"/>
              <a:t> </a:t>
            </a:r>
          </a:p>
        </p:txBody>
      </p:sp>
      <p:sp>
        <p:nvSpPr>
          <p:cNvPr id="5" name="Footer Placeholder 4">
            <a:extLst>
              <a:ext uri="{FF2B5EF4-FFF2-40B4-BE49-F238E27FC236}">
                <a16:creationId xmlns:a16="http://schemas.microsoft.com/office/drawing/2014/main" id="{DCB9D82F-00FE-3F62-1BA6-DA04CFF1C8FF}"/>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6" name="Picture 5">
            <a:extLst>
              <a:ext uri="{FF2B5EF4-FFF2-40B4-BE49-F238E27FC236}">
                <a16:creationId xmlns:a16="http://schemas.microsoft.com/office/drawing/2014/main" id="{0A00E7BC-F579-6952-E579-4FDE90208CD5}"/>
              </a:ext>
            </a:extLst>
          </p:cNvPr>
          <p:cNvPicPr>
            <a:picLocks noChangeAspect="1"/>
          </p:cNvPicPr>
          <p:nvPr/>
        </p:nvPicPr>
        <p:blipFill>
          <a:blip r:embed="rId3"/>
          <a:stretch>
            <a:fillRect/>
          </a:stretch>
        </p:blipFill>
        <p:spPr>
          <a:xfrm>
            <a:off x="5667556" y="518326"/>
            <a:ext cx="2786330" cy="4078957"/>
          </a:xfrm>
          <a:prstGeom prst="rect">
            <a:avLst/>
          </a:prstGeom>
        </p:spPr>
      </p:pic>
    </p:spTree>
    <p:extLst>
      <p:ext uri="{BB962C8B-B14F-4D97-AF65-F5344CB8AC3E}">
        <p14:creationId xmlns:p14="http://schemas.microsoft.com/office/powerpoint/2010/main" val="3801109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0"/>
          <p:cNvSpPr>
            <a:spLocks noGrp="1"/>
          </p:cNvSpPr>
          <p:nvPr>
            <p:ph type="title"/>
          </p:nvPr>
        </p:nvSpPr>
        <p:spPr/>
        <p:txBody>
          <a:bodyPr/>
          <a:lstStyle/>
          <a:p>
            <a:r>
              <a:rPr lang="cs-CZ" dirty="0" err="1"/>
              <a:t>Research</a:t>
            </a:r>
            <a:r>
              <a:rPr lang="cs-CZ" dirty="0"/>
              <a:t> </a:t>
            </a:r>
            <a:r>
              <a:rPr lang="cs-CZ" dirty="0" err="1"/>
              <a:t>Misconduct</a:t>
            </a:r>
            <a:endParaRPr lang="cs-CZ" dirty="0"/>
          </a:p>
        </p:txBody>
      </p:sp>
      <p:sp>
        <p:nvSpPr>
          <p:cNvPr id="12" name="Zástupný symbol pro obsah 11"/>
          <p:cNvSpPr>
            <a:spLocks noGrp="1"/>
          </p:cNvSpPr>
          <p:nvPr>
            <p:ph sz="half" idx="1"/>
          </p:nvPr>
        </p:nvSpPr>
        <p:spPr>
          <a:xfrm>
            <a:off x="924674" y="2157798"/>
            <a:ext cx="2006466" cy="1436831"/>
          </a:xfrm>
        </p:spPr>
        <p:txBody>
          <a:bodyPr>
            <a:normAutofit/>
          </a:bodyPr>
          <a:lstStyle/>
          <a:p>
            <a:r>
              <a:rPr lang="cs-CZ" sz="2000" dirty="0" err="1"/>
              <a:t>Fabrication</a:t>
            </a:r>
            <a:endParaRPr lang="cs-CZ" sz="2000" dirty="0"/>
          </a:p>
          <a:p>
            <a:r>
              <a:rPr lang="cs-CZ" sz="2000" dirty="0" err="1"/>
              <a:t>Falsification</a:t>
            </a:r>
            <a:endParaRPr lang="cs-CZ" sz="2000" dirty="0"/>
          </a:p>
          <a:p>
            <a:r>
              <a:rPr lang="cs-CZ" sz="2000" dirty="0" err="1"/>
              <a:t>Plagiarism</a:t>
            </a:r>
            <a:endParaRPr lang="cs-CZ" sz="2000"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2" name="Zástupný symbol pro obsah 11">
            <a:extLst>
              <a:ext uri="{FF2B5EF4-FFF2-40B4-BE49-F238E27FC236}">
                <a16:creationId xmlns:a16="http://schemas.microsoft.com/office/drawing/2014/main" id="{EA26B630-B363-97C8-1E61-5CD5E67DB5CB}"/>
              </a:ext>
            </a:extLst>
          </p:cNvPr>
          <p:cNvSpPr txBox="1">
            <a:spLocks/>
          </p:cNvSpPr>
          <p:nvPr/>
        </p:nvSpPr>
        <p:spPr>
          <a:xfrm>
            <a:off x="4321276" y="1950610"/>
            <a:ext cx="4655560" cy="1893467"/>
          </a:xfrm>
          <a:prstGeom prst="rect">
            <a:avLst/>
          </a:prstGeom>
        </p:spPr>
        <p:txBody>
          <a:bodyPr vert="horz" lIns="91440" tIns="45720" rIns="91440" bIns="45720" rtlCol="0">
            <a:normAutofit/>
          </a:bodyPr>
          <a:lstStyle>
            <a:lvl1pPr marL="268288" indent="-268288" algn="l" defTabSz="914400" rtl="0" eaLnBrk="1" latinLnBrk="0" hangingPunct="1">
              <a:spcBef>
                <a:spcPct val="20000"/>
              </a:spcBef>
              <a:buClr>
                <a:schemeClr val="tx2"/>
              </a:buClr>
              <a:buFont typeface="Wingdings" panose="05000000000000000000" pitchFamily="2" charset="2"/>
              <a:buChar char="§"/>
              <a:defRPr sz="2800" kern="1200">
                <a:solidFill>
                  <a:schemeClr val="tx1"/>
                </a:solidFill>
                <a:latin typeface="+mn-lt"/>
                <a:ea typeface="+mn-ea"/>
                <a:cs typeface="+mn-cs"/>
              </a:defRPr>
            </a:lvl1pPr>
            <a:lvl2pPr marL="719138" indent="-261938" algn="l" defTabSz="914400" rtl="0" eaLnBrk="1" latinLnBrk="0" hangingPunct="1">
              <a:spcBef>
                <a:spcPct val="20000"/>
              </a:spcBef>
              <a:buClr>
                <a:schemeClr val="accent6"/>
              </a:buClr>
              <a:buFont typeface="Wingdings" panose="05000000000000000000" pitchFamily="2" charset="2"/>
              <a:buChar char="§"/>
              <a:tabLst/>
              <a:defRPr sz="24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anose="05000000000000000000" pitchFamily="2" charset="2"/>
              <a:buChar char="§"/>
              <a:defRPr sz="2000" kern="1200">
                <a:solidFill>
                  <a:schemeClr val="tx1"/>
                </a:solidFill>
                <a:latin typeface="+mn-lt"/>
                <a:ea typeface="+mn-ea"/>
                <a:cs typeface="+mn-cs"/>
              </a:defRPr>
            </a:lvl3pPr>
            <a:lvl4pPr marL="1614488" indent="-242888" algn="l" defTabSz="914400" rtl="0" eaLnBrk="1" latinLnBrk="0" hangingPunct="1">
              <a:spcBef>
                <a:spcPct val="20000"/>
              </a:spcBef>
              <a:buClr>
                <a:schemeClr val="accent6"/>
              </a:buClr>
              <a:buFont typeface="Wingdings" panose="05000000000000000000" pitchFamily="2" charset="2"/>
              <a:buChar char="§"/>
              <a:defRPr sz="1800" kern="1200">
                <a:solidFill>
                  <a:schemeClr val="tx1"/>
                </a:solidFill>
                <a:latin typeface="+mn-lt"/>
                <a:ea typeface="+mn-ea"/>
                <a:cs typeface="+mn-cs"/>
              </a:defRPr>
            </a:lvl4pPr>
            <a:lvl5pPr marL="2062163" indent="-233363" algn="l" defTabSz="914400" rtl="0" eaLnBrk="1" latinLnBrk="0" hangingPunct="1">
              <a:spcBef>
                <a:spcPct val="20000"/>
              </a:spcBef>
              <a:buClr>
                <a:schemeClr val="tx2"/>
              </a:buClr>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cs-CZ" sz="2000" dirty="0"/>
              <a:t>in </a:t>
            </a:r>
            <a:r>
              <a:rPr lang="cs-CZ" sz="2000" dirty="0" err="1"/>
              <a:t>proposing</a:t>
            </a:r>
            <a:r>
              <a:rPr lang="cs-CZ" sz="2000" dirty="0"/>
              <a:t> </a:t>
            </a:r>
            <a:r>
              <a:rPr lang="cs-CZ" sz="2000" dirty="0" err="1"/>
              <a:t>research</a:t>
            </a:r>
            <a:endParaRPr lang="cs-CZ" sz="2000" dirty="0"/>
          </a:p>
          <a:p>
            <a:pPr marL="0" indent="0">
              <a:buNone/>
            </a:pPr>
            <a:r>
              <a:rPr lang="cs-CZ" sz="2000" dirty="0"/>
              <a:t>in </a:t>
            </a:r>
            <a:r>
              <a:rPr lang="cs-CZ" sz="2000" dirty="0" err="1"/>
              <a:t>performing</a:t>
            </a:r>
            <a:r>
              <a:rPr lang="cs-CZ" sz="2000" dirty="0"/>
              <a:t> </a:t>
            </a:r>
            <a:r>
              <a:rPr lang="cs-CZ" sz="2000" dirty="0" err="1"/>
              <a:t>research</a:t>
            </a:r>
            <a:r>
              <a:rPr lang="cs-CZ" sz="2000" dirty="0"/>
              <a:t> </a:t>
            </a:r>
          </a:p>
          <a:p>
            <a:pPr marL="0" indent="0">
              <a:buNone/>
            </a:pPr>
            <a:r>
              <a:rPr lang="cs-CZ" sz="2000" dirty="0"/>
              <a:t>in </a:t>
            </a:r>
            <a:r>
              <a:rPr lang="cs-CZ" sz="2000" dirty="0" err="1"/>
              <a:t>reviewing</a:t>
            </a:r>
            <a:r>
              <a:rPr lang="cs-CZ" sz="2000" dirty="0"/>
              <a:t> </a:t>
            </a:r>
            <a:r>
              <a:rPr lang="cs-CZ" sz="2000" dirty="0" err="1"/>
              <a:t>research</a:t>
            </a:r>
            <a:endParaRPr lang="cs-CZ" sz="2000" dirty="0"/>
          </a:p>
          <a:p>
            <a:pPr marL="0" indent="0">
              <a:buNone/>
            </a:pPr>
            <a:r>
              <a:rPr lang="cs-CZ" sz="2000" dirty="0"/>
              <a:t>in reporting </a:t>
            </a:r>
            <a:r>
              <a:rPr lang="cs-CZ" sz="2000" dirty="0" err="1"/>
              <a:t>research</a:t>
            </a:r>
            <a:r>
              <a:rPr lang="cs-CZ" sz="2000" dirty="0"/>
              <a:t> </a:t>
            </a:r>
            <a:r>
              <a:rPr lang="cs-CZ" sz="2000" dirty="0" err="1"/>
              <a:t>results</a:t>
            </a:r>
            <a:r>
              <a:rPr lang="cs-CZ" sz="2000" dirty="0"/>
              <a:t> </a:t>
            </a:r>
          </a:p>
        </p:txBody>
      </p:sp>
      <p:sp>
        <p:nvSpPr>
          <p:cNvPr id="4" name="Right Arrow 3">
            <a:extLst>
              <a:ext uri="{FF2B5EF4-FFF2-40B4-BE49-F238E27FC236}">
                <a16:creationId xmlns:a16="http://schemas.microsoft.com/office/drawing/2014/main" id="{F35499EA-08A4-3224-2B4A-E8356539EBEA}"/>
              </a:ext>
            </a:extLst>
          </p:cNvPr>
          <p:cNvSpPr/>
          <p:nvPr/>
        </p:nvSpPr>
        <p:spPr>
          <a:xfrm>
            <a:off x="2931140" y="2143903"/>
            <a:ext cx="1270990" cy="113098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Z">
              <a:solidFill>
                <a:schemeClr val="accent1"/>
              </a:solidFill>
            </a:endParaRPr>
          </a:p>
        </p:txBody>
      </p:sp>
      <p:sp>
        <p:nvSpPr>
          <p:cNvPr id="10" name="TextBox 9">
            <a:extLst>
              <a:ext uri="{FF2B5EF4-FFF2-40B4-BE49-F238E27FC236}">
                <a16:creationId xmlns:a16="http://schemas.microsoft.com/office/drawing/2014/main" id="{83C449BA-82D7-FE03-184B-7FFB91B23139}"/>
              </a:ext>
            </a:extLst>
          </p:cNvPr>
          <p:cNvSpPr txBox="1"/>
          <p:nvPr/>
        </p:nvSpPr>
        <p:spPr>
          <a:xfrm>
            <a:off x="3359649" y="-955497"/>
            <a:ext cx="0" cy="0"/>
          </a:xfrm>
          <a:prstGeom prst="rect">
            <a:avLst/>
          </a:prstGeom>
        </p:spPr>
        <p:txBody>
          <a:bodyPr vert="horz" wrap="none" lIns="91440" tIns="45720" rIns="91440" bIns="45720" rtlCol="0" anchor="t" anchorCtr="0">
            <a:normAutofit fontScale="25000" lnSpcReduction="20000"/>
          </a:bodyPr>
          <a:lstStyle/>
          <a:p>
            <a:endParaRPr lang="en-CZ" dirty="0">
              <a:solidFill>
                <a:schemeClr val="accent1"/>
              </a:solidFill>
            </a:endParaRPr>
          </a:p>
        </p:txBody>
      </p:sp>
    </p:spTree>
    <p:extLst>
      <p:ext uri="{BB962C8B-B14F-4D97-AF65-F5344CB8AC3E}">
        <p14:creationId xmlns:p14="http://schemas.microsoft.com/office/powerpoint/2010/main" val="15416478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0"/>
          <p:cNvSpPr>
            <a:spLocks noGrp="1"/>
          </p:cNvSpPr>
          <p:nvPr>
            <p:ph type="title"/>
          </p:nvPr>
        </p:nvSpPr>
        <p:spPr>
          <a:xfrm>
            <a:off x="379240" y="1076138"/>
            <a:ext cx="5908543" cy="619928"/>
          </a:xfrm>
        </p:spPr>
        <p:txBody>
          <a:bodyPr>
            <a:normAutofit/>
          </a:bodyPr>
          <a:lstStyle/>
          <a:p>
            <a:r>
              <a:rPr lang="cs-CZ" dirty="0" err="1"/>
              <a:t>Research</a:t>
            </a:r>
            <a:r>
              <a:rPr lang="cs-CZ" dirty="0"/>
              <a:t> </a:t>
            </a:r>
            <a:r>
              <a:rPr lang="cs-CZ" dirty="0" err="1"/>
              <a:t>Misconduct</a:t>
            </a:r>
            <a:r>
              <a:rPr lang="cs-CZ" dirty="0"/>
              <a:t> </a:t>
            </a:r>
            <a:r>
              <a:rPr lang="cs-CZ"/>
              <a:t>– </a:t>
            </a:r>
            <a:r>
              <a:rPr lang="en-US"/>
              <a:t>some </a:t>
            </a:r>
            <a:r>
              <a:rPr lang="cs-CZ" dirty="0" err="1"/>
              <a:t>examples</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10" name="TextBox 9">
            <a:extLst>
              <a:ext uri="{FF2B5EF4-FFF2-40B4-BE49-F238E27FC236}">
                <a16:creationId xmlns:a16="http://schemas.microsoft.com/office/drawing/2014/main" id="{83C449BA-82D7-FE03-184B-7FFB91B23139}"/>
              </a:ext>
            </a:extLst>
          </p:cNvPr>
          <p:cNvSpPr txBox="1"/>
          <p:nvPr/>
        </p:nvSpPr>
        <p:spPr>
          <a:xfrm>
            <a:off x="3359649" y="-955497"/>
            <a:ext cx="0" cy="0"/>
          </a:xfrm>
          <a:prstGeom prst="rect">
            <a:avLst/>
          </a:prstGeom>
        </p:spPr>
        <p:txBody>
          <a:bodyPr vert="horz" wrap="none" lIns="91440" tIns="45720" rIns="91440" bIns="45720" rtlCol="0" anchor="t" anchorCtr="0">
            <a:normAutofit fontScale="25000" lnSpcReduction="20000"/>
          </a:bodyPr>
          <a:lstStyle/>
          <a:p>
            <a:endParaRPr lang="en-CZ" dirty="0">
              <a:solidFill>
                <a:schemeClr val="accent1"/>
              </a:solidFill>
            </a:endParaRPr>
          </a:p>
        </p:txBody>
      </p:sp>
      <p:pic>
        <p:nvPicPr>
          <p:cNvPr id="7" name="Picture 6">
            <a:extLst>
              <a:ext uri="{FF2B5EF4-FFF2-40B4-BE49-F238E27FC236}">
                <a16:creationId xmlns:a16="http://schemas.microsoft.com/office/drawing/2014/main" id="{AA3D5B8F-F625-0B8E-EEA2-6F9918C56E59}"/>
              </a:ext>
            </a:extLst>
          </p:cNvPr>
          <p:cNvPicPr>
            <a:picLocks noChangeAspect="1"/>
          </p:cNvPicPr>
          <p:nvPr/>
        </p:nvPicPr>
        <p:blipFill>
          <a:blip r:embed="rId3"/>
          <a:stretch>
            <a:fillRect/>
          </a:stretch>
        </p:blipFill>
        <p:spPr>
          <a:xfrm>
            <a:off x="336656" y="1675214"/>
            <a:ext cx="2692400" cy="596900"/>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5CDB699C-C2F8-A901-B84F-874121D4AF63}"/>
              </a:ext>
            </a:extLst>
          </p:cNvPr>
          <p:cNvPicPr>
            <a:picLocks noChangeAspect="1"/>
          </p:cNvPicPr>
          <p:nvPr/>
        </p:nvPicPr>
        <p:blipFill>
          <a:blip r:embed="rId4"/>
          <a:stretch>
            <a:fillRect/>
          </a:stretch>
        </p:blipFill>
        <p:spPr>
          <a:xfrm>
            <a:off x="3263900" y="1687391"/>
            <a:ext cx="2590800" cy="660400"/>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id="{AE0A7E82-FD43-CE0F-5B2B-1DAB08BB2203}"/>
              </a:ext>
            </a:extLst>
          </p:cNvPr>
          <p:cNvPicPr>
            <a:picLocks noChangeAspect="1"/>
          </p:cNvPicPr>
          <p:nvPr/>
        </p:nvPicPr>
        <p:blipFill>
          <a:blip r:embed="rId5"/>
          <a:stretch>
            <a:fillRect/>
          </a:stretch>
        </p:blipFill>
        <p:spPr>
          <a:xfrm>
            <a:off x="3598850" y="2495493"/>
            <a:ext cx="2095500" cy="355600"/>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F1F6BD8E-35F9-61B2-6B3E-5808A6C2DC63}"/>
              </a:ext>
            </a:extLst>
          </p:cNvPr>
          <p:cNvPicPr>
            <a:picLocks noChangeAspect="1"/>
          </p:cNvPicPr>
          <p:nvPr/>
        </p:nvPicPr>
        <p:blipFill>
          <a:blip r:embed="rId6"/>
          <a:stretch>
            <a:fillRect/>
          </a:stretch>
        </p:blipFill>
        <p:spPr>
          <a:xfrm>
            <a:off x="3351282" y="2946388"/>
            <a:ext cx="2552700" cy="787400"/>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DED21F8D-0925-44CA-9361-281F785AD777}"/>
              </a:ext>
            </a:extLst>
          </p:cNvPr>
          <p:cNvPicPr>
            <a:picLocks noChangeAspect="1"/>
          </p:cNvPicPr>
          <p:nvPr/>
        </p:nvPicPr>
        <p:blipFill>
          <a:blip r:embed="rId7"/>
          <a:stretch>
            <a:fillRect/>
          </a:stretch>
        </p:blipFill>
        <p:spPr>
          <a:xfrm>
            <a:off x="6105444" y="1704262"/>
            <a:ext cx="2590800" cy="914400"/>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A78F28E7-675F-79B9-108C-CE398702AF75}"/>
              </a:ext>
            </a:extLst>
          </p:cNvPr>
          <p:cNvPicPr>
            <a:picLocks noChangeAspect="1"/>
          </p:cNvPicPr>
          <p:nvPr/>
        </p:nvPicPr>
        <p:blipFill>
          <a:blip r:embed="rId8"/>
          <a:stretch>
            <a:fillRect/>
          </a:stretch>
        </p:blipFill>
        <p:spPr>
          <a:xfrm>
            <a:off x="6178444" y="2842789"/>
            <a:ext cx="2628900" cy="584200"/>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1151733D-4772-582D-7BE4-76481B22EE3B}"/>
              </a:ext>
            </a:extLst>
          </p:cNvPr>
          <p:cNvPicPr>
            <a:picLocks noChangeAspect="1"/>
          </p:cNvPicPr>
          <p:nvPr/>
        </p:nvPicPr>
        <p:blipFill>
          <a:blip r:embed="rId9"/>
          <a:stretch>
            <a:fillRect/>
          </a:stretch>
        </p:blipFill>
        <p:spPr>
          <a:xfrm>
            <a:off x="6105444" y="3576032"/>
            <a:ext cx="2628900" cy="419100"/>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68CEDA2E-C55F-2FEB-449B-672046EDDEBE}"/>
              </a:ext>
            </a:extLst>
          </p:cNvPr>
          <p:cNvPicPr>
            <a:picLocks noChangeAspect="1"/>
          </p:cNvPicPr>
          <p:nvPr/>
        </p:nvPicPr>
        <p:blipFill>
          <a:blip r:embed="rId10"/>
          <a:stretch>
            <a:fillRect/>
          </a:stretch>
        </p:blipFill>
        <p:spPr>
          <a:xfrm>
            <a:off x="3151287" y="3850296"/>
            <a:ext cx="2590800" cy="78740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4BF001FB-585E-6D5D-7266-5B9330807E9F}"/>
              </a:ext>
            </a:extLst>
          </p:cNvPr>
          <p:cNvPicPr>
            <a:picLocks noChangeAspect="1"/>
          </p:cNvPicPr>
          <p:nvPr/>
        </p:nvPicPr>
        <p:blipFill>
          <a:blip r:embed="rId11"/>
          <a:stretch>
            <a:fillRect/>
          </a:stretch>
        </p:blipFill>
        <p:spPr>
          <a:xfrm>
            <a:off x="436283" y="2390478"/>
            <a:ext cx="2715004" cy="438211"/>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C5DD3E21-5843-B84A-E5C8-DAD6F16C34FD}"/>
              </a:ext>
            </a:extLst>
          </p:cNvPr>
          <p:cNvPicPr>
            <a:picLocks noChangeAspect="1"/>
          </p:cNvPicPr>
          <p:nvPr/>
        </p:nvPicPr>
        <p:blipFill>
          <a:blip r:embed="rId12"/>
          <a:stretch>
            <a:fillRect/>
          </a:stretch>
        </p:blipFill>
        <p:spPr>
          <a:xfrm>
            <a:off x="5960178" y="4144175"/>
            <a:ext cx="2603500" cy="4953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66AFFE49-4DCF-54EC-5C54-B052B8BF4627}"/>
              </a:ext>
            </a:extLst>
          </p:cNvPr>
          <p:cNvPicPr>
            <a:picLocks noChangeAspect="1"/>
          </p:cNvPicPr>
          <p:nvPr/>
        </p:nvPicPr>
        <p:blipFill>
          <a:blip r:embed="rId13"/>
          <a:stretch>
            <a:fillRect/>
          </a:stretch>
        </p:blipFill>
        <p:spPr>
          <a:xfrm>
            <a:off x="409820" y="2900847"/>
            <a:ext cx="2667000" cy="419100"/>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2BFDB7F9-8A00-9AC4-3194-AEC3EBA6BCC2}"/>
              </a:ext>
            </a:extLst>
          </p:cNvPr>
          <p:cNvPicPr>
            <a:picLocks noChangeAspect="1"/>
          </p:cNvPicPr>
          <p:nvPr/>
        </p:nvPicPr>
        <p:blipFill>
          <a:blip r:embed="rId14"/>
          <a:stretch>
            <a:fillRect/>
          </a:stretch>
        </p:blipFill>
        <p:spPr>
          <a:xfrm>
            <a:off x="467624" y="3397138"/>
            <a:ext cx="2565400" cy="622300"/>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4A085F50-DF37-7E23-542E-E2886A5D4CF7}"/>
              </a:ext>
            </a:extLst>
          </p:cNvPr>
          <p:cNvPicPr>
            <a:picLocks noChangeAspect="1"/>
          </p:cNvPicPr>
          <p:nvPr/>
        </p:nvPicPr>
        <p:blipFill>
          <a:blip r:embed="rId15"/>
          <a:stretch>
            <a:fillRect/>
          </a:stretch>
        </p:blipFill>
        <p:spPr>
          <a:xfrm>
            <a:off x="323552" y="4091596"/>
            <a:ext cx="2641600" cy="546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8519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4C58D-597D-587F-60FE-78A3E87740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E894CF-69BB-17AB-5ABA-19230F010762}"/>
              </a:ext>
            </a:extLst>
          </p:cNvPr>
          <p:cNvSpPr>
            <a:spLocks noGrp="1"/>
          </p:cNvSpPr>
          <p:nvPr>
            <p:ph type="title"/>
          </p:nvPr>
        </p:nvSpPr>
        <p:spPr>
          <a:xfrm>
            <a:off x="379241" y="1076138"/>
            <a:ext cx="7344038" cy="510837"/>
          </a:xfrm>
        </p:spPr>
        <p:txBody>
          <a:bodyPr>
            <a:normAutofit/>
          </a:bodyPr>
          <a:lstStyle/>
          <a:p>
            <a:r>
              <a:rPr lang="cs-CZ" err="1"/>
              <a:t>Question</a:t>
            </a:r>
            <a:r>
              <a:rPr lang="cs-CZ"/>
              <a:t> </a:t>
            </a:r>
            <a:r>
              <a:rPr lang="cs-CZ" err="1"/>
              <a:t>for</a:t>
            </a:r>
            <a:r>
              <a:rPr lang="cs-CZ"/>
              <a:t> </a:t>
            </a:r>
            <a:r>
              <a:rPr lang="cs-CZ" err="1"/>
              <a:t>you</a:t>
            </a:r>
            <a:r>
              <a:rPr lang="cs-CZ"/>
              <a:t>:</a:t>
            </a:r>
            <a:endParaRPr lang="en-US"/>
          </a:p>
        </p:txBody>
      </p:sp>
      <p:sp>
        <p:nvSpPr>
          <p:cNvPr id="3" name="Content Placeholder 2">
            <a:extLst>
              <a:ext uri="{FF2B5EF4-FFF2-40B4-BE49-F238E27FC236}">
                <a16:creationId xmlns:a16="http://schemas.microsoft.com/office/drawing/2014/main" id="{E4963A50-8332-03DA-99BD-A6F58160C235}"/>
              </a:ext>
            </a:extLst>
          </p:cNvPr>
          <p:cNvSpPr>
            <a:spLocks noGrp="1"/>
          </p:cNvSpPr>
          <p:nvPr>
            <p:ph sz="half" idx="1"/>
          </p:nvPr>
        </p:nvSpPr>
        <p:spPr>
          <a:xfrm>
            <a:off x="377138" y="1707061"/>
            <a:ext cx="7278128" cy="2890818"/>
          </a:xfrm>
        </p:spPr>
        <p:txBody>
          <a:bodyPr vert="horz" lIns="91440" tIns="45720" rIns="91440" bIns="45720" rtlCol="0" anchor="t">
            <a:normAutofit/>
          </a:bodyPr>
          <a:lstStyle/>
          <a:p>
            <a:pPr marL="0" indent="0">
              <a:buNone/>
            </a:pPr>
            <a:r>
              <a:rPr lang="en-US" sz="2600">
                <a:cs typeface="Arial"/>
              </a:rPr>
              <a:t>Are you familiar with any of situations</a:t>
            </a:r>
            <a:r>
              <a:rPr lang="cs-CZ" sz="2600">
                <a:cs typeface="Arial"/>
              </a:rPr>
              <a:t> </a:t>
            </a:r>
            <a:r>
              <a:rPr lang="cs-CZ" sz="2600" err="1">
                <a:cs typeface="Arial"/>
              </a:rPr>
              <a:t>mentioned</a:t>
            </a:r>
            <a:r>
              <a:rPr lang="cs-CZ" sz="2600">
                <a:cs typeface="Arial"/>
              </a:rPr>
              <a:t> on </a:t>
            </a:r>
            <a:r>
              <a:rPr lang="cs-CZ" sz="2600" err="1">
                <a:cs typeface="Arial"/>
              </a:rPr>
              <a:t>previous</a:t>
            </a:r>
            <a:r>
              <a:rPr lang="cs-CZ" sz="2600">
                <a:cs typeface="Arial"/>
              </a:rPr>
              <a:t> slide</a:t>
            </a:r>
            <a:r>
              <a:rPr lang="en-US" sz="2600">
                <a:cs typeface="Arial"/>
              </a:rPr>
              <a:t>?</a:t>
            </a:r>
            <a:endParaRPr lang="cs-CZ" sz="2600">
              <a:cs typeface="Arial"/>
            </a:endParaRPr>
          </a:p>
          <a:p>
            <a:pPr marL="0" indent="0">
              <a:buNone/>
            </a:pPr>
            <a:endParaRPr lang="cs-CZ" sz="2600">
              <a:cs typeface="Arial"/>
            </a:endParaRPr>
          </a:p>
          <a:p>
            <a:pPr marL="0" indent="0">
              <a:buNone/>
            </a:pPr>
            <a:r>
              <a:rPr lang="cs-CZ" sz="2600" err="1">
                <a:cs typeface="Arial"/>
              </a:rPr>
              <a:t>Please</a:t>
            </a:r>
            <a:r>
              <a:rPr lang="cs-CZ" sz="2600">
                <a:cs typeface="Arial"/>
              </a:rPr>
              <a:t> </a:t>
            </a:r>
            <a:r>
              <a:rPr lang="cs-CZ" sz="2600" err="1">
                <a:cs typeface="Arial"/>
              </a:rPr>
              <a:t>answer</a:t>
            </a:r>
            <a:r>
              <a:rPr lang="cs-CZ" sz="2600">
                <a:cs typeface="Arial"/>
              </a:rPr>
              <a:t> on </a:t>
            </a:r>
          </a:p>
          <a:p>
            <a:pPr marL="0" indent="0">
              <a:buNone/>
            </a:pPr>
            <a:endParaRPr lang="cs-CZ" sz="2600">
              <a:cs typeface="Arial"/>
            </a:endParaRPr>
          </a:p>
          <a:p>
            <a:pPr marL="0" indent="0">
              <a:buNone/>
            </a:pPr>
            <a:r>
              <a:rPr lang="cs-CZ" sz="1600" err="1">
                <a:cs typeface="Arial"/>
              </a:rPr>
              <a:t>Don´t</a:t>
            </a:r>
            <a:r>
              <a:rPr lang="cs-CZ" sz="1600">
                <a:cs typeface="Arial"/>
              </a:rPr>
              <a:t> </a:t>
            </a:r>
            <a:r>
              <a:rPr lang="cs-CZ" sz="1600" err="1">
                <a:cs typeface="Arial"/>
              </a:rPr>
              <a:t>worry</a:t>
            </a:r>
            <a:r>
              <a:rPr lang="cs-CZ" sz="1600">
                <a:cs typeface="Arial"/>
              </a:rPr>
              <a:t>, </a:t>
            </a:r>
            <a:r>
              <a:rPr lang="cs-CZ" sz="1600" err="1">
                <a:cs typeface="Arial"/>
              </a:rPr>
              <a:t>answers</a:t>
            </a:r>
            <a:r>
              <a:rPr lang="cs-CZ" sz="1600">
                <a:cs typeface="Arial"/>
              </a:rPr>
              <a:t>  </a:t>
            </a:r>
            <a:r>
              <a:rPr lang="cs-CZ" sz="1600" err="1">
                <a:cs typeface="Arial"/>
              </a:rPr>
              <a:t>anonymous</a:t>
            </a:r>
            <a:r>
              <a:rPr lang="cs-CZ" sz="1600">
                <a:cs typeface="Arial"/>
              </a:rPr>
              <a:t> and </a:t>
            </a:r>
            <a:r>
              <a:rPr lang="cs-CZ" sz="1600" err="1">
                <a:cs typeface="Arial"/>
              </a:rPr>
              <a:t>won´t</a:t>
            </a:r>
            <a:r>
              <a:rPr lang="cs-CZ" sz="1600">
                <a:cs typeface="Arial"/>
              </a:rPr>
              <a:t> </a:t>
            </a:r>
            <a:r>
              <a:rPr lang="cs-CZ" sz="1600" err="1">
                <a:cs typeface="Arial"/>
              </a:rPr>
              <a:t>be</a:t>
            </a:r>
            <a:r>
              <a:rPr lang="cs-CZ" sz="1600">
                <a:cs typeface="Arial"/>
              </a:rPr>
              <a:t> </a:t>
            </a:r>
            <a:r>
              <a:rPr lang="cs-CZ" sz="1600" err="1">
                <a:cs typeface="Arial"/>
              </a:rPr>
              <a:t>processed</a:t>
            </a:r>
            <a:r>
              <a:rPr lang="cs-CZ" sz="1600">
                <a:cs typeface="Arial"/>
              </a:rPr>
              <a:t> </a:t>
            </a:r>
            <a:r>
              <a:rPr lang="cs-CZ" sz="1600" err="1">
                <a:cs typeface="Arial"/>
              </a:rPr>
              <a:t>further</a:t>
            </a:r>
            <a:r>
              <a:rPr lang="cs-CZ" sz="1600">
                <a:cs typeface="Arial"/>
              </a:rPr>
              <a:t> in any </a:t>
            </a:r>
            <a:r>
              <a:rPr lang="cs-CZ" sz="1600" err="1">
                <a:cs typeface="Arial"/>
              </a:rPr>
              <a:t>way</a:t>
            </a:r>
            <a:r>
              <a:rPr lang="cs-CZ" sz="1600">
                <a:cs typeface="Arial"/>
              </a:rPr>
              <a:t>.</a:t>
            </a:r>
          </a:p>
        </p:txBody>
      </p:sp>
      <p:sp>
        <p:nvSpPr>
          <p:cNvPr id="5" name="Footer Placeholder 4">
            <a:extLst>
              <a:ext uri="{FF2B5EF4-FFF2-40B4-BE49-F238E27FC236}">
                <a16:creationId xmlns:a16="http://schemas.microsoft.com/office/drawing/2014/main" id="{A09E00A7-FD73-E2F2-7CAB-7B2F101C23F4}"/>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6" name="Picture 5">
            <a:extLst>
              <a:ext uri="{FF2B5EF4-FFF2-40B4-BE49-F238E27FC236}">
                <a16:creationId xmlns:a16="http://schemas.microsoft.com/office/drawing/2014/main" id="{D67623F7-742A-5724-4D10-2808874C6BB0}"/>
              </a:ext>
            </a:extLst>
          </p:cNvPr>
          <p:cNvPicPr>
            <a:picLocks noChangeAspect="1"/>
          </p:cNvPicPr>
          <p:nvPr/>
        </p:nvPicPr>
        <p:blipFill>
          <a:blip r:embed="rId2"/>
          <a:stretch>
            <a:fillRect/>
          </a:stretch>
        </p:blipFill>
        <p:spPr>
          <a:xfrm>
            <a:off x="3080480" y="2985025"/>
            <a:ext cx="1766895" cy="667972"/>
          </a:xfrm>
          <a:prstGeom prst="rect">
            <a:avLst/>
          </a:prstGeom>
        </p:spPr>
      </p:pic>
    </p:spTree>
    <p:extLst>
      <p:ext uri="{BB962C8B-B14F-4D97-AF65-F5344CB8AC3E}">
        <p14:creationId xmlns:p14="http://schemas.microsoft.com/office/powerpoint/2010/main" val="40437642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0"/>
          <p:cNvSpPr>
            <a:spLocks noGrp="1"/>
          </p:cNvSpPr>
          <p:nvPr>
            <p:ph type="title"/>
          </p:nvPr>
        </p:nvSpPr>
        <p:spPr/>
        <p:txBody>
          <a:bodyPr/>
          <a:lstStyle/>
          <a:p>
            <a:r>
              <a:rPr lang="cs-CZ" dirty="0" err="1"/>
              <a:t>How</a:t>
            </a:r>
            <a:r>
              <a:rPr lang="cs-CZ" dirty="0"/>
              <a:t> to </a:t>
            </a:r>
            <a:r>
              <a:rPr lang="cs-CZ" dirty="0" err="1"/>
              <a:t>prevent</a:t>
            </a:r>
            <a:r>
              <a:rPr lang="cs-CZ" dirty="0"/>
              <a:t> </a:t>
            </a:r>
            <a:r>
              <a:rPr lang="cs-CZ" dirty="0" err="1"/>
              <a:t>violations</a:t>
            </a:r>
            <a:r>
              <a:rPr lang="cs-CZ" dirty="0"/>
              <a:t>?</a:t>
            </a:r>
          </a:p>
        </p:txBody>
      </p:sp>
      <p:sp>
        <p:nvSpPr>
          <p:cNvPr id="12" name="Zástupný symbol pro obsah 11"/>
          <p:cNvSpPr>
            <a:spLocks noGrp="1"/>
          </p:cNvSpPr>
          <p:nvPr>
            <p:ph sz="half" idx="1"/>
          </p:nvPr>
        </p:nvSpPr>
        <p:spPr>
          <a:xfrm>
            <a:off x="377137" y="1707061"/>
            <a:ext cx="8057945" cy="2890222"/>
          </a:xfrm>
        </p:spPr>
        <p:txBody>
          <a:bodyPr>
            <a:normAutofit/>
          </a:bodyPr>
          <a:lstStyle/>
          <a:p>
            <a:r>
              <a:rPr lang="cs-CZ" sz="2000" b="1" err="1">
                <a:solidFill>
                  <a:schemeClr val="tx2"/>
                </a:solidFill>
              </a:rPr>
              <a:t>Prevention</a:t>
            </a:r>
            <a:r>
              <a:rPr lang="cs-CZ" sz="2000" dirty="0"/>
              <a:t> </a:t>
            </a:r>
            <a:r>
              <a:rPr lang="cs-CZ" sz="2000" dirty="0" err="1"/>
              <a:t>of</a:t>
            </a:r>
            <a:r>
              <a:rPr lang="cs-CZ" sz="2000" dirty="0"/>
              <a:t> </a:t>
            </a:r>
            <a:r>
              <a:rPr lang="cs-CZ" sz="2000" dirty="0" err="1"/>
              <a:t>misconduct</a:t>
            </a:r>
            <a:r>
              <a:rPr lang="cs-CZ" sz="2000" dirty="0"/>
              <a:t> and proper </a:t>
            </a:r>
            <a:r>
              <a:rPr lang="cs-CZ" sz="2000" b="1" dirty="0" err="1">
                <a:solidFill>
                  <a:schemeClr val="tx2"/>
                </a:solidFill>
              </a:rPr>
              <a:t>training</a:t>
            </a:r>
            <a:r>
              <a:rPr lang="cs-CZ" sz="2000" dirty="0"/>
              <a:t> </a:t>
            </a:r>
            <a:r>
              <a:rPr lang="en-US" sz="2000"/>
              <a:t>are</a:t>
            </a:r>
            <a:r>
              <a:rPr lang="cs-CZ" sz="2000" dirty="0"/>
              <a:t> very </a:t>
            </a:r>
            <a:r>
              <a:rPr lang="cs-CZ" sz="2000" dirty="0" err="1"/>
              <a:t>important</a:t>
            </a:r>
            <a:r>
              <a:rPr lang="cs-CZ" sz="2000" dirty="0"/>
              <a:t>.</a:t>
            </a:r>
          </a:p>
          <a:p>
            <a:r>
              <a:rPr lang="cs-CZ" sz="2000" dirty="0" err="1"/>
              <a:t>example</a:t>
            </a:r>
            <a:r>
              <a:rPr lang="cs-CZ" sz="2000" dirty="0"/>
              <a:t>: </a:t>
            </a:r>
            <a:r>
              <a:rPr lang="cs-CZ" sz="2000" dirty="0" err="1"/>
              <a:t>Tha</a:t>
            </a:r>
            <a:r>
              <a:rPr lang="cs-CZ" sz="2000" dirty="0"/>
              <a:t> LAB by ORI</a:t>
            </a:r>
          </a:p>
          <a:p>
            <a:pPr marL="0" indent="0">
              <a:buNone/>
            </a:pPr>
            <a:endParaRPr lang="cs-CZ" sz="2000" dirty="0"/>
          </a:p>
          <a:p>
            <a:pPr marL="0" indent="0">
              <a:buNone/>
            </a:pPr>
            <a:endParaRPr lang="cs-CZ" sz="2000"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2" name="TextBox 1">
            <a:extLst>
              <a:ext uri="{FF2B5EF4-FFF2-40B4-BE49-F238E27FC236}">
                <a16:creationId xmlns:a16="http://schemas.microsoft.com/office/drawing/2014/main" id="{CE196FD8-86FC-4508-3AB2-0FF21232FDF6}"/>
              </a:ext>
            </a:extLst>
          </p:cNvPr>
          <p:cNvSpPr txBox="1"/>
          <p:nvPr/>
        </p:nvSpPr>
        <p:spPr>
          <a:xfrm>
            <a:off x="1808252" y="1479479"/>
            <a:ext cx="0" cy="0"/>
          </a:xfrm>
          <a:prstGeom prst="rect">
            <a:avLst/>
          </a:prstGeom>
        </p:spPr>
        <p:txBody>
          <a:bodyPr vert="horz" wrap="none" lIns="91440" tIns="45720" rIns="91440" bIns="45720" rtlCol="0" anchor="t" anchorCtr="0">
            <a:normAutofit fontScale="25000" lnSpcReduction="20000"/>
          </a:bodyPr>
          <a:lstStyle/>
          <a:p>
            <a:endParaRPr lang="en-CZ" dirty="0"/>
          </a:p>
        </p:txBody>
      </p:sp>
      <p:pic>
        <p:nvPicPr>
          <p:cNvPr id="3" name="Picture 2">
            <a:hlinkClick r:id="rId3"/>
            <a:extLst>
              <a:ext uri="{FF2B5EF4-FFF2-40B4-BE49-F238E27FC236}">
                <a16:creationId xmlns:a16="http://schemas.microsoft.com/office/drawing/2014/main" id="{84A94D79-7EDF-37E0-15C3-7111BC5CFD31}"/>
              </a:ext>
            </a:extLst>
          </p:cNvPr>
          <p:cNvPicPr>
            <a:picLocks noChangeAspect="1"/>
          </p:cNvPicPr>
          <p:nvPr/>
        </p:nvPicPr>
        <p:blipFill>
          <a:blip r:embed="rId4"/>
          <a:stretch>
            <a:fillRect/>
          </a:stretch>
        </p:blipFill>
        <p:spPr>
          <a:xfrm>
            <a:off x="633288" y="2543005"/>
            <a:ext cx="3244703" cy="1524357"/>
          </a:xfrm>
          <a:prstGeom prst="rect">
            <a:avLst/>
          </a:prstGeom>
        </p:spPr>
      </p:pic>
      <p:sp>
        <p:nvSpPr>
          <p:cNvPr id="6" name="TextBox 5">
            <a:extLst>
              <a:ext uri="{FF2B5EF4-FFF2-40B4-BE49-F238E27FC236}">
                <a16:creationId xmlns:a16="http://schemas.microsoft.com/office/drawing/2014/main" id="{0E99B487-F0D2-A8CD-9FEC-E76920E92AB1}"/>
              </a:ext>
            </a:extLst>
          </p:cNvPr>
          <p:cNvSpPr txBox="1"/>
          <p:nvPr/>
        </p:nvSpPr>
        <p:spPr>
          <a:xfrm>
            <a:off x="633288" y="4197617"/>
            <a:ext cx="4572000" cy="369332"/>
          </a:xfrm>
          <a:prstGeom prst="rect">
            <a:avLst/>
          </a:prstGeom>
          <a:noFill/>
        </p:spPr>
        <p:txBody>
          <a:bodyPr wrap="square">
            <a:spAutoFit/>
          </a:bodyPr>
          <a:lstStyle/>
          <a:p>
            <a:r>
              <a:rPr lang="en-CZ" dirty="0">
                <a:hlinkClick r:id="rId5"/>
              </a:rPr>
              <a:t>https://ori.hhs.gov/the-lab</a:t>
            </a:r>
            <a:endParaRPr lang="en-CZ" dirty="0"/>
          </a:p>
        </p:txBody>
      </p:sp>
      <p:pic>
        <p:nvPicPr>
          <p:cNvPr id="7" name="Picture 6">
            <a:extLst>
              <a:ext uri="{FF2B5EF4-FFF2-40B4-BE49-F238E27FC236}">
                <a16:creationId xmlns:a16="http://schemas.microsoft.com/office/drawing/2014/main" id="{7622584D-1CA5-0399-DDBF-22A6AD7C462D}"/>
              </a:ext>
            </a:extLst>
          </p:cNvPr>
          <p:cNvPicPr>
            <a:picLocks noChangeAspect="1"/>
          </p:cNvPicPr>
          <p:nvPr/>
        </p:nvPicPr>
        <p:blipFill>
          <a:blip r:embed="rId6"/>
          <a:stretch>
            <a:fillRect/>
          </a:stretch>
        </p:blipFill>
        <p:spPr>
          <a:xfrm>
            <a:off x="4278365" y="2243317"/>
            <a:ext cx="3847743" cy="2128263"/>
          </a:xfrm>
          <a:prstGeom prst="rect">
            <a:avLst/>
          </a:prstGeom>
        </p:spPr>
      </p:pic>
    </p:spTree>
    <p:extLst>
      <p:ext uri="{BB962C8B-B14F-4D97-AF65-F5344CB8AC3E}">
        <p14:creationId xmlns:p14="http://schemas.microsoft.com/office/powerpoint/2010/main" val="2362255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Nadpis 10"/>
          <p:cNvSpPr>
            <a:spLocks noGrp="1"/>
          </p:cNvSpPr>
          <p:nvPr>
            <p:ph type="title"/>
          </p:nvPr>
        </p:nvSpPr>
        <p:spPr/>
        <p:txBody>
          <a:bodyPr/>
          <a:lstStyle/>
          <a:p>
            <a:r>
              <a:rPr lang="cs-CZ" dirty="0" err="1"/>
              <a:t>How</a:t>
            </a:r>
            <a:r>
              <a:rPr lang="cs-CZ" dirty="0"/>
              <a:t> to handle </a:t>
            </a:r>
            <a:r>
              <a:rPr lang="cs-CZ" dirty="0" err="1"/>
              <a:t>violations</a:t>
            </a:r>
            <a:r>
              <a:rPr lang="cs-CZ" dirty="0"/>
              <a:t>?</a:t>
            </a:r>
          </a:p>
        </p:txBody>
      </p:sp>
      <p:sp>
        <p:nvSpPr>
          <p:cNvPr id="12" name="Zástupný symbol pro obsah 11"/>
          <p:cNvSpPr>
            <a:spLocks noGrp="1"/>
          </p:cNvSpPr>
          <p:nvPr>
            <p:ph sz="half" idx="1"/>
          </p:nvPr>
        </p:nvSpPr>
        <p:spPr>
          <a:xfrm>
            <a:off x="377137" y="1707061"/>
            <a:ext cx="8057945" cy="2890222"/>
          </a:xfrm>
        </p:spPr>
        <p:txBody>
          <a:bodyPr>
            <a:normAutofit/>
          </a:bodyPr>
          <a:lstStyle/>
          <a:p>
            <a:r>
              <a:rPr lang="cs-CZ" sz="2000" dirty="0" err="1"/>
              <a:t>There</a:t>
            </a:r>
            <a:r>
              <a:rPr lang="cs-CZ" sz="2000" dirty="0"/>
              <a:t> </a:t>
            </a:r>
            <a:r>
              <a:rPr lang="cs-CZ" sz="2000" dirty="0" err="1"/>
              <a:t>should</a:t>
            </a:r>
            <a:r>
              <a:rPr lang="cs-CZ" sz="2000" dirty="0"/>
              <a:t> </a:t>
            </a:r>
            <a:r>
              <a:rPr lang="cs-CZ" sz="2000" dirty="0" err="1"/>
              <a:t>be</a:t>
            </a:r>
            <a:r>
              <a:rPr lang="cs-CZ" sz="2000" dirty="0"/>
              <a:t> </a:t>
            </a:r>
            <a:r>
              <a:rPr lang="cs-CZ" sz="2000" dirty="0" err="1"/>
              <a:t>process</a:t>
            </a:r>
            <a:r>
              <a:rPr lang="cs-CZ" sz="2000" dirty="0"/>
              <a:t> in place to </a:t>
            </a:r>
            <a:r>
              <a:rPr lang="cs-CZ" sz="2000" dirty="0" err="1"/>
              <a:t>allow</a:t>
            </a:r>
            <a:r>
              <a:rPr lang="cs-CZ" sz="2000" dirty="0"/>
              <a:t> to handle </a:t>
            </a:r>
            <a:r>
              <a:rPr lang="cs-CZ" sz="2000" dirty="0" err="1"/>
              <a:t>violations</a:t>
            </a:r>
            <a:r>
              <a:rPr lang="cs-CZ" sz="2000" dirty="0"/>
              <a:t> in </a:t>
            </a:r>
            <a:r>
              <a:rPr lang="cs-CZ" sz="2000" dirty="0">
                <a:solidFill>
                  <a:schemeClr val="tx2"/>
                </a:solidFill>
              </a:rPr>
              <a:t>fair</a:t>
            </a:r>
            <a:r>
              <a:rPr lang="cs-CZ" sz="2000" dirty="0"/>
              <a:t>, </a:t>
            </a:r>
            <a:r>
              <a:rPr lang="cs-CZ" sz="2000" dirty="0" err="1">
                <a:solidFill>
                  <a:schemeClr val="tx2"/>
                </a:solidFill>
              </a:rPr>
              <a:t>consistent</a:t>
            </a:r>
            <a:r>
              <a:rPr lang="cs-CZ" sz="2000" dirty="0"/>
              <a:t>, </a:t>
            </a:r>
            <a:r>
              <a:rPr lang="cs-CZ" sz="2000" dirty="0">
                <a:solidFill>
                  <a:schemeClr val="tx2"/>
                </a:solidFill>
              </a:rPr>
              <a:t>transparent</a:t>
            </a:r>
            <a:r>
              <a:rPr lang="cs-CZ" sz="2000" dirty="0"/>
              <a:t> </a:t>
            </a:r>
            <a:r>
              <a:rPr lang="cs-CZ" sz="2000" dirty="0" err="1"/>
              <a:t>way</a:t>
            </a:r>
            <a:r>
              <a:rPr lang="cs-CZ" sz="2000" dirty="0"/>
              <a:t>.</a:t>
            </a:r>
          </a:p>
          <a:p>
            <a:pPr marL="0" indent="0">
              <a:buNone/>
            </a:pPr>
            <a:endParaRPr lang="cs-CZ" sz="2000" dirty="0"/>
          </a:p>
          <a:p>
            <a:r>
              <a:rPr lang="cs-CZ" sz="2000" dirty="0"/>
              <a:t>These </a:t>
            </a:r>
            <a:r>
              <a:rPr lang="cs-CZ" sz="2000" dirty="0" err="1"/>
              <a:t>processes</a:t>
            </a:r>
            <a:r>
              <a:rPr lang="cs-CZ" sz="2000" dirty="0"/>
              <a:t> </a:t>
            </a:r>
            <a:r>
              <a:rPr lang="cs-CZ" sz="2000" dirty="0" err="1"/>
              <a:t>differ</a:t>
            </a:r>
            <a:r>
              <a:rPr lang="cs-CZ" sz="2000" dirty="0"/>
              <a:t> </a:t>
            </a:r>
            <a:r>
              <a:rPr lang="cs-CZ" sz="2000" dirty="0" err="1"/>
              <a:t>between</a:t>
            </a:r>
            <a:r>
              <a:rPr lang="cs-CZ" sz="2000" dirty="0"/>
              <a:t> </a:t>
            </a:r>
            <a:r>
              <a:rPr lang="cs-CZ" sz="2000" dirty="0" err="1"/>
              <a:t>institutions</a:t>
            </a:r>
            <a:r>
              <a:rPr lang="cs-CZ" sz="2000" dirty="0"/>
              <a:t> (and </a:t>
            </a:r>
            <a:r>
              <a:rPr lang="cs-CZ" sz="2000" dirty="0" err="1"/>
              <a:t>nations</a:t>
            </a:r>
            <a:r>
              <a:rPr lang="cs-CZ" sz="2000" dirty="0"/>
              <a:t>). </a:t>
            </a:r>
          </a:p>
          <a:p>
            <a:pPr lvl="1"/>
            <a:r>
              <a:rPr lang="cs-CZ" sz="1600" dirty="0" err="1"/>
              <a:t>specific</a:t>
            </a:r>
            <a:r>
              <a:rPr lang="cs-CZ" sz="1600" dirty="0"/>
              <a:t> </a:t>
            </a:r>
            <a:r>
              <a:rPr lang="cs-CZ" sz="1600" dirty="0" err="1"/>
              <a:t>persons</a:t>
            </a:r>
            <a:r>
              <a:rPr lang="cs-CZ" sz="1600" dirty="0"/>
              <a:t>, </a:t>
            </a:r>
            <a:r>
              <a:rPr lang="cs-CZ" sz="1600" dirty="0" err="1"/>
              <a:t>commisions</a:t>
            </a:r>
            <a:r>
              <a:rPr lang="cs-CZ" sz="1600" dirty="0"/>
              <a:t>, </a:t>
            </a:r>
            <a:r>
              <a:rPr lang="cs-CZ" sz="1600" dirty="0" err="1"/>
              <a:t>rules</a:t>
            </a:r>
            <a:r>
              <a:rPr lang="cs-CZ" sz="1600" dirty="0"/>
              <a:t>, </a:t>
            </a:r>
            <a:r>
              <a:rPr lang="cs-CZ" sz="1600" dirty="0" err="1"/>
              <a:t>codes</a:t>
            </a:r>
            <a:r>
              <a:rPr lang="cs-CZ" sz="1600" dirty="0"/>
              <a:t> </a:t>
            </a:r>
            <a:r>
              <a:rPr lang="cs-CZ" sz="1600" dirty="0" err="1"/>
              <a:t>of</a:t>
            </a:r>
            <a:r>
              <a:rPr lang="cs-CZ" sz="1600" dirty="0"/>
              <a:t> </a:t>
            </a:r>
            <a:r>
              <a:rPr lang="cs-CZ" sz="1600" dirty="0" err="1"/>
              <a:t>ethics</a:t>
            </a:r>
            <a:r>
              <a:rPr lang="cs-CZ" sz="1600" dirty="0"/>
              <a:t>, </a:t>
            </a:r>
            <a:r>
              <a:rPr lang="cs-CZ" sz="1600" dirty="0" err="1"/>
              <a:t>codes</a:t>
            </a:r>
            <a:r>
              <a:rPr lang="cs-CZ" sz="1600" dirty="0"/>
              <a:t> </a:t>
            </a:r>
            <a:r>
              <a:rPr lang="cs-CZ" sz="1600" dirty="0" err="1"/>
              <a:t>of</a:t>
            </a:r>
            <a:r>
              <a:rPr lang="cs-CZ" sz="1600" dirty="0"/>
              <a:t> </a:t>
            </a:r>
            <a:r>
              <a:rPr lang="cs-CZ" sz="1600" dirty="0" err="1"/>
              <a:t>conduct</a:t>
            </a:r>
            <a:endParaRPr lang="cs-CZ" sz="1600" dirty="0"/>
          </a:p>
          <a:p>
            <a:endParaRPr lang="cs-CZ" sz="2000" dirty="0"/>
          </a:p>
          <a:p>
            <a:r>
              <a:rPr lang="cs-CZ" sz="2000" dirty="0"/>
              <a:t>France: </a:t>
            </a:r>
            <a:r>
              <a:rPr lang="cs-CZ" sz="2000" dirty="0">
                <a:hlinkClick r:id="rId3"/>
              </a:rPr>
              <a:t>Office </a:t>
            </a:r>
            <a:r>
              <a:rPr lang="cs-CZ" sz="2000" dirty="0" err="1">
                <a:hlinkClick r:id="rId3"/>
              </a:rPr>
              <a:t>français</a:t>
            </a:r>
            <a:r>
              <a:rPr lang="cs-CZ" sz="2000" dirty="0">
                <a:hlinkClick r:id="rId3"/>
              </a:rPr>
              <a:t> de </a:t>
            </a:r>
            <a:r>
              <a:rPr lang="cs-CZ" sz="2000" dirty="0" err="1">
                <a:hlinkClick r:id="rId3"/>
              </a:rPr>
              <a:t>l’intégrité</a:t>
            </a:r>
            <a:r>
              <a:rPr lang="cs-CZ" sz="2000" dirty="0">
                <a:hlinkClick r:id="rId3"/>
              </a:rPr>
              <a:t> </a:t>
            </a:r>
            <a:r>
              <a:rPr lang="cs-CZ" sz="2000" dirty="0" err="1">
                <a:hlinkClick r:id="rId3"/>
              </a:rPr>
              <a:t>scientifique</a:t>
            </a:r>
            <a:r>
              <a:rPr lang="cs-CZ" sz="2000" dirty="0"/>
              <a:t> [</a:t>
            </a:r>
            <a:r>
              <a:rPr lang="cs-CZ" sz="2000" dirty="0" err="1"/>
              <a:t>French</a:t>
            </a:r>
            <a:r>
              <a:rPr lang="cs-CZ" sz="2000" dirty="0"/>
              <a:t> Office </a:t>
            </a:r>
            <a:r>
              <a:rPr lang="cs-CZ" sz="2000" dirty="0" err="1"/>
              <a:t>for</a:t>
            </a:r>
            <a:r>
              <a:rPr lang="cs-CZ" sz="2000" dirty="0"/>
              <a:t> </a:t>
            </a:r>
            <a:r>
              <a:rPr lang="cs-CZ" sz="2000" dirty="0" err="1"/>
              <a:t>Research</a:t>
            </a:r>
            <a:r>
              <a:rPr lang="cs-CZ" sz="2000" dirty="0"/>
              <a:t> Integrity] – </a:t>
            </a:r>
            <a:r>
              <a:rPr lang="cs-CZ" sz="2000" dirty="0" err="1"/>
              <a:t>director</a:t>
            </a:r>
            <a:r>
              <a:rPr lang="cs-CZ" sz="2000" dirty="0"/>
              <a:t> </a:t>
            </a:r>
            <a:r>
              <a:rPr lang="cs-CZ" sz="2000" dirty="0" err="1">
                <a:solidFill>
                  <a:schemeClr val="tx2"/>
                </a:solidFill>
              </a:rPr>
              <a:t>Stéphanie</a:t>
            </a:r>
            <a:r>
              <a:rPr lang="cs-CZ" sz="2000" dirty="0">
                <a:solidFill>
                  <a:schemeClr val="tx2"/>
                </a:solidFill>
              </a:rPr>
              <a:t> </a:t>
            </a:r>
            <a:r>
              <a:rPr lang="cs-CZ" sz="2000" dirty="0" err="1">
                <a:solidFill>
                  <a:schemeClr val="tx2"/>
                </a:solidFill>
              </a:rPr>
              <a:t>Ruphy</a:t>
            </a:r>
            <a:endParaRPr lang="cs-CZ" sz="2000" dirty="0">
              <a:solidFill>
                <a:schemeClr val="tx2"/>
              </a:solidFill>
            </a:endParaRPr>
          </a:p>
          <a:p>
            <a:endParaRPr lang="cs-CZ" sz="2000" dirty="0"/>
          </a:p>
          <a:p>
            <a:pPr marL="457200" lvl="1" indent="0">
              <a:buNone/>
            </a:pPr>
            <a:endParaRPr lang="cs-CZ" sz="1600"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2" name="TextBox 1">
            <a:extLst>
              <a:ext uri="{FF2B5EF4-FFF2-40B4-BE49-F238E27FC236}">
                <a16:creationId xmlns:a16="http://schemas.microsoft.com/office/drawing/2014/main" id="{CE196FD8-86FC-4508-3AB2-0FF21232FDF6}"/>
              </a:ext>
            </a:extLst>
          </p:cNvPr>
          <p:cNvSpPr txBox="1"/>
          <p:nvPr/>
        </p:nvSpPr>
        <p:spPr>
          <a:xfrm>
            <a:off x="1808252" y="1479479"/>
            <a:ext cx="0" cy="0"/>
          </a:xfrm>
          <a:prstGeom prst="rect">
            <a:avLst/>
          </a:prstGeom>
        </p:spPr>
        <p:txBody>
          <a:bodyPr vert="horz" wrap="none" lIns="91440" tIns="45720" rIns="91440" bIns="45720" rtlCol="0" anchor="t" anchorCtr="0">
            <a:normAutofit fontScale="25000" lnSpcReduction="20000"/>
          </a:bodyPr>
          <a:lstStyle/>
          <a:p>
            <a:endParaRPr lang="en-CZ" dirty="0"/>
          </a:p>
        </p:txBody>
      </p:sp>
    </p:spTree>
    <p:extLst>
      <p:ext uri="{BB962C8B-B14F-4D97-AF65-F5344CB8AC3E}">
        <p14:creationId xmlns:p14="http://schemas.microsoft.com/office/powerpoint/2010/main" val="16795980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ctrTitle"/>
          </p:nvPr>
        </p:nvSpPr>
        <p:spPr>
          <a:xfrm>
            <a:off x="359229" y="1481178"/>
            <a:ext cx="6473490" cy="2669582"/>
          </a:xfrm>
        </p:spPr>
        <p:txBody>
          <a:bodyPr>
            <a:normAutofit fontScale="90000"/>
          </a:bodyPr>
          <a:lstStyle/>
          <a:p>
            <a:r>
              <a:rPr lang="en-US" dirty="0"/>
              <a:t>Interview with ...</a:t>
            </a:r>
            <a:br>
              <a:rPr lang="en-US" dirty="0"/>
            </a:br>
            <a:br>
              <a:rPr lang="en-US" dirty="0"/>
            </a:br>
            <a:r>
              <a:rPr lang="en-US" sz="3300" dirty="0" err="1"/>
              <a:t>Stéphanie</a:t>
            </a:r>
            <a:r>
              <a:rPr lang="en-US" sz="3300" dirty="0"/>
              <a:t> </a:t>
            </a:r>
            <a:r>
              <a:rPr lang="en-US" sz="3300" dirty="0" err="1"/>
              <a:t>Ruphy</a:t>
            </a:r>
            <a:br>
              <a:rPr lang="en-US" sz="3300" dirty="0"/>
            </a:br>
            <a:r>
              <a:rPr lang="en-US" sz="2200" dirty="0"/>
              <a:t>Office </a:t>
            </a:r>
            <a:r>
              <a:rPr lang="en-US" sz="2200" dirty="0" err="1"/>
              <a:t>français</a:t>
            </a:r>
            <a:r>
              <a:rPr lang="en-US" sz="2200" dirty="0"/>
              <a:t> de </a:t>
            </a:r>
            <a:r>
              <a:rPr lang="en-US" sz="2200" dirty="0" err="1"/>
              <a:t>l’intégrité</a:t>
            </a:r>
            <a:r>
              <a:rPr lang="en-US" sz="2200" dirty="0"/>
              <a:t> </a:t>
            </a:r>
            <a:r>
              <a:rPr lang="en-US" sz="2200" dirty="0" err="1"/>
              <a:t>scientifique</a:t>
            </a:r>
            <a:br>
              <a:rPr lang="en-US" sz="3300" i="1" dirty="0"/>
            </a:br>
            <a:br>
              <a:rPr lang="cs-CZ" dirty="0"/>
            </a:br>
            <a:endParaRPr lang="cs-CZ" dirty="0"/>
          </a:p>
        </p:txBody>
      </p:sp>
      <p:sp>
        <p:nvSpPr>
          <p:cNvPr id="4" name="Zástupný symbol pro zápatí 3"/>
          <p:cNvSpPr>
            <a:spLocks noGrp="1"/>
          </p:cNvSpPr>
          <p:nvPr>
            <p:ph type="ftr" sz="quarter" idx="11"/>
          </p:nvPr>
        </p:nvSpPr>
        <p:spPr/>
        <p:txBody>
          <a:bodyPr/>
          <a:lstStyle/>
          <a:p>
            <a:r>
              <a:rPr lang="en-US"/>
              <a:t>Introduction to Open Science and Research Integrity, Open for you! 18 January 2024</a:t>
            </a:r>
            <a:endParaRPr lang="cs-CZ" dirty="0"/>
          </a:p>
        </p:txBody>
      </p:sp>
    </p:spTree>
    <p:extLst>
      <p:ext uri="{BB962C8B-B14F-4D97-AF65-F5344CB8AC3E}">
        <p14:creationId xmlns:p14="http://schemas.microsoft.com/office/powerpoint/2010/main" val="9627965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C48BA-252D-4227-5A63-6A3275974959}"/>
              </a:ext>
            </a:extLst>
          </p:cNvPr>
          <p:cNvSpPr>
            <a:spLocks noGrp="1"/>
          </p:cNvSpPr>
          <p:nvPr>
            <p:ph type="title"/>
          </p:nvPr>
        </p:nvSpPr>
        <p:spPr/>
        <p:txBody>
          <a:bodyPr/>
          <a:lstStyle/>
          <a:p>
            <a:r>
              <a:rPr lang="en-GB"/>
              <a:t>Open for you!</a:t>
            </a:r>
          </a:p>
        </p:txBody>
      </p:sp>
      <p:sp>
        <p:nvSpPr>
          <p:cNvPr id="3" name="Content Placeholder 2">
            <a:extLst>
              <a:ext uri="{FF2B5EF4-FFF2-40B4-BE49-F238E27FC236}">
                <a16:creationId xmlns:a16="http://schemas.microsoft.com/office/drawing/2014/main" id="{68256A5E-7A4C-CED0-3244-942DB0DAEAF7}"/>
              </a:ext>
            </a:extLst>
          </p:cNvPr>
          <p:cNvSpPr>
            <a:spLocks noGrp="1"/>
          </p:cNvSpPr>
          <p:nvPr>
            <p:ph sz="half" idx="1"/>
          </p:nvPr>
        </p:nvSpPr>
        <p:spPr>
          <a:xfrm>
            <a:off x="377138" y="1707061"/>
            <a:ext cx="7648422" cy="2963180"/>
          </a:xfrm>
        </p:spPr>
        <p:txBody>
          <a:bodyPr>
            <a:normAutofit fontScale="85000" lnSpcReduction="20000"/>
          </a:bodyPr>
          <a:lstStyle/>
          <a:p>
            <a:r>
              <a:rPr lang="en-GB" sz="2400"/>
              <a:t>NEXT: </a:t>
            </a:r>
          </a:p>
          <a:p>
            <a:r>
              <a:rPr lang="en-US" sz="2400" b="1">
                <a:solidFill>
                  <a:schemeClr val="tx2"/>
                </a:solidFill>
              </a:rPr>
              <a:t>Preprint and Open Peer Review</a:t>
            </a:r>
            <a:endParaRPr lang="en-GB" b="1">
              <a:solidFill>
                <a:schemeClr val="tx2"/>
              </a:solidFill>
            </a:endParaRPr>
          </a:p>
          <a:p>
            <a:pPr lvl="1"/>
            <a:r>
              <a:rPr lang="en-US" sz="1600" b="0" i="0">
                <a:solidFill>
                  <a:srgbClr val="495057"/>
                </a:solidFill>
                <a:effectLst/>
                <a:latin typeface="Roboto" panose="02000000000000000000" pitchFamily="2" charset="0"/>
              </a:rPr>
              <a:t>15 February 2024, 4 pm</a:t>
            </a:r>
          </a:p>
          <a:p>
            <a:pPr lvl="1"/>
            <a:r>
              <a:rPr lang="en-US" sz="1200" b="0" i="0">
                <a:solidFill>
                  <a:srgbClr val="212529"/>
                </a:solidFill>
                <a:effectLst/>
                <a:latin typeface="Roboto" panose="02000000000000000000" pitchFamily="2" charset="0"/>
              </a:rPr>
              <a:t>Open access began with preprints in the 1990s. Today, preprints remain a popular means of disseminating scientific results in certain disciplines. It also makes it possible to experiment with new ways of carrying out peer review and to build new publication models. The presentation will be followed by an interview with Daniela </a:t>
            </a:r>
            <a:r>
              <a:rPr lang="en-US" sz="1200" b="0" i="0" err="1">
                <a:solidFill>
                  <a:srgbClr val="212529"/>
                </a:solidFill>
                <a:effectLst/>
                <a:latin typeface="Roboto" panose="02000000000000000000" pitchFamily="2" charset="0"/>
              </a:rPr>
              <a:t>Saderi</a:t>
            </a:r>
            <a:r>
              <a:rPr lang="en-US" sz="1200" b="0" i="0">
                <a:solidFill>
                  <a:srgbClr val="212529"/>
                </a:solidFill>
                <a:effectLst/>
                <a:latin typeface="Roboto" panose="02000000000000000000" pitchFamily="2" charset="0"/>
              </a:rPr>
              <a:t>, neuroscientist, co-founder and director at </a:t>
            </a:r>
            <a:r>
              <a:rPr lang="en-US" sz="1200" b="0" i="0" err="1">
                <a:solidFill>
                  <a:srgbClr val="212529"/>
                </a:solidFill>
                <a:effectLst/>
                <a:latin typeface="Roboto" panose="02000000000000000000" pitchFamily="2" charset="0"/>
              </a:rPr>
              <a:t>PREreview</a:t>
            </a:r>
            <a:r>
              <a:rPr lang="en-US" sz="1200" b="0" i="0">
                <a:solidFill>
                  <a:srgbClr val="212529"/>
                </a:solidFill>
                <a:effectLst/>
                <a:latin typeface="Roboto" panose="02000000000000000000" pitchFamily="2" charset="0"/>
              </a:rPr>
              <a:t>.</a:t>
            </a:r>
          </a:p>
          <a:p>
            <a:endParaRPr lang="en-US" sz="1600">
              <a:solidFill>
                <a:srgbClr val="212529"/>
              </a:solidFill>
              <a:latin typeface="Roboto" panose="02000000000000000000" pitchFamily="2" charset="0"/>
            </a:endParaRPr>
          </a:p>
          <a:p>
            <a:r>
              <a:rPr lang="en-US" sz="1900" b="1">
                <a:solidFill>
                  <a:schemeClr val="tx2"/>
                </a:solidFill>
              </a:rPr>
              <a:t>"I'm signing a publishing agreement": intellectual property and publication (in open access) – </a:t>
            </a:r>
            <a:r>
              <a:rPr lang="en-US" sz="1900"/>
              <a:t>March 2024</a:t>
            </a:r>
          </a:p>
          <a:p>
            <a:r>
              <a:rPr lang="en-US" sz="1900" b="1">
                <a:solidFill>
                  <a:schemeClr val="tx2"/>
                </a:solidFill>
              </a:rPr>
              <a:t>Publishing in Diamond Open Access </a:t>
            </a:r>
            <a:r>
              <a:rPr lang="en-US" sz="1900"/>
              <a:t>– April 2024</a:t>
            </a:r>
          </a:p>
          <a:p>
            <a:r>
              <a:rPr lang="en-US" sz="1900" b="1">
                <a:solidFill>
                  <a:schemeClr val="tx2"/>
                </a:solidFill>
              </a:rPr>
              <a:t>Predatory publishers and identity fraud – how to identify dubious providers – </a:t>
            </a:r>
            <a:r>
              <a:rPr lang="en-US" sz="1900"/>
              <a:t>17 April 2024</a:t>
            </a:r>
            <a:endParaRPr lang="en-GB" sz="1900"/>
          </a:p>
        </p:txBody>
      </p:sp>
      <p:sp>
        <p:nvSpPr>
          <p:cNvPr id="5" name="Footer Placeholder 4">
            <a:extLst>
              <a:ext uri="{FF2B5EF4-FFF2-40B4-BE49-F238E27FC236}">
                <a16:creationId xmlns:a16="http://schemas.microsoft.com/office/drawing/2014/main" id="{DCB9D82F-00FE-3F62-1BA6-DA04CFF1C8FF}"/>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7" name="Picture 6">
            <a:extLst>
              <a:ext uri="{FF2B5EF4-FFF2-40B4-BE49-F238E27FC236}">
                <a16:creationId xmlns:a16="http://schemas.microsoft.com/office/drawing/2014/main" id="{465663DE-82F5-E7B2-9C50-DB6DDC26DE9E}"/>
              </a:ext>
            </a:extLst>
          </p:cNvPr>
          <p:cNvPicPr>
            <a:picLocks noChangeAspect="1"/>
          </p:cNvPicPr>
          <p:nvPr/>
        </p:nvPicPr>
        <p:blipFill rotWithShape="1">
          <a:blip r:embed="rId3"/>
          <a:srcRect b="17336"/>
          <a:stretch/>
        </p:blipFill>
        <p:spPr>
          <a:xfrm>
            <a:off x="5153892" y="1295292"/>
            <a:ext cx="2798490" cy="1148755"/>
          </a:xfrm>
          <a:prstGeom prst="rect">
            <a:avLst/>
          </a:prstGeom>
        </p:spPr>
      </p:pic>
    </p:spTree>
    <p:extLst>
      <p:ext uri="{BB962C8B-B14F-4D97-AF65-F5344CB8AC3E}">
        <p14:creationId xmlns:p14="http://schemas.microsoft.com/office/powerpoint/2010/main" val="5508705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ctrTitle"/>
          </p:nvPr>
        </p:nvSpPr>
        <p:spPr>
          <a:xfrm>
            <a:off x="359228" y="1481178"/>
            <a:ext cx="6477703" cy="1890388"/>
          </a:xfrm>
        </p:spPr>
        <p:txBody>
          <a:bodyPr>
            <a:normAutofit/>
          </a:bodyPr>
          <a:lstStyle/>
          <a:p>
            <a:r>
              <a:rPr lang="en-US" sz="2800"/>
              <a:t>Thank you!</a:t>
            </a:r>
            <a:endParaRPr lang="cs-CZ" sz="2800"/>
          </a:p>
        </p:txBody>
      </p:sp>
      <p:sp>
        <p:nvSpPr>
          <p:cNvPr id="8" name="Podnadpis 7"/>
          <p:cNvSpPr>
            <a:spLocks noGrp="1"/>
          </p:cNvSpPr>
          <p:nvPr>
            <p:ph type="subTitle" idx="1"/>
          </p:nvPr>
        </p:nvSpPr>
        <p:spPr/>
        <p:txBody>
          <a:bodyPr/>
          <a:lstStyle/>
          <a:p>
            <a:r>
              <a:rPr lang="cs-CZ"/>
              <a:t>Milan Janíček (CU)</a:t>
            </a:r>
          </a:p>
          <a:p>
            <a:r>
              <a:rPr lang="cs-CZ" err="1"/>
              <a:t>Léa</a:t>
            </a:r>
            <a:r>
              <a:rPr lang="cs-CZ"/>
              <a:t> </a:t>
            </a:r>
            <a:r>
              <a:rPr lang="cs-CZ" err="1"/>
              <a:t>Gonnet</a:t>
            </a:r>
            <a:r>
              <a:rPr lang="cs-CZ"/>
              <a:t> (SU)</a:t>
            </a:r>
          </a:p>
        </p:txBody>
      </p:sp>
      <p:sp>
        <p:nvSpPr>
          <p:cNvPr id="4" name="Zástupný symbol pro zápatí 3"/>
          <p:cNvSpPr>
            <a:spLocks noGrp="1"/>
          </p:cNvSpPr>
          <p:nvPr>
            <p:ph type="ftr" sz="quarter" idx="11"/>
          </p:nvPr>
        </p:nvSpPr>
        <p:spPr/>
        <p:txBody>
          <a:bodyPr/>
          <a:lstStyle/>
          <a:p>
            <a:r>
              <a:rPr lang="en-US"/>
              <a:t>Introduction to Open Science and Research Integrity, Open for you! 18 January 2024</a:t>
            </a:r>
            <a:endParaRPr lang="cs-CZ"/>
          </a:p>
        </p:txBody>
      </p:sp>
    </p:spTree>
    <p:extLst>
      <p:ext uri="{BB962C8B-B14F-4D97-AF65-F5344CB8AC3E}">
        <p14:creationId xmlns:p14="http://schemas.microsoft.com/office/powerpoint/2010/main" val="12166863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A262FD7-8EFA-34F1-6E56-482632885F3F}"/>
              </a:ext>
            </a:extLst>
          </p:cNvPr>
          <p:cNvSpPr>
            <a:spLocks noGrp="1"/>
          </p:cNvSpPr>
          <p:nvPr>
            <p:ph type="ftr" sz="quarter" idx="11"/>
          </p:nvPr>
        </p:nvSpPr>
        <p:spPr/>
        <p:txBody>
          <a:bodyPr/>
          <a:lstStyle/>
          <a:p>
            <a:r>
              <a:rPr lang="en-US"/>
              <a:t>Introduction to Open Science and Research Integrity, Open for you! 18 January 2024</a:t>
            </a:r>
            <a:endParaRPr lang="cs-CZ" dirty="0"/>
          </a:p>
        </p:txBody>
      </p:sp>
    </p:spTree>
    <p:extLst>
      <p:ext uri="{BB962C8B-B14F-4D97-AF65-F5344CB8AC3E}">
        <p14:creationId xmlns:p14="http://schemas.microsoft.com/office/powerpoint/2010/main" val="979917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C48BA-252D-4227-5A63-6A3275974959}"/>
              </a:ext>
            </a:extLst>
          </p:cNvPr>
          <p:cNvSpPr>
            <a:spLocks noGrp="1"/>
          </p:cNvSpPr>
          <p:nvPr>
            <p:ph type="title"/>
          </p:nvPr>
        </p:nvSpPr>
        <p:spPr/>
        <p:txBody>
          <a:bodyPr/>
          <a:lstStyle/>
          <a:p>
            <a:r>
              <a:rPr lang="en-GB" dirty="0"/>
              <a:t>Open for you!</a:t>
            </a:r>
          </a:p>
        </p:txBody>
      </p:sp>
      <p:sp>
        <p:nvSpPr>
          <p:cNvPr id="3" name="Content Placeholder 2">
            <a:extLst>
              <a:ext uri="{FF2B5EF4-FFF2-40B4-BE49-F238E27FC236}">
                <a16:creationId xmlns:a16="http://schemas.microsoft.com/office/drawing/2014/main" id="{68256A5E-7A4C-CED0-3244-942DB0DAEAF7}"/>
              </a:ext>
            </a:extLst>
          </p:cNvPr>
          <p:cNvSpPr>
            <a:spLocks noGrp="1"/>
          </p:cNvSpPr>
          <p:nvPr>
            <p:ph sz="half" idx="1"/>
          </p:nvPr>
        </p:nvSpPr>
        <p:spPr>
          <a:xfrm>
            <a:off x="377138" y="1707061"/>
            <a:ext cx="7648422" cy="2963180"/>
          </a:xfrm>
        </p:spPr>
        <p:txBody>
          <a:bodyPr>
            <a:normAutofit fontScale="55000" lnSpcReduction="20000"/>
          </a:bodyPr>
          <a:lstStyle/>
          <a:p>
            <a:r>
              <a:rPr lang="en-GB" sz="2400" dirty="0"/>
              <a:t>3</a:t>
            </a:r>
            <a:r>
              <a:rPr lang="en-GB" sz="2400" baseline="30000" dirty="0"/>
              <a:t>rd</a:t>
            </a:r>
            <a:r>
              <a:rPr lang="en-GB" sz="2400" dirty="0"/>
              <a:t> series about Open Science – (01-07/2024)</a:t>
            </a:r>
            <a:endParaRPr lang="en-GB" sz="2400"/>
          </a:p>
          <a:p>
            <a:endParaRPr lang="en-GB" sz="2400" dirty="0"/>
          </a:p>
          <a:p>
            <a:r>
              <a:rPr lang="en-GB" sz="2400"/>
              <a:t>1</a:t>
            </a:r>
            <a:r>
              <a:rPr lang="cs-CZ" sz="2400"/>
              <a:t>1</a:t>
            </a:r>
            <a:r>
              <a:rPr lang="en-GB" sz="2400"/>
              <a:t> </a:t>
            </a:r>
            <a:r>
              <a:rPr lang="en-GB" sz="2400" dirty="0"/>
              <a:t>webinars:</a:t>
            </a:r>
          </a:p>
          <a:p>
            <a:pPr lvl="1"/>
            <a:r>
              <a:rPr lang="en-GB" dirty="0"/>
              <a:t>responsible publishing</a:t>
            </a:r>
          </a:p>
          <a:p>
            <a:pPr lvl="1"/>
            <a:r>
              <a:rPr lang="en-GB" dirty="0"/>
              <a:t>research data management</a:t>
            </a:r>
          </a:p>
          <a:p>
            <a:pPr lvl="1"/>
            <a:r>
              <a:rPr lang="en-GB" dirty="0"/>
              <a:t>advanced Open Science practices</a:t>
            </a:r>
          </a:p>
          <a:p>
            <a:pPr lvl="1"/>
            <a:r>
              <a:rPr lang="en-GB" dirty="0"/>
              <a:t>citizen science</a:t>
            </a:r>
          </a:p>
          <a:p>
            <a:pPr lvl="1"/>
            <a:r>
              <a:rPr lang="en-GB" dirty="0"/>
              <a:t>science evaluation</a:t>
            </a:r>
          </a:p>
          <a:p>
            <a:endParaRPr lang="en-GB" sz="2200" dirty="0"/>
          </a:p>
          <a:p>
            <a:r>
              <a:rPr lang="en-GB" sz="2400"/>
              <a:t>Introduction </a:t>
            </a:r>
            <a:r>
              <a:rPr lang="en-GB" sz="2400" dirty="0"/>
              <a:t>of topics &amp; interviews with experts</a:t>
            </a:r>
          </a:p>
          <a:p>
            <a:endParaRPr lang="en-GB" sz="2600" dirty="0"/>
          </a:p>
          <a:p>
            <a:r>
              <a:rPr lang="en-GB" sz="2600"/>
              <a:t>Current series</a:t>
            </a:r>
            <a:r>
              <a:rPr lang="en-GB" sz="2600" dirty="0"/>
              <a:t>: </a:t>
            </a:r>
            <a:r>
              <a:rPr lang="en-GB" sz="2600" dirty="0">
                <a:hlinkClick r:id="rId2"/>
              </a:rPr>
              <a:t>https://4euplus.eu/4EU-768.html</a:t>
            </a:r>
            <a:r>
              <a:rPr lang="en-GB" sz="2600"/>
              <a:t>, materials from previous series </a:t>
            </a:r>
            <a:r>
              <a:rPr lang="en-GB" sz="2600">
                <a:hlinkClick r:id="rId3"/>
              </a:rPr>
              <a:t>here</a:t>
            </a:r>
            <a:r>
              <a:rPr lang="en-GB" sz="2600"/>
              <a:t> </a:t>
            </a:r>
          </a:p>
          <a:p>
            <a:endParaRPr lang="en-US" sz="2600"/>
          </a:p>
          <a:p>
            <a:r>
              <a:rPr lang="en-US" sz="2500"/>
              <a:t>Do you see           </a:t>
            </a:r>
            <a:r>
              <a:rPr lang="cs-CZ" sz="2500"/>
              <a:t>in </a:t>
            </a:r>
            <a:r>
              <a:rPr lang="cs-CZ" sz="2500" err="1"/>
              <a:t>this</a:t>
            </a:r>
            <a:r>
              <a:rPr lang="cs-CZ" sz="2500"/>
              <a:t> </a:t>
            </a:r>
            <a:r>
              <a:rPr lang="cs-CZ" sz="2500" err="1"/>
              <a:t>presentation</a:t>
            </a:r>
            <a:r>
              <a:rPr lang="en-US" sz="2500"/>
              <a:t>?</a:t>
            </a:r>
            <a:r>
              <a:rPr lang="cs-CZ" sz="2500"/>
              <a:t> </a:t>
            </a:r>
            <a:r>
              <a:rPr lang="en-US" sz="2500">
                <a:sym typeface="Wingdings" panose="05000000000000000000" pitchFamily="2" charset="2"/>
              </a:rPr>
              <a:t> There will be specialized webinar about this topic!</a:t>
            </a:r>
            <a:r>
              <a:rPr lang="en-GB" sz="2500"/>
              <a:t> </a:t>
            </a:r>
            <a:endParaRPr lang="cs-CZ" sz="2500"/>
          </a:p>
        </p:txBody>
      </p:sp>
      <p:sp>
        <p:nvSpPr>
          <p:cNvPr id="5" name="Footer Placeholder 4">
            <a:extLst>
              <a:ext uri="{FF2B5EF4-FFF2-40B4-BE49-F238E27FC236}">
                <a16:creationId xmlns:a16="http://schemas.microsoft.com/office/drawing/2014/main" id="{DCB9D82F-00FE-3F62-1BA6-DA04CFF1C8FF}"/>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7" name="Picture 6">
            <a:extLst>
              <a:ext uri="{FF2B5EF4-FFF2-40B4-BE49-F238E27FC236}">
                <a16:creationId xmlns:a16="http://schemas.microsoft.com/office/drawing/2014/main" id="{465663DE-82F5-E7B2-9C50-DB6DDC26DE9E}"/>
              </a:ext>
            </a:extLst>
          </p:cNvPr>
          <p:cNvPicPr>
            <a:picLocks noChangeAspect="1"/>
          </p:cNvPicPr>
          <p:nvPr/>
        </p:nvPicPr>
        <p:blipFill rotWithShape="1">
          <a:blip r:embed="rId4"/>
          <a:srcRect l="10372" r="9542" b="17336"/>
          <a:stretch/>
        </p:blipFill>
        <p:spPr>
          <a:xfrm>
            <a:off x="4919623" y="1691222"/>
            <a:ext cx="2985025" cy="1530019"/>
          </a:xfrm>
          <a:prstGeom prst="rect">
            <a:avLst/>
          </a:prstGeom>
        </p:spPr>
      </p:pic>
      <p:pic>
        <p:nvPicPr>
          <p:cNvPr id="4" name="Picture 3">
            <a:extLst>
              <a:ext uri="{FF2B5EF4-FFF2-40B4-BE49-F238E27FC236}">
                <a16:creationId xmlns:a16="http://schemas.microsoft.com/office/drawing/2014/main" id="{7E83882B-8314-D180-94CB-523C146E2F89}"/>
              </a:ext>
            </a:extLst>
          </p:cNvPr>
          <p:cNvPicPr>
            <a:picLocks noChangeAspect="1"/>
          </p:cNvPicPr>
          <p:nvPr/>
        </p:nvPicPr>
        <p:blipFill rotWithShape="1">
          <a:blip r:embed="rId4"/>
          <a:srcRect l="10373" t="3195" r="8730" b="22602"/>
          <a:stretch/>
        </p:blipFill>
        <p:spPr>
          <a:xfrm>
            <a:off x="1706545" y="4305800"/>
            <a:ext cx="432093" cy="196812"/>
          </a:xfrm>
          <a:prstGeom prst="rect">
            <a:avLst/>
          </a:prstGeom>
        </p:spPr>
      </p:pic>
    </p:spTree>
    <p:extLst>
      <p:ext uri="{BB962C8B-B14F-4D97-AF65-F5344CB8AC3E}">
        <p14:creationId xmlns:p14="http://schemas.microsoft.com/office/powerpoint/2010/main" val="13631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4C58D-597D-587F-60FE-78A3E87740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E894CF-69BB-17AB-5ABA-19230F010762}"/>
              </a:ext>
            </a:extLst>
          </p:cNvPr>
          <p:cNvSpPr>
            <a:spLocks noGrp="1"/>
          </p:cNvSpPr>
          <p:nvPr>
            <p:ph type="title"/>
          </p:nvPr>
        </p:nvSpPr>
        <p:spPr>
          <a:xfrm>
            <a:off x="379241" y="1076138"/>
            <a:ext cx="7344038" cy="510837"/>
          </a:xfrm>
        </p:spPr>
        <p:txBody>
          <a:bodyPr>
            <a:normAutofit/>
          </a:bodyPr>
          <a:lstStyle/>
          <a:p>
            <a:r>
              <a:rPr lang="cs-CZ" err="1"/>
              <a:t>Question</a:t>
            </a:r>
            <a:r>
              <a:rPr lang="cs-CZ"/>
              <a:t> </a:t>
            </a:r>
            <a:r>
              <a:rPr lang="cs-CZ" err="1"/>
              <a:t>for</a:t>
            </a:r>
            <a:r>
              <a:rPr lang="cs-CZ"/>
              <a:t> </a:t>
            </a:r>
            <a:r>
              <a:rPr lang="cs-CZ" err="1"/>
              <a:t>you</a:t>
            </a:r>
            <a:r>
              <a:rPr lang="cs-CZ"/>
              <a:t>:</a:t>
            </a:r>
            <a:endParaRPr lang="en-US"/>
          </a:p>
        </p:txBody>
      </p:sp>
      <p:sp>
        <p:nvSpPr>
          <p:cNvPr id="3" name="Content Placeholder 2">
            <a:extLst>
              <a:ext uri="{FF2B5EF4-FFF2-40B4-BE49-F238E27FC236}">
                <a16:creationId xmlns:a16="http://schemas.microsoft.com/office/drawing/2014/main" id="{E4963A50-8332-03DA-99BD-A6F58160C235}"/>
              </a:ext>
            </a:extLst>
          </p:cNvPr>
          <p:cNvSpPr>
            <a:spLocks noGrp="1"/>
          </p:cNvSpPr>
          <p:nvPr>
            <p:ph sz="half" idx="1"/>
          </p:nvPr>
        </p:nvSpPr>
        <p:spPr>
          <a:xfrm>
            <a:off x="377138" y="1707061"/>
            <a:ext cx="7278128" cy="2890818"/>
          </a:xfrm>
        </p:spPr>
        <p:txBody>
          <a:bodyPr vert="horz" lIns="91440" tIns="45720" rIns="91440" bIns="45720" rtlCol="0" anchor="t">
            <a:normAutofit/>
          </a:bodyPr>
          <a:lstStyle/>
          <a:p>
            <a:pPr marL="0" indent="0">
              <a:buNone/>
            </a:pPr>
            <a:r>
              <a:rPr lang="en-US" sz="2600">
                <a:cs typeface="Arial"/>
              </a:rPr>
              <a:t>Which </a:t>
            </a:r>
            <a:r>
              <a:rPr lang="en-US" sz="2600" b="1">
                <a:solidFill>
                  <a:schemeClr val="accent1"/>
                </a:solidFill>
                <a:cs typeface="Arial"/>
              </a:rPr>
              <a:t>word</a:t>
            </a:r>
            <a:r>
              <a:rPr lang="en-US" sz="2600">
                <a:cs typeface="Arial"/>
              </a:rPr>
              <a:t> comes into your mind in relation to </a:t>
            </a:r>
            <a:r>
              <a:rPr lang="en-US" sz="2600" b="1">
                <a:solidFill>
                  <a:schemeClr val="accent4"/>
                </a:solidFill>
                <a:cs typeface="Arial"/>
              </a:rPr>
              <a:t>open science</a:t>
            </a:r>
            <a:r>
              <a:rPr lang="en-US" sz="2600">
                <a:cs typeface="Arial"/>
              </a:rPr>
              <a:t>?</a:t>
            </a:r>
            <a:endParaRPr lang="cs-CZ" sz="2600">
              <a:cs typeface="Arial"/>
            </a:endParaRPr>
          </a:p>
          <a:p>
            <a:pPr marL="0" indent="0">
              <a:buNone/>
            </a:pPr>
            <a:endParaRPr lang="cs-CZ" sz="2600">
              <a:cs typeface="Arial"/>
            </a:endParaRPr>
          </a:p>
          <a:p>
            <a:pPr marL="0" indent="0">
              <a:buNone/>
            </a:pPr>
            <a:r>
              <a:rPr lang="cs-CZ" sz="2600" err="1">
                <a:cs typeface="Arial"/>
              </a:rPr>
              <a:t>Please</a:t>
            </a:r>
            <a:r>
              <a:rPr lang="cs-CZ" sz="2600">
                <a:cs typeface="Arial"/>
              </a:rPr>
              <a:t> </a:t>
            </a:r>
            <a:r>
              <a:rPr lang="cs-CZ" sz="2600" err="1">
                <a:cs typeface="Arial"/>
              </a:rPr>
              <a:t>answer</a:t>
            </a:r>
            <a:r>
              <a:rPr lang="cs-CZ" sz="2600">
                <a:cs typeface="Arial"/>
              </a:rPr>
              <a:t> on </a:t>
            </a:r>
            <a:endParaRPr lang="en-GB" sz="2600">
              <a:cs typeface="Arial"/>
            </a:endParaRPr>
          </a:p>
        </p:txBody>
      </p:sp>
      <p:sp>
        <p:nvSpPr>
          <p:cNvPr id="5" name="Footer Placeholder 4">
            <a:extLst>
              <a:ext uri="{FF2B5EF4-FFF2-40B4-BE49-F238E27FC236}">
                <a16:creationId xmlns:a16="http://schemas.microsoft.com/office/drawing/2014/main" id="{A09E00A7-FD73-E2F2-7CAB-7B2F101C23F4}"/>
              </a:ext>
            </a:extLst>
          </p:cNvPr>
          <p:cNvSpPr>
            <a:spLocks noGrp="1"/>
          </p:cNvSpPr>
          <p:nvPr>
            <p:ph type="ftr" sz="quarter" idx="11"/>
          </p:nvPr>
        </p:nvSpPr>
        <p:spPr/>
        <p:txBody>
          <a:bodyPr/>
          <a:lstStyle/>
          <a:p>
            <a:r>
              <a:rPr lang="en-US"/>
              <a:t>Introduction to Open Science and Research Integrity, Open for you! 18 January 2024</a:t>
            </a:r>
            <a:endParaRPr lang="cs-CZ"/>
          </a:p>
        </p:txBody>
      </p:sp>
      <p:pic>
        <p:nvPicPr>
          <p:cNvPr id="6" name="Picture 5">
            <a:extLst>
              <a:ext uri="{FF2B5EF4-FFF2-40B4-BE49-F238E27FC236}">
                <a16:creationId xmlns:a16="http://schemas.microsoft.com/office/drawing/2014/main" id="{D67623F7-742A-5724-4D10-2808874C6BB0}"/>
              </a:ext>
            </a:extLst>
          </p:cNvPr>
          <p:cNvPicPr>
            <a:picLocks noChangeAspect="1"/>
          </p:cNvPicPr>
          <p:nvPr/>
        </p:nvPicPr>
        <p:blipFill>
          <a:blip r:embed="rId2"/>
          <a:stretch>
            <a:fillRect/>
          </a:stretch>
        </p:blipFill>
        <p:spPr>
          <a:xfrm>
            <a:off x="3080480" y="2985025"/>
            <a:ext cx="1766895" cy="667972"/>
          </a:xfrm>
          <a:prstGeom prst="rect">
            <a:avLst/>
          </a:prstGeom>
        </p:spPr>
      </p:pic>
    </p:spTree>
    <p:extLst>
      <p:ext uri="{BB962C8B-B14F-4D97-AF65-F5344CB8AC3E}">
        <p14:creationId xmlns:p14="http://schemas.microsoft.com/office/powerpoint/2010/main" val="1771002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title"/>
          </p:nvPr>
        </p:nvSpPr>
        <p:spPr/>
        <p:txBody>
          <a:bodyPr>
            <a:normAutofit/>
          </a:bodyPr>
          <a:lstStyle/>
          <a:p>
            <a:r>
              <a:rPr lang="da-DK" dirty="0"/>
              <a:t>Open Science</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10" name="Zástupný symbol pro obsah 9"/>
          <p:cNvSpPr>
            <a:spLocks noGrp="1"/>
          </p:cNvSpPr>
          <p:nvPr>
            <p:ph sz="half" idx="13"/>
          </p:nvPr>
        </p:nvSpPr>
        <p:spPr>
          <a:xfrm>
            <a:off x="379245" y="1859461"/>
            <a:ext cx="8379190" cy="2753636"/>
          </a:xfrm>
        </p:spPr>
        <p:txBody>
          <a:bodyPr>
            <a:normAutofit fontScale="85000" lnSpcReduction="20000"/>
          </a:bodyPr>
          <a:lstStyle/>
          <a:p>
            <a:r>
              <a:rPr lang="en-GB" sz="2800" dirty="0"/>
              <a:t>Open Science is the </a:t>
            </a:r>
            <a:r>
              <a:rPr lang="en-GB" sz="2800" b="1" dirty="0">
                <a:solidFill>
                  <a:schemeClr val="tx2"/>
                </a:solidFill>
              </a:rPr>
              <a:t>practice</a:t>
            </a:r>
            <a:r>
              <a:rPr lang="en-GB" sz="2800" dirty="0"/>
              <a:t> of science in such a </a:t>
            </a:r>
            <a:r>
              <a:rPr lang="en-GB" sz="2800" b="1" dirty="0">
                <a:solidFill>
                  <a:schemeClr val="tx2"/>
                </a:solidFill>
              </a:rPr>
              <a:t>way</a:t>
            </a:r>
            <a:r>
              <a:rPr lang="en-GB" sz="2800" dirty="0"/>
              <a:t> that others can collaborate and contribute, where research data, lab notes and other research processes are freely available, under terms that enable </a:t>
            </a:r>
            <a:r>
              <a:rPr lang="en-GB" sz="2800" b="1" dirty="0">
                <a:solidFill>
                  <a:schemeClr val="tx2"/>
                </a:solidFill>
              </a:rPr>
              <a:t>reuse, redistribution and reproduction of the research</a:t>
            </a:r>
            <a:r>
              <a:rPr lang="en-GB" sz="2800" dirty="0"/>
              <a:t> and its underlying data and methods.</a:t>
            </a:r>
          </a:p>
          <a:p>
            <a:pPr marL="0" indent="0">
              <a:buNone/>
            </a:pPr>
            <a:endParaRPr lang="en-GB" sz="2800" dirty="0"/>
          </a:p>
          <a:p>
            <a:pPr marL="0" indent="0" algn="r">
              <a:buNone/>
            </a:pPr>
            <a:r>
              <a:rPr lang="en-GB" dirty="0"/>
              <a:t>project FOSTER </a:t>
            </a:r>
            <a:r>
              <a:rPr lang="en-GB" dirty="0">
                <a:hlinkClick r:id="rId2"/>
              </a:rPr>
              <a:t>definition</a:t>
            </a:r>
            <a:endParaRPr lang="en-GB" sz="3200" dirty="0"/>
          </a:p>
        </p:txBody>
      </p:sp>
    </p:spTree>
    <p:extLst>
      <p:ext uri="{BB962C8B-B14F-4D97-AF65-F5344CB8AC3E}">
        <p14:creationId xmlns:p14="http://schemas.microsoft.com/office/powerpoint/2010/main" val="670192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p:txBody>
          <a:bodyPr/>
          <a:lstStyle/>
          <a:p>
            <a:r>
              <a:rPr lang="da-DK" dirty="0"/>
              <a:t>Open Science</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a:p>
        </p:txBody>
      </p:sp>
      <p:sp>
        <p:nvSpPr>
          <p:cNvPr id="8" name="Content Placeholder 2">
            <a:extLst>
              <a:ext uri="{FF2B5EF4-FFF2-40B4-BE49-F238E27FC236}">
                <a16:creationId xmlns:a16="http://schemas.microsoft.com/office/drawing/2014/main" id="{CC182083-861F-9C7A-2087-9C950426E7CE}"/>
              </a:ext>
            </a:extLst>
          </p:cNvPr>
          <p:cNvSpPr>
            <a:spLocks noGrp="1"/>
          </p:cNvSpPr>
          <p:nvPr>
            <p:ph sz="half" idx="1"/>
          </p:nvPr>
        </p:nvSpPr>
        <p:spPr>
          <a:xfrm>
            <a:off x="377138" y="1707061"/>
            <a:ext cx="4911485" cy="2890222"/>
          </a:xfrm>
        </p:spPr>
        <p:txBody>
          <a:bodyPr>
            <a:normAutofit fontScale="92500"/>
          </a:bodyPr>
          <a:lstStyle/>
          <a:p>
            <a:r>
              <a:rPr lang="en-GB" sz="2400"/>
              <a:t>Goals</a:t>
            </a:r>
            <a:r>
              <a:rPr lang="en-GB" sz="2400" dirty="0"/>
              <a:t>:</a:t>
            </a:r>
          </a:p>
          <a:p>
            <a:pPr lvl="1"/>
            <a:r>
              <a:rPr lang="en-GB" sz="2200" dirty="0"/>
              <a:t>transparency (openness)</a:t>
            </a:r>
          </a:p>
          <a:p>
            <a:pPr lvl="1"/>
            <a:r>
              <a:rPr lang="en-GB" sz="2200" dirty="0"/>
              <a:t>reliability / reproducibility</a:t>
            </a:r>
          </a:p>
          <a:p>
            <a:pPr lvl="1"/>
            <a:r>
              <a:rPr lang="en-GB" sz="2200" dirty="0"/>
              <a:t>reusability</a:t>
            </a:r>
          </a:p>
          <a:p>
            <a:pPr lvl="1"/>
            <a:r>
              <a:rPr lang="en-GB" sz="2200" dirty="0"/>
              <a:t>societal impact (trustworthiness, communication)</a:t>
            </a:r>
          </a:p>
          <a:p>
            <a:pPr lvl="2"/>
            <a:r>
              <a:rPr lang="en-GB" sz="1800" dirty="0"/>
              <a:t>including Citizen Science </a:t>
            </a:r>
            <a:r>
              <a:rPr lang="cs-CZ" sz="1800"/>
              <a:t>         </a:t>
            </a:r>
            <a:endParaRPr lang="en-GB" sz="1800" dirty="0"/>
          </a:p>
          <a:p>
            <a:pPr lvl="1"/>
            <a:r>
              <a:rPr lang="en-GB" sz="2200" dirty="0"/>
              <a:t>and effective use of public money...</a:t>
            </a:r>
          </a:p>
        </p:txBody>
      </p:sp>
      <p:pic>
        <p:nvPicPr>
          <p:cNvPr id="14" name="Picture 13">
            <a:extLst>
              <a:ext uri="{FF2B5EF4-FFF2-40B4-BE49-F238E27FC236}">
                <a16:creationId xmlns:a16="http://schemas.microsoft.com/office/drawing/2014/main" id="{3C86A61F-ACA4-A7E6-572E-77BCBE3F3C1D}"/>
              </a:ext>
            </a:extLst>
          </p:cNvPr>
          <p:cNvPicPr>
            <a:picLocks noChangeAspect="1"/>
          </p:cNvPicPr>
          <p:nvPr/>
        </p:nvPicPr>
        <p:blipFill>
          <a:blip r:embed="rId2"/>
          <a:stretch>
            <a:fillRect/>
          </a:stretch>
        </p:blipFill>
        <p:spPr>
          <a:xfrm>
            <a:off x="5381091" y="1939935"/>
            <a:ext cx="3193707" cy="1833142"/>
          </a:xfrm>
          <a:prstGeom prst="rect">
            <a:avLst/>
          </a:prstGeom>
        </p:spPr>
      </p:pic>
      <p:pic>
        <p:nvPicPr>
          <p:cNvPr id="2" name="Picture 1">
            <a:extLst>
              <a:ext uri="{FF2B5EF4-FFF2-40B4-BE49-F238E27FC236}">
                <a16:creationId xmlns:a16="http://schemas.microsoft.com/office/drawing/2014/main" id="{7895BB28-3FE2-D4FB-D50A-18C02C0BC55C}"/>
              </a:ext>
            </a:extLst>
          </p:cNvPr>
          <p:cNvPicPr>
            <a:picLocks noChangeAspect="1"/>
          </p:cNvPicPr>
          <p:nvPr/>
        </p:nvPicPr>
        <p:blipFill rotWithShape="1">
          <a:blip r:embed="rId3"/>
          <a:srcRect l="10373" t="3195" r="8730" b="22602"/>
          <a:stretch/>
        </p:blipFill>
        <p:spPr>
          <a:xfrm>
            <a:off x="4139907" y="3930728"/>
            <a:ext cx="507615" cy="231211"/>
          </a:xfrm>
          <a:prstGeom prst="rect">
            <a:avLst/>
          </a:prstGeom>
        </p:spPr>
      </p:pic>
    </p:spTree>
    <p:extLst>
      <p:ext uri="{BB962C8B-B14F-4D97-AF65-F5344CB8AC3E}">
        <p14:creationId xmlns:p14="http://schemas.microsoft.com/office/powerpoint/2010/main" val="724178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dpis 6"/>
          <p:cNvSpPr>
            <a:spLocks noGrp="1"/>
          </p:cNvSpPr>
          <p:nvPr>
            <p:ph type="title"/>
          </p:nvPr>
        </p:nvSpPr>
        <p:spPr/>
        <p:txBody>
          <a:bodyPr>
            <a:normAutofit/>
          </a:bodyPr>
          <a:lstStyle/>
          <a:p>
            <a:r>
              <a:rPr lang="da-DK" dirty="0"/>
              <a:t>Open Access (OA)</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10" name="Zástupný symbol pro obsah 9"/>
          <p:cNvSpPr>
            <a:spLocks noGrp="1"/>
          </p:cNvSpPr>
          <p:nvPr>
            <p:ph sz="half" idx="13"/>
          </p:nvPr>
        </p:nvSpPr>
        <p:spPr>
          <a:xfrm>
            <a:off x="379245" y="1859461"/>
            <a:ext cx="8379190" cy="2753636"/>
          </a:xfrm>
        </p:spPr>
        <p:txBody>
          <a:bodyPr>
            <a:normAutofit/>
          </a:bodyPr>
          <a:lstStyle/>
          <a:p>
            <a:r>
              <a:rPr lang="en-GB" sz="2000" b="0" i="0">
                <a:solidFill>
                  <a:srgbClr val="333333"/>
                </a:solidFill>
                <a:effectLst/>
                <a:cs typeface="Arial" panose="020B0604020202020204" pitchFamily="34" charset="0"/>
              </a:rPr>
              <a:t>Is </a:t>
            </a:r>
            <a:r>
              <a:rPr lang="en-GB" sz="2000" b="0" i="0" dirty="0">
                <a:solidFill>
                  <a:srgbClr val="333333"/>
                </a:solidFill>
                <a:effectLst/>
                <a:cs typeface="Arial" panose="020B0604020202020204" pitchFamily="34" charset="0"/>
              </a:rPr>
              <a:t>a </a:t>
            </a:r>
            <a:r>
              <a:rPr lang="en-GB" sz="2000" b="1" i="0" dirty="0">
                <a:solidFill>
                  <a:schemeClr val="tx2"/>
                </a:solidFill>
                <a:effectLst/>
                <a:cs typeface="Arial" panose="020B0604020202020204" pitchFamily="34" charset="0"/>
              </a:rPr>
              <a:t>publication model</a:t>
            </a:r>
            <a:r>
              <a:rPr lang="en-GB" sz="2000" b="0" i="0" dirty="0">
                <a:solidFill>
                  <a:srgbClr val="333333"/>
                </a:solidFill>
                <a:effectLst/>
                <a:cs typeface="Arial" panose="020B0604020202020204" pitchFamily="34" charset="0"/>
              </a:rPr>
              <a:t> that seeks to achieve </a:t>
            </a:r>
            <a:r>
              <a:rPr lang="en-GB" sz="2000" b="1" i="0" dirty="0">
                <a:solidFill>
                  <a:schemeClr val="tx2"/>
                </a:solidFill>
                <a:effectLst/>
                <a:cs typeface="Arial" panose="020B0604020202020204" pitchFamily="34" charset="0"/>
              </a:rPr>
              <a:t>immediate</a:t>
            </a:r>
            <a:r>
              <a:rPr lang="en-GB" sz="2000" b="0" i="0" dirty="0">
                <a:solidFill>
                  <a:srgbClr val="333333"/>
                </a:solidFill>
                <a:effectLst/>
                <a:cs typeface="Arial" panose="020B0604020202020204" pitchFamily="34" charset="0"/>
              </a:rPr>
              <a:t>, </a:t>
            </a:r>
            <a:r>
              <a:rPr lang="en-GB" sz="2000" b="1" i="0" dirty="0">
                <a:solidFill>
                  <a:schemeClr val="tx2"/>
                </a:solidFill>
                <a:effectLst/>
                <a:cs typeface="Arial" panose="020B0604020202020204" pitchFamily="34" charset="0"/>
              </a:rPr>
              <a:t>free</a:t>
            </a:r>
            <a:r>
              <a:rPr lang="en-GB" sz="2000" b="0" i="0" dirty="0">
                <a:solidFill>
                  <a:srgbClr val="333333"/>
                </a:solidFill>
                <a:effectLst/>
                <a:cs typeface="Arial" panose="020B0604020202020204" pitchFamily="34" charset="0"/>
              </a:rPr>
              <a:t>, </a:t>
            </a:r>
            <a:r>
              <a:rPr lang="en-GB" sz="2000" b="1" i="0" dirty="0">
                <a:solidFill>
                  <a:schemeClr val="tx2"/>
                </a:solidFill>
                <a:effectLst/>
                <a:cs typeface="Arial" panose="020B0604020202020204" pitchFamily="34" charset="0"/>
              </a:rPr>
              <a:t>permanent</a:t>
            </a:r>
            <a:r>
              <a:rPr lang="en-GB" sz="2000" b="0" i="0" dirty="0">
                <a:solidFill>
                  <a:srgbClr val="333333"/>
                </a:solidFill>
                <a:effectLst/>
                <a:cs typeface="Arial" panose="020B0604020202020204" pitchFamily="34" charset="0"/>
              </a:rPr>
              <a:t> and </a:t>
            </a:r>
            <a:r>
              <a:rPr lang="en-GB" sz="2000" b="1" i="0" dirty="0">
                <a:solidFill>
                  <a:schemeClr val="tx2"/>
                </a:solidFill>
                <a:effectLst/>
                <a:cs typeface="Arial" panose="020B0604020202020204" pitchFamily="34" charset="0"/>
              </a:rPr>
              <a:t>independent</a:t>
            </a:r>
            <a:r>
              <a:rPr lang="en-GB" sz="2000" b="0" i="0" dirty="0">
                <a:solidFill>
                  <a:srgbClr val="333333"/>
                </a:solidFill>
                <a:effectLst/>
                <a:cs typeface="Arial" panose="020B0604020202020204" pitchFamily="34" charset="0"/>
              </a:rPr>
              <a:t> online access to the results of publicly funded science and research. </a:t>
            </a:r>
          </a:p>
          <a:p>
            <a:endParaRPr lang="en-GB" sz="2000" dirty="0">
              <a:solidFill>
                <a:srgbClr val="333333"/>
              </a:solidFill>
            </a:endParaRPr>
          </a:p>
          <a:p>
            <a:r>
              <a:rPr lang="en-GB" sz="2000"/>
              <a:t>Is</a:t>
            </a:r>
            <a:r>
              <a:rPr lang="en-GB" sz="2000" dirty="0"/>
              <a:t> reacting to problems with scientific publishing</a:t>
            </a:r>
          </a:p>
        </p:txBody>
      </p:sp>
    </p:spTree>
    <p:extLst>
      <p:ext uri="{BB962C8B-B14F-4D97-AF65-F5344CB8AC3E}">
        <p14:creationId xmlns:p14="http://schemas.microsoft.com/office/powerpoint/2010/main" val="2108530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7D445083-E70E-1848-E51D-83E5017418AC}"/>
              </a:ext>
            </a:extLst>
          </p:cNvPr>
          <p:cNvSpPr/>
          <p:nvPr/>
        </p:nvSpPr>
        <p:spPr>
          <a:xfrm>
            <a:off x="5997927" y="2189266"/>
            <a:ext cx="660212" cy="147013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Z"/>
          </a:p>
        </p:txBody>
      </p:sp>
      <p:sp>
        <p:nvSpPr>
          <p:cNvPr id="7" name="Nadpis 6"/>
          <p:cNvSpPr>
            <a:spLocks noGrp="1"/>
          </p:cNvSpPr>
          <p:nvPr>
            <p:ph type="title"/>
          </p:nvPr>
        </p:nvSpPr>
        <p:spPr/>
        <p:txBody>
          <a:bodyPr>
            <a:normAutofit/>
          </a:bodyPr>
          <a:lstStyle/>
          <a:p>
            <a:r>
              <a:rPr lang="da-DK" dirty="0"/>
              <a:t>Subscription model </a:t>
            </a:r>
            <a:r>
              <a:rPr lang="da-DK"/>
              <a:t>vs</a:t>
            </a:r>
            <a:r>
              <a:rPr lang="da-DK" dirty="0"/>
              <a:t> OA model</a:t>
            </a:r>
            <a:endParaRPr lang="cs-CZ" dirty="0"/>
          </a:p>
        </p:txBody>
      </p:sp>
      <p:sp>
        <p:nvSpPr>
          <p:cNvPr id="5" name="Zástupný symbol pro zápatí 4"/>
          <p:cNvSpPr>
            <a:spLocks noGrp="1"/>
          </p:cNvSpPr>
          <p:nvPr>
            <p:ph type="ftr" sz="quarter" idx="11"/>
          </p:nvPr>
        </p:nvSpPr>
        <p:spPr/>
        <p:txBody>
          <a:bodyPr/>
          <a:lstStyle/>
          <a:p>
            <a:r>
              <a:rPr lang="en-US"/>
              <a:t>Introduction to Open Science and Research Integrity, Open for you! 18 January 2024</a:t>
            </a:r>
            <a:endParaRPr lang="cs-CZ" dirty="0"/>
          </a:p>
        </p:txBody>
      </p:sp>
      <p:sp>
        <p:nvSpPr>
          <p:cNvPr id="45" name="Rectangle 44">
            <a:extLst>
              <a:ext uri="{FF2B5EF4-FFF2-40B4-BE49-F238E27FC236}">
                <a16:creationId xmlns:a16="http://schemas.microsoft.com/office/drawing/2014/main" id="{0B3C8129-CF8F-1D0C-5A26-5FF3D2F4B2C9}"/>
              </a:ext>
            </a:extLst>
          </p:cNvPr>
          <p:cNvSpPr/>
          <p:nvPr/>
        </p:nvSpPr>
        <p:spPr>
          <a:xfrm>
            <a:off x="2188019" y="2232477"/>
            <a:ext cx="2240144" cy="2010139"/>
          </a:xfrm>
          <a:prstGeom prst="rect">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cs-CZ" sz="4000" dirty="0" err="1">
                <a:ln w="0"/>
                <a:solidFill>
                  <a:schemeClr val="tx1"/>
                </a:solidFill>
                <a:effectLst>
                  <a:outerShdw blurRad="38100" dist="19050" dir="2700000" algn="tl" rotWithShape="0">
                    <a:schemeClr val="dk1">
                      <a:alpha val="40000"/>
                    </a:schemeClr>
                  </a:outerShdw>
                </a:effectLst>
              </a:rPr>
              <a:t>research</a:t>
            </a:r>
            <a:endParaRPr lang="cs-CZ" sz="4000" dirty="0">
              <a:ln w="0"/>
              <a:solidFill>
                <a:schemeClr val="tx1"/>
              </a:solidFill>
              <a:effectLst>
                <a:outerShdw blurRad="38100" dist="19050" dir="2700000" algn="tl" rotWithShape="0">
                  <a:schemeClr val="dk1">
                    <a:alpha val="40000"/>
                  </a:schemeClr>
                </a:outerShdw>
              </a:effectLst>
            </a:endParaRPr>
          </a:p>
        </p:txBody>
      </p:sp>
      <p:sp>
        <p:nvSpPr>
          <p:cNvPr id="46" name="TextBox 45">
            <a:extLst>
              <a:ext uri="{FF2B5EF4-FFF2-40B4-BE49-F238E27FC236}">
                <a16:creationId xmlns:a16="http://schemas.microsoft.com/office/drawing/2014/main" id="{32C6EB9A-DC8D-A518-C762-EF080B1BF294}"/>
              </a:ext>
            </a:extLst>
          </p:cNvPr>
          <p:cNvSpPr txBox="1"/>
          <p:nvPr/>
        </p:nvSpPr>
        <p:spPr>
          <a:xfrm>
            <a:off x="547260" y="2797627"/>
            <a:ext cx="697627" cy="861774"/>
          </a:xfrm>
          <a:prstGeom prst="rect">
            <a:avLst/>
          </a:prstGeom>
          <a:noFill/>
        </p:spPr>
        <p:txBody>
          <a:bodyPr wrap="square" rtlCol="0">
            <a:spAutoFit/>
          </a:bodyPr>
          <a:lstStyle/>
          <a:p>
            <a:r>
              <a:rPr lang="cs-CZ" sz="5000" dirty="0"/>
              <a:t>€</a:t>
            </a:r>
          </a:p>
        </p:txBody>
      </p:sp>
      <p:pic>
        <p:nvPicPr>
          <p:cNvPr id="47" name="Graphic 46" descr="Document outline">
            <a:extLst>
              <a:ext uri="{FF2B5EF4-FFF2-40B4-BE49-F238E27FC236}">
                <a16:creationId xmlns:a16="http://schemas.microsoft.com/office/drawing/2014/main" id="{1F8CC7CA-B352-3B02-D54F-6798C030D30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9024" y="2261786"/>
            <a:ext cx="619928" cy="619928"/>
          </a:xfrm>
          <a:prstGeom prst="rect">
            <a:avLst/>
          </a:prstGeom>
        </p:spPr>
      </p:pic>
      <p:pic>
        <p:nvPicPr>
          <p:cNvPr id="48" name="Graphic 47" descr="Document outline">
            <a:extLst>
              <a:ext uri="{FF2B5EF4-FFF2-40B4-BE49-F238E27FC236}">
                <a16:creationId xmlns:a16="http://schemas.microsoft.com/office/drawing/2014/main" id="{181480E7-2D0D-5238-3B7A-E23235B1DEF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211" y="3040054"/>
            <a:ext cx="619928" cy="619928"/>
          </a:xfrm>
          <a:prstGeom prst="rect">
            <a:avLst/>
          </a:prstGeom>
        </p:spPr>
      </p:pic>
      <p:pic>
        <p:nvPicPr>
          <p:cNvPr id="49" name="Graphic 48" descr="Document outline">
            <a:extLst>
              <a:ext uri="{FF2B5EF4-FFF2-40B4-BE49-F238E27FC236}">
                <a16:creationId xmlns:a16="http://schemas.microsoft.com/office/drawing/2014/main" id="{32FC9FEA-B5F8-963A-E462-E35715B9F39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211" y="3757398"/>
            <a:ext cx="619928" cy="619928"/>
          </a:xfrm>
          <a:prstGeom prst="rect">
            <a:avLst/>
          </a:prstGeom>
        </p:spPr>
      </p:pic>
      <p:cxnSp>
        <p:nvCxnSpPr>
          <p:cNvPr id="50" name="Straight Arrow Connector 49">
            <a:extLst>
              <a:ext uri="{FF2B5EF4-FFF2-40B4-BE49-F238E27FC236}">
                <a16:creationId xmlns:a16="http://schemas.microsoft.com/office/drawing/2014/main" id="{E995E25D-D67C-3BFE-5452-8D15328E43BC}"/>
              </a:ext>
            </a:extLst>
          </p:cNvPr>
          <p:cNvCxnSpPr>
            <a:cxnSpLocks/>
          </p:cNvCxnSpPr>
          <p:nvPr/>
        </p:nvCxnSpPr>
        <p:spPr>
          <a:xfrm>
            <a:off x="4909910" y="2536789"/>
            <a:ext cx="99773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2F7C67C6-0C32-D9EA-F13D-0859208E0161}"/>
              </a:ext>
            </a:extLst>
          </p:cNvPr>
          <p:cNvCxnSpPr>
            <a:cxnSpLocks/>
          </p:cNvCxnSpPr>
          <p:nvPr/>
        </p:nvCxnSpPr>
        <p:spPr>
          <a:xfrm>
            <a:off x="4909910" y="3331255"/>
            <a:ext cx="99773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C96AE1F7-C4BF-BAA1-6F40-C9D699148312}"/>
              </a:ext>
            </a:extLst>
          </p:cNvPr>
          <p:cNvCxnSpPr>
            <a:cxnSpLocks/>
          </p:cNvCxnSpPr>
          <p:nvPr/>
        </p:nvCxnSpPr>
        <p:spPr>
          <a:xfrm>
            <a:off x="4909910" y="4024454"/>
            <a:ext cx="99773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53" name="Graphic 52" descr="Lock outline">
            <a:extLst>
              <a:ext uri="{FF2B5EF4-FFF2-40B4-BE49-F238E27FC236}">
                <a16:creationId xmlns:a16="http://schemas.microsoft.com/office/drawing/2014/main" id="{779C75C5-1D2E-279A-8C15-63D4989F7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0573" y="1735269"/>
            <a:ext cx="453996" cy="453996"/>
          </a:xfrm>
          <a:prstGeom prst="rect">
            <a:avLst/>
          </a:prstGeom>
        </p:spPr>
      </p:pic>
      <p:pic>
        <p:nvPicPr>
          <p:cNvPr id="54" name="Graphic 53" descr="Unlock outline">
            <a:extLst>
              <a:ext uri="{FF2B5EF4-FFF2-40B4-BE49-F238E27FC236}">
                <a16:creationId xmlns:a16="http://schemas.microsoft.com/office/drawing/2014/main" id="{F929824D-DC29-A7EC-11F9-2A5667249D9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90573" y="4424686"/>
            <a:ext cx="422169" cy="422169"/>
          </a:xfrm>
          <a:prstGeom prst="rect">
            <a:avLst/>
          </a:prstGeom>
        </p:spPr>
      </p:pic>
      <p:sp>
        <p:nvSpPr>
          <p:cNvPr id="55" name="TextBox 54">
            <a:extLst>
              <a:ext uri="{FF2B5EF4-FFF2-40B4-BE49-F238E27FC236}">
                <a16:creationId xmlns:a16="http://schemas.microsoft.com/office/drawing/2014/main" id="{A1B611F2-3C57-38DC-67A7-E1D30EF1CF38}"/>
              </a:ext>
            </a:extLst>
          </p:cNvPr>
          <p:cNvSpPr txBox="1"/>
          <p:nvPr/>
        </p:nvSpPr>
        <p:spPr>
          <a:xfrm>
            <a:off x="7837390" y="2594074"/>
            <a:ext cx="529125" cy="861774"/>
          </a:xfrm>
          <a:prstGeom prst="rect">
            <a:avLst/>
          </a:prstGeom>
          <a:noFill/>
        </p:spPr>
        <p:txBody>
          <a:bodyPr wrap="square" rtlCol="0">
            <a:spAutoFit/>
          </a:bodyPr>
          <a:lstStyle/>
          <a:p>
            <a:r>
              <a:rPr lang="cs-CZ" sz="5000" dirty="0"/>
              <a:t>€</a:t>
            </a:r>
          </a:p>
        </p:txBody>
      </p:sp>
      <p:cxnSp>
        <p:nvCxnSpPr>
          <p:cNvPr id="56" name="Straight Arrow Connector 55">
            <a:extLst>
              <a:ext uri="{FF2B5EF4-FFF2-40B4-BE49-F238E27FC236}">
                <a16:creationId xmlns:a16="http://schemas.microsoft.com/office/drawing/2014/main" id="{1D79FE44-79B2-83A7-BBBE-468CFB78B99A}"/>
              </a:ext>
            </a:extLst>
          </p:cNvPr>
          <p:cNvCxnSpPr>
            <a:cxnSpLocks/>
          </p:cNvCxnSpPr>
          <p:nvPr/>
        </p:nvCxnSpPr>
        <p:spPr>
          <a:xfrm flipH="1">
            <a:off x="6790336" y="3024961"/>
            <a:ext cx="956767"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
            <a:extLst>
              <a:ext uri="{FF2B5EF4-FFF2-40B4-BE49-F238E27FC236}">
                <a16:creationId xmlns:a16="http://schemas.microsoft.com/office/drawing/2014/main" id="{275D677E-CAC8-5B5C-8763-621190ADC9DC}"/>
              </a:ext>
            </a:extLst>
          </p:cNvPr>
          <p:cNvCxnSpPr>
            <a:cxnSpLocks/>
          </p:cNvCxnSpPr>
          <p:nvPr/>
        </p:nvCxnSpPr>
        <p:spPr>
          <a:xfrm>
            <a:off x="1147819" y="3239039"/>
            <a:ext cx="817580"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58" name="Obdélník 5">
            <a:extLst>
              <a:ext uri="{FF2B5EF4-FFF2-40B4-BE49-F238E27FC236}">
                <a16:creationId xmlns:a16="http://schemas.microsoft.com/office/drawing/2014/main" id="{15E5A39B-32DF-6AD1-74D1-0F2B17FE9B07}"/>
              </a:ext>
            </a:extLst>
          </p:cNvPr>
          <p:cNvSpPr/>
          <p:nvPr/>
        </p:nvSpPr>
        <p:spPr>
          <a:xfrm>
            <a:off x="6090572" y="2275045"/>
            <a:ext cx="505545" cy="586130"/>
          </a:xfrm>
          <a:prstGeom prst="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9" name="TextBox 68">
            <a:extLst>
              <a:ext uri="{FF2B5EF4-FFF2-40B4-BE49-F238E27FC236}">
                <a16:creationId xmlns:a16="http://schemas.microsoft.com/office/drawing/2014/main" id="{B3B566F9-38E6-0FB1-6361-66B4D1FC5FF0}"/>
              </a:ext>
            </a:extLst>
          </p:cNvPr>
          <p:cNvSpPr txBox="1"/>
          <p:nvPr/>
        </p:nvSpPr>
        <p:spPr>
          <a:xfrm>
            <a:off x="7017249" y="3513762"/>
            <a:ext cx="0" cy="0"/>
          </a:xfrm>
          <a:prstGeom prst="rect">
            <a:avLst/>
          </a:prstGeom>
        </p:spPr>
        <p:txBody>
          <a:bodyPr vert="horz" wrap="none" lIns="91440" tIns="45720" rIns="91440" bIns="45720" rtlCol="0" anchor="t" anchorCtr="0">
            <a:normAutofit fontScale="25000" lnSpcReduction="20000"/>
          </a:bodyPr>
          <a:lstStyle/>
          <a:p>
            <a:endParaRPr lang="en-CZ" dirty="0"/>
          </a:p>
        </p:txBody>
      </p:sp>
    </p:spTree>
    <p:extLst>
      <p:ext uri="{BB962C8B-B14F-4D97-AF65-F5344CB8AC3E}">
        <p14:creationId xmlns:p14="http://schemas.microsoft.com/office/powerpoint/2010/main" val="1855963662"/>
      </p:ext>
    </p:extLst>
  </p:cSld>
  <p:clrMapOvr>
    <a:masterClrMapping/>
  </p:clrMapOvr>
</p:sld>
</file>

<file path=ppt/theme/theme1.xml><?xml version="1.0" encoding="utf-8"?>
<a:theme xmlns:a="http://schemas.openxmlformats.org/drawingml/2006/main" name="Cover">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ystému Office">
  <a:themeElements>
    <a:clrScheme name="4eu COLORS">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t" anchorCtr="0">
        <a:normAutofit/>
      </a:bodyPr>
      <a:lstStyle>
        <a:defPPr>
          <a:defRPr dirty="0" smtClean="0"/>
        </a:defPPr>
      </a:lstStyle>
    </a:txDef>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462CF47B04044419335D0BDC30A0D12" ma:contentTypeVersion="17" ma:contentTypeDescription="Vytvoří nový dokument" ma:contentTypeScope="" ma:versionID="478f3159333ebbe8e7cdb4c00dec7d4c">
  <xsd:schema xmlns:xsd="http://www.w3.org/2001/XMLSchema" xmlns:xs="http://www.w3.org/2001/XMLSchema" xmlns:p="http://schemas.microsoft.com/office/2006/metadata/properties" xmlns:ns3="c9748d33-cf74-46ff-befd-170a0331f759" xmlns:ns4="ed8a3544-af12-4121-ba22-de533962fba8" targetNamespace="http://schemas.microsoft.com/office/2006/metadata/properties" ma:root="true" ma:fieldsID="5bfb50b28d887f87e4ee58c63ab20ba2" ns3:_="" ns4:_="">
    <xsd:import namespace="c9748d33-cf74-46ff-befd-170a0331f759"/>
    <xsd:import namespace="ed8a3544-af12-4121-ba22-de533962fba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_activity" minOccurs="0"/>
                <xsd:element ref="ns3:MediaLengthInSeconds"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748d33-cf74-46ff-befd-170a0331f7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_activity" ma:index="20" nillable="true" ma:displayName="_activity" ma:hidden="true" ma:internalName="_activity">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8a3544-af12-4121-ba22-de533962fba8"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element name="SharingHintHash" ma:index="12" nillable="true" ma:displayName="Hodnota hash upozornění na sdílení"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c9748d33-cf74-46ff-befd-170a0331f75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C6270F-FEA1-4633-90A3-1FEC4EC69698}">
  <ds:schemaRefs>
    <ds:schemaRef ds:uri="c9748d33-cf74-46ff-befd-170a0331f759"/>
    <ds:schemaRef ds:uri="ed8a3544-af12-4121-ba22-de533962fb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BD595EC-FBC3-48C9-A1FC-1ED4D67C617F}">
  <ds:schemaRefs>
    <ds:schemaRef ds:uri="c9748d33-cf74-46ff-befd-170a0331f759"/>
    <ds:schemaRef ds:uri="ed8a3544-af12-4121-ba22-de533962fba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985F951-A047-4997-A210-EE4E7E1D72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4eu+-powerpoint (2)</Template>
  <TotalTime>1722</TotalTime>
  <Words>1993</Words>
  <Application>Microsoft Office PowerPoint</Application>
  <PresentationFormat>On-screen Show (16:9)</PresentationFormat>
  <Paragraphs>277</Paragraphs>
  <Slides>38</Slides>
  <Notes>10</Notes>
  <HiddenSlides>0</HiddenSlides>
  <MMClips>0</MMClip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Cover</vt:lpstr>
      <vt:lpstr>Motiv systému Office</vt:lpstr>
      <vt:lpstr>Welcome! :-) Please turn off your microphones and cameras. We will start shortly. Session will be recorded.</vt:lpstr>
      <vt:lpstr>Introduction to  Open Science  and Research Integrity</vt:lpstr>
      <vt:lpstr>4EU+ Alliance</vt:lpstr>
      <vt:lpstr>Open for you!</vt:lpstr>
      <vt:lpstr>Question for you:</vt:lpstr>
      <vt:lpstr>Open Science</vt:lpstr>
      <vt:lpstr>Open Science</vt:lpstr>
      <vt:lpstr>Open Access (OA)</vt:lpstr>
      <vt:lpstr>Subscription model vs OA model</vt:lpstr>
      <vt:lpstr>Academic publishing</vt:lpstr>
      <vt:lpstr>Academic publishing</vt:lpstr>
      <vt:lpstr>Open Access ways</vt:lpstr>
      <vt:lpstr>Side note</vt:lpstr>
      <vt:lpstr>Open Science is much more than Open Access</vt:lpstr>
      <vt:lpstr>Science is not article shaped</vt:lpstr>
      <vt:lpstr>Research Data</vt:lpstr>
      <vt:lpstr>”Open Data”? Not always. </vt:lpstr>
      <vt:lpstr>How to share?</vt:lpstr>
      <vt:lpstr>FAIR – Findable, Accessible, Interoperable, Reusable</vt:lpstr>
      <vt:lpstr>Research data management</vt:lpstr>
      <vt:lpstr>Have you got your data ready? Publish them in a repository!</vt:lpstr>
      <vt:lpstr>Side note</vt:lpstr>
      <vt:lpstr>Other Open Science practices</vt:lpstr>
      <vt:lpstr>Rewards?</vt:lpstr>
      <vt:lpstr>Open Science practices as project requirements</vt:lpstr>
      <vt:lpstr>Research Integrity</vt:lpstr>
      <vt:lpstr>Question for you:</vt:lpstr>
      <vt:lpstr>Good Research Practices</vt:lpstr>
      <vt:lpstr>Good Research Practices &amp; OS</vt:lpstr>
      <vt:lpstr>Research Misconduct</vt:lpstr>
      <vt:lpstr>Research Misconduct – some examples</vt:lpstr>
      <vt:lpstr>Question for you:</vt:lpstr>
      <vt:lpstr>How to prevent violations?</vt:lpstr>
      <vt:lpstr>How to handle violations?</vt:lpstr>
      <vt:lpstr>Interview with ...  Stéphanie Ruphy Office français de l’intégrité scientifique  </vt:lpstr>
      <vt:lpstr>Open for you!</vt:lpstr>
      <vt:lpstr>Thank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European University Alliance</dc:title>
  <dc:creator>katarzyna.scieranska</dc:creator>
  <cp:lastModifiedBy>Milan Janíček</cp:lastModifiedBy>
  <cp:revision>8</cp:revision>
  <dcterms:created xsi:type="dcterms:W3CDTF">2023-08-30T09:42:58Z</dcterms:created>
  <dcterms:modified xsi:type="dcterms:W3CDTF">2024-01-18T15:05:50Z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0x010100B462CF47B04044419335D0BDC30A0D12</vt:lpwstr>
  </property>
  <property fmtid="{D5CDD505-2E9C-101B-9397-08002B2CF9AE}" pid="3" name="MediaServiceImageTags">
    <vt:lpwstr/>
  </property>
</Properties>
</file>