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32405638" cy="43205400"/>
  <p:notesSz cx="6858000" cy="9144000"/>
  <p:defaultTextStyle>
    <a:defPPr>
      <a:defRPr lang="en-US"/>
    </a:defPPr>
    <a:lvl1pPr marL="0" algn="l" defTabSz="216027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1pPr>
    <a:lvl2pPr marL="2160270" algn="l" defTabSz="216027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2pPr>
    <a:lvl3pPr marL="4320540" algn="l" defTabSz="216027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3pPr>
    <a:lvl4pPr marL="6480810" algn="l" defTabSz="216027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4pPr>
    <a:lvl5pPr marL="8641080" algn="l" defTabSz="216027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5pPr>
    <a:lvl6pPr marL="10801350" algn="l" defTabSz="216027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6pPr>
    <a:lvl7pPr marL="12961620" algn="l" defTabSz="216027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7pPr>
    <a:lvl8pPr marL="15121890" algn="l" defTabSz="216027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8pPr>
    <a:lvl9pPr marL="17282160" algn="l" defTabSz="2160270" rtl="0" eaLnBrk="1" latinLnBrk="0" hangingPunct="1">
      <a:defRPr sz="8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3608">
          <p15:clr>
            <a:srgbClr val="A4A3A4"/>
          </p15:clr>
        </p15:guide>
        <p15:guide id="2" pos="1020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4025"/>
    <p:restoredTop sz="92734" autoAdjust="0"/>
  </p:normalViewPr>
  <p:slideViewPr>
    <p:cSldViewPr snapToGrid="0" snapToObjects="1">
      <p:cViewPr>
        <p:scale>
          <a:sx n="50" d="100"/>
          <a:sy n="50" d="100"/>
        </p:scale>
        <p:origin x="-1752" y="112"/>
      </p:cViewPr>
      <p:guideLst>
        <p:guide orient="horz" pos="13608"/>
        <p:guide pos="102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91D6FE-58DD-AC4D-8090-0F1A1891BFAB}" type="datetimeFigureOut">
              <a:rPr lang="en-US" smtClean="0"/>
              <a:t>01/12/16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B41EA-3DF9-A341-8FF0-514202342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826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B41EA-3DF9-A341-8FF0-5142023424D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300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0423" y="13421686"/>
            <a:ext cx="27544792" cy="92611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60846" y="24483060"/>
            <a:ext cx="22683947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60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320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80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641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801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961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121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28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8D92-00CC-EE45-AC6D-4378A9275E43}" type="datetimeFigureOut">
              <a:rPr lang="en-US" smtClean="0"/>
              <a:t>01/12/16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CEF55-7FFA-B948-BF3A-0FDCFE9B7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118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8D92-00CC-EE45-AC6D-4378A9275E43}" type="datetimeFigureOut">
              <a:rPr lang="en-US" smtClean="0"/>
              <a:t>01/12/16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CEF55-7FFA-B948-BF3A-0FDCFE9B7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40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620563" y="2310293"/>
            <a:ext cx="5468454" cy="4914614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5214" y="2310293"/>
            <a:ext cx="15865263" cy="4914614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8D92-00CC-EE45-AC6D-4378A9275E43}" type="datetimeFigureOut">
              <a:rPr lang="en-US" smtClean="0"/>
              <a:t>01/12/16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CEF55-7FFA-B948-BF3A-0FDCFE9B7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782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8D92-00CC-EE45-AC6D-4378A9275E43}" type="datetimeFigureOut">
              <a:rPr lang="en-US" smtClean="0"/>
              <a:t>01/12/16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CEF55-7FFA-B948-BF3A-0FDCFE9B7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878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9823" y="27763471"/>
            <a:ext cx="27544792" cy="8581073"/>
          </a:xfrm>
        </p:spPr>
        <p:txBody>
          <a:bodyPr anchor="t"/>
          <a:lstStyle>
            <a:lvl1pPr algn="l">
              <a:defRPr sz="189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9823" y="18312297"/>
            <a:ext cx="27544792" cy="9451177"/>
          </a:xfrm>
        </p:spPr>
        <p:txBody>
          <a:bodyPr anchor="b"/>
          <a:lstStyle>
            <a:lvl1pPr marL="0" indent="0">
              <a:buNone/>
              <a:defRPr sz="9500">
                <a:solidFill>
                  <a:schemeClr val="tx1">
                    <a:tint val="75000"/>
                  </a:schemeClr>
                </a:solidFill>
              </a:defRPr>
            </a:lvl1pPr>
            <a:lvl2pPr marL="2160270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2pPr>
            <a:lvl3pPr marL="4320540" indent="0">
              <a:buNone/>
              <a:defRPr sz="7600">
                <a:solidFill>
                  <a:schemeClr val="tx1">
                    <a:tint val="75000"/>
                  </a:schemeClr>
                </a:solidFill>
              </a:defRPr>
            </a:lvl3pPr>
            <a:lvl4pPr marL="64808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64108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80135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96162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512189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28216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8D92-00CC-EE45-AC6D-4378A9275E43}" type="datetimeFigureOut">
              <a:rPr lang="en-US" smtClean="0"/>
              <a:t>01/12/16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CEF55-7FFA-B948-BF3A-0FDCFE9B7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061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5214" y="13441682"/>
            <a:ext cx="10666856" cy="38014756"/>
          </a:xfrm>
        </p:spPr>
        <p:txBody>
          <a:bodyPr/>
          <a:lstStyle>
            <a:lvl1pPr>
              <a:defRPr sz="13200"/>
            </a:lvl1pPr>
            <a:lvl2pPr>
              <a:defRPr sz="11300"/>
            </a:lvl2pPr>
            <a:lvl3pPr>
              <a:defRPr sz="9500"/>
            </a:lvl3pPr>
            <a:lvl4pPr>
              <a:defRPr sz="8500"/>
            </a:lvl4pPr>
            <a:lvl5pPr>
              <a:defRPr sz="8500"/>
            </a:lvl5pPr>
            <a:lvl6pPr>
              <a:defRPr sz="8500"/>
            </a:lvl6pPr>
            <a:lvl7pPr>
              <a:defRPr sz="8500"/>
            </a:lvl7pPr>
            <a:lvl8pPr>
              <a:defRPr sz="8500"/>
            </a:lvl8pPr>
            <a:lvl9pPr>
              <a:defRPr sz="8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22164" y="13441682"/>
            <a:ext cx="10666856" cy="38014756"/>
          </a:xfrm>
        </p:spPr>
        <p:txBody>
          <a:bodyPr/>
          <a:lstStyle>
            <a:lvl1pPr>
              <a:defRPr sz="13200"/>
            </a:lvl1pPr>
            <a:lvl2pPr>
              <a:defRPr sz="11300"/>
            </a:lvl2pPr>
            <a:lvl3pPr>
              <a:defRPr sz="9500"/>
            </a:lvl3pPr>
            <a:lvl4pPr>
              <a:defRPr sz="8500"/>
            </a:lvl4pPr>
            <a:lvl5pPr>
              <a:defRPr sz="8500"/>
            </a:lvl5pPr>
            <a:lvl6pPr>
              <a:defRPr sz="8500"/>
            </a:lvl6pPr>
            <a:lvl7pPr>
              <a:defRPr sz="8500"/>
            </a:lvl7pPr>
            <a:lvl8pPr>
              <a:defRPr sz="8500"/>
            </a:lvl8pPr>
            <a:lvl9pPr>
              <a:defRPr sz="8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8D92-00CC-EE45-AC6D-4378A9275E43}" type="datetimeFigureOut">
              <a:rPr lang="en-US" smtClean="0"/>
              <a:t>01/12/16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CEF55-7FFA-B948-BF3A-0FDCFE9B7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670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0282" y="1730219"/>
            <a:ext cx="29165074" cy="72009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284" y="9671210"/>
            <a:ext cx="14318118" cy="4030501"/>
          </a:xfrm>
        </p:spPr>
        <p:txBody>
          <a:bodyPr anchor="b"/>
          <a:lstStyle>
            <a:lvl1pPr marL="0" indent="0">
              <a:buNone/>
              <a:defRPr sz="11300" b="1"/>
            </a:lvl1pPr>
            <a:lvl2pPr marL="2160270" indent="0">
              <a:buNone/>
              <a:defRPr sz="9500" b="1"/>
            </a:lvl2pPr>
            <a:lvl3pPr marL="4320540" indent="0">
              <a:buNone/>
              <a:defRPr sz="8500" b="1"/>
            </a:lvl3pPr>
            <a:lvl4pPr marL="6480810" indent="0">
              <a:buNone/>
              <a:defRPr sz="7600" b="1"/>
            </a:lvl4pPr>
            <a:lvl5pPr marL="8641080" indent="0">
              <a:buNone/>
              <a:defRPr sz="7600" b="1"/>
            </a:lvl5pPr>
            <a:lvl6pPr marL="10801350" indent="0">
              <a:buNone/>
              <a:defRPr sz="7600" b="1"/>
            </a:lvl6pPr>
            <a:lvl7pPr marL="12961620" indent="0">
              <a:buNone/>
              <a:defRPr sz="7600" b="1"/>
            </a:lvl7pPr>
            <a:lvl8pPr marL="15121890" indent="0">
              <a:buNone/>
              <a:defRPr sz="7600" b="1"/>
            </a:lvl8pPr>
            <a:lvl9pPr marL="17282160" indent="0">
              <a:buNone/>
              <a:defRPr sz="7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0284" y="13701711"/>
            <a:ext cx="14318118" cy="24893114"/>
          </a:xfrm>
        </p:spPr>
        <p:txBody>
          <a:bodyPr/>
          <a:lstStyle>
            <a:lvl1pPr>
              <a:defRPr sz="11300"/>
            </a:lvl1pPr>
            <a:lvl2pPr>
              <a:defRPr sz="9500"/>
            </a:lvl2pPr>
            <a:lvl3pPr>
              <a:defRPr sz="85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61618" y="9671210"/>
            <a:ext cx="14323741" cy="4030501"/>
          </a:xfrm>
        </p:spPr>
        <p:txBody>
          <a:bodyPr anchor="b"/>
          <a:lstStyle>
            <a:lvl1pPr marL="0" indent="0">
              <a:buNone/>
              <a:defRPr sz="11300" b="1"/>
            </a:lvl1pPr>
            <a:lvl2pPr marL="2160270" indent="0">
              <a:buNone/>
              <a:defRPr sz="9500" b="1"/>
            </a:lvl2pPr>
            <a:lvl3pPr marL="4320540" indent="0">
              <a:buNone/>
              <a:defRPr sz="8500" b="1"/>
            </a:lvl3pPr>
            <a:lvl4pPr marL="6480810" indent="0">
              <a:buNone/>
              <a:defRPr sz="7600" b="1"/>
            </a:lvl4pPr>
            <a:lvl5pPr marL="8641080" indent="0">
              <a:buNone/>
              <a:defRPr sz="7600" b="1"/>
            </a:lvl5pPr>
            <a:lvl6pPr marL="10801350" indent="0">
              <a:buNone/>
              <a:defRPr sz="7600" b="1"/>
            </a:lvl6pPr>
            <a:lvl7pPr marL="12961620" indent="0">
              <a:buNone/>
              <a:defRPr sz="7600" b="1"/>
            </a:lvl7pPr>
            <a:lvl8pPr marL="15121890" indent="0">
              <a:buNone/>
              <a:defRPr sz="7600" b="1"/>
            </a:lvl8pPr>
            <a:lvl9pPr marL="17282160" indent="0">
              <a:buNone/>
              <a:defRPr sz="7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61618" y="13701711"/>
            <a:ext cx="14323741" cy="24893114"/>
          </a:xfrm>
        </p:spPr>
        <p:txBody>
          <a:bodyPr/>
          <a:lstStyle>
            <a:lvl1pPr>
              <a:defRPr sz="11300"/>
            </a:lvl1pPr>
            <a:lvl2pPr>
              <a:defRPr sz="9500"/>
            </a:lvl2pPr>
            <a:lvl3pPr>
              <a:defRPr sz="85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8D92-00CC-EE45-AC6D-4378A9275E43}" type="datetimeFigureOut">
              <a:rPr lang="en-US" smtClean="0"/>
              <a:t>01/12/16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CEF55-7FFA-B948-BF3A-0FDCFE9B7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8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8D92-00CC-EE45-AC6D-4378A9275E43}" type="datetimeFigureOut">
              <a:rPr lang="en-US" smtClean="0"/>
              <a:t>01/12/16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CEF55-7FFA-B948-BF3A-0FDCFE9B7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369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8D92-00CC-EE45-AC6D-4378A9275E43}" type="datetimeFigureOut">
              <a:rPr lang="en-US" smtClean="0"/>
              <a:t>01/12/16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CEF55-7FFA-B948-BF3A-0FDCFE9B7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300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0284" y="1720217"/>
            <a:ext cx="10661233" cy="7320915"/>
          </a:xfrm>
        </p:spPr>
        <p:txBody>
          <a:bodyPr anchor="b"/>
          <a:lstStyle>
            <a:lvl1pPr algn="l">
              <a:defRPr sz="9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69704" y="1720219"/>
            <a:ext cx="18115654" cy="36874613"/>
          </a:xfrm>
        </p:spPr>
        <p:txBody>
          <a:bodyPr/>
          <a:lstStyle>
            <a:lvl1pPr>
              <a:defRPr sz="15100"/>
            </a:lvl1pPr>
            <a:lvl2pPr>
              <a:defRPr sz="13200"/>
            </a:lvl2pPr>
            <a:lvl3pPr>
              <a:defRPr sz="11300"/>
            </a:lvl3pPr>
            <a:lvl4pPr>
              <a:defRPr sz="9500"/>
            </a:lvl4pPr>
            <a:lvl5pPr>
              <a:defRPr sz="9500"/>
            </a:lvl5pPr>
            <a:lvl6pPr>
              <a:defRPr sz="9500"/>
            </a:lvl6pPr>
            <a:lvl7pPr>
              <a:defRPr sz="9500"/>
            </a:lvl7pPr>
            <a:lvl8pPr>
              <a:defRPr sz="9500"/>
            </a:lvl8pPr>
            <a:lvl9pPr>
              <a:defRPr sz="9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20284" y="9041134"/>
            <a:ext cx="10661233" cy="29553698"/>
          </a:xfrm>
        </p:spPr>
        <p:txBody>
          <a:bodyPr/>
          <a:lstStyle>
            <a:lvl1pPr marL="0" indent="0">
              <a:buNone/>
              <a:defRPr sz="6600"/>
            </a:lvl1pPr>
            <a:lvl2pPr marL="2160270" indent="0">
              <a:buNone/>
              <a:defRPr sz="5700"/>
            </a:lvl2pPr>
            <a:lvl3pPr marL="4320540" indent="0">
              <a:buNone/>
              <a:defRPr sz="4700"/>
            </a:lvl3pPr>
            <a:lvl4pPr marL="6480810" indent="0">
              <a:buNone/>
              <a:defRPr sz="4300"/>
            </a:lvl4pPr>
            <a:lvl5pPr marL="8641080" indent="0">
              <a:buNone/>
              <a:defRPr sz="4300"/>
            </a:lvl5pPr>
            <a:lvl6pPr marL="10801350" indent="0">
              <a:buNone/>
              <a:defRPr sz="4300"/>
            </a:lvl6pPr>
            <a:lvl7pPr marL="12961620" indent="0">
              <a:buNone/>
              <a:defRPr sz="4300"/>
            </a:lvl7pPr>
            <a:lvl8pPr marL="15121890" indent="0">
              <a:buNone/>
              <a:defRPr sz="4300"/>
            </a:lvl8pPr>
            <a:lvl9pPr marL="17282160" indent="0">
              <a:buNone/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8D92-00CC-EE45-AC6D-4378A9275E43}" type="datetimeFigureOut">
              <a:rPr lang="en-US" smtClean="0"/>
              <a:t>01/12/16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CEF55-7FFA-B948-BF3A-0FDCFE9B7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971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1732" y="30243782"/>
            <a:ext cx="19443383" cy="3570451"/>
          </a:xfrm>
        </p:spPr>
        <p:txBody>
          <a:bodyPr anchor="b"/>
          <a:lstStyle>
            <a:lvl1pPr algn="l">
              <a:defRPr sz="9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351732" y="3860481"/>
            <a:ext cx="19443383" cy="25923240"/>
          </a:xfrm>
        </p:spPr>
        <p:txBody>
          <a:bodyPr/>
          <a:lstStyle>
            <a:lvl1pPr marL="0" indent="0">
              <a:buNone/>
              <a:defRPr sz="15100"/>
            </a:lvl1pPr>
            <a:lvl2pPr marL="2160270" indent="0">
              <a:buNone/>
              <a:defRPr sz="13200"/>
            </a:lvl2pPr>
            <a:lvl3pPr marL="4320540" indent="0">
              <a:buNone/>
              <a:defRPr sz="11300"/>
            </a:lvl3pPr>
            <a:lvl4pPr marL="6480810" indent="0">
              <a:buNone/>
              <a:defRPr sz="9500"/>
            </a:lvl4pPr>
            <a:lvl5pPr marL="8641080" indent="0">
              <a:buNone/>
              <a:defRPr sz="9500"/>
            </a:lvl5pPr>
            <a:lvl6pPr marL="10801350" indent="0">
              <a:buNone/>
              <a:defRPr sz="9500"/>
            </a:lvl6pPr>
            <a:lvl7pPr marL="12961620" indent="0">
              <a:buNone/>
              <a:defRPr sz="9500"/>
            </a:lvl7pPr>
            <a:lvl8pPr marL="15121890" indent="0">
              <a:buNone/>
              <a:defRPr sz="9500"/>
            </a:lvl8pPr>
            <a:lvl9pPr marL="17282160" indent="0">
              <a:buNone/>
              <a:defRPr sz="9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1732" y="33814233"/>
            <a:ext cx="19443383" cy="5070629"/>
          </a:xfrm>
        </p:spPr>
        <p:txBody>
          <a:bodyPr/>
          <a:lstStyle>
            <a:lvl1pPr marL="0" indent="0">
              <a:buNone/>
              <a:defRPr sz="6600"/>
            </a:lvl1pPr>
            <a:lvl2pPr marL="2160270" indent="0">
              <a:buNone/>
              <a:defRPr sz="5700"/>
            </a:lvl2pPr>
            <a:lvl3pPr marL="4320540" indent="0">
              <a:buNone/>
              <a:defRPr sz="4700"/>
            </a:lvl3pPr>
            <a:lvl4pPr marL="6480810" indent="0">
              <a:buNone/>
              <a:defRPr sz="4300"/>
            </a:lvl4pPr>
            <a:lvl5pPr marL="8641080" indent="0">
              <a:buNone/>
              <a:defRPr sz="4300"/>
            </a:lvl5pPr>
            <a:lvl6pPr marL="10801350" indent="0">
              <a:buNone/>
              <a:defRPr sz="4300"/>
            </a:lvl6pPr>
            <a:lvl7pPr marL="12961620" indent="0">
              <a:buNone/>
              <a:defRPr sz="4300"/>
            </a:lvl7pPr>
            <a:lvl8pPr marL="15121890" indent="0">
              <a:buNone/>
              <a:defRPr sz="4300"/>
            </a:lvl8pPr>
            <a:lvl9pPr marL="17282160" indent="0">
              <a:buNone/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8D92-00CC-EE45-AC6D-4378A9275E43}" type="datetimeFigureOut">
              <a:rPr lang="en-US" smtClean="0"/>
              <a:t>01/12/16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CEF55-7FFA-B948-BF3A-0FDCFE9B7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607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20282" y="1730219"/>
            <a:ext cx="29165074" cy="7200900"/>
          </a:xfrm>
          <a:prstGeom prst="rect">
            <a:avLst/>
          </a:prstGeom>
        </p:spPr>
        <p:txBody>
          <a:bodyPr vert="horz" lIns="432054" tIns="216027" rIns="432054" bIns="21602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282" y="10081267"/>
            <a:ext cx="29165074" cy="28513565"/>
          </a:xfrm>
          <a:prstGeom prst="rect">
            <a:avLst/>
          </a:prstGeom>
        </p:spPr>
        <p:txBody>
          <a:bodyPr vert="horz" lIns="432054" tIns="216027" rIns="432054" bIns="21602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20282" y="40045010"/>
            <a:ext cx="7561316" cy="2300286"/>
          </a:xfrm>
          <a:prstGeom prst="rect">
            <a:avLst/>
          </a:prstGeom>
        </p:spPr>
        <p:txBody>
          <a:bodyPr vert="horz" lIns="432054" tIns="216027" rIns="432054" bIns="216027" rtlCol="0" anchor="ctr"/>
          <a:lstStyle>
            <a:lvl1pPr algn="l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78D92-00CC-EE45-AC6D-4378A9275E43}" type="datetimeFigureOut">
              <a:rPr lang="en-US" smtClean="0"/>
              <a:t>01/12/16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71927" y="40045010"/>
            <a:ext cx="10261785" cy="2300286"/>
          </a:xfrm>
          <a:prstGeom prst="rect">
            <a:avLst/>
          </a:prstGeom>
        </p:spPr>
        <p:txBody>
          <a:bodyPr vert="horz" lIns="432054" tIns="216027" rIns="432054" bIns="216027" rtlCol="0" anchor="ctr"/>
          <a:lstStyle>
            <a:lvl1pPr algn="ctr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24040" y="40045010"/>
            <a:ext cx="7561316" cy="2300286"/>
          </a:xfrm>
          <a:prstGeom prst="rect">
            <a:avLst/>
          </a:prstGeom>
        </p:spPr>
        <p:txBody>
          <a:bodyPr vert="horz" lIns="432054" tIns="216027" rIns="432054" bIns="216027" rtlCol="0" anchor="ctr"/>
          <a:lstStyle>
            <a:lvl1pPr algn="r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CEF55-7FFA-B948-BF3A-0FDCFE9B7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530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60270" rtl="0" eaLnBrk="1" latinLnBrk="0" hangingPunct="1">
        <a:spcBef>
          <a:spcPct val="0"/>
        </a:spcBef>
        <a:buNone/>
        <a:defRPr sz="20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0203" indent="-1620203" algn="l" defTabSz="2160270" rtl="0" eaLnBrk="1" latinLnBrk="0" hangingPunct="1">
        <a:spcBef>
          <a:spcPct val="20000"/>
        </a:spcBef>
        <a:buFont typeface="Arial"/>
        <a:buChar char="•"/>
        <a:defRPr sz="15100" kern="1200">
          <a:solidFill>
            <a:schemeClr val="tx1"/>
          </a:solidFill>
          <a:latin typeface="+mn-lt"/>
          <a:ea typeface="+mn-ea"/>
          <a:cs typeface="+mn-cs"/>
        </a:defRPr>
      </a:lvl1pPr>
      <a:lvl2pPr marL="3510439" indent="-1350169" algn="l" defTabSz="2160270" rtl="0" eaLnBrk="1" latinLnBrk="0" hangingPunct="1">
        <a:spcBef>
          <a:spcPct val="20000"/>
        </a:spcBef>
        <a:buFont typeface="Arial"/>
        <a:buChar char="–"/>
        <a:defRPr sz="132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675" indent="-1080135" algn="l" defTabSz="2160270" rtl="0" eaLnBrk="1" latinLnBrk="0" hangingPunct="1">
        <a:spcBef>
          <a:spcPct val="20000"/>
        </a:spcBef>
        <a:buFont typeface="Arial"/>
        <a:buChar char="•"/>
        <a:defRPr sz="11300" kern="1200">
          <a:solidFill>
            <a:schemeClr val="tx1"/>
          </a:solidFill>
          <a:latin typeface="+mn-lt"/>
          <a:ea typeface="+mn-ea"/>
          <a:cs typeface="+mn-cs"/>
        </a:defRPr>
      </a:lvl3pPr>
      <a:lvl4pPr marL="7560945" indent="-1080135" algn="l" defTabSz="2160270" rtl="0" eaLnBrk="1" latinLnBrk="0" hangingPunct="1">
        <a:spcBef>
          <a:spcPct val="20000"/>
        </a:spcBef>
        <a:buFont typeface="Arial"/>
        <a:buChar char="–"/>
        <a:defRPr sz="9500" kern="1200">
          <a:solidFill>
            <a:schemeClr val="tx1"/>
          </a:solidFill>
          <a:latin typeface="+mn-lt"/>
          <a:ea typeface="+mn-ea"/>
          <a:cs typeface="+mn-cs"/>
        </a:defRPr>
      </a:lvl4pPr>
      <a:lvl5pPr marL="9721215" indent="-1080135" algn="l" defTabSz="2160270" rtl="0" eaLnBrk="1" latinLnBrk="0" hangingPunct="1">
        <a:spcBef>
          <a:spcPct val="20000"/>
        </a:spcBef>
        <a:buFont typeface="Arial"/>
        <a:buChar char="»"/>
        <a:defRPr sz="9500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85" indent="-1080135" algn="l" defTabSz="2160270" rtl="0" eaLnBrk="1" latinLnBrk="0" hangingPunct="1">
        <a:spcBef>
          <a:spcPct val="20000"/>
        </a:spcBef>
        <a:buFont typeface="Arial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55" indent="-1080135" algn="l" defTabSz="2160270" rtl="0" eaLnBrk="1" latinLnBrk="0" hangingPunct="1">
        <a:spcBef>
          <a:spcPct val="20000"/>
        </a:spcBef>
        <a:buFont typeface="Arial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25" indent="-1080135" algn="l" defTabSz="2160270" rtl="0" eaLnBrk="1" latinLnBrk="0" hangingPunct="1">
        <a:spcBef>
          <a:spcPct val="20000"/>
        </a:spcBef>
        <a:buFont typeface="Arial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8pPr>
      <a:lvl9pPr marL="18362295" indent="-1080135" algn="l" defTabSz="2160270" rtl="0" eaLnBrk="1" latinLnBrk="0" hangingPunct="1">
        <a:spcBef>
          <a:spcPct val="20000"/>
        </a:spcBef>
        <a:buFont typeface="Arial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6027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0" algn="l" defTabSz="216027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0" algn="l" defTabSz="216027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0" algn="l" defTabSz="216027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0" algn="l" defTabSz="216027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0" algn="l" defTabSz="216027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0" algn="l" defTabSz="216027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0" algn="l" defTabSz="216027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0" algn="l" defTabSz="216027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emf"/><Relationship Id="rId9" Type="http://schemas.openxmlformats.org/officeDocument/2006/relationships/image" Target="../media/image7.emf"/><Relationship Id="rId10" Type="http://schemas.openxmlformats.org/officeDocument/2006/relationships/image" Target="../media/image8.emf"/><Relationship Id="rId11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1636" y="2142381"/>
            <a:ext cx="20908326" cy="3482259"/>
          </a:xfrm>
        </p:spPr>
        <p:txBody>
          <a:bodyPr>
            <a:normAutofit fontScale="90000"/>
          </a:bodyPr>
          <a:lstStyle/>
          <a:p>
            <a:r>
              <a:rPr lang="en-US" sz="73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Workflows Automation in Quantum </a:t>
            </a:r>
            <a:r>
              <a:rPr lang="en-US" sz="73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Chemistry.</a:t>
            </a:r>
            <a:br>
              <a:rPr lang="en-US" sz="73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en-US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8147" y="1341400"/>
            <a:ext cx="11137900" cy="3314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4324" y="5261760"/>
            <a:ext cx="26948942" cy="3893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u="sng" dirty="0"/>
              <a:t>Felipe </a:t>
            </a:r>
            <a:r>
              <a:rPr lang="en-US" sz="5400" u="sng" dirty="0" smtClean="0"/>
              <a:t>Zapata</a:t>
            </a:r>
            <a:r>
              <a:rPr lang="en-US" sz="5400" u="sng" baseline="30000" dirty="0" smtClean="0"/>
              <a:t>1</a:t>
            </a:r>
            <a:r>
              <a:rPr lang="en-US" sz="5400" dirty="0"/>
              <a:t>, </a:t>
            </a:r>
            <a:r>
              <a:rPr lang="en-US" sz="5400" dirty="0" err="1"/>
              <a:t>Satesh</a:t>
            </a:r>
            <a:r>
              <a:rPr lang="en-US" sz="5400" dirty="0"/>
              <a:t> Gangarapu</a:t>
            </a:r>
            <a:r>
              <a:rPr lang="en-US" sz="5400" baseline="30000" dirty="0"/>
              <a:t>1</a:t>
            </a:r>
            <a:r>
              <a:rPr lang="en-US" sz="5400" dirty="0" smtClean="0"/>
              <a:t>, Lars </a:t>
            </a:r>
            <a:r>
              <a:rPr lang="en-US" sz="5400" dirty="0"/>
              <a:t>Ridder</a:t>
            </a:r>
            <a:r>
              <a:rPr lang="en-US" sz="5400" baseline="30000" dirty="0"/>
              <a:t>2</a:t>
            </a:r>
            <a:r>
              <a:rPr lang="en-US" sz="5400" dirty="0"/>
              <a:t>, Johan </a:t>
            </a:r>
            <a:r>
              <a:rPr lang="en-US" sz="5400" dirty="0" smtClean="0"/>
              <a:t>Hidding</a:t>
            </a:r>
            <a:r>
              <a:rPr lang="en-US" sz="5400" baseline="30000" dirty="0" smtClean="0"/>
              <a:t>2</a:t>
            </a:r>
            <a:r>
              <a:rPr lang="en-US" sz="5400" dirty="0"/>
              <a:t>, </a:t>
            </a:r>
            <a:r>
              <a:rPr lang="en-US" sz="5400" dirty="0" smtClean="0"/>
              <a:t>Ivan Infante</a:t>
            </a:r>
            <a:r>
              <a:rPr lang="en-US" sz="5400" baseline="30000" dirty="0" smtClean="0"/>
              <a:t>1</a:t>
            </a:r>
            <a:r>
              <a:rPr lang="en-US" sz="5400" dirty="0" smtClean="0"/>
              <a:t>, Lucas Visscher</a:t>
            </a:r>
            <a:r>
              <a:rPr lang="en-US" sz="5400" baseline="30000" dirty="0" smtClean="0"/>
              <a:t>1</a:t>
            </a:r>
            <a:r>
              <a:rPr lang="en-US" sz="5400" dirty="0"/>
              <a:t>.</a:t>
            </a:r>
            <a:endParaRPr lang="en-GB" sz="5400" dirty="0"/>
          </a:p>
          <a:p>
            <a:pPr algn="ctr"/>
            <a:r>
              <a:rPr lang="en-US" sz="5400" baseline="30000" dirty="0" smtClean="0"/>
              <a:t>1</a:t>
            </a:r>
            <a:r>
              <a:rPr lang="en-US" sz="5400" i="1" dirty="0" smtClean="0"/>
              <a:t>Theoretical </a:t>
            </a:r>
            <a:r>
              <a:rPr lang="en-US" sz="5400" i="1" dirty="0"/>
              <a:t>Chemistry, Faculty of Sciences, </a:t>
            </a:r>
            <a:r>
              <a:rPr lang="en-US" sz="5400" i="1" dirty="0" err="1" smtClean="0"/>
              <a:t>Vrije</a:t>
            </a:r>
            <a:r>
              <a:rPr lang="en-US" sz="5400" i="1" dirty="0" smtClean="0"/>
              <a:t> </a:t>
            </a:r>
            <a:r>
              <a:rPr lang="en-US" sz="5400" i="1" dirty="0" err="1" smtClean="0"/>
              <a:t>Unversiteit</a:t>
            </a:r>
            <a:r>
              <a:rPr lang="en-US" sz="5400" i="1" dirty="0" smtClean="0"/>
              <a:t> Amsterdam</a:t>
            </a:r>
            <a:r>
              <a:rPr lang="en-US" sz="5400" i="1" dirty="0"/>
              <a:t>, The </a:t>
            </a:r>
            <a:r>
              <a:rPr lang="en-US" sz="5400" i="1" dirty="0" smtClean="0"/>
              <a:t>Netherlands. </a:t>
            </a:r>
            <a:endParaRPr lang="en-GB" sz="5400" dirty="0"/>
          </a:p>
          <a:p>
            <a:pPr algn="ctr"/>
            <a:r>
              <a:rPr lang="en-US" sz="5400" baseline="30000" dirty="0"/>
              <a:t>2</a:t>
            </a:r>
            <a:r>
              <a:rPr lang="en-US" sz="5400" i="1" dirty="0"/>
              <a:t>Netherlands </a:t>
            </a:r>
            <a:r>
              <a:rPr lang="en-US" sz="5400" i="1" dirty="0" err="1"/>
              <a:t>eScience</a:t>
            </a:r>
            <a:r>
              <a:rPr lang="en-US" sz="5400" i="1" dirty="0"/>
              <a:t> Center, Amsterdam, The </a:t>
            </a:r>
            <a:r>
              <a:rPr lang="en-US" sz="5400" i="1" dirty="0" smtClean="0"/>
              <a:t>Netherlands.</a:t>
            </a:r>
            <a:endParaRPr lang="en-GB" sz="5400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6739" y="15364353"/>
            <a:ext cx="1462657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The goal of our project is to create a modular and extensible </a:t>
            </a:r>
            <a:r>
              <a:rPr lang="en-US" sz="3200" dirty="0" smtClean="0"/>
              <a:t>software called </a:t>
            </a:r>
            <a:r>
              <a:rPr lang="en-US" sz="3200" b="1" dirty="0" err="1" smtClean="0">
                <a:solidFill>
                  <a:srgbClr val="000000"/>
                </a:solidFill>
              </a:rPr>
              <a:t>QMWorks</a:t>
            </a:r>
            <a:r>
              <a:rPr lang="en-US" sz="3200" dirty="0" smtClean="0"/>
              <a:t> to automate the following </a:t>
            </a:r>
            <a:r>
              <a:rPr lang="en-US" sz="3200" dirty="0"/>
              <a:t>tasks using </a:t>
            </a:r>
            <a:r>
              <a:rPr lang="en-US" sz="3200" dirty="0" smtClean="0"/>
              <a:t>Python:</a:t>
            </a:r>
            <a:endParaRPr lang="en-US" sz="3200" dirty="0"/>
          </a:p>
          <a:p>
            <a:pPr marL="1143000" indent="-1143000">
              <a:buFont typeface="Arial"/>
              <a:buChar char="•"/>
            </a:pPr>
            <a:r>
              <a:rPr lang="en-US" sz="3200" dirty="0" smtClean="0"/>
              <a:t>Input generation (</a:t>
            </a:r>
            <a:r>
              <a:rPr lang="en-US" sz="3200" i="1" dirty="0" smtClean="0"/>
              <a:t>Templates</a:t>
            </a:r>
            <a:r>
              <a:rPr lang="en-US" sz="3200" dirty="0" smtClean="0"/>
              <a:t> and </a:t>
            </a:r>
            <a:r>
              <a:rPr lang="en-US" sz="3200" i="1" dirty="0" err="1" smtClean="0"/>
              <a:t>Plams</a:t>
            </a:r>
            <a:r>
              <a:rPr lang="en-US" sz="3200" dirty="0" smtClean="0"/>
              <a:t>).</a:t>
            </a:r>
          </a:p>
          <a:p>
            <a:pPr marL="1143000" indent="-1143000">
              <a:buFont typeface="Arial"/>
              <a:buChar char="•"/>
            </a:pPr>
            <a:r>
              <a:rPr lang="en-US" sz="3200" dirty="0"/>
              <a:t>D</a:t>
            </a:r>
            <a:r>
              <a:rPr lang="en-US" sz="3200" dirty="0" smtClean="0"/>
              <a:t>ependencies management (</a:t>
            </a:r>
            <a:r>
              <a:rPr lang="en-US" sz="3200" i="1" dirty="0" smtClean="0"/>
              <a:t>Noodles</a:t>
            </a:r>
            <a:r>
              <a:rPr lang="en-US" sz="3200" dirty="0" smtClean="0"/>
              <a:t>).</a:t>
            </a:r>
          </a:p>
          <a:p>
            <a:pPr marL="1143000" indent="-1143000">
              <a:buFont typeface="Arial"/>
              <a:buChar char="•"/>
            </a:pPr>
            <a:r>
              <a:rPr lang="en-US" sz="3200" dirty="0" smtClean="0"/>
              <a:t>Efficient data storage(</a:t>
            </a:r>
            <a:r>
              <a:rPr lang="en-US" sz="3200" i="1" dirty="0" smtClean="0"/>
              <a:t>HDF5</a:t>
            </a:r>
            <a:r>
              <a:rPr lang="en-US" sz="3200" dirty="0" smtClean="0"/>
              <a:t>).</a:t>
            </a:r>
          </a:p>
          <a:p>
            <a:pPr marL="1143000" indent="-1143000">
              <a:buFont typeface="Arial"/>
              <a:buChar char="•"/>
            </a:pPr>
            <a:r>
              <a:rPr lang="en-US" sz="3200" dirty="0" smtClean="0"/>
              <a:t>Job failure detection and recovery.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5569434" y="39660748"/>
            <a:ext cx="156846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>
              <a:buFont typeface="Arial"/>
              <a:buChar char="•"/>
            </a:pPr>
            <a:r>
              <a:rPr lang="en-US" sz="3600" dirty="0" smtClean="0"/>
              <a:t>A General software infrastructure have been developed to carry out complex simulations.</a:t>
            </a:r>
          </a:p>
          <a:p>
            <a:pPr marL="1143000" indent="-1143000">
              <a:buFont typeface="Arial"/>
              <a:buChar char="•"/>
            </a:pPr>
            <a:r>
              <a:rPr lang="en-US" sz="3600" dirty="0" smtClean="0"/>
              <a:t>The Software has been successfully tested on the simulation of transition state optimization </a:t>
            </a:r>
            <a:r>
              <a:rPr lang="en-US" sz="3600" dirty="0" smtClean="0">
                <a:solidFill>
                  <a:srgbClr val="000000"/>
                </a:solidFill>
              </a:rPr>
              <a:t>and </a:t>
            </a:r>
            <a:r>
              <a:rPr lang="en-US" sz="3600" dirty="0">
                <a:solidFill>
                  <a:srgbClr val="000000"/>
                </a:solidFill>
              </a:rPr>
              <a:t>non-adiabatic</a:t>
            </a:r>
            <a:r>
              <a:rPr lang="en-US" sz="3600" dirty="0" smtClean="0">
                <a:solidFill>
                  <a:srgbClr val="000000"/>
                </a:solidFill>
              </a:rPr>
              <a:t> </a:t>
            </a:r>
            <a:r>
              <a:rPr lang="en-US" sz="3600" dirty="0" smtClean="0"/>
              <a:t>molecular dynamics of quantum dots.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7886" y="8845696"/>
            <a:ext cx="14575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00FF"/>
                </a:solidFill>
              </a:rPr>
              <a:t>Introduction</a:t>
            </a:r>
            <a:endParaRPr lang="en-US" sz="4000" b="1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6276" y="9666254"/>
            <a:ext cx="146418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/>
              <a:t>Research on modern computational quantum chemistry relies on a </a:t>
            </a:r>
            <a:r>
              <a:rPr lang="en-US" sz="3200" dirty="0" smtClean="0"/>
              <a:t>diverse set </a:t>
            </a:r>
            <a:r>
              <a:rPr lang="en-US" sz="3200" dirty="0"/>
              <a:t>of computational </a:t>
            </a:r>
            <a:r>
              <a:rPr lang="en-US" sz="3200" dirty="0" smtClean="0"/>
              <a:t>packages to </a:t>
            </a:r>
            <a:r>
              <a:rPr lang="en-US" sz="3200" dirty="0"/>
              <a:t>carry out calculations. The complexity of the </a:t>
            </a:r>
            <a:r>
              <a:rPr lang="en-US" sz="3200" dirty="0" smtClean="0"/>
              <a:t>workflows </a:t>
            </a:r>
            <a:r>
              <a:rPr lang="en-US" sz="3200" dirty="0"/>
              <a:t>usually requires intercommunication between the aforementioned </a:t>
            </a:r>
            <a:r>
              <a:rPr lang="en-US" sz="3200" dirty="0" smtClean="0"/>
              <a:t>tools. The </a:t>
            </a:r>
            <a:r>
              <a:rPr lang="en-US" sz="3200" dirty="0"/>
              <a:t>communication is usually </a:t>
            </a:r>
            <a:r>
              <a:rPr lang="en-US" sz="3200" dirty="0" smtClean="0"/>
              <a:t>carried out through </a:t>
            </a:r>
            <a:r>
              <a:rPr lang="en-US" sz="3200" dirty="0"/>
              <a:t>shell scripts that try to automate input/output actions like: launching </a:t>
            </a:r>
            <a:r>
              <a:rPr lang="en-US" sz="3200" dirty="0" smtClean="0"/>
              <a:t>computations </a:t>
            </a:r>
            <a:r>
              <a:rPr lang="en-US" sz="3200" dirty="0"/>
              <a:t>in a cluster, reading the resulting </a:t>
            </a:r>
            <a:r>
              <a:rPr lang="en-US" sz="3200" dirty="0" smtClean="0"/>
              <a:t>output, </a:t>
            </a:r>
            <a:r>
              <a:rPr lang="en-US" sz="3200" dirty="0"/>
              <a:t>and feeding </a:t>
            </a:r>
            <a:r>
              <a:rPr lang="en-US" sz="3200" dirty="0" smtClean="0"/>
              <a:t>a subset of numerical results </a:t>
            </a:r>
            <a:r>
              <a:rPr lang="en-US" sz="3200" dirty="0"/>
              <a:t>to another program. Such </a:t>
            </a:r>
            <a:r>
              <a:rPr lang="en-US" sz="3200" i="1" dirty="0" smtClean="0"/>
              <a:t>ad hoc </a:t>
            </a:r>
            <a:r>
              <a:rPr lang="en-US" sz="3200" dirty="0" smtClean="0"/>
              <a:t>scripts </a:t>
            </a:r>
            <a:r>
              <a:rPr lang="en-US" sz="3200" dirty="0"/>
              <a:t>are difficult to maintain and extend, requiring a significant programming expertise to work with them. </a:t>
            </a:r>
            <a:r>
              <a:rPr lang="en-US" sz="3200" dirty="0" smtClean="0"/>
              <a:t>It is thus desirable to have a </a:t>
            </a:r>
            <a:r>
              <a:rPr lang="en-US" sz="3200" dirty="0"/>
              <a:t>set of </a:t>
            </a:r>
            <a:r>
              <a:rPr lang="en-US" sz="3200" dirty="0" smtClean="0"/>
              <a:t>general </a:t>
            </a:r>
            <a:r>
              <a:rPr lang="en-US" sz="3200" dirty="0"/>
              <a:t>and extensible tools that allows to perform complex simulations </a:t>
            </a:r>
            <a:r>
              <a:rPr lang="en-US" sz="3200" dirty="0" smtClean="0"/>
              <a:t>on </a:t>
            </a:r>
            <a:r>
              <a:rPr lang="en-US" sz="3200" dirty="0"/>
              <a:t>heterogeneous hardware platforms.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657450" y="14552039"/>
            <a:ext cx="12433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00FF"/>
                </a:solidFill>
              </a:rPr>
              <a:t>Aims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2885855" y="38847451"/>
            <a:ext cx="27093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00FF"/>
                </a:solidFill>
              </a:rPr>
              <a:t>Conclusions</a:t>
            </a:r>
          </a:p>
        </p:txBody>
      </p:sp>
      <p:pic>
        <p:nvPicPr>
          <p:cNvPr id="24" name="Picture 23" descr="mindma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228" y="18126936"/>
            <a:ext cx="10024639" cy="6932681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4582690" y="40567888"/>
            <a:ext cx="43837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00FF"/>
                </a:solidFill>
              </a:rPr>
              <a:t>Acknowledgements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456235" y="38503520"/>
            <a:ext cx="25455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00FF"/>
                </a:solidFill>
              </a:rPr>
              <a:t>References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06739" y="39322336"/>
            <a:ext cx="133014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[1] J. C., Tully. </a:t>
            </a:r>
            <a:r>
              <a:rPr lang="en-US" sz="2800" i="1" dirty="0" smtClean="0"/>
              <a:t>J. Chem. Phys</a:t>
            </a:r>
            <a:r>
              <a:rPr lang="en-US" sz="2800" dirty="0" smtClean="0"/>
              <a:t>. 1990,  93, 1061. </a:t>
            </a:r>
          </a:p>
          <a:p>
            <a:r>
              <a:rPr lang="en-US" sz="2800" dirty="0" smtClean="0"/>
              <a:t>[2] </a:t>
            </a:r>
            <a:r>
              <a:rPr lang="en-US" sz="2800" dirty="0" err="1" smtClean="0"/>
              <a:t>Akimov</a:t>
            </a:r>
            <a:r>
              <a:rPr lang="en-US" sz="2800" dirty="0" smtClean="0"/>
              <a:t>, A. </a:t>
            </a:r>
            <a:r>
              <a:rPr lang="en-US" sz="2800" dirty="0" err="1" smtClean="0"/>
              <a:t>Prezdho</a:t>
            </a:r>
            <a:r>
              <a:rPr lang="en-US" sz="2800" dirty="0" smtClean="0"/>
              <a:t>. </a:t>
            </a:r>
            <a:r>
              <a:rPr lang="en-US" sz="2800" i="1" dirty="0" smtClean="0"/>
              <a:t>J</a:t>
            </a:r>
            <a:r>
              <a:rPr lang="en-US" sz="2800" i="1" dirty="0"/>
              <a:t>. Chem. Theory </a:t>
            </a:r>
            <a:r>
              <a:rPr lang="en-US" sz="2800" i="1" dirty="0" err="1"/>
              <a:t>Comput</a:t>
            </a:r>
            <a:r>
              <a:rPr lang="en-US" sz="2800" dirty="0"/>
              <a:t>., 2013, 9 (11), </a:t>
            </a:r>
            <a:r>
              <a:rPr lang="en-US" sz="2800" dirty="0" smtClean="0"/>
              <a:t>4959.</a:t>
            </a:r>
            <a:endParaRPr lang="en-US" sz="2800" dirty="0"/>
          </a:p>
        </p:txBody>
      </p:sp>
      <p:sp>
        <p:nvSpPr>
          <p:cNvPr id="44" name="TextBox 43"/>
          <p:cNvSpPr txBox="1"/>
          <p:nvPr/>
        </p:nvSpPr>
        <p:spPr>
          <a:xfrm>
            <a:off x="660435" y="25507430"/>
            <a:ext cx="138029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GB" sz="4000" b="1" dirty="0">
                <a:solidFill>
                  <a:srgbClr val="0000FF"/>
                </a:solidFill>
              </a:rPr>
              <a:t>Quantum chemistry simulations automation: QMWorks</a:t>
            </a:r>
            <a:endParaRPr lang="en-GB" sz="4000" dirty="0">
              <a:solidFill>
                <a:srgbClr val="0000FF"/>
              </a:solidFill>
            </a:endParaRPr>
          </a:p>
          <a:p>
            <a:pPr algn="ctr"/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664322" y="8808406"/>
            <a:ext cx="138029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00FF"/>
                </a:solidFill>
              </a:rPr>
              <a:t>Case Study Workflow</a:t>
            </a:r>
          </a:p>
          <a:p>
            <a:pPr algn="ctr"/>
            <a:r>
              <a:rPr lang="en-US" sz="4000" b="1" dirty="0" smtClean="0">
                <a:solidFill>
                  <a:srgbClr val="0000FF"/>
                </a:solidFill>
              </a:rPr>
              <a:t>Excited state simulation of Quantum Dots</a:t>
            </a:r>
            <a:endParaRPr lang="en-US" sz="4000" b="1" dirty="0">
              <a:solidFill>
                <a:srgbClr val="0000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06276" y="41377374"/>
            <a:ext cx="1330142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We thank </a:t>
            </a:r>
            <a:r>
              <a:rPr lang="en-US" sz="3200" b="1" dirty="0" smtClean="0"/>
              <a:t>NWO</a:t>
            </a:r>
            <a:r>
              <a:rPr lang="en-US" sz="3200" dirty="0" smtClean="0"/>
              <a:t> and </a:t>
            </a:r>
            <a:r>
              <a:rPr lang="en-US" sz="3200" b="1" dirty="0" err="1" smtClean="0"/>
              <a:t>NLeSC</a:t>
            </a:r>
            <a:r>
              <a:rPr lang="en-US" sz="3200" dirty="0" smtClean="0"/>
              <a:t> for funding.</a:t>
            </a:r>
            <a:endParaRPr lang="en-US" sz="3200" dirty="0"/>
          </a:p>
        </p:txBody>
      </p:sp>
      <p:pic>
        <p:nvPicPr>
          <p:cNvPr id="15" name="Picture 14" descr="Screen Shot 2016-09-09 at 14.48.4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4119" y="24839796"/>
            <a:ext cx="8336830" cy="8524336"/>
          </a:xfrm>
          <a:prstGeom prst="rect">
            <a:avLst/>
          </a:prstGeom>
        </p:spPr>
      </p:pic>
      <p:pic>
        <p:nvPicPr>
          <p:cNvPr id="19" name="Picture 18" descr="Screen Shot 2016-09-09 at 14.49.0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2911" y="25659830"/>
            <a:ext cx="7430407" cy="7591377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15950419" y="33889264"/>
            <a:ext cx="152646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smtClean="0"/>
              <a:t>The excited states molecular dynamics simulations are performed in three steps:</a:t>
            </a:r>
          </a:p>
          <a:p>
            <a:pPr marL="914400" indent="-914400" algn="just">
              <a:buAutoNum type="arabicPeriod"/>
            </a:pPr>
            <a:r>
              <a:rPr lang="en-US" sz="3200" dirty="0" smtClean="0"/>
              <a:t>Carrying out an </a:t>
            </a:r>
            <a:r>
              <a:rPr lang="en-US" sz="3200" i="1" dirty="0" smtClean="0"/>
              <a:t>ab initio</a:t>
            </a:r>
            <a:r>
              <a:rPr lang="en-US" sz="3200" dirty="0" smtClean="0"/>
              <a:t> or classical molecular dynamic simulation in the ground state.</a:t>
            </a:r>
          </a:p>
          <a:p>
            <a:pPr marL="914400" indent="-914400" algn="just">
              <a:buFontTx/>
              <a:buAutoNum type="arabicPeriod"/>
            </a:pPr>
            <a:r>
              <a:rPr lang="en-US" sz="3200" dirty="0" smtClean="0"/>
              <a:t>Constructing the right-side of equation (2) at each time step </a:t>
            </a:r>
            <a:r>
              <a:rPr lang="en-US" sz="3200" i="1" dirty="0" smtClean="0"/>
              <a:t>t</a:t>
            </a:r>
            <a:r>
              <a:rPr lang="en-US" sz="3200" dirty="0" smtClean="0"/>
              <a:t> of the pre-computed molecular dynamics trajectory from step 1 </a:t>
            </a:r>
            <a:r>
              <a:rPr lang="en-US" sz="3200" dirty="0"/>
              <a:t>by retrieving the energies </a:t>
            </a:r>
            <a:r>
              <a:rPr lang="en-US" sz="3200" i="1" dirty="0" err="1"/>
              <a:t>E</a:t>
            </a:r>
            <a:r>
              <a:rPr lang="en-US" sz="3200" i="1" baseline="-25000" dirty="0" err="1"/>
              <a:t>j</a:t>
            </a:r>
            <a:r>
              <a:rPr lang="en-US" sz="3200" i="1" dirty="0"/>
              <a:t> </a:t>
            </a:r>
            <a:r>
              <a:rPr lang="en-US" sz="3200" dirty="0"/>
              <a:t>of the adiabatic states and </a:t>
            </a:r>
            <a:r>
              <a:rPr lang="en-US" sz="3200" dirty="0">
                <a:solidFill>
                  <a:srgbClr val="000000"/>
                </a:solidFill>
              </a:rPr>
              <a:t>the </a:t>
            </a:r>
            <a:r>
              <a:rPr lang="en-US" sz="3200" dirty="0" smtClean="0">
                <a:solidFill>
                  <a:srgbClr val="000000"/>
                </a:solidFill>
              </a:rPr>
              <a:t>non-adiabatic </a:t>
            </a:r>
            <a:r>
              <a:rPr lang="en-US" sz="3200" dirty="0"/>
              <a:t>coupling matrix </a:t>
            </a:r>
            <a:r>
              <a:rPr lang="en-US" sz="3200" dirty="0" err="1"/>
              <a:t>σ</a:t>
            </a:r>
            <a:r>
              <a:rPr lang="en-US" sz="3200" baseline="-25000" dirty="0" err="1"/>
              <a:t>ij</a:t>
            </a:r>
            <a:r>
              <a:rPr lang="en-US" sz="3200" dirty="0"/>
              <a:t> from </a:t>
            </a:r>
            <a:r>
              <a:rPr lang="en-US" sz="3200" dirty="0" smtClean="0"/>
              <a:t>an electronic structure calculations based on, </a:t>
            </a:r>
            <a:r>
              <a:rPr lang="en-US" sz="3200" dirty="0"/>
              <a:t>for example, density functional theory (DFT). These terms can be calculated using a computational chemistry code like </a:t>
            </a:r>
            <a:r>
              <a:rPr lang="en-US" sz="3200" i="1" dirty="0" smtClean="0"/>
              <a:t>CP2K</a:t>
            </a:r>
            <a:r>
              <a:rPr lang="en-US" sz="3200" dirty="0" smtClean="0"/>
              <a:t>, </a:t>
            </a:r>
            <a:r>
              <a:rPr lang="en-US" sz="3200" i="1" dirty="0"/>
              <a:t>ADF</a:t>
            </a:r>
            <a:r>
              <a:rPr lang="en-US" sz="3200" dirty="0"/>
              <a:t>, </a:t>
            </a:r>
            <a:r>
              <a:rPr lang="en-US" sz="3200" dirty="0" smtClean="0"/>
              <a:t>etc. </a:t>
            </a:r>
            <a:endParaRPr lang="en-US" sz="3200" dirty="0"/>
          </a:p>
          <a:p>
            <a:pPr marL="914400" indent="-914400" algn="just">
              <a:buAutoNum type="arabicPeriod"/>
            </a:pPr>
            <a:r>
              <a:rPr lang="en-US" sz="3200" dirty="0" smtClean="0"/>
              <a:t>Solving equation (2) at each time step using the </a:t>
            </a:r>
            <a:r>
              <a:rPr lang="en-US" sz="3200" i="1" dirty="0" smtClean="0"/>
              <a:t>PYXAID</a:t>
            </a:r>
            <a:r>
              <a:rPr lang="en-US" sz="3200" i="1" baseline="30000" dirty="0" smtClean="0"/>
              <a:t>2</a:t>
            </a:r>
            <a:r>
              <a:rPr lang="en-US" sz="3200" dirty="0"/>
              <a:t> </a:t>
            </a:r>
            <a:r>
              <a:rPr lang="en-US" sz="3200" dirty="0" smtClean="0"/>
              <a:t>code. </a:t>
            </a:r>
            <a:endParaRPr lang="en-US" sz="3200" dirty="0"/>
          </a:p>
        </p:txBody>
      </p:sp>
      <p:pic>
        <p:nvPicPr>
          <p:cNvPr id="5" name="Picture 4" descr="worflow_t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531" y="29345779"/>
            <a:ext cx="11252212" cy="8841483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1751946" y="26379822"/>
            <a:ext cx="1236976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3200" dirty="0"/>
              <a:t>Within the QMWorks framework, the researcher only needs to:</a:t>
            </a:r>
          </a:p>
          <a:p>
            <a:pPr marL="457200" lvl="0" indent="-457200" algn="just">
              <a:buFont typeface="Arial"/>
              <a:buChar char="•"/>
            </a:pPr>
            <a:r>
              <a:rPr lang="en-GB" sz="3200" dirty="0"/>
              <a:t>Provide a rule to create the molecular derivatives (e.g. replace the </a:t>
            </a:r>
            <a:r>
              <a:rPr lang="en-GB" sz="3200" i="1" dirty="0"/>
              <a:t>–R</a:t>
            </a:r>
            <a:r>
              <a:rPr lang="en-GB" sz="3200" dirty="0"/>
              <a:t> by phenyl, isopropyl, etc.)</a:t>
            </a:r>
            <a:r>
              <a:rPr lang="en-GB" sz="3200" dirty="0" smtClean="0"/>
              <a:t>.</a:t>
            </a:r>
          </a:p>
          <a:p>
            <a:pPr marL="457200" indent="-457200" algn="just">
              <a:buFont typeface="Arial"/>
              <a:buChar char="•"/>
            </a:pPr>
            <a:r>
              <a:rPr lang="en-GB" sz="3200" dirty="0"/>
              <a:t>Choose one or more simulation packages to perform the computation. Currently </a:t>
            </a:r>
            <a:r>
              <a:rPr lang="en-GB" sz="3200" i="1" dirty="0"/>
              <a:t>QMWorks</a:t>
            </a:r>
            <a:r>
              <a:rPr lang="en-GB" sz="3200" dirty="0"/>
              <a:t> supports the following simulation packages: </a:t>
            </a:r>
            <a:r>
              <a:rPr lang="en-GB" sz="3200" i="1" dirty="0"/>
              <a:t>ADF</a:t>
            </a:r>
            <a:r>
              <a:rPr lang="en-GB" sz="3200" i="1" dirty="0" smtClean="0"/>
              <a:t>, CP2K, </a:t>
            </a:r>
            <a:r>
              <a:rPr lang="en-GB" sz="3200" i="1" dirty="0"/>
              <a:t>DIRAC</a:t>
            </a:r>
            <a:r>
              <a:rPr lang="en-GB" sz="3200" i="1" dirty="0" smtClean="0"/>
              <a:t>, </a:t>
            </a:r>
            <a:r>
              <a:rPr lang="en-GB" sz="3200" i="1" dirty="0"/>
              <a:t>GAMESS-</a:t>
            </a:r>
            <a:r>
              <a:rPr lang="en-GB" sz="3200" i="1" dirty="0" smtClean="0"/>
              <a:t>US </a:t>
            </a:r>
            <a:r>
              <a:rPr lang="en-GB" sz="3200" i="1" dirty="0"/>
              <a:t>and </a:t>
            </a:r>
            <a:r>
              <a:rPr lang="en-GB" sz="3200" i="1" dirty="0" smtClean="0"/>
              <a:t>ORCA.</a:t>
            </a:r>
            <a:endParaRPr lang="en-GB" sz="3200" dirty="0"/>
          </a:p>
          <a:p>
            <a:pPr marL="457200" lvl="0" indent="-457200">
              <a:buFont typeface="Arial"/>
              <a:buChar char="•"/>
            </a:pPr>
            <a:endParaRPr lang="en-GB" sz="3200" dirty="0"/>
          </a:p>
        </p:txBody>
      </p:sp>
      <p:sp>
        <p:nvSpPr>
          <p:cNvPr id="29" name="Rectangle 28"/>
          <p:cNvSpPr/>
          <p:nvPr/>
        </p:nvSpPr>
        <p:spPr>
          <a:xfrm>
            <a:off x="1600125" y="31968517"/>
            <a:ext cx="48257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/>
              <a:buChar char="•"/>
            </a:pPr>
            <a:r>
              <a:rPr lang="en-GB" sz="3200" dirty="0" smtClean="0"/>
              <a:t>Establish </a:t>
            </a:r>
            <a:r>
              <a:rPr lang="en-GB" sz="3200" dirty="0"/>
              <a:t>the dependencies between the computations. For instance, to compute an activation barrier </a:t>
            </a:r>
            <a:r>
              <a:rPr lang="en-GB" sz="3200" dirty="0" smtClean="0"/>
              <a:t>reactive </a:t>
            </a:r>
            <a:r>
              <a:rPr lang="en-GB" sz="3200" dirty="0"/>
              <a:t>and transition state </a:t>
            </a:r>
            <a:r>
              <a:rPr lang="en-GB" sz="3200" dirty="0" smtClean="0"/>
              <a:t>both structures </a:t>
            </a:r>
            <a:r>
              <a:rPr lang="en-GB" sz="3200" dirty="0"/>
              <a:t>and their corresponding energies are required</a:t>
            </a:r>
            <a:r>
              <a:rPr lang="en-GB" sz="3200" dirty="0" smtClean="0"/>
              <a:t>.</a:t>
            </a:r>
            <a:endParaRPr lang="en-GB" sz="3200" dirty="0"/>
          </a:p>
        </p:txBody>
      </p:sp>
      <p:sp>
        <p:nvSpPr>
          <p:cNvPr id="30" name="Rectangle 29"/>
          <p:cNvSpPr/>
          <p:nvPr/>
        </p:nvSpPr>
        <p:spPr>
          <a:xfrm>
            <a:off x="1409283" y="36621420"/>
            <a:ext cx="103757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/>
              <a:buChar char="•"/>
            </a:pPr>
            <a:r>
              <a:rPr lang="en-GB" sz="3200" dirty="0" smtClean="0"/>
              <a:t>Specify </a:t>
            </a:r>
            <a:r>
              <a:rPr lang="en-GB" sz="3200" dirty="0"/>
              <a:t>which properties need to be mined from the output (e.g. energy, geometry, etc.</a:t>
            </a:r>
            <a:r>
              <a:rPr lang="en-GB" sz="3200" dirty="0" smtClean="0"/>
              <a:t>).</a:t>
            </a:r>
            <a:endParaRPr lang="en-GB" sz="3200" dirty="0"/>
          </a:p>
        </p:txBody>
      </p:sp>
      <p:sp>
        <p:nvSpPr>
          <p:cNvPr id="31" name="TextBox 30"/>
          <p:cNvSpPr txBox="1"/>
          <p:nvPr/>
        </p:nvSpPr>
        <p:spPr>
          <a:xfrm>
            <a:off x="22808085" y="10566401"/>
            <a:ext cx="748146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smtClean="0"/>
              <a:t>Excited states molecular dynamics are carried out using the fewest switches surface hopping algorithm (FSSH)</a:t>
            </a:r>
            <a:r>
              <a:rPr lang="en-US" sz="3200" baseline="30000" dirty="0" smtClean="0"/>
              <a:t>1</a:t>
            </a:r>
            <a:r>
              <a:rPr lang="en-US" sz="3200" dirty="0" smtClean="0"/>
              <a:t>, together with the classical path trajectory approximation, using the </a:t>
            </a:r>
            <a:r>
              <a:rPr lang="en-US" sz="3200" i="1" dirty="0" smtClean="0"/>
              <a:t>PYXAID</a:t>
            </a:r>
            <a:r>
              <a:rPr lang="en-US" sz="3200" dirty="0" smtClean="0"/>
              <a:t> package</a:t>
            </a:r>
            <a:r>
              <a:rPr lang="en-US" sz="3200" baseline="30000" dirty="0" smtClean="0"/>
              <a:t>2</a:t>
            </a:r>
            <a:r>
              <a:rPr lang="en-US" sz="3200" dirty="0" smtClean="0"/>
              <a:t>. In this approach the Schrödinger time-dependent equation is expanded in a set of N adiabatic states: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8"/>
          <a:srcRect b="21353"/>
          <a:stretch/>
        </p:blipFill>
        <p:spPr>
          <a:xfrm>
            <a:off x="20314175" y="15710593"/>
            <a:ext cx="5928341" cy="136131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464444" y="17773970"/>
            <a:ext cx="8245650" cy="1462938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6281331" y="21362443"/>
            <a:ext cx="147305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smtClean="0"/>
              <a:t>Being </a:t>
            </a:r>
            <a:r>
              <a:rPr lang="en-US" sz="3200" b="1" i="1" dirty="0" err="1" smtClean="0"/>
              <a:t>S</a:t>
            </a:r>
            <a:r>
              <a:rPr lang="en-US" sz="3200" b="1" i="1" baseline="-25000" dirty="0" err="1" smtClean="0"/>
              <a:t>ij</a:t>
            </a:r>
            <a:r>
              <a:rPr lang="en-US" sz="3200" dirty="0" smtClean="0"/>
              <a:t>(t) the overlap matrix between two consecutive time steps.</a:t>
            </a:r>
          </a:p>
          <a:p>
            <a:pPr algn="just"/>
            <a:r>
              <a:rPr lang="en-US" sz="3200" dirty="0" smtClean="0"/>
              <a:t> </a:t>
            </a:r>
          </a:p>
          <a:p>
            <a:pPr algn="just"/>
            <a:r>
              <a:rPr lang="en-US" sz="3200" dirty="0" smtClean="0"/>
              <a:t>Solutions of this equation provides the time-evolution of both electron and holes and serves as a powerful tool to </a:t>
            </a:r>
            <a:r>
              <a:rPr lang="en-US" sz="3200" dirty="0" smtClean="0">
                <a:solidFill>
                  <a:srgbClr val="000000"/>
                </a:solidFill>
              </a:rPr>
              <a:t>analyze photo-physical </a:t>
            </a:r>
            <a:r>
              <a:rPr lang="en-US" sz="3200" dirty="0" smtClean="0"/>
              <a:t>processes that occur in the pico- and </a:t>
            </a:r>
            <a:r>
              <a:rPr lang="en-US" sz="3200" dirty="0" err="1" smtClean="0"/>
              <a:t>subpico</a:t>
            </a:r>
            <a:r>
              <a:rPr lang="en-US" sz="3200" dirty="0" smtClean="0"/>
              <a:t>- timescales like electron injection between a donor and an acceptor, charge trapping induced by defects, etc. 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6303092" y="17025646"/>
            <a:ext cx="1468702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smtClean="0"/>
              <a:t>Where the time-dependent coefficient are expressed in the following way: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9621549" y="15912418"/>
            <a:ext cx="706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(1)</a:t>
            </a:r>
            <a:endParaRPr lang="en-US" sz="36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29635816" y="18035242"/>
            <a:ext cx="706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(2)</a:t>
            </a:r>
            <a:endParaRPr lang="en-US" sz="36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29583257" y="19995138"/>
            <a:ext cx="706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(3)</a:t>
            </a:r>
            <a:endParaRPr lang="en-US" sz="3600" b="1" dirty="0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579254" y="19875242"/>
            <a:ext cx="11398184" cy="1333857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16281331" y="19126253"/>
            <a:ext cx="1434052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smtClean="0"/>
              <a:t>Where the </a:t>
            </a:r>
            <a:r>
              <a:rPr lang="en-US" sz="3200" dirty="0" err="1" smtClean="0"/>
              <a:t>nonadiabatic</a:t>
            </a:r>
            <a:r>
              <a:rPr lang="en-US" sz="3200" dirty="0" smtClean="0"/>
              <a:t> coupling </a:t>
            </a:r>
            <a:r>
              <a:rPr lang="en-US" sz="3200" dirty="0"/>
              <a:t>matrix </a:t>
            </a:r>
            <a:r>
              <a:rPr lang="en-US" sz="3200" b="1" dirty="0" err="1" smtClean="0"/>
              <a:t>σ</a:t>
            </a:r>
            <a:r>
              <a:rPr lang="en-US" sz="3200" b="1" baseline="-25000" dirty="0" err="1" smtClean="0"/>
              <a:t>ij</a:t>
            </a:r>
            <a:r>
              <a:rPr lang="en-US" sz="3200" baseline="-25000" dirty="0" smtClean="0"/>
              <a:t> </a:t>
            </a:r>
            <a:r>
              <a:rPr lang="en-US" sz="3200" dirty="0" smtClean="0"/>
              <a:t>is given by </a:t>
            </a:r>
          </a:p>
        </p:txBody>
      </p:sp>
      <p:pic>
        <p:nvPicPr>
          <p:cNvPr id="13" name="Picture 12" descr="qd.jpg"/>
          <p:cNvPicPr>
            <a:picLocks noChangeAspect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5" t="7369" r="14465" b="12531"/>
          <a:stretch/>
        </p:blipFill>
        <p:spPr>
          <a:xfrm>
            <a:off x="16179498" y="9990979"/>
            <a:ext cx="6417497" cy="592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828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7050</TotalTime>
  <Words>714</Words>
  <Application>Microsoft Macintosh PowerPoint</Application>
  <PresentationFormat>Custom</PresentationFormat>
  <Paragraphs>42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Workflows Automation in Quantum Chemistry.   </vt:lpstr>
    </vt:vector>
  </TitlesOfParts>
  <Company>vu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Workflows Automation in Quantum Chemistry. And its application to quantum dots simulations    </dc:title>
  <dc:creator>f z</dc:creator>
  <cp:lastModifiedBy>f z</cp:lastModifiedBy>
  <cp:revision>94</cp:revision>
  <dcterms:created xsi:type="dcterms:W3CDTF">2016-06-13T08:26:44Z</dcterms:created>
  <dcterms:modified xsi:type="dcterms:W3CDTF">2016-12-01T11:06:14Z</dcterms:modified>
</cp:coreProperties>
</file>