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a22fb2ee6b_0_50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2a22fb2ee6b_0_50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 What is the community doing right now and for the next few months in line with this mission?</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9" name="Shape 2629"/>
        <p:cNvGrpSpPr/>
        <p:nvPr/>
      </p:nvGrpSpPr>
      <p:grpSpPr>
        <a:xfrm>
          <a:off x="0" y="0"/>
          <a:ext cx="0" cy="0"/>
          <a:chOff x="0" y="0"/>
          <a:chExt cx="0" cy="0"/>
        </a:xfrm>
      </p:grpSpPr>
      <p:sp>
        <p:nvSpPr>
          <p:cNvPr id="2630" name="Google Shape;2630;g2a22fb2ee6b_0_49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1" name="Google Shape;2631;g2a22fb2ee6b_0_49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9" name="Shape 2639"/>
        <p:cNvGrpSpPr/>
        <p:nvPr/>
      </p:nvGrpSpPr>
      <p:grpSpPr>
        <a:xfrm>
          <a:off x="0" y="0"/>
          <a:ext cx="0" cy="0"/>
          <a:chOff x="0" y="0"/>
          <a:chExt cx="0" cy="0"/>
        </a:xfrm>
      </p:grpSpPr>
      <p:sp>
        <p:nvSpPr>
          <p:cNvPr id="2640" name="Google Shape;2640;g2a22fb2ee6b_0_50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1" name="Google Shape;2641;g2a22fb2ee6b_0_50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9" name="Shape 2649"/>
        <p:cNvGrpSpPr/>
        <p:nvPr/>
      </p:nvGrpSpPr>
      <p:grpSpPr>
        <a:xfrm>
          <a:off x="0" y="0"/>
          <a:ext cx="0" cy="0"/>
          <a:chOff x="0" y="0"/>
          <a:chExt cx="0" cy="0"/>
        </a:xfrm>
      </p:grpSpPr>
      <p:sp>
        <p:nvSpPr>
          <p:cNvPr id="2650" name="Google Shape;2650;g2a22fb2ee6b_0_49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1" name="Google Shape;2651;g2a22fb2ee6b_0_49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9" name="Shape 2659"/>
        <p:cNvGrpSpPr/>
        <p:nvPr/>
      </p:nvGrpSpPr>
      <p:grpSpPr>
        <a:xfrm>
          <a:off x="0" y="0"/>
          <a:ext cx="0" cy="0"/>
          <a:chOff x="0" y="0"/>
          <a:chExt cx="0" cy="0"/>
        </a:xfrm>
      </p:grpSpPr>
      <p:sp>
        <p:nvSpPr>
          <p:cNvPr id="2660" name="Google Shape;2660;g2a22fb2ee6b_0_50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1" name="Google Shape;2661;g2a22fb2ee6b_0_5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9" name="Shape 2669"/>
        <p:cNvGrpSpPr/>
        <p:nvPr/>
      </p:nvGrpSpPr>
      <p:grpSpPr>
        <a:xfrm>
          <a:off x="0" y="0"/>
          <a:ext cx="0" cy="0"/>
          <a:chOff x="0" y="0"/>
          <a:chExt cx="0" cy="0"/>
        </a:xfrm>
      </p:grpSpPr>
      <p:sp>
        <p:nvSpPr>
          <p:cNvPr id="2670" name="Google Shape;2670;g2a22fb2ee6b_0_5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1" name="Google Shape;2671;g2a22fb2ee6b_0_5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9" name="Shape 2679"/>
        <p:cNvGrpSpPr/>
        <p:nvPr/>
      </p:nvGrpSpPr>
      <p:grpSpPr>
        <a:xfrm>
          <a:off x="0" y="0"/>
          <a:ext cx="0" cy="0"/>
          <a:chOff x="0" y="0"/>
          <a:chExt cx="0" cy="0"/>
        </a:xfrm>
      </p:grpSpPr>
      <p:sp>
        <p:nvSpPr>
          <p:cNvPr id="2680" name="Google Shape;2680;g2a22fb2ee6b_0_5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1" name="Google Shape;2681;g2a22fb2ee6b_0_5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0" name="Shape 2690"/>
        <p:cNvGrpSpPr/>
        <p:nvPr/>
      </p:nvGrpSpPr>
      <p:grpSpPr>
        <a:xfrm>
          <a:off x="0" y="0"/>
          <a:ext cx="0" cy="0"/>
          <a:chOff x="0" y="0"/>
          <a:chExt cx="0" cy="0"/>
        </a:xfrm>
      </p:grpSpPr>
      <p:sp>
        <p:nvSpPr>
          <p:cNvPr id="2691" name="Google Shape;2691;g2a22fb2ee6b_0_5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2" name="Google Shape;2692;g2a22fb2ee6b_0_5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a22fb2ee6b_0_50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a22fb2ee6b_0_5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There is also the question of who and where, but those questions are simply answered:</a:t>
            </a:r>
            <a:endParaRPr>
              <a:solidFill>
                <a:schemeClr val="dk1"/>
              </a:solidFill>
            </a:endParaRPr>
          </a:p>
          <a:p>
            <a:pPr indent="0" lvl="0" marL="0" rtl="0" algn="l">
              <a:spcBef>
                <a:spcPts val="0"/>
              </a:spcBef>
              <a:spcAft>
                <a:spcPts val="0"/>
              </a:spcAft>
              <a:buNone/>
            </a:pPr>
            <a:r>
              <a:rPr lang="en">
                <a:solidFill>
                  <a:schemeClr val="dk1"/>
                </a:solidFill>
              </a:rPr>
              <a:t>Who = Anyone who wants to be involved, is on the mailing list or who joins these meetings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2a22fb2ee6b_0_50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2a22fb2ee6b_0_50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 Our communication channels, website, repos and these quarterly meetings. More info can be found on https://www.uktre.org/en/latest/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a22fb2ee6b_0_50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a22fb2ee6b_0_50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a22fb2ee6b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a22fb2ee6b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To answer the question of why, we can take a lesson from the world of philosophy</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a22fb2ee6b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2a22fb2ee6b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This is Paul Feyerabend, a 20th century German philosopher who promoted a version of ‘epistemological anarchism’</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a22fb2ee6b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a22fb2ee6b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One of his most famous works is the book ‘Against Method’, which is, </a:t>
            </a:r>
            <a:r>
              <a:rPr lang="en"/>
              <a:t>amongst</a:t>
            </a:r>
            <a:r>
              <a:rPr lang="en"/>
              <a:t> other things, a critique of rationality and the scientific method.</a:t>
            </a:r>
            <a:endParaRPr/>
          </a:p>
          <a:p>
            <a:pPr indent="-298450" lvl="0" marL="457200" rtl="0" algn="l">
              <a:spcBef>
                <a:spcPts val="0"/>
              </a:spcBef>
              <a:spcAft>
                <a:spcPts val="0"/>
              </a:spcAft>
              <a:buSzPts val="1100"/>
              <a:buChar char="●"/>
            </a:pPr>
            <a:r>
              <a:rPr lang="en"/>
              <a:t>Whilst there are many great ideas in this book, to elucidate the focus of the UK TRE community we will centre on one particular concept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a22fb2ee6b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2a22fb2ee6b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Feyerabend introduces the question of how new discoveries, methods, concepts and ideas eventually become new ‘knowledge’.</a:t>
            </a:r>
            <a:endParaRPr/>
          </a:p>
          <a:p>
            <a:pPr indent="-298450" lvl="0" marL="457200" rtl="0" algn="l">
              <a:spcBef>
                <a:spcPts val="0"/>
              </a:spcBef>
              <a:spcAft>
                <a:spcPts val="0"/>
              </a:spcAft>
              <a:buSzPts val="1100"/>
              <a:buChar char="●"/>
            </a:pPr>
            <a:r>
              <a:rPr lang="en"/>
              <a:t>In this very basic visualisation, you can consider the dotted line to represent the </a:t>
            </a:r>
            <a:r>
              <a:rPr lang="en"/>
              <a:t>surface of all current knowledge, i.e., what we currently know. This can equally apply to all knowledge humanity has, or particular domains</a:t>
            </a:r>
            <a:endParaRPr/>
          </a:p>
          <a:p>
            <a:pPr indent="-298450" lvl="0" marL="457200" rtl="0" algn="l">
              <a:spcBef>
                <a:spcPts val="0"/>
              </a:spcBef>
              <a:spcAft>
                <a:spcPts val="0"/>
              </a:spcAft>
              <a:buSzPts val="1100"/>
              <a:buChar char="●"/>
            </a:pPr>
            <a:r>
              <a:rPr lang="en"/>
              <a:t>There is no particular measurement on the X or Y axis above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a22fb2ee6b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a22fb2ee6b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Feyerabend is interested in understanding how we can consider knowledge to have ‘grown’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2a22fb2ee6b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2a22fb2ee6b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He argues that </a:t>
            </a:r>
            <a:r>
              <a:rPr lang="en"/>
              <a:t>knowledge doesn’t simply ‘improve’, but there is a more nuanced way that knowledge develops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a22fb2ee6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2a22fb2ee6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2a22fb2ee6b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2a22fb2ee6b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Let’s start back at the beginning, where knowledge is currently at</a:t>
            </a:r>
            <a:endParaRPr/>
          </a:p>
          <a:p>
            <a:pPr indent="-298450" lvl="0" marL="457200" rtl="0" algn="l">
              <a:spcBef>
                <a:spcPts val="0"/>
              </a:spcBef>
              <a:spcAft>
                <a:spcPts val="0"/>
              </a:spcAft>
              <a:buSzPts val="1100"/>
              <a:buChar char="●"/>
            </a:pPr>
            <a:r>
              <a:rPr lang="en"/>
              <a:t>Feyerabend’s argument proceeds thus (in the next slides)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a22fb2ee6b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a22fb2ee6b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The journey to new knowledge begins when someone comes up with a new concept, theory or method that is in some way different, in contradiction or in tension with the pre-existing accepted body of knowledge</a:t>
            </a:r>
            <a:endParaRPr/>
          </a:p>
          <a:p>
            <a:pPr indent="-298450" lvl="0" marL="457200" rtl="0" algn="l">
              <a:spcBef>
                <a:spcPts val="0"/>
              </a:spcBef>
              <a:spcAft>
                <a:spcPts val="0"/>
              </a:spcAft>
              <a:buSzPts val="1100"/>
              <a:buChar char="●"/>
            </a:pPr>
            <a:r>
              <a:rPr lang="en"/>
              <a:t>By itself, this is just a new, radical, unaccepted concept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a22fb2ee6b_0_9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2a22fb2ee6b_0_9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Eventually a new concept will emerge in a similar way (in contradiction to the pre-existing body of knowledge)</a:t>
            </a:r>
            <a:endParaRPr/>
          </a:p>
          <a:p>
            <a:pPr indent="-298450" lvl="0" marL="457200" rtl="0" algn="l">
              <a:spcBef>
                <a:spcPts val="0"/>
              </a:spcBef>
              <a:spcAft>
                <a:spcPts val="0"/>
              </a:spcAft>
              <a:buSzPts val="1100"/>
              <a:buChar char="●"/>
            </a:pPr>
            <a:r>
              <a:rPr lang="en"/>
              <a:t>Again, by itself it is just a new, contradictory, radical concept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a22fb2ee6b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a22fb2ee6b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However, </a:t>
            </a:r>
            <a:r>
              <a:rPr lang="en"/>
              <a:t>interesting things start to happen when we realise that the new concepts actually complement each other</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2a22fb2ee6b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2a22fb2ee6b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Eventually more and more new concepts, all somehow incompatible </a:t>
            </a:r>
            <a:r>
              <a:rPr lang="en"/>
              <a:t>with</a:t>
            </a:r>
            <a:r>
              <a:rPr lang="en"/>
              <a:t> the pre-existing level of knowledge, emerge</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2a22fb2ee6b_0_9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2a22fb2ee6b_0_9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And as they complement the other new theories, stronger ties are made</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2a22fb2ee6b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2a22fb2ee6b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2a22fb2ee6b_0_10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2a22fb2ee6b_0_10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2a22fb2ee6b_0_15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2a22fb2ee6b_0_15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2a22fb2ee6b_0_10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2a22fb2ee6b_0_1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This continues until there are many new concepts, all connected that in some way sit ‘beyond’ our current accepted knowledge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a22fb2ee6b_0_49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2a22fb2ee6b_0_49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2a22fb2ee6b_0_15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2a22fb2ee6b_0_15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This new ‘level’ can be considered a new knowledge level that </a:t>
            </a:r>
            <a:r>
              <a:rPr lang="en"/>
              <a:t>supersedes</a:t>
            </a:r>
            <a:r>
              <a:rPr lang="en"/>
              <a:t> what we had before</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2a22fb2ee6b_0_1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2a22fb2ee6b_0_1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And in this way new knowledge is adopted</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2a22fb2ee6b_0_17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2a22fb2ee6b_0_17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can use this theory of knowledge development for the UK TRE Community</a:t>
            </a:r>
            <a:endParaRPr/>
          </a:p>
          <a:p>
            <a:pPr indent="-298450" lvl="0" marL="457200" rtl="0" algn="l">
              <a:spcBef>
                <a:spcPts val="0"/>
              </a:spcBef>
              <a:spcAft>
                <a:spcPts val="0"/>
              </a:spcAft>
              <a:buSzPts val="1100"/>
              <a:buChar char="●"/>
            </a:pPr>
            <a:r>
              <a:rPr lang="en"/>
              <a:t>Consider this current level to now not be knowledge, but UK TRE progress in the UK</a:t>
            </a:r>
            <a:endParaRPr/>
          </a:p>
          <a:p>
            <a:pPr indent="-298450" lvl="0" marL="457200" rtl="0" algn="l">
              <a:spcBef>
                <a:spcPts val="0"/>
              </a:spcBef>
              <a:spcAft>
                <a:spcPts val="0"/>
              </a:spcAft>
              <a:buSzPts val="1100"/>
              <a:buChar char="●"/>
            </a:pPr>
            <a:r>
              <a:rPr lang="en"/>
              <a:t>How can we move it forwards?</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2a22fb2ee6b_0_17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2a22fb2ee6b_0_17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may have new developments, that in some way go further than where we were before</a:t>
            </a:r>
            <a:endParaRPr/>
          </a:p>
          <a:p>
            <a:pPr indent="-298450" lvl="0" marL="457200" rtl="0" algn="l">
              <a:spcBef>
                <a:spcPts val="0"/>
              </a:spcBef>
              <a:spcAft>
                <a:spcPts val="0"/>
              </a:spcAft>
              <a:buSzPts val="1100"/>
              <a:buChar char="●"/>
            </a:pPr>
            <a:r>
              <a:rPr lang="en"/>
              <a:t>These could be the development of new TREs, for instance the NHS SDEs</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2a22fb2ee6b_0_2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2" name="Google Shape;762;g2a22fb2ee6b_0_2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It could be the development of new standards/accreditations</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2a22fb2ee6b_0_2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7" name="Google Shape;777;g2a22fb2ee6b_0_2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It could be reports and recommendations for future work</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g2a22fb2ee6b_0_2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4" name="Google Shape;794;g2a22fb2ee6b_0_2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Or frameworks and architectures that others can adopt</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2a22fb2ee6b_0_26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3" name="Google Shape;813;g2a22fb2ee6b_0_26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At the moment, there are so many new and latest developments in the UK TRE space</a:t>
            </a:r>
            <a:endParaRPr/>
          </a:p>
          <a:p>
            <a:pPr indent="-298450" lvl="0" marL="457200" rtl="0" algn="l">
              <a:spcBef>
                <a:spcPts val="0"/>
              </a:spcBef>
              <a:spcAft>
                <a:spcPts val="0"/>
              </a:spcAft>
              <a:buSzPts val="1100"/>
              <a:buChar char="●"/>
            </a:pPr>
            <a:r>
              <a:rPr lang="en"/>
              <a:t>However, like new concepts, if they stand alone, all they are are individual ideas or developments, that don’t represent wider progress</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g2a22fb2ee6b_0_2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9" name="Google Shape;879;g2a22fb2ee6b_0_2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If, however, we manage to connect all these new developments effectively, we start to see a wider shift in UK TRE progress</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2a22fb2ee6b_0_28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6" name="Google Shape;1046;g2a22fb2ee6b_0_28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a22fb2ee6b_0_5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2a22fb2ee6b_0_5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a22fb2ee6b_0_3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a22fb2ee6b_0_3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And in this way we can say we have moved forwards</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a22fb2ee6b_0_29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a22fb2ee6b_0_29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3" name="Shape 1243"/>
        <p:cNvGrpSpPr/>
        <p:nvPr/>
      </p:nvGrpSpPr>
      <p:grpSpPr>
        <a:xfrm>
          <a:off x="0" y="0"/>
          <a:ext cx="0" cy="0"/>
          <a:chOff x="0" y="0"/>
          <a:chExt cx="0" cy="0"/>
        </a:xfrm>
      </p:grpSpPr>
      <p:sp>
        <p:nvSpPr>
          <p:cNvPr id="1244" name="Google Shape;1244;g2a22fb2ee6b_0_30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5" name="Google Shape;1245;g2a22fb2ee6b_0_3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Using this analogy, we can see where the UK TRE Community plays a role</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1" name="Shape 1411"/>
        <p:cNvGrpSpPr/>
        <p:nvPr/>
      </p:nvGrpSpPr>
      <p:grpSpPr>
        <a:xfrm>
          <a:off x="0" y="0"/>
          <a:ext cx="0" cy="0"/>
          <a:chOff x="0" y="0"/>
          <a:chExt cx="0" cy="0"/>
        </a:xfrm>
      </p:grpSpPr>
      <p:sp>
        <p:nvSpPr>
          <p:cNvPr id="1412" name="Google Shape;1412;g2a22fb2ee6b_0_3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3" name="Google Shape;1413;g2a22fb2ee6b_0_3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see the UK TRE Community existing to be the connecting force, i.e. the blue lines, between all this work</a:t>
            </a:r>
            <a:endParaRPr/>
          </a:p>
          <a:p>
            <a:pPr indent="-298450" lvl="0" marL="457200" rtl="0" algn="l">
              <a:spcBef>
                <a:spcPts val="0"/>
              </a:spcBef>
              <a:spcAft>
                <a:spcPts val="0"/>
              </a:spcAft>
              <a:buSzPts val="1100"/>
              <a:buChar char="●"/>
            </a:pPr>
            <a:r>
              <a:rPr lang="en"/>
              <a:t>Doing so effectively means we can see where there are connections, where there are differences, and where consensus for moving forward together can be achieved</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2" name="Shape 1582"/>
        <p:cNvGrpSpPr/>
        <p:nvPr/>
      </p:nvGrpSpPr>
      <p:grpSpPr>
        <a:xfrm>
          <a:off x="0" y="0"/>
          <a:ext cx="0" cy="0"/>
          <a:chOff x="0" y="0"/>
          <a:chExt cx="0" cy="0"/>
        </a:xfrm>
      </p:grpSpPr>
      <p:sp>
        <p:nvSpPr>
          <p:cNvPr id="1583" name="Google Shape;1583;g2a22fb2ee6b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4" name="Google Shape;1584;g2a22fb2ee6b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Based on this, we want to introduce a first version of a vision and mission for the community</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2" name="Shape 1592"/>
        <p:cNvGrpSpPr/>
        <p:nvPr/>
      </p:nvGrpSpPr>
      <p:grpSpPr>
        <a:xfrm>
          <a:off x="0" y="0"/>
          <a:ext cx="0" cy="0"/>
          <a:chOff x="0" y="0"/>
          <a:chExt cx="0" cy="0"/>
        </a:xfrm>
      </p:grpSpPr>
      <p:sp>
        <p:nvSpPr>
          <p:cNvPr id="1593" name="Google Shape;1593;g2a22fb2ee6b_0_3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4" name="Google Shape;1594;g2a22fb2ee6b_0_3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3" name="Shape 1603"/>
        <p:cNvGrpSpPr/>
        <p:nvPr/>
      </p:nvGrpSpPr>
      <p:grpSpPr>
        <a:xfrm>
          <a:off x="0" y="0"/>
          <a:ext cx="0" cy="0"/>
          <a:chOff x="0" y="0"/>
          <a:chExt cx="0" cy="0"/>
        </a:xfrm>
      </p:grpSpPr>
      <p:sp>
        <p:nvSpPr>
          <p:cNvPr id="1604" name="Google Shape;1604;g2a22fb2ee6b_0_3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5" name="Google Shape;1605;g2a22fb2ee6b_0_3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5" name="Shape 1615"/>
        <p:cNvGrpSpPr/>
        <p:nvPr/>
      </p:nvGrpSpPr>
      <p:grpSpPr>
        <a:xfrm>
          <a:off x="0" y="0"/>
          <a:ext cx="0" cy="0"/>
          <a:chOff x="0" y="0"/>
          <a:chExt cx="0" cy="0"/>
        </a:xfrm>
      </p:grpSpPr>
      <p:sp>
        <p:nvSpPr>
          <p:cNvPr id="1616" name="Google Shape;1616;g2a22fb2ee6b_0_33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7" name="Google Shape;1617;g2a22fb2ee6b_0_3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8" name="Shape 1628"/>
        <p:cNvGrpSpPr/>
        <p:nvPr/>
      </p:nvGrpSpPr>
      <p:grpSpPr>
        <a:xfrm>
          <a:off x="0" y="0"/>
          <a:ext cx="0" cy="0"/>
          <a:chOff x="0" y="0"/>
          <a:chExt cx="0" cy="0"/>
        </a:xfrm>
      </p:grpSpPr>
      <p:sp>
        <p:nvSpPr>
          <p:cNvPr id="1629" name="Google Shape;1629;g2a22fb2ee6b_0_5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0" name="Google Shape;1630;g2a22fb2ee6b_0_5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This is similar to conversations we had in September about what we see as the function for the UK TRE Community</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7" name="Shape 1647"/>
        <p:cNvGrpSpPr/>
        <p:nvPr/>
      </p:nvGrpSpPr>
      <p:grpSpPr>
        <a:xfrm>
          <a:off x="0" y="0"/>
          <a:ext cx="0" cy="0"/>
          <a:chOff x="0" y="0"/>
          <a:chExt cx="0" cy="0"/>
        </a:xfrm>
      </p:grpSpPr>
      <p:sp>
        <p:nvSpPr>
          <p:cNvPr id="1648" name="Google Shape;1648;g2a22fb2ee6b_0_34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9" name="Google Shape;1649;g2a22fb2ee6b_0_34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The key here is our perceived role as facilitators, rather than drivers - a lot of great work is already happening and we want to make sure it is joined up effectively. We have no set agenda ourselves apart from doing this, and being driven by what the community needs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a22fb2ee6b_0_5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2a22fb2ee6b_0_5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g2a22fb2ee6b_0_3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9" name="Google Shape;1669;g2a22fb2ee6b_0_3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 brief bit of history about the UK TRE Community</a:t>
            </a:r>
            <a:endParaRPr/>
          </a:p>
          <a:p>
            <a:pPr indent="-298450" lvl="0" marL="457200" rtl="0" algn="l">
              <a:spcBef>
                <a:spcPts val="0"/>
              </a:spcBef>
              <a:spcAft>
                <a:spcPts val="0"/>
              </a:spcAft>
              <a:buSzPts val="1100"/>
              <a:buChar char="●"/>
            </a:pPr>
            <a:r>
              <a:rPr lang="en"/>
              <a:t>We started in September 2022 with a meeting of approx. 30 people at a satellite event to the RSE Conference in Newcastle</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7" name="Shape 1677"/>
        <p:cNvGrpSpPr/>
        <p:nvPr/>
      </p:nvGrpSpPr>
      <p:grpSpPr>
        <a:xfrm>
          <a:off x="0" y="0"/>
          <a:ext cx="0" cy="0"/>
          <a:chOff x="0" y="0"/>
          <a:chExt cx="0" cy="0"/>
        </a:xfrm>
      </p:grpSpPr>
      <p:sp>
        <p:nvSpPr>
          <p:cNvPr id="1678" name="Google Shape;1678;g2a22fb2ee6b_0_35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9" name="Google Shape;1679;g2a22fb2ee6b_0_35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have grown over the last year, </a:t>
            </a:r>
            <a:r>
              <a:rPr lang="en"/>
              <a:t>through</a:t>
            </a:r>
            <a:r>
              <a:rPr lang="en"/>
              <a:t> our working groups and quarterly meetings, and in September 2023 had the biggest meetup of people working in, or interested in, the UK TRE space to day, with over 150 people attending (100 in person in Swansea - photo above - and over 50 online)</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8" name="Shape 1688"/>
        <p:cNvGrpSpPr/>
        <p:nvPr/>
      </p:nvGrpSpPr>
      <p:grpSpPr>
        <a:xfrm>
          <a:off x="0" y="0"/>
          <a:ext cx="0" cy="0"/>
          <a:chOff x="0" y="0"/>
          <a:chExt cx="0" cy="0"/>
        </a:xfrm>
      </p:grpSpPr>
      <p:sp>
        <p:nvSpPr>
          <p:cNvPr id="1689" name="Google Shape;1689;g2a22fb2ee6b_0_4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0" name="Google Shape;1690;g2a22fb2ee6b_0_4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also made a few expeditions out to ‘The Sunken Trolly’, thank you those who joined!</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0" name="Shape 1700"/>
        <p:cNvGrpSpPr/>
        <p:nvPr/>
      </p:nvGrpSpPr>
      <p:grpSpPr>
        <a:xfrm>
          <a:off x="0" y="0"/>
          <a:ext cx="0" cy="0"/>
          <a:chOff x="0" y="0"/>
          <a:chExt cx="0" cy="0"/>
        </a:xfrm>
      </p:grpSpPr>
      <p:sp>
        <p:nvSpPr>
          <p:cNvPr id="1701" name="Google Shape;1701;g2a22fb2ee6b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2" name="Google Shape;1702;g2a22fb2ee6b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9" name="Shape 1709"/>
        <p:cNvGrpSpPr/>
        <p:nvPr/>
      </p:nvGrpSpPr>
      <p:grpSpPr>
        <a:xfrm>
          <a:off x="0" y="0"/>
          <a:ext cx="0" cy="0"/>
          <a:chOff x="0" y="0"/>
          <a:chExt cx="0" cy="0"/>
        </a:xfrm>
      </p:grpSpPr>
      <p:sp>
        <p:nvSpPr>
          <p:cNvPr id="1710" name="Google Shape;1710;g2a22fb2ee6b_0_35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1" name="Google Shape;1711;g2a22fb2ee6b_0_35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2" name="Shape 1722"/>
        <p:cNvGrpSpPr/>
        <p:nvPr/>
      </p:nvGrpSpPr>
      <p:grpSpPr>
        <a:xfrm>
          <a:off x="0" y="0"/>
          <a:ext cx="0" cy="0"/>
          <a:chOff x="0" y="0"/>
          <a:chExt cx="0" cy="0"/>
        </a:xfrm>
      </p:grpSpPr>
      <p:sp>
        <p:nvSpPr>
          <p:cNvPr id="1723" name="Google Shape;1723;g2a22fb2ee6b_0_3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4" name="Google Shape;1724;g2a22fb2ee6b_0_3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 terms of thinking about the timelines for the community, we are thinking in terms of a key split in March 2024 - before then is our current focus, and after then is our future plans</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7" name="Shape 1737"/>
        <p:cNvGrpSpPr/>
        <p:nvPr/>
      </p:nvGrpSpPr>
      <p:grpSpPr>
        <a:xfrm>
          <a:off x="0" y="0"/>
          <a:ext cx="0" cy="0"/>
          <a:chOff x="0" y="0"/>
          <a:chExt cx="0" cy="0"/>
        </a:xfrm>
      </p:grpSpPr>
      <p:sp>
        <p:nvSpPr>
          <p:cNvPr id="1738" name="Google Shape;1738;g2a22fb2ee6b_0_3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9" name="Google Shape;1739;g2a22fb2ee6b_0_3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The rest of this talk is focused on our current delivery</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1" name="Shape 1751"/>
        <p:cNvGrpSpPr/>
        <p:nvPr/>
      </p:nvGrpSpPr>
      <p:grpSpPr>
        <a:xfrm>
          <a:off x="0" y="0"/>
          <a:ext cx="0" cy="0"/>
          <a:chOff x="0" y="0"/>
          <a:chExt cx="0" cy="0"/>
        </a:xfrm>
      </p:grpSpPr>
      <p:sp>
        <p:nvSpPr>
          <p:cNvPr id="1752" name="Google Shape;1752;g2a22fb2ee6b_0_36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3" name="Google Shape;1753;g2a22fb2ee6b_0_3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March 2023 represents a key checkpoint as we have received DARE community funding that ends in March 2023</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0" name="Shape 1760"/>
        <p:cNvGrpSpPr/>
        <p:nvPr/>
      </p:nvGrpSpPr>
      <p:grpSpPr>
        <a:xfrm>
          <a:off x="0" y="0"/>
          <a:ext cx="0" cy="0"/>
          <a:chOff x="0" y="0"/>
          <a:chExt cx="0" cy="0"/>
        </a:xfrm>
      </p:grpSpPr>
      <p:sp>
        <p:nvSpPr>
          <p:cNvPr id="1761" name="Google Shape;1761;g2a22fb2ee6b_0_3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2" name="Google Shape;1762;g2a22fb2ee6b_0_3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are an officially recognised DARE UK Community Interest Group, and received £40,000 funding to take the community to the next level!</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0" name="Shape 1770"/>
        <p:cNvGrpSpPr/>
        <p:nvPr/>
      </p:nvGrpSpPr>
      <p:grpSpPr>
        <a:xfrm>
          <a:off x="0" y="0"/>
          <a:ext cx="0" cy="0"/>
          <a:chOff x="0" y="0"/>
          <a:chExt cx="0" cy="0"/>
        </a:xfrm>
      </p:grpSpPr>
      <p:sp>
        <p:nvSpPr>
          <p:cNvPr id="1771" name="Google Shape;1771;g2a22fb2ee6b_0_36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2" name="Google Shape;1772;g2a22fb2ee6b_0_36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Thank you to everyone who helped with the funding proposal!</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a22fb2ee6b_0_49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a22fb2ee6b_0_49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4" name="Shape 1784"/>
        <p:cNvGrpSpPr/>
        <p:nvPr/>
      </p:nvGrpSpPr>
      <p:grpSpPr>
        <a:xfrm>
          <a:off x="0" y="0"/>
          <a:ext cx="0" cy="0"/>
          <a:chOff x="0" y="0"/>
          <a:chExt cx="0" cy="0"/>
        </a:xfrm>
      </p:grpSpPr>
      <p:sp>
        <p:nvSpPr>
          <p:cNvPr id="1785" name="Google Shape;1785;g2a22fb2ee6b_0_3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6" name="Google Shape;1786;g2a22fb2ee6b_0_3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5" name="Shape 1795"/>
        <p:cNvGrpSpPr/>
        <p:nvPr/>
      </p:nvGrpSpPr>
      <p:grpSpPr>
        <a:xfrm>
          <a:off x="0" y="0"/>
          <a:ext cx="0" cy="0"/>
          <a:chOff x="0" y="0"/>
          <a:chExt cx="0" cy="0"/>
        </a:xfrm>
      </p:grpSpPr>
      <p:sp>
        <p:nvSpPr>
          <p:cNvPr id="1796" name="Google Shape;1796;g2a22fb2ee6b_0_36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7" name="Google Shape;1797;g2a22fb2ee6b_0_36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7" name="Shape 1807"/>
        <p:cNvGrpSpPr/>
        <p:nvPr/>
      </p:nvGrpSpPr>
      <p:grpSpPr>
        <a:xfrm>
          <a:off x="0" y="0"/>
          <a:ext cx="0" cy="0"/>
          <a:chOff x="0" y="0"/>
          <a:chExt cx="0" cy="0"/>
        </a:xfrm>
      </p:grpSpPr>
      <p:sp>
        <p:nvSpPr>
          <p:cNvPr id="1808" name="Google Shape;1808;g2a22fb2ee6b_0_37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9" name="Google Shape;1809;g2a22fb2ee6b_0_37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0" name="Shape 1820"/>
        <p:cNvGrpSpPr/>
        <p:nvPr/>
      </p:nvGrpSpPr>
      <p:grpSpPr>
        <a:xfrm>
          <a:off x="0" y="0"/>
          <a:ext cx="0" cy="0"/>
          <a:chOff x="0" y="0"/>
          <a:chExt cx="0" cy="0"/>
        </a:xfrm>
      </p:grpSpPr>
      <p:sp>
        <p:nvSpPr>
          <p:cNvPr id="1821" name="Google Shape;1821;g2a22fb2ee6b_0_37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2" name="Google Shape;1822;g2a22fb2ee6b_0_37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funding proposal focused on three main aspects, which make up our focus until March 2023</a:t>
            </a:r>
            <a:endParaRPr/>
          </a:p>
          <a:p>
            <a:pPr indent="-298450" lvl="0" marL="457200" rtl="0" algn="l">
              <a:spcBef>
                <a:spcPts val="0"/>
              </a:spcBef>
              <a:spcAft>
                <a:spcPts val="0"/>
              </a:spcAft>
              <a:buSzPts val="1100"/>
              <a:buChar char="-"/>
            </a:pPr>
            <a:r>
              <a:rPr lang="en"/>
              <a:t>Strengthening the community</a:t>
            </a:r>
            <a:endParaRPr/>
          </a:p>
          <a:p>
            <a:pPr indent="-298450" lvl="0" marL="457200" rtl="0" algn="l">
              <a:spcBef>
                <a:spcPts val="0"/>
              </a:spcBef>
              <a:spcAft>
                <a:spcPts val="0"/>
              </a:spcAft>
              <a:buSzPts val="1100"/>
              <a:buChar char="-"/>
            </a:pPr>
            <a:r>
              <a:rPr lang="en"/>
              <a:t>Enhancing outreach and engagement</a:t>
            </a:r>
            <a:endParaRPr/>
          </a:p>
          <a:p>
            <a:pPr indent="-298450" lvl="0" marL="457200" rtl="0" algn="l">
              <a:spcBef>
                <a:spcPts val="0"/>
              </a:spcBef>
              <a:spcAft>
                <a:spcPts val="0"/>
              </a:spcAft>
              <a:buSzPts val="1100"/>
              <a:buChar char="-"/>
            </a:pPr>
            <a:r>
              <a:rPr lang="en"/>
              <a:t>Developing a resource hub</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4" name="Shape 1834"/>
        <p:cNvGrpSpPr/>
        <p:nvPr/>
      </p:nvGrpSpPr>
      <p:grpSpPr>
        <a:xfrm>
          <a:off x="0" y="0"/>
          <a:ext cx="0" cy="0"/>
          <a:chOff x="0" y="0"/>
          <a:chExt cx="0" cy="0"/>
        </a:xfrm>
      </p:grpSpPr>
      <p:sp>
        <p:nvSpPr>
          <p:cNvPr id="1835" name="Google Shape;1835;g2a22fb2ee6b_0_38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6" name="Google Shape;1836;g2a22fb2ee6b_0_38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3" name="Shape 1843"/>
        <p:cNvGrpSpPr/>
        <p:nvPr/>
      </p:nvGrpSpPr>
      <p:grpSpPr>
        <a:xfrm>
          <a:off x="0" y="0"/>
          <a:ext cx="0" cy="0"/>
          <a:chOff x="0" y="0"/>
          <a:chExt cx="0" cy="0"/>
        </a:xfrm>
      </p:grpSpPr>
      <p:sp>
        <p:nvSpPr>
          <p:cNvPr id="1844" name="Google Shape;1844;g2a22fb2ee6b_0_3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5" name="Google Shape;1845;g2a22fb2ee6b_0_3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As ChatGPT confirms, strong foundations are ‘vitally crucial’</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3" name="Shape 1853"/>
        <p:cNvGrpSpPr/>
        <p:nvPr/>
      </p:nvGrpSpPr>
      <p:grpSpPr>
        <a:xfrm>
          <a:off x="0" y="0"/>
          <a:ext cx="0" cy="0"/>
          <a:chOff x="0" y="0"/>
          <a:chExt cx="0" cy="0"/>
        </a:xfrm>
      </p:grpSpPr>
      <p:sp>
        <p:nvSpPr>
          <p:cNvPr id="1854" name="Google Shape;1854;g2a22fb2ee6b_0_37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5" name="Google Shape;1855;g2a22fb2ee6b_0_37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4" name="Shape 1864"/>
        <p:cNvGrpSpPr/>
        <p:nvPr/>
      </p:nvGrpSpPr>
      <p:grpSpPr>
        <a:xfrm>
          <a:off x="0" y="0"/>
          <a:ext cx="0" cy="0"/>
          <a:chOff x="0" y="0"/>
          <a:chExt cx="0" cy="0"/>
        </a:xfrm>
      </p:grpSpPr>
      <p:sp>
        <p:nvSpPr>
          <p:cNvPr id="1865" name="Google Shape;1865;g2a22fb2ee6b_0_3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6" name="Google Shape;1866;g2a22fb2ee6b_0_3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7" name="Shape 1877"/>
        <p:cNvGrpSpPr/>
        <p:nvPr/>
      </p:nvGrpSpPr>
      <p:grpSpPr>
        <a:xfrm>
          <a:off x="0" y="0"/>
          <a:ext cx="0" cy="0"/>
          <a:chOff x="0" y="0"/>
          <a:chExt cx="0" cy="0"/>
        </a:xfrm>
      </p:grpSpPr>
      <p:sp>
        <p:nvSpPr>
          <p:cNvPr id="1878" name="Google Shape;1878;g2a22fb2ee6b_0_38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9" name="Google Shape;1879;g2a22fb2ee6b_0_38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2" name="Shape 1892"/>
        <p:cNvGrpSpPr/>
        <p:nvPr/>
      </p:nvGrpSpPr>
      <p:grpSpPr>
        <a:xfrm>
          <a:off x="0" y="0"/>
          <a:ext cx="0" cy="0"/>
          <a:chOff x="0" y="0"/>
          <a:chExt cx="0" cy="0"/>
        </a:xfrm>
      </p:grpSpPr>
      <p:sp>
        <p:nvSpPr>
          <p:cNvPr id="1893" name="Google Shape;1893;g2a22fb2ee6b_0_37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4" name="Google Shape;1894;g2a22fb2ee6b_0_37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are focusing on setting up the community robustly, through the creation of formal governance methods and processes, including</a:t>
            </a:r>
            <a:endParaRPr/>
          </a:p>
          <a:p>
            <a:pPr indent="-298450" lvl="1" marL="914400" rtl="0" algn="l">
              <a:spcBef>
                <a:spcPts val="0"/>
              </a:spcBef>
              <a:spcAft>
                <a:spcPts val="0"/>
              </a:spcAft>
              <a:buSzPts val="1100"/>
              <a:buChar char="○"/>
            </a:pPr>
            <a:r>
              <a:rPr lang="en"/>
              <a:t>Roles and responsibilities: Clearly defined roles within the community</a:t>
            </a:r>
            <a:endParaRPr/>
          </a:p>
          <a:p>
            <a:pPr indent="-298450" lvl="1" marL="914400" rtl="0" algn="l">
              <a:spcBef>
                <a:spcPts val="0"/>
              </a:spcBef>
              <a:spcAft>
                <a:spcPts val="0"/>
              </a:spcAft>
              <a:buSzPts val="1100"/>
              <a:buChar char="○"/>
            </a:pPr>
            <a:r>
              <a:rPr lang="en"/>
              <a:t>Membership: A clear way to become an official member of the community</a:t>
            </a:r>
            <a:endParaRPr/>
          </a:p>
          <a:p>
            <a:pPr indent="-298450" lvl="1" marL="914400" rtl="0" algn="l">
              <a:spcBef>
                <a:spcPts val="0"/>
              </a:spcBef>
              <a:spcAft>
                <a:spcPts val="0"/>
              </a:spcAft>
              <a:buSzPts val="1100"/>
              <a:buChar char="○"/>
            </a:pPr>
            <a:r>
              <a:rPr lang="en"/>
              <a:t>Governing doc: Reviewing the Newcastle Commitment to ensure it remains up to date and relevant for the community</a:t>
            </a:r>
            <a:endParaRPr/>
          </a:p>
          <a:p>
            <a:pPr indent="-298450" lvl="1" marL="914400" rtl="0" algn="l">
              <a:spcBef>
                <a:spcPts val="0"/>
              </a:spcBef>
              <a:spcAft>
                <a:spcPts val="0"/>
              </a:spcAft>
              <a:buSzPts val="1100"/>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a22fb2ee6b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a22fb2ee6b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Today’s presentation is </a:t>
            </a:r>
            <a:r>
              <a:rPr lang="en"/>
              <a:t>about</a:t>
            </a:r>
            <a:r>
              <a:rPr lang="en"/>
              <a:t> the latest updates from the UK TRE Community - we’ve recently gone through a number of changes, and momentum is really building!</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9" name="Shape 1909"/>
        <p:cNvGrpSpPr/>
        <p:nvPr/>
      </p:nvGrpSpPr>
      <p:grpSpPr>
        <a:xfrm>
          <a:off x="0" y="0"/>
          <a:ext cx="0" cy="0"/>
          <a:chOff x="0" y="0"/>
          <a:chExt cx="0" cy="0"/>
        </a:xfrm>
      </p:grpSpPr>
      <p:sp>
        <p:nvSpPr>
          <p:cNvPr id="1910" name="Google Shape;1910;g2a22fb2ee6b_0_37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1" name="Google Shape;1911;g2a22fb2ee6b_0_37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are also setting up a clear way of working, primarily through a Kanban board on GitHub</a:t>
            </a:r>
            <a:endParaRPr/>
          </a:p>
          <a:p>
            <a:pPr indent="-298450" lvl="0" marL="457200" rtl="0" algn="l">
              <a:spcBef>
                <a:spcPts val="0"/>
              </a:spcBef>
              <a:spcAft>
                <a:spcPts val="0"/>
              </a:spcAft>
              <a:buSzPts val="1100"/>
              <a:buChar char="●"/>
            </a:pPr>
            <a:r>
              <a:rPr lang="en"/>
              <a:t>We will also create guidance docs for how to use this!</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9" name="Shape 1919"/>
        <p:cNvGrpSpPr/>
        <p:nvPr/>
      </p:nvGrpSpPr>
      <p:grpSpPr>
        <a:xfrm>
          <a:off x="0" y="0"/>
          <a:ext cx="0" cy="0"/>
          <a:chOff x="0" y="0"/>
          <a:chExt cx="0" cy="0"/>
        </a:xfrm>
      </p:grpSpPr>
      <p:sp>
        <p:nvSpPr>
          <p:cNvPr id="1920" name="Google Shape;1920;g2a22fb2ee6b_0_38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1" name="Google Shape;1921;g2a22fb2ee6b_0_38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are also introducing the idea of working groups to take forward specific work packages for the community, modelled heavily of the concept of working groups already in place with the Research Data Alliance</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0" name="Shape 1930"/>
        <p:cNvGrpSpPr/>
        <p:nvPr/>
      </p:nvGrpSpPr>
      <p:grpSpPr>
        <a:xfrm>
          <a:off x="0" y="0"/>
          <a:ext cx="0" cy="0"/>
          <a:chOff x="0" y="0"/>
          <a:chExt cx="0" cy="0"/>
        </a:xfrm>
      </p:grpSpPr>
      <p:sp>
        <p:nvSpPr>
          <p:cNvPr id="1931" name="Google Shape;1931;g2a22fb2ee6b_0_49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2" name="Google Shape;1932;g2a22fb2ee6b_0_49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already have a number of suggested working groups for the community, which we’ll work to set up and support through the next few months</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6" name="Shape 1946"/>
        <p:cNvGrpSpPr/>
        <p:nvPr/>
      </p:nvGrpSpPr>
      <p:grpSpPr>
        <a:xfrm>
          <a:off x="0" y="0"/>
          <a:ext cx="0" cy="0"/>
          <a:chOff x="0" y="0"/>
          <a:chExt cx="0" cy="0"/>
        </a:xfrm>
      </p:grpSpPr>
      <p:sp>
        <p:nvSpPr>
          <p:cNvPr id="1947" name="Google Shape;1947;g2a22fb2ee6b_0_38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8" name="Google Shape;1948;g2a22fb2ee6b_0_38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also want to create a community roadmap, that lays out:</a:t>
            </a:r>
            <a:endParaRPr/>
          </a:p>
          <a:p>
            <a:pPr indent="-298450" lvl="1" marL="914400" rtl="0" algn="l">
              <a:spcBef>
                <a:spcPts val="0"/>
              </a:spcBef>
              <a:spcAft>
                <a:spcPts val="0"/>
              </a:spcAft>
              <a:buSzPts val="1100"/>
              <a:buChar char="○"/>
            </a:pPr>
            <a:r>
              <a:rPr lang="en"/>
              <a:t>Live working groups: What work is already happening in the community</a:t>
            </a:r>
            <a:endParaRPr/>
          </a:p>
          <a:p>
            <a:pPr indent="-298450" lvl="1" marL="914400" rtl="0" algn="l">
              <a:spcBef>
                <a:spcPts val="0"/>
              </a:spcBef>
              <a:spcAft>
                <a:spcPts val="0"/>
              </a:spcAft>
              <a:buSzPts val="1100"/>
              <a:buChar char="○"/>
            </a:pPr>
            <a:r>
              <a:rPr lang="en"/>
              <a:t>Possible working groups: Ideas for working groups that can be picked up by members of the community</a:t>
            </a:r>
            <a:endParaRPr/>
          </a:p>
          <a:p>
            <a:pPr indent="-298450" lvl="2" marL="1371600" rtl="0" algn="l">
              <a:spcBef>
                <a:spcPts val="0"/>
              </a:spcBef>
              <a:spcAft>
                <a:spcPts val="0"/>
              </a:spcAft>
              <a:buSzPts val="1100"/>
              <a:buChar char="■"/>
            </a:pPr>
            <a:r>
              <a:rPr lang="en"/>
              <a:t>These will NOT be exclusive, i.e. to be in the community you won’t have to pick one of these up</a:t>
            </a:r>
            <a:endParaRPr/>
          </a:p>
          <a:p>
            <a:pPr indent="-298450" lvl="2" marL="1371600" rtl="0" algn="l">
              <a:spcBef>
                <a:spcPts val="0"/>
              </a:spcBef>
              <a:spcAft>
                <a:spcPts val="0"/>
              </a:spcAft>
              <a:buSzPts val="1100"/>
              <a:buChar char="■"/>
            </a:pPr>
            <a:r>
              <a:rPr lang="en"/>
              <a:t>They will be more intended for ideas of what the community feels it would be important to work on at some point</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7" name="Shape 1957"/>
        <p:cNvGrpSpPr/>
        <p:nvPr/>
      </p:nvGrpSpPr>
      <p:grpSpPr>
        <a:xfrm>
          <a:off x="0" y="0"/>
          <a:ext cx="0" cy="0"/>
          <a:chOff x="0" y="0"/>
          <a:chExt cx="0" cy="0"/>
        </a:xfrm>
      </p:grpSpPr>
      <p:sp>
        <p:nvSpPr>
          <p:cNvPr id="1958" name="Google Shape;1958;g2a22fb2ee6b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9" name="Google Shape;1959;g2a22fb2ee6b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6" name="Shape 1966"/>
        <p:cNvGrpSpPr/>
        <p:nvPr/>
      </p:nvGrpSpPr>
      <p:grpSpPr>
        <a:xfrm>
          <a:off x="0" y="0"/>
          <a:ext cx="0" cy="0"/>
          <a:chOff x="0" y="0"/>
          <a:chExt cx="0" cy="0"/>
        </a:xfrm>
      </p:grpSpPr>
      <p:sp>
        <p:nvSpPr>
          <p:cNvPr id="1967" name="Google Shape;1967;g2a22fb2ee6b_0_4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8" name="Google Shape;1968;g2a22fb2ee6b_0_4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6" name="Shape 1976"/>
        <p:cNvGrpSpPr/>
        <p:nvPr/>
      </p:nvGrpSpPr>
      <p:grpSpPr>
        <a:xfrm>
          <a:off x="0" y="0"/>
          <a:ext cx="0" cy="0"/>
          <a:chOff x="0" y="0"/>
          <a:chExt cx="0" cy="0"/>
        </a:xfrm>
      </p:grpSpPr>
      <p:sp>
        <p:nvSpPr>
          <p:cNvPr id="1977" name="Google Shape;1977;g2a22fb2ee6b_0_4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8" name="Google Shape;1978;g2a22fb2ee6b_0_4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4" name="Shape 2144"/>
        <p:cNvGrpSpPr/>
        <p:nvPr/>
      </p:nvGrpSpPr>
      <p:grpSpPr>
        <a:xfrm>
          <a:off x="0" y="0"/>
          <a:ext cx="0" cy="0"/>
          <a:chOff x="0" y="0"/>
          <a:chExt cx="0" cy="0"/>
        </a:xfrm>
      </p:grpSpPr>
      <p:sp>
        <p:nvSpPr>
          <p:cNvPr id="2145" name="Google Shape;2145;g2a22fb2ee6b_0_4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6" name="Google Shape;2146;g2a22fb2ee6b_0_4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want to pull together work already done across the community (e.g. DARE, SAIL) to get a realistic picture of what work is </a:t>
            </a:r>
            <a:r>
              <a:rPr lang="en"/>
              <a:t>currently</a:t>
            </a:r>
            <a:r>
              <a:rPr lang="en"/>
              <a:t> going on in the community, and how it all links together, to provide an up to date and comprehensive UK TRE landscape</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4" name="Shape 2314"/>
        <p:cNvGrpSpPr/>
        <p:nvPr/>
      </p:nvGrpSpPr>
      <p:grpSpPr>
        <a:xfrm>
          <a:off x="0" y="0"/>
          <a:ext cx="0" cy="0"/>
          <a:chOff x="0" y="0"/>
          <a:chExt cx="0" cy="0"/>
        </a:xfrm>
      </p:grpSpPr>
      <p:sp>
        <p:nvSpPr>
          <p:cNvPr id="2315" name="Google Shape;2315;g2a22fb2ee6b_0_46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6" name="Google Shape;2316;g2a22fb2ee6b_0_46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4" name="Shape 2324"/>
        <p:cNvGrpSpPr/>
        <p:nvPr/>
      </p:nvGrpSpPr>
      <p:grpSpPr>
        <a:xfrm>
          <a:off x="0" y="0"/>
          <a:ext cx="0" cy="0"/>
          <a:chOff x="0" y="0"/>
          <a:chExt cx="0" cy="0"/>
        </a:xfrm>
      </p:grpSpPr>
      <p:sp>
        <p:nvSpPr>
          <p:cNvPr id="2325" name="Google Shape;2325;g2a22fb2ee6b_0_4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6" name="Google Shape;2326;g2a22fb2ee6b_0_4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a22fb2ee6b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2a22fb2ee6b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We’ll cover:</a:t>
            </a:r>
            <a:endParaRPr/>
          </a:p>
          <a:p>
            <a:pPr indent="-298450" lvl="0" marL="457200" rtl="0" algn="l">
              <a:spcBef>
                <a:spcPts val="0"/>
              </a:spcBef>
              <a:spcAft>
                <a:spcPts val="0"/>
              </a:spcAft>
              <a:buSzPts val="1100"/>
              <a:buChar char="-"/>
            </a:pPr>
            <a:r>
              <a:rPr lang="en"/>
              <a:t>Why - Why does the community exist, and what is it trying to achieve? This can be considered the community ‘vision’</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6" name="Shape 2336"/>
        <p:cNvGrpSpPr/>
        <p:nvPr/>
      </p:nvGrpSpPr>
      <p:grpSpPr>
        <a:xfrm>
          <a:off x="0" y="0"/>
          <a:ext cx="0" cy="0"/>
          <a:chOff x="0" y="0"/>
          <a:chExt cx="0" cy="0"/>
        </a:xfrm>
      </p:grpSpPr>
      <p:sp>
        <p:nvSpPr>
          <p:cNvPr id="2337" name="Google Shape;2337;g2a22fb2ee6b_0_46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8" name="Google Shape;2338;g2a22fb2ee6b_0_46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0" name="Shape 2350"/>
        <p:cNvGrpSpPr/>
        <p:nvPr/>
      </p:nvGrpSpPr>
      <p:grpSpPr>
        <a:xfrm>
          <a:off x="0" y="0"/>
          <a:ext cx="0" cy="0"/>
          <a:chOff x="0" y="0"/>
          <a:chExt cx="0" cy="0"/>
        </a:xfrm>
      </p:grpSpPr>
      <p:sp>
        <p:nvSpPr>
          <p:cNvPr id="2351" name="Google Shape;2351;g2a22fb2ee6b_0_46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2" name="Google Shape;2352;g2a22fb2ee6b_0_46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have a number of spaces, including:</a:t>
            </a:r>
            <a:endParaRPr/>
          </a:p>
          <a:p>
            <a:pPr indent="-298450" lvl="1" marL="914400" rtl="0" algn="l">
              <a:spcBef>
                <a:spcPts val="0"/>
              </a:spcBef>
              <a:spcAft>
                <a:spcPts val="0"/>
              </a:spcAft>
              <a:buSzPts val="1100"/>
              <a:buChar char="○"/>
            </a:pPr>
            <a:r>
              <a:rPr lang="en"/>
              <a:t>Jisc mailing list - mainly intended for announcements and asks - which is our baseline level of engagement</a:t>
            </a:r>
            <a:endParaRPr/>
          </a:p>
          <a:p>
            <a:pPr indent="-298450" lvl="1" marL="914400" rtl="0" algn="l">
              <a:spcBef>
                <a:spcPts val="0"/>
              </a:spcBef>
              <a:spcAft>
                <a:spcPts val="0"/>
              </a:spcAft>
              <a:buSzPts val="1100"/>
              <a:buChar char="○"/>
            </a:pPr>
            <a:r>
              <a:rPr lang="en"/>
              <a:t>Slack workspace - for working groups and more in depth conversations. We understand that not everyone has access to Slack, so will also be </a:t>
            </a:r>
            <a:r>
              <a:rPr lang="en"/>
              <a:t>circulating</a:t>
            </a:r>
            <a:r>
              <a:rPr lang="en"/>
              <a:t> announcements/key </a:t>
            </a:r>
            <a:r>
              <a:rPr lang="en"/>
              <a:t>updates via the mailing list</a:t>
            </a:r>
            <a:endParaRPr/>
          </a:p>
          <a:p>
            <a:pPr indent="-298450" lvl="1" marL="914400" rtl="0" algn="l">
              <a:spcBef>
                <a:spcPts val="0"/>
              </a:spcBef>
              <a:spcAft>
                <a:spcPts val="0"/>
              </a:spcAft>
              <a:buSzPts val="1100"/>
              <a:buChar char="○"/>
            </a:pPr>
            <a:r>
              <a:rPr lang="en"/>
              <a:t>Quarterly meetings - like this one! We are also open to having more synchronous sessions, e.g. town halls or coworking, if that would be helpful - let us know!</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6" name="Shape 2366"/>
        <p:cNvGrpSpPr/>
        <p:nvPr/>
      </p:nvGrpSpPr>
      <p:grpSpPr>
        <a:xfrm>
          <a:off x="0" y="0"/>
          <a:ext cx="0" cy="0"/>
          <a:chOff x="0" y="0"/>
          <a:chExt cx="0" cy="0"/>
        </a:xfrm>
      </p:grpSpPr>
      <p:sp>
        <p:nvSpPr>
          <p:cNvPr id="2367" name="Google Shape;2367;g2a22fb2ee6b_0_49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8" name="Google Shape;2368;g2a22fb2ee6b_0_49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5" name="Shape 2375"/>
        <p:cNvGrpSpPr/>
        <p:nvPr/>
      </p:nvGrpSpPr>
      <p:grpSpPr>
        <a:xfrm>
          <a:off x="0" y="0"/>
          <a:ext cx="0" cy="0"/>
          <a:chOff x="0" y="0"/>
          <a:chExt cx="0" cy="0"/>
        </a:xfrm>
      </p:grpSpPr>
      <p:sp>
        <p:nvSpPr>
          <p:cNvPr id="2376" name="Google Shape;2376;g2a22fb2ee6b_0_4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7" name="Google Shape;2377;g2a22fb2ee6b_0_4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finally want to develop a rich resource hub for reusing and sharing key tools, code, methods and frameworks across the community</a:t>
            </a:r>
            <a:endParaRPr/>
          </a:p>
          <a:p>
            <a:pPr indent="-298450" lvl="0" marL="457200" rtl="0" algn="l">
              <a:spcBef>
                <a:spcPts val="0"/>
              </a:spcBef>
              <a:spcAft>
                <a:spcPts val="0"/>
              </a:spcAft>
              <a:buSzPts val="1100"/>
              <a:buChar char="●"/>
            </a:pPr>
            <a:r>
              <a:rPr lang="en"/>
              <a:t>By doing so we hope to see more alignment across the TRE community, where possible, on how we provision this infrastructure, and where differences exist and need to kept separate</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7" name="Shape 2387"/>
        <p:cNvGrpSpPr/>
        <p:nvPr/>
      </p:nvGrpSpPr>
      <p:grpSpPr>
        <a:xfrm>
          <a:off x="0" y="0"/>
          <a:ext cx="0" cy="0"/>
          <a:chOff x="0" y="0"/>
          <a:chExt cx="0" cy="0"/>
        </a:xfrm>
      </p:grpSpPr>
      <p:sp>
        <p:nvSpPr>
          <p:cNvPr id="2388" name="Google Shape;2388;g2a22fb2ee6b_0_45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9" name="Google Shape;2389;g2a22fb2ee6b_0_45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This resource hub will also contain contribution pathways for the whole community, including:</a:t>
            </a:r>
            <a:endParaRPr/>
          </a:p>
          <a:p>
            <a:pPr indent="-298450" lvl="1" marL="914400" rtl="0" algn="l">
              <a:spcBef>
                <a:spcPts val="0"/>
              </a:spcBef>
              <a:spcAft>
                <a:spcPts val="0"/>
              </a:spcAft>
              <a:buSzPts val="1100"/>
              <a:buChar char="○"/>
            </a:pPr>
            <a:r>
              <a:rPr lang="en"/>
              <a:t>Technical (e.g. GitHub contributions) and non-technical (e.g. forms and discussions)</a:t>
            </a:r>
            <a:endParaRPr/>
          </a:p>
          <a:p>
            <a:pPr indent="-298450" lvl="1" marL="914400" rtl="0" algn="l">
              <a:spcBef>
                <a:spcPts val="0"/>
              </a:spcBef>
              <a:spcAft>
                <a:spcPts val="0"/>
              </a:spcAft>
              <a:buSzPts val="1100"/>
              <a:buChar char="○"/>
            </a:pPr>
            <a:r>
              <a:rPr lang="en"/>
              <a:t>Generation (creating and sharing new content) and review (feeding back on provided content)</a:t>
            </a:r>
            <a:endParaRPr/>
          </a:p>
          <a:p>
            <a:pPr indent="-298450" lvl="1" marL="914400" rtl="0" algn="l">
              <a:spcBef>
                <a:spcPts val="0"/>
              </a:spcBef>
              <a:spcAft>
                <a:spcPts val="0"/>
              </a:spcAft>
              <a:buSzPts val="1100"/>
              <a:buChar char="○"/>
            </a:pPr>
            <a:r>
              <a:rPr lang="en"/>
              <a:t>Maintenance and support (keeping everything up to date)</a:t>
            </a:r>
            <a:endParaRPr/>
          </a:p>
          <a:p>
            <a:pPr indent="-298450" lvl="1" marL="914400" rtl="0" algn="l">
              <a:spcBef>
                <a:spcPts val="0"/>
              </a:spcBef>
              <a:spcAft>
                <a:spcPts val="0"/>
              </a:spcAft>
              <a:buSzPts val="1100"/>
              <a:buChar char="○"/>
            </a:pPr>
            <a:r>
              <a:rPr lang="en"/>
              <a:t>Roles and positions (different responsibilities to match members’ ability to get involved</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8" name="Shape 2398"/>
        <p:cNvGrpSpPr/>
        <p:nvPr/>
      </p:nvGrpSpPr>
      <p:grpSpPr>
        <a:xfrm>
          <a:off x="0" y="0"/>
          <a:ext cx="0" cy="0"/>
          <a:chOff x="0" y="0"/>
          <a:chExt cx="0" cy="0"/>
        </a:xfrm>
      </p:grpSpPr>
      <p:sp>
        <p:nvSpPr>
          <p:cNvPr id="2399" name="Google Shape;2399;g2a22fb2ee6b_0_4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0" name="Google Shape;2400;g2a22fb2ee6b_0_4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8" name="Shape 2408"/>
        <p:cNvGrpSpPr/>
        <p:nvPr/>
      </p:nvGrpSpPr>
      <p:grpSpPr>
        <a:xfrm>
          <a:off x="0" y="0"/>
          <a:ext cx="0" cy="0"/>
          <a:chOff x="0" y="0"/>
          <a:chExt cx="0" cy="0"/>
        </a:xfrm>
      </p:grpSpPr>
      <p:sp>
        <p:nvSpPr>
          <p:cNvPr id="2409" name="Google Shape;2409;g2a22fb2ee6b_0_45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0" name="Google Shape;2410;g2a22fb2ee6b_0_45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Finally</a:t>
            </a:r>
            <a:r>
              <a:rPr lang="en"/>
              <a:t>, we want the central place for the </a:t>
            </a:r>
            <a:r>
              <a:rPr lang="en"/>
              <a:t>resource</a:t>
            </a:r>
            <a:r>
              <a:rPr lang="en"/>
              <a:t> hub to be an easy to navigate website, similar to that of the Software Sustainability Institute, or Apache Foundation</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0" name="Shape 2420"/>
        <p:cNvGrpSpPr/>
        <p:nvPr/>
      </p:nvGrpSpPr>
      <p:grpSpPr>
        <a:xfrm>
          <a:off x="0" y="0"/>
          <a:ext cx="0" cy="0"/>
          <a:chOff x="0" y="0"/>
          <a:chExt cx="0" cy="0"/>
        </a:xfrm>
      </p:grpSpPr>
      <p:sp>
        <p:nvSpPr>
          <p:cNvPr id="2421" name="Google Shape;2421;g2a22fb2ee6b_0_46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2" name="Google Shape;2422;g2a22fb2ee6b_0_46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0" name="Shape 2430"/>
        <p:cNvGrpSpPr/>
        <p:nvPr/>
      </p:nvGrpSpPr>
      <p:grpSpPr>
        <a:xfrm>
          <a:off x="0" y="0"/>
          <a:ext cx="0" cy="0"/>
          <a:chOff x="0" y="0"/>
          <a:chExt cx="0" cy="0"/>
        </a:xfrm>
      </p:grpSpPr>
      <p:sp>
        <p:nvSpPr>
          <p:cNvPr id="2431" name="Google Shape;2431;g2a22fb2ee6b_0_45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2" name="Google Shape;2432;g2a22fb2ee6b_0_45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have a draft skeleton of what it would contain:</a:t>
            </a:r>
            <a:endParaRPr/>
          </a:p>
          <a:p>
            <a:pPr indent="-298450" lvl="1" marL="914400" rtl="0" algn="l">
              <a:spcBef>
                <a:spcPts val="0"/>
              </a:spcBef>
              <a:spcAft>
                <a:spcPts val="0"/>
              </a:spcAft>
              <a:buSzPts val="1100"/>
              <a:buChar char="○"/>
            </a:pPr>
            <a:r>
              <a:rPr lang="en"/>
              <a:t>About</a:t>
            </a:r>
            <a:endParaRPr/>
          </a:p>
          <a:p>
            <a:pPr indent="-298450" lvl="1" marL="914400" rtl="0" algn="l">
              <a:spcBef>
                <a:spcPts val="0"/>
              </a:spcBef>
              <a:spcAft>
                <a:spcPts val="0"/>
              </a:spcAft>
              <a:buSzPts val="1100"/>
              <a:buChar char="○"/>
            </a:pPr>
            <a:r>
              <a:rPr lang="en"/>
              <a:t>Resources</a:t>
            </a:r>
            <a:endParaRPr/>
          </a:p>
          <a:p>
            <a:pPr indent="-298450" lvl="1" marL="914400" rtl="0" algn="l">
              <a:spcBef>
                <a:spcPts val="0"/>
              </a:spcBef>
              <a:spcAft>
                <a:spcPts val="0"/>
              </a:spcAft>
              <a:buSzPts val="1100"/>
              <a:buChar char="○"/>
            </a:pPr>
            <a:r>
              <a:rPr lang="en"/>
              <a:t>Working Groups</a:t>
            </a:r>
            <a:endParaRPr/>
          </a:p>
          <a:p>
            <a:pPr indent="-298450" lvl="1" marL="914400" rtl="0" algn="l">
              <a:spcBef>
                <a:spcPts val="0"/>
              </a:spcBef>
              <a:spcAft>
                <a:spcPts val="0"/>
              </a:spcAft>
              <a:buSzPts val="1100"/>
              <a:buChar char="○"/>
            </a:pPr>
            <a:r>
              <a:rPr lang="en"/>
              <a:t>Events</a:t>
            </a:r>
            <a:endParaRPr/>
          </a:p>
          <a:p>
            <a:pPr indent="-298450" lvl="1" marL="914400" rtl="0" algn="l">
              <a:spcBef>
                <a:spcPts val="0"/>
              </a:spcBef>
              <a:spcAft>
                <a:spcPts val="0"/>
              </a:spcAft>
              <a:buSzPts val="1100"/>
              <a:buChar char="○"/>
            </a:pPr>
            <a:r>
              <a:rPr lang="en"/>
              <a:t>Get involved</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0" name="Shape 2440"/>
        <p:cNvGrpSpPr/>
        <p:nvPr/>
      </p:nvGrpSpPr>
      <p:grpSpPr>
        <a:xfrm>
          <a:off x="0" y="0"/>
          <a:ext cx="0" cy="0"/>
          <a:chOff x="0" y="0"/>
          <a:chExt cx="0" cy="0"/>
        </a:xfrm>
      </p:grpSpPr>
      <p:sp>
        <p:nvSpPr>
          <p:cNvPr id="2441" name="Google Shape;2441;g2a22fb2ee6b_0_37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2" name="Google Shape;2442;g2a22fb2ee6b_0_37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 terms of the future, this is an open question</a:t>
            </a:r>
            <a:endParaRPr/>
          </a:p>
          <a:p>
            <a:pPr indent="-298450" lvl="0" marL="457200" rtl="0" algn="l">
              <a:spcBef>
                <a:spcPts val="0"/>
              </a:spcBef>
              <a:spcAft>
                <a:spcPts val="0"/>
              </a:spcAft>
              <a:buSzPts val="1100"/>
              <a:buChar char="●"/>
            </a:pPr>
            <a:r>
              <a:rPr lang="en"/>
              <a:t>So please get involved and help shape </a:t>
            </a:r>
            <a:r>
              <a:rPr lang="en"/>
              <a:t>where</a:t>
            </a:r>
            <a:r>
              <a:rPr lang="en"/>
              <a:t> we go in the future!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a22fb2ee6b_0_50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a22fb2ee6b_0_50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 How is the community set up to achieve this vision? This can be considered the community ‘mission</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5" name="Shape 2455"/>
        <p:cNvGrpSpPr/>
        <p:nvPr/>
      </p:nvGrpSpPr>
      <p:grpSpPr>
        <a:xfrm>
          <a:off x="0" y="0"/>
          <a:ext cx="0" cy="0"/>
          <a:chOff x="0" y="0"/>
          <a:chExt cx="0" cy="0"/>
        </a:xfrm>
      </p:grpSpPr>
      <p:sp>
        <p:nvSpPr>
          <p:cNvPr id="2456" name="Google Shape;2456;g2a22fb2ee6b_0_48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7" name="Google Shape;2457;g2a22fb2ee6b_0_48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4" name="Shape 2464"/>
        <p:cNvGrpSpPr/>
        <p:nvPr/>
      </p:nvGrpSpPr>
      <p:grpSpPr>
        <a:xfrm>
          <a:off x="0" y="0"/>
          <a:ext cx="0" cy="0"/>
          <a:chOff x="0" y="0"/>
          <a:chExt cx="0" cy="0"/>
        </a:xfrm>
      </p:grpSpPr>
      <p:sp>
        <p:nvSpPr>
          <p:cNvPr id="2465" name="Google Shape;2465;g2a22fb2ee6b_0_47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6" name="Google Shape;2466;g2a22fb2ee6b_0_47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Going back to the Feyerabend analogy, today we have 12 topics that can be considered part of this latest developments in the UK TRE space</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8" name="Shape 2498"/>
        <p:cNvGrpSpPr/>
        <p:nvPr/>
      </p:nvGrpSpPr>
      <p:grpSpPr>
        <a:xfrm>
          <a:off x="0" y="0"/>
          <a:ext cx="0" cy="0"/>
          <a:chOff x="0" y="0"/>
          <a:chExt cx="0" cy="0"/>
        </a:xfrm>
      </p:grpSpPr>
      <p:sp>
        <p:nvSpPr>
          <p:cNvPr id="2499" name="Google Shape;2499;g2a22fb2ee6b_0_48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0" name="Google Shape;2500;g2a22fb2ee6b_0_48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Today is about seeing how and where we can help connect this work, share latest knowledge and updates, and identify opportunities for collaboration</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5" name="Shape 2555"/>
        <p:cNvGrpSpPr/>
        <p:nvPr/>
      </p:nvGrpSpPr>
      <p:grpSpPr>
        <a:xfrm>
          <a:off x="0" y="0"/>
          <a:ext cx="0" cy="0"/>
          <a:chOff x="0" y="0"/>
          <a:chExt cx="0" cy="0"/>
        </a:xfrm>
      </p:grpSpPr>
      <p:sp>
        <p:nvSpPr>
          <p:cNvPr id="2556" name="Google Shape;2556;g2a22fb2ee6b_0_4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7" name="Google Shape;2557;g2a22fb2ee6b_0_4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will also have a breakout room to dive deeper into this presentation, </a:t>
            </a:r>
            <a:r>
              <a:rPr lang="en"/>
              <a:t>including</a:t>
            </a:r>
            <a:r>
              <a:rPr lang="en"/>
              <a:t> feedback on the above topics</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9" name="Shape 2569"/>
        <p:cNvGrpSpPr/>
        <p:nvPr/>
      </p:nvGrpSpPr>
      <p:grpSpPr>
        <a:xfrm>
          <a:off x="0" y="0"/>
          <a:ext cx="0" cy="0"/>
          <a:chOff x="0" y="0"/>
          <a:chExt cx="0" cy="0"/>
        </a:xfrm>
      </p:grpSpPr>
      <p:sp>
        <p:nvSpPr>
          <p:cNvPr id="2570" name="Google Shape;2570;g2a22fb2ee6b_0_36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1" name="Google Shape;2571;g2a22fb2ee6b_0_36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9" name="Shape 2579"/>
        <p:cNvGrpSpPr/>
        <p:nvPr/>
      </p:nvGrpSpPr>
      <p:grpSpPr>
        <a:xfrm>
          <a:off x="0" y="0"/>
          <a:ext cx="0" cy="0"/>
          <a:chOff x="0" y="0"/>
          <a:chExt cx="0" cy="0"/>
        </a:xfrm>
      </p:grpSpPr>
      <p:sp>
        <p:nvSpPr>
          <p:cNvPr id="2580" name="Google Shape;2580;g2a22fb2ee6b_0_49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1" name="Google Shape;2581;g2a22fb2ee6b_0_49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9" name="Shape 2589"/>
        <p:cNvGrpSpPr/>
        <p:nvPr/>
      </p:nvGrpSpPr>
      <p:grpSpPr>
        <a:xfrm>
          <a:off x="0" y="0"/>
          <a:ext cx="0" cy="0"/>
          <a:chOff x="0" y="0"/>
          <a:chExt cx="0" cy="0"/>
        </a:xfrm>
      </p:grpSpPr>
      <p:sp>
        <p:nvSpPr>
          <p:cNvPr id="2590" name="Google Shape;2590;g2a22fb2ee6b_0_4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1" name="Google Shape;2591;g2a22fb2ee6b_0_4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9" name="Shape 2599"/>
        <p:cNvGrpSpPr/>
        <p:nvPr/>
      </p:nvGrpSpPr>
      <p:grpSpPr>
        <a:xfrm>
          <a:off x="0" y="0"/>
          <a:ext cx="0" cy="0"/>
          <a:chOff x="0" y="0"/>
          <a:chExt cx="0" cy="0"/>
        </a:xfrm>
      </p:grpSpPr>
      <p:sp>
        <p:nvSpPr>
          <p:cNvPr id="2600" name="Google Shape;2600;g2a22fb2ee6b_0_49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1" name="Google Shape;2601;g2a22fb2ee6b_0_49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9" name="Shape 2609"/>
        <p:cNvGrpSpPr/>
        <p:nvPr/>
      </p:nvGrpSpPr>
      <p:grpSpPr>
        <a:xfrm>
          <a:off x="0" y="0"/>
          <a:ext cx="0" cy="0"/>
          <a:chOff x="0" y="0"/>
          <a:chExt cx="0" cy="0"/>
        </a:xfrm>
      </p:grpSpPr>
      <p:sp>
        <p:nvSpPr>
          <p:cNvPr id="2610" name="Google Shape;2610;g2a22fb2ee6b_0_50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1" name="Google Shape;2611;g2a22fb2ee6b_0_50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9" name="Shape 2619"/>
        <p:cNvGrpSpPr/>
        <p:nvPr/>
      </p:nvGrpSpPr>
      <p:grpSpPr>
        <a:xfrm>
          <a:off x="0" y="0"/>
          <a:ext cx="0" cy="0"/>
          <a:chOff x="0" y="0"/>
          <a:chExt cx="0" cy="0"/>
        </a:xfrm>
      </p:grpSpPr>
      <p:sp>
        <p:nvSpPr>
          <p:cNvPr id="2620" name="Google Shape;2620;g2a22fb2ee6b_0_49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1" name="Google Shape;2621;g2a22fb2ee6b_0_49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 Id="rId3" Type="http://schemas.openxmlformats.org/officeDocument/2006/relationships/image" Target="../media/image1.png"/><Relationship Id="rId4" Type="http://schemas.openxmlformats.org/officeDocument/2006/relationships/image" Target="../media/image20.gi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 Id="rId3" Type="http://schemas.openxmlformats.org/officeDocument/2006/relationships/image" Target="../media/image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 Id="rId3" Type="http://schemas.openxmlformats.org/officeDocument/2006/relationships/image" Target="../media/image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 Id="rId3" Type="http://schemas.openxmlformats.org/officeDocument/2006/relationships/image" Target="../media/image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 Id="rId3" Type="http://schemas.openxmlformats.org/officeDocument/2006/relationships/image" Target="../media/image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 Id="rId3" Type="http://schemas.openxmlformats.org/officeDocument/2006/relationships/image" Target="../media/image1.png"/><Relationship Id="rId4" Type="http://schemas.openxmlformats.org/officeDocument/2006/relationships/image" Target="../media/image1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2.png"/><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hackmd.io/lM_bv4q9QhOswMHvyD7NLg" TargetMode="External"/><Relationship Id="rId4" Type="http://schemas.openxmlformats.org/officeDocument/2006/relationships/hyperlink" Target="https://www.uktre.org/en/latest/events/wg_workshops/2023-12-05-december-meeting/index.html" TargetMode="External"/><Relationship Id="rId5"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1.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2.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2.jpg"/><Relationship Id="rId6" Type="http://schemas.openxmlformats.org/officeDocument/2006/relationships/image" Target="../media/image2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1.png"/><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1.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png"/><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1.png"/><Relationship Id="rId4" Type="http://schemas.openxmlformats.org/officeDocument/2006/relationships/image" Target="../media/image1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1.png"/><Relationship Id="rId4" Type="http://schemas.openxmlformats.org/officeDocument/2006/relationships/image" Target="../media/image1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1.png"/><Relationship Id="rId4" Type="http://schemas.openxmlformats.org/officeDocument/2006/relationships/image" Target="../media/image1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hyperlink" Target="https://github.com/orgs/uk-tre/projects/1" TargetMode="Externa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png"/><Relationship Id="rId4" Type="http://schemas.openxmlformats.org/officeDocument/2006/relationships/image" Target="../media/image1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1.png"/><Relationship Id="rId4" Type="http://schemas.openxmlformats.org/officeDocument/2006/relationships/image" Target="../media/image1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1.png"/><Relationship Id="rId4" Type="http://schemas.openxmlformats.org/officeDocument/2006/relationships/image" Target="../media/image1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 Id="rId3" Type="http://schemas.openxmlformats.org/officeDocument/2006/relationships/image" Target="../media/image1.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1.png"/><Relationship Id="rId4" Type="http://schemas.openxmlformats.org/officeDocument/2006/relationships/image" Target="../media/image12.png"/><Relationship Id="rId5" Type="http://schemas.openxmlformats.org/officeDocument/2006/relationships/image" Target="../media/image2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1.png"/><Relationship Id="rId4" Type="http://schemas.openxmlformats.org/officeDocument/2006/relationships/image" Target="../media/image12.png"/><Relationship Id="rId5" Type="http://schemas.openxmlformats.org/officeDocument/2006/relationships/image" Target="../media/image2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image" Target="../media/image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1.png"/><Relationship Id="rId4" Type="http://schemas.openxmlformats.org/officeDocument/2006/relationships/image" Target="../media/image1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image" Target="../media/image1.png"/><Relationship Id="rId4" Type="http://schemas.openxmlformats.org/officeDocument/2006/relationships/image" Target="../media/image1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image" Target="../media/image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1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 Id="rId3" Type="http://schemas.openxmlformats.org/officeDocument/2006/relationships/image" Target="../media/image1.png"/><Relationship Id="rId4" Type="http://schemas.openxmlformats.org/officeDocument/2006/relationships/image" Target="../media/image16.gi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1.png"/><Relationship Id="rId4" Type="http://schemas.openxmlformats.org/officeDocument/2006/relationships/image" Target="../media/image2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 Id="rId3" Type="http://schemas.openxmlformats.org/officeDocument/2006/relationships/image" Target="../media/image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image" Target="../media/image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 Id="rId3" Type="http://schemas.openxmlformats.org/officeDocument/2006/relationships/image" Target="../media/image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 Id="rId3" Type="http://schemas.openxmlformats.org/officeDocument/2006/relationships/image" Target="../media/image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 Id="rId3" Type="http://schemas.openxmlformats.org/officeDocument/2006/relationships/image" Target="../media/image1.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 Id="rId3" Type="http://schemas.openxmlformats.org/officeDocument/2006/relationships/image" Target="../media/image1.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 Id="rId3" Type="http://schemas.openxmlformats.org/officeDocument/2006/relationships/image" Target="../media/image1.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image" Target="../media/image1.png"/><Relationship Id="rId4" Type="http://schemas.openxmlformats.org/officeDocument/2006/relationships/image" Target="../media/image25.gi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 Id="rId3" Type="http://schemas.openxmlformats.org/officeDocument/2006/relationships/image" Target="../media/image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57008" y="2261350"/>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UK TRE Community meeting</a:t>
            </a:r>
            <a:endParaRPr/>
          </a:p>
        </p:txBody>
      </p:sp>
      <p:sp>
        <p:nvSpPr>
          <p:cNvPr id="55" name="Google Shape;55;p13"/>
          <p:cNvSpPr txBox="1"/>
          <p:nvPr>
            <p:ph idx="1" type="subTitle"/>
          </p:nvPr>
        </p:nvSpPr>
        <p:spPr>
          <a:xfrm>
            <a:off x="357000" y="4350900"/>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5th December 2023</a:t>
            </a:r>
            <a:endParaRPr/>
          </a:p>
        </p:txBody>
      </p:sp>
      <p:pic>
        <p:nvPicPr>
          <p:cNvPr id="56" name="Google Shape;56;p13"/>
          <p:cNvPicPr preferRelativeResize="0"/>
          <p:nvPr/>
        </p:nvPicPr>
        <p:blipFill>
          <a:blip r:embed="rId3">
            <a:alphaModFix/>
          </a:blip>
          <a:stretch>
            <a:fillRect/>
          </a:stretch>
        </p:blipFill>
        <p:spPr>
          <a:xfrm>
            <a:off x="2759285" y="997324"/>
            <a:ext cx="3716024" cy="1460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43" name="Google Shape;143;p2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44" name="Google Shape;144;p2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45" name="Google Shape;145;p2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46" name="Google Shape;146;p22"/>
          <p:cNvPicPr preferRelativeResize="0"/>
          <p:nvPr/>
        </p:nvPicPr>
        <p:blipFill>
          <a:blip r:embed="rId3">
            <a:alphaModFix/>
          </a:blip>
          <a:stretch>
            <a:fillRect/>
          </a:stretch>
        </p:blipFill>
        <p:spPr>
          <a:xfrm>
            <a:off x="2360374" y="1702436"/>
            <a:ext cx="4423250" cy="1738625"/>
          </a:xfrm>
          <a:prstGeom prst="rect">
            <a:avLst/>
          </a:prstGeom>
          <a:noFill/>
          <a:ln>
            <a:noFill/>
          </a:ln>
        </p:spPr>
      </p:pic>
      <p:sp>
        <p:nvSpPr>
          <p:cNvPr id="147" name="Google Shape;147;p22"/>
          <p:cNvSpPr txBox="1"/>
          <p:nvPr/>
        </p:nvSpPr>
        <p:spPr>
          <a:xfrm>
            <a:off x="1381700" y="9583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What?</a:t>
            </a:r>
            <a:endParaRPr sz="1800">
              <a:solidFill>
                <a:schemeClr val="dk2"/>
              </a:solidFill>
            </a:endParaRPr>
          </a:p>
        </p:txBody>
      </p:sp>
      <p:sp>
        <p:nvSpPr>
          <p:cNvPr id="148" name="Google Shape;148;p22"/>
          <p:cNvSpPr txBox="1"/>
          <p:nvPr/>
        </p:nvSpPr>
        <p:spPr>
          <a:xfrm>
            <a:off x="2794775" y="36219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Why?</a:t>
            </a:r>
            <a:endParaRPr sz="1800">
              <a:solidFill>
                <a:schemeClr val="dk2"/>
              </a:solidFill>
            </a:endParaRPr>
          </a:p>
        </p:txBody>
      </p:sp>
      <p:sp>
        <p:nvSpPr>
          <p:cNvPr id="149" name="Google Shape;149;p22"/>
          <p:cNvSpPr txBox="1"/>
          <p:nvPr/>
        </p:nvSpPr>
        <p:spPr>
          <a:xfrm>
            <a:off x="6719075" y="11017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How?</a:t>
            </a:r>
            <a:endParaRPr sz="1800">
              <a:solidFill>
                <a:schemeClr val="dk2"/>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2" name="Shape 2632"/>
        <p:cNvGrpSpPr/>
        <p:nvPr/>
      </p:nvGrpSpPr>
      <p:grpSpPr>
        <a:xfrm>
          <a:off x="0" y="0"/>
          <a:ext cx="0" cy="0"/>
          <a:chOff x="0" y="0"/>
          <a:chExt cx="0" cy="0"/>
        </a:xfrm>
      </p:grpSpPr>
      <p:pic>
        <p:nvPicPr>
          <p:cNvPr id="2633" name="Google Shape;2633;p11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34" name="Google Shape;2634;p11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35" name="Google Shape;2635;p11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36" name="Google Shape;2636;p11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637" name="Google Shape;2637;p112"/>
          <p:cNvSpPr txBox="1"/>
          <p:nvPr>
            <p:ph type="title"/>
          </p:nvPr>
        </p:nvSpPr>
        <p:spPr>
          <a:xfrm>
            <a:off x="3549300" y="3778775"/>
            <a:ext cx="2045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Break time</a:t>
            </a:r>
            <a:endParaRPr/>
          </a:p>
        </p:txBody>
      </p:sp>
      <p:pic>
        <p:nvPicPr>
          <p:cNvPr id="2638" name="Google Shape;2638;p112"/>
          <p:cNvPicPr preferRelativeResize="0"/>
          <p:nvPr/>
        </p:nvPicPr>
        <p:blipFill>
          <a:blip r:embed="rId4">
            <a:alphaModFix/>
          </a:blip>
          <a:stretch>
            <a:fillRect/>
          </a:stretch>
        </p:blipFill>
        <p:spPr>
          <a:xfrm>
            <a:off x="3228750" y="1665463"/>
            <a:ext cx="2686500" cy="1812575"/>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2" name="Shape 2642"/>
        <p:cNvGrpSpPr/>
        <p:nvPr/>
      </p:nvGrpSpPr>
      <p:grpSpPr>
        <a:xfrm>
          <a:off x="0" y="0"/>
          <a:ext cx="0" cy="0"/>
          <a:chOff x="0" y="0"/>
          <a:chExt cx="0" cy="0"/>
        </a:xfrm>
      </p:grpSpPr>
      <p:sp>
        <p:nvSpPr>
          <p:cNvPr id="2643" name="Google Shape;2643;p11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2644" name="Google Shape;2644;p1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lt2"/>
                </a:solidFill>
              </a:rPr>
              <a:t>13:30 - 13:45 - Welcome and introduction</a:t>
            </a:r>
            <a:endParaRPr>
              <a:solidFill>
                <a:schemeClr val="lt2"/>
              </a:solidFill>
            </a:endParaRPr>
          </a:p>
          <a:p>
            <a:pPr indent="0" lvl="0" marL="0" rtl="0" algn="l">
              <a:spcBef>
                <a:spcPts val="1200"/>
              </a:spcBef>
              <a:spcAft>
                <a:spcPts val="0"/>
              </a:spcAft>
              <a:buNone/>
            </a:pPr>
            <a:r>
              <a:rPr lang="en">
                <a:solidFill>
                  <a:schemeClr val="lt2"/>
                </a:solidFill>
              </a:rPr>
              <a:t>13:45 - 14:30 - ‘Keynote’ - UK TRE Community update</a:t>
            </a:r>
            <a:endParaRPr>
              <a:solidFill>
                <a:schemeClr val="lt2"/>
              </a:solidFill>
            </a:endParaRPr>
          </a:p>
          <a:p>
            <a:pPr indent="0" lvl="0" marL="0" rtl="0" algn="l">
              <a:spcBef>
                <a:spcPts val="1200"/>
              </a:spcBef>
              <a:spcAft>
                <a:spcPts val="0"/>
              </a:spcAft>
              <a:buNone/>
            </a:pPr>
            <a:r>
              <a:rPr lang="en">
                <a:solidFill>
                  <a:schemeClr val="lt2"/>
                </a:solidFill>
              </a:rPr>
              <a:t>14:30 - 14:45 - Community updates</a:t>
            </a:r>
            <a:endParaRPr>
              <a:solidFill>
                <a:schemeClr val="lt2"/>
              </a:solidFill>
            </a:endParaRPr>
          </a:p>
          <a:p>
            <a:pPr indent="0" lvl="0" marL="0" rtl="0" algn="l">
              <a:spcBef>
                <a:spcPts val="1200"/>
              </a:spcBef>
              <a:spcAft>
                <a:spcPts val="0"/>
              </a:spcAft>
              <a:buNone/>
            </a:pPr>
            <a:r>
              <a:rPr i="1" lang="en">
                <a:solidFill>
                  <a:schemeClr val="lt2"/>
                </a:solidFill>
              </a:rPr>
              <a:t>14:45 - 14:55 - Break</a:t>
            </a:r>
            <a:endParaRPr i="1">
              <a:solidFill>
                <a:schemeClr val="lt2"/>
              </a:solidFill>
            </a:endParaRPr>
          </a:p>
          <a:p>
            <a:pPr indent="0" lvl="0" marL="0" rtl="0" algn="l">
              <a:spcBef>
                <a:spcPts val="1200"/>
              </a:spcBef>
              <a:spcAft>
                <a:spcPts val="0"/>
              </a:spcAft>
              <a:buNone/>
            </a:pPr>
            <a:r>
              <a:rPr lang="en">
                <a:solidFill>
                  <a:schemeClr val="lt2"/>
                </a:solidFill>
              </a:rPr>
              <a:t>15:00 - 15:45 - Breakout session 1</a:t>
            </a:r>
            <a:endParaRPr>
              <a:solidFill>
                <a:schemeClr val="lt2"/>
              </a:solidFill>
            </a:endParaRPr>
          </a:p>
          <a:p>
            <a:pPr indent="0" lvl="0" marL="0" rtl="0" algn="l">
              <a:spcBef>
                <a:spcPts val="1200"/>
              </a:spcBef>
              <a:spcAft>
                <a:spcPts val="0"/>
              </a:spcAft>
              <a:buNone/>
            </a:pPr>
            <a:r>
              <a:rPr i="1" lang="en">
                <a:solidFill>
                  <a:schemeClr val="lt2"/>
                </a:solidFill>
              </a:rPr>
              <a:t>15:45 - 15:55 - Break</a:t>
            </a:r>
            <a:endParaRPr i="1">
              <a:solidFill>
                <a:schemeClr val="lt2"/>
              </a:solidFill>
            </a:endParaRPr>
          </a:p>
          <a:p>
            <a:pPr indent="0" lvl="0" marL="0" rtl="0" algn="l">
              <a:spcBef>
                <a:spcPts val="1200"/>
              </a:spcBef>
              <a:spcAft>
                <a:spcPts val="0"/>
              </a:spcAft>
              <a:buNone/>
            </a:pPr>
            <a:r>
              <a:rPr b="1" lang="en">
                <a:solidFill>
                  <a:schemeClr val="dk1"/>
                </a:solidFill>
              </a:rPr>
              <a:t>16:00 - 16:45 - Breakout session 2</a:t>
            </a:r>
            <a:endParaRPr b="1">
              <a:solidFill>
                <a:schemeClr val="dk1"/>
              </a:solidFill>
            </a:endParaRPr>
          </a:p>
          <a:p>
            <a:pPr indent="0" lvl="0" marL="0" rtl="0" algn="l">
              <a:spcBef>
                <a:spcPts val="1200"/>
              </a:spcBef>
              <a:spcAft>
                <a:spcPts val="1200"/>
              </a:spcAft>
              <a:buNone/>
            </a:pPr>
            <a:r>
              <a:rPr lang="en">
                <a:solidFill>
                  <a:schemeClr val="lt2"/>
                </a:solidFill>
              </a:rPr>
              <a:t>16:45 - 17:00 - Wrap up</a:t>
            </a:r>
            <a:endParaRPr>
              <a:solidFill>
                <a:schemeClr val="lt2"/>
              </a:solidFill>
            </a:endParaRPr>
          </a:p>
        </p:txBody>
      </p:sp>
      <p:pic>
        <p:nvPicPr>
          <p:cNvPr id="2645" name="Google Shape;2645;p11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46" name="Google Shape;2646;p11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47" name="Google Shape;2647;p11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48" name="Google Shape;2648;p11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2" name="Shape 2652"/>
        <p:cNvGrpSpPr/>
        <p:nvPr/>
      </p:nvGrpSpPr>
      <p:grpSpPr>
        <a:xfrm>
          <a:off x="0" y="0"/>
          <a:ext cx="0" cy="0"/>
          <a:chOff x="0" y="0"/>
          <a:chExt cx="0" cy="0"/>
        </a:xfrm>
      </p:grpSpPr>
      <p:sp>
        <p:nvSpPr>
          <p:cNvPr id="2653" name="Google Shape;2653;p1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Breakout session 2</a:t>
            </a:r>
            <a:endParaRPr/>
          </a:p>
        </p:txBody>
      </p:sp>
      <p:sp>
        <p:nvSpPr>
          <p:cNvPr id="2654" name="Google Shape;2654;p1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77500" lnSpcReduction="10000"/>
          </a:bodyPr>
          <a:lstStyle/>
          <a:p>
            <a:pPr indent="-317182" lvl="0" marL="457200" rtl="0" algn="l">
              <a:lnSpc>
                <a:spcPct val="150000"/>
              </a:lnSpc>
              <a:spcBef>
                <a:spcPts val="0"/>
              </a:spcBef>
              <a:spcAft>
                <a:spcPts val="0"/>
              </a:spcAft>
              <a:buClr>
                <a:schemeClr val="dk1"/>
              </a:buClr>
              <a:buSzPct val="100000"/>
              <a:buChar char="●"/>
            </a:pPr>
            <a:r>
              <a:rPr b="1" lang="en">
                <a:solidFill>
                  <a:schemeClr val="dk1"/>
                </a:solidFill>
              </a:rPr>
              <a:t>Room 1: </a:t>
            </a:r>
            <a:r>
              <a:rPr lang="en">
                <a:solidFill>
                  <a:schemeClr val="dk1"/>
                </a:solidFill>
              </a:rPr>
              <a:t>Package allow lists</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2: </a:t>
            </a:r>
            <a:r>
              <a:rPr lang="en">
                <a:solidFill>
                  <a:schemeClr val="dk1"/>
                </a:solidFill>
              </a:rPr>
              <a:t>Streamlining manual output checking</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3: </a:t>
            </a:r>
            <a:r>
              <a:rPr lang="en">
                <a:solidFill>
                  <a:schemeClr val="dk1"/>
                </a:solidFill>
              </a:rPr>
              <a:t>SATRE next steps</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4: </a:t>
            </a:r>
            <a:r>
              <a:rPr lang="en">
                <a:solidFill>
                  <a:schemeClr val="dk1"/>
                </a:solidFill>
              </a:rPr>
              <a:t>NHS England’s SDE Network</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5: </a:t>
            </a:r>
            <a:r>
              <a:rPr lang="en">
                <a:solidFill>
                  <a:schemeClr val="dk1"/>
                </a:solidFill>
              </a:rPr>
              <a:t>The role of standards for provenance and metadata in federated TRE architectures</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6: </a:t>
            </a:r>
            <a:r>
              <a:rPr lang="en">
                <a:solidFill>
                  <a:schemeClr val="dk1"/>
                </a:solidFill>
              </a:rPr>
              <a:t>Multi-TRE analysis : can a common governance model breaks data silos?</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7: </a:t>
            </a:r>
            <a:r>
              <a:rPr lang="en">
                <a:solidFill>
                  <a:schemeClr val="dk1"/>
                </a:solidFill>
              </a:rPr>
              <a:t>Community management feedback</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8: </a:t>
            </a:r>
            <a:r>
              <a:rPr lang="en">
                <a:solidFill>
                  <a:schemeClr val="dk1"/>
                </a:solidFill>
              </a:rPr>
              <a:t>General discussion</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9: </a:t>
            </a:r>
            <a:r>
              <a:rPr lang="en">
                <a:solidFill>
                  <a:schemeClr val="dk1"/>
                </a:solidFill>
              </a:rPr>
              <a:t>General discussion</a:t>
            </a:r>
            <a:endParaRPr>
              <a:solidFill>
                <a:schemeClr val="dk1"/>
              </a:solidFill>
            </a:endParaRPr>
          </a:p>
          <a:p>
            <a:pPr indent="0" lvl="0" marL="0" rtl="0" algn="l">
              <a:spcBef>
                <a:spcPts val="1200"/>
              </a:spcBef>
              <a:spcAft>
                <a:spcPts val="1200"/>
              </a:spcAft>
              <a:buNone/>
            </a:pPr>
            <a:r>
              <a:t/>
            </a:r>
            <a:endParaRPr b="1">
              <a:solidFill>
                <a:schemeClr val="dk1"/>
              </a:solidFill>
            </a:endParaRPr>
          </a:p>
        </p:txBody>
      </p:sp>
      <p:pic>
        <p:nvPicPr>
          <p:cNvPr id="2655" name="Google Shape;2655;p11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56" name="Google Shape;2656;p11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57" name="Google Shape;2657;p11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58" name="Google Shape;2658;p11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2" name="Shape 2662"/>
        <p:cNvGrpSpPr/>
        <p:nvPr/>
      </p:nvGrpSpPr>
      <p:grpSpPr>
        <a:xfrm>
          <a:off x="0" y="0"/>
          <a:ext cx="0" cy="0"/>
          <a:chOff x="0" y="0"/>
          <a:chExt cx="0" cy="0"/>
        </a:xfrm>
      </p:grpSpPr>
      <p:sp>
        <p:nvSpPr>
          <p:cNvPr id="2663" name="Google Shape;2663;p1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2664" name="Google Shape;2664;p1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lt2"/>
                </a:solidFill>
              </a:rPr>
              <a:t>13:30 - 13:45 - Welcome and introduction</a:t>
            </a:r>
            <a:endParaRPr>
              <a:solidFill>
                <a:schemeClr val="lt2"/>
              </a:solidFill>
            </a:endParaRPr>
          </a:p>
          <a:p>
            <a:pPr indent="0" lvl="0" marL="0" rtl="0" algn="l">
              <a:spcBef>
                <a:spcPts val="1200"/>
              </a:spcBef>
              <a:spcAft>
                <a:spcPts val="0"/>
              </a:spcAft>
              <a:buNone/>
            </a:pPr>
            <a:r>
              <a:rPr lang="en">
                <a:solidFill>
                  <a:schemeClr val="lt2"/>
                </a:solidFill>
              </a:rPr>
              <a:t>13:45 - 14:30 - ‘Keynote’ - UK TRE Community update</a:t>
            </a:r>
            <a:endParaRPr>
              <a:solidFill>
                <a:schemeClr val="lt2"/>
              </a:solidFill>
            </a:endParaRPr>
          </a:p>
          <a:p>
            <a:pPr indent="0" lvl="0" marL="0" rtl="0" algn="l">
              <a:spcBef>
                <a:spcPts val="1200"/>
              </a:spcBef>
              <a:spcAft>
                <a:spcPts val="0"/>
              </a:spcAft>
              <a:buNone/>
            </a:pPr>
            <a:r>
              <a:rPr lang="en">
                <a:solidFill>
                  <a:schemeClr val="lt2"/>
                </a:solidFill>
              </a:rPr>
              <a:t>14:30 - 14:45 - Community updates</a:t>
            </a:r>
            <a:endParaRPr>
              <a:solidFill>
                <a:schemeClr val="lt2"/>
              </a:solidFill>
            </a:endParaRPr>
          </a:p>
          <a:p>
            <a:pPr indent="0" lvl="0" marL="0" rtl="0" algn="l">
              <a:spcBef>
                <a:spcPts val="1200"/>
              </a:spcBef>
              <a:spcAft>
                <a:spcPts val="0"/>
              </a:spcAft>
              <a:buNone/>
            </a:pPr>
            <a:r>
              <a:rPr i="1" lang="en">
                <a:solidFill>
                  <a:schemeClr val="lt2"/>
                </a:solidFill>
              </a:rPr>
              <a:t>14:45 - 14:55 - Break</a:t>
            </a:r>
            <a:endParaRPr i="1">
              <a:solidFill>
                <a:schemeClr val="lt2"/>
              </a:solidFill>
            </a:endParaRPr>
          </a:p>
          <a:p>
            <a:pPr indent="0" lvl="0" marL="0" rtl="0" algn="l">
              <a:spcBef>
                <a:spcPts val="1200"/>
              </a:spcBef>
              <a:spcAft>
                <a:spcPts val="0"/>
              </a:spcAft>
              <a:buNone/>
            </a:pPr>
            <a:r>
              <a:rPr lang="en">
                <a:solidFill>
                  <a:schemeClr val="lt2"/>
                </a:solidFill>
              </a:rPr>
              <a:t>15:00 - 15:45 - Breakout session 1</a:t>
            </a:r>
            <a:endParaRPr>
              <a:solidFill>
                <a:schemeClr val="lt2"/>
              </a:solidFill>
            </a:endParaRPr>
          </a:p>
          <a:p>
            <a:pPr indent="0" lvl="0" marL="0" rtl="0" algn="l">
              <a:spcBef>
                <a:spcPts val="1200"/>
              </a:spcBef>
              <a:spcAft>
                <a:spcPts val="0"/>
              </a:spcAft>
              <a:buNone/>
            </a:pPr>
            <a:r>
              <a:rPr i="1" lang="en">
                <a:solidFill>
                  <a:schemeClr val="lt2"/>
                </a:solidFill>
              </a:rPr>
              <a:t>15:45 - 15:55 - Break</a:t>
            </a:r>
            <a:endParaRPr i="1">
              <a:solidFill>
                <a:schemeClr val="lt2"/>
              </a:solidFill>
            </a:endParaRPr>
          </a:p>
          <a:p>
            <a:pPr indent="0" lvl="0" marL="0" rtl="0" algn="l">
              <a:spcBef>
                <a:spcPts val="1200"/>
              </a:spcBef>
              <a:spcAft>
                <a:spcPts val="0"/>
              </a:spcAft>
              <a:buNone/>
            </a:pPr>
            <a:r>
              <a:rPr lang="en">
                <a:solidFill>
                  <a:schemeClr val="lt2"/>
                </a:solidFill>
              </a:rPr>
              <a:t>16:00 - 16:45 - Breakout session 2</a:t>
            </a:r>
            <a:endParaRPr>
              <a:solidFill>
                <a:schemeClr val="lt2"/>
              </a:solidFill>
            </a:endParaRPr>
          </a:p>
          <a:p>
            <a:pPr indent="0" lvl="0" marL="0" rtl="0" algn="l">
              <a:spcBef>
                <a:spcPts val="1200"/>
              </a:spcBef>
              <a:spcAft>
                <a:spcPts val="1200"/>
              </a:spcAft>
              <a:buNone/>
            </a:pPr>
            <a:r>
              <a:rPr b="1" lang="en">
                <a:solidFill>
                  <a:schemeClr val="dk1"/>
                </a:solidFill>
              </a:rPr>
              <a:t>16:45 - 17:00 - Wrap up</a:t>
            </a:r>
            <a:endParaRPr b="1">
              <a:solidFill>
                <a:schemeClr val="dk1"/>
              </a:solidFill>
            </a:endParaRPr>
          </a:p>
        </p:txBody>
      </p:sp>
      <p:pic>
        <p:nvPicPr>
          <p:cNvPr id="2665" name="Google Shape;2665;p11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66" name="Google Shape;2666;p11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67" name="Google Shape;2667;p11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68" name="Google Shape;2668;p11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2" name="Shape 2672"/>
        <p:cNvGrpSpPr/>
        <p:nvPr/>
      </p:nvGrpSpPr>
      <p:grpSpPr>
        <a:xfrm>
          <a:off x="0" y="0"/>
          <a:ext cx="0" cy="0"/>
          <a:chOff x="0" y="0"/>
          <a:chExt cx="0" cy="0"/>
        </a:xfrm>
      </p:grpSpPr>
      <p:sp>
        <p:nvSpPr>
          <p:cNvPr id="2673" name="Google Shape;2673;p1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Wrap up</a:t>
            </a:r>
            <a:endParaRPr/>
          </a:p>
        </p:txBody>
      </p:sp>
      <p:sp>
        <p:nvSpPr>
          <p:cNvPr id="2674" name="Google Shape;2674;p1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b="1">
              <a:solidFill>
                <a:schemeClr val="dk1"/>
              </a:solidFill>
            </a:endParaRPr>
          </a:p>
        </p:txBody>
      </p:sp>
      <p:pic>
        <p:nvPicPr>
          <p:cNvPr id="2675" name="Google Shape;2675;p11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76" name="Google Shape;2676;p11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77" name="Google Shape;2677;p11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78" name="Google Shape;2678;p11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2" name="Shape 2682"/>
        <p:cNvGrpSpPr/>
        <p:nvPr/>
      </p:nvGrpSpPr>
      <p:grpSpPr>
        <a:xfrm>
          <a:off x="0" y="0"/>
          <a:ext cx="0" cy="0"/>
          <a:chOff x="0" y="0"/>
          <a:chExt cx="0" cy="0"/>
        </a:xfrm>
      </p:grpSpPr>
      <p:sp>
        <p:nvSpPr>
          <p:cNvPr id="2683" name="Google Shape;2683;p1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Wrap up</a:t>
            </a:r>
            <a:endParaRPr/>
          </a:p>
        </p:txBody>
      </p:sp>
      <p:sp>
        <p:nvSpPr>
          <p:cNvPr id="2684" name="Google Shape;2684;p1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b="1">
              <a:solidFill>
                <a:schemeClr val="dk1"/>
              </a:solidFill>
            </a:endParaRPr>
          </a:p>
        </p:txBody>
      </p:sp>
      <p:pic>
        <p:nvPicPr>
          <p:cNvPr id="2685" name="Google Shape;2685;p11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86" name="Google Shape;2686;p11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87" name="Google Shape;2687;p11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88" name="Google Shape;2688;p11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689" name="Google Shape;2689;p117"/>
          <p:cNvPicPr preferRelativeResize="0"/>
          <p:nvPr/>
        </p:nvPicPr>
        <p:blipFill>
          <a:blip r:embed="rId4">
            <a:alphaModFix/>
          </a:blip>
          <a:stretch>
            <a:fillRect/>
          </a:stretch>
        </p:blipFill>
        <p:spPr>
          <a:xfrm>
            <a:off x="1661800" y="1330521"/>
            <a:ext cx="5552874" cy="2953900"/>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3" name="Shape 2693"/>
        <p:cNvGrpSpPr/>
        <p:nvPr/>
      </p:nvGrpSpPr>
      <p:grpSpPr>
        <a:xfrm>
          <a:off x="0" y="0"/>
          <a:ext cx="0" cy="0"/>
          <a:chOff x="0" y="0"/>
          <a:chExt cx="0" cy="0"/>
        </a:xfrm>
      </p:grpSpPr>
      <p:sp>
        <p:nvSpPr>
          <p:cNvPr id="2694" name="Google Shape;2694;p1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695" name="Google Shape;2695;p11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96" name="Google Shape;2696;p11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97" name="Google Shape;2697;p11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98" name="Google Shape;2698;p11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699" name="Google Shape;2699;p118"/>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2700" name="Google Shape;2700;p118"/>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2701" name="Google Shape;2701;p118"/>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2702" name="Google Shape;2702;p118"/>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2703" name="Google Shape;2703;p118"/>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2704" name="Google Shape;2704;p118"/>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2705" name="Google Shape;2705;p118"/>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2706" name="Google Shape;2706;p118"/>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2707" name="Google Shape;2707;p118"/>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2708" name="Google Shape;2708;p118"/>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2709" name="Google Shape;2709;p118"/>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2710" name="Google Shape;2710;p118"/>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2711" name="Google Shape;2711;p118"/>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2712" name="Google Shape;2712;p118"/>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2713" name="Google Shape;2713;p118"/>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2714" name="Google Shape;2714;p118"/>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2715" name="Google Shape;2715;p118"/>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2716" name="Google Shape;2716;p118"/>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2717" name="Google Shape;2717;p118"/>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2718" name="Google Shape;2718;p118"/>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2719" name="Google Shape;2719;p118"/>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2720" name="Google Shape;2720;p118"/>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2721" name="Google Shape;2721;p118"/>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2722" name="Google Shape;2722;p118"/>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2723" name="Google Shape;2723;p118"/>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724" name="Google Shape;2724;p118"/>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25" name="Google Shape;2725;p118"/>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726" name="Google Shape;2726;p118"/>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727" name="Google Shape;2727;p118"/>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728" name="Google Shape;2728;p118"/>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729" name="Google Shape;2729;p118"/>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730" name="Google Shape;2730;p118"/>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731" name="Google Shape;2731;p118"/>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732" name="Google Shape;2732;p118"/>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33" name="Google Shape;2733;p118"/>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734" name="Google Shape;2734;p118"/>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735" name="Google Shape;2735;p118"/>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736" name="Google Shape;2736;p118"/>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737" name="Google Shape;2737;p118"/>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738" name="Google Shape;2738;p118"/>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739" name="Google Shape;2739;p118"/>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740" name="Google Shape;2740;p118"/>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741" name="Google Shape;2741;p118"/>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742" name="Google Shape;2742;p118"/>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43" name="Google Shape;2743;p118"/>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744" name="Google Shape;2744;p118"/>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745" name="Google Shape;2745;p118"/>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746" name="Google Shape;2746;p118"/>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747" name="Google Shape;2747;p118"/>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748" name="Google Shape;2748;p118"/>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749" name="Google Shape;2749;p118"/>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750" name="Google Shape;2750;p118"/>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51" name="Google Shape;2751;p118"/>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752" name="Google Shape;2752;p118"/>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753" name="Google Shape;2753;p118"/>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754" name="Google Shape;2754;p118"/>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755" name="Google Shape;2755;p118"/>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756" name="Google Shape;2756;p118"/>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757" name="Google Shape;2757;p118"/>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758" name="Google Shape;2758;p118"/>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759" name="Google Shape;2759;p118"/>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760" name="Google Shape;2760;p118"/>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61" name="Google Shape;2761;p118"/>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762" name="Google Shape;2762;p118"/>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763" name="Google Shape;2763;p118"/>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764" name="Google Shape;2764;p118"/>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765" name="Google Shape;2765;p118"/>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766" name="Google Shape;2766;p118"/>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767" name="Google Shape;2767;p118"/>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768" name="Google Shape;2768;p118"/>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69" name="Google Shape;2769;p118"/>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770" name="Google Shape;2770;p118"/>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771" name="Google Shape;2771;p118"/>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772" name="Google Shape;2772;p118"/>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773" name="Google Shape;2773;p118"/>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774" name="Google Shape;2774;p118"/>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775" name="Google Shape;2775;p118"/>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776" name="Google Shape;2776;p118"/>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777" name="Google Shape;2777;p118"/>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778" name="Google Shape;2778;p118"/>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79" name="Google Shape;2779;p118"/>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780" name="Google Shape;2780;p118"/>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781" name="Google Shape;2781;p118"/>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782" name="Google Shape;2782;p118"/>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783" name="Google Shape;2783;p118"/>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784" name="Google Shape;2784;p118"/>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785" name="Google Shape;2785;p118"/>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86" name="Google Shape;2786;p118"/>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787" name="Google Shape;2787;p118"/>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788" name="Google Shape;2788;p118"/>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789" name="Google Shape;2789;p118"/>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2790" name="Google Shape;2790;p118"/>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791" name="Google Shape;2791;p118"/>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792" name="Google Shape;2792;p118"/>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793" name="Google Shape;2793;p118"/>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794" name="Google Shape;2794;p118"/>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795" name="Google Shape;2795;p118"/>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796" name="Google Shape;2796;p118"/>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797" name="Google Shape;2797;p118"/>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798" name="Google Shape;2798;p118"/>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799" name="Google Shape;2799;p118"/>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800" name="Google Shape;2800;p118"/>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801" name="Google Shape;2801;p118"/>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802" name="Google Shape;2802;p118"/>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803" name="Google Shape;2803;p118"/>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804" name="Google Shape;2804;p118"/>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805" name="Google Shape;2805;p118"/>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806" name="Google Shape;2806;p118"/>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807" name="Google Shape;2807;p118"/>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808" name="Google Shape;2808;p118"/>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809" name="Google Shape;2809;p118"/>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810" name="Google Shape;2810;p118"/>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811" name="Google Shape;2811;p118"/>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812" name="Google Shape;2812;p118"/>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813" name="Google Shape;2813;p118"/>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814" name="Google Shape;2814;p118"/>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815" name="Google Shape;2815;p118"/>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816" name="Google Shape;2816;p118"/>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817" name="Google Shape;2817;p118"/>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818" name="Google Shape;2818;p118"/>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819" name="Google Shape;2819;p118"/>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820" name="Google Shape;2820;p118"/>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821" name="Google Shape;2821;p118"/>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822" name="Google Shape;2822;p118"/>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823" name="Google Shape;2823;p118"/>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824" name="Google Shape;2824;p118"/>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825" name="Google Shape;2825;p118"/>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826" name="Google Shape;2826;p118"/>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827" name="Google Shape;2827;p118"/>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828" name="Google Shape;2828;p118"/>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829" name="Google Shape;2829;p118"/>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830" name="Google Shape;2830;p118"/>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831" name="Google Shape;2831;p118"/>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832" name="Google Shape;2832;p118"/>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833" name="Google Shape;2833;p118"/>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834" name="Google Shape;2834;p118"/>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835" name="Google Shape;2835;p118"/>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836" name="Google Shape;2836;p118"/>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837" name="Google Shape;2837;p118"/>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838" name="Google Shape;2838;p118"/>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839" name="Google Shape;2839;p118"/>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840" name="Google Shape;2840;p118"/>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841" name="Google Shape;2841;p118"/>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842" name="Google Shape;2842;p118"/>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843" name="Google Shape;2843;p118"/>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844" name="Google Shape;2844;p118"/>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845" name="Google Shape;2845;p118"/>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846" name="Google Shape;2846;p118"/>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847" name="Google Shape;2847;p118"/>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848" name="Google Shape;2848;p118"/>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2849" name="Google Shape;2849;p118"/>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2850" name="Google Shape;2850;p118"/>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2851" name="Google Shape;2851;p118"/>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2852" name="Google Shape;2852;p118"/>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2853" name="Google Shape;2853;p118"/>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2854" name="Google Shape;2854;p118"/>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2855" name="Google Shape;2855;p118"/>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2856" name="Google Shape;2856;p118"/>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2857" name="Google Shape;2857;p118"/>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cxnSp>
        <p:nvCxnSpPr>
          <p:cNvPr id="2858" name="Google Shape;2858;p118"/>
          <p:cNvCxnSpPr/>
          <p:nvPr/>
        </p:nvCxnSpPr>
        <p:spPr>
          <a:xfrm rot="10800000">
            <a:off x="6617975" y="959200"/>
            <a:ext cx="383700" cy="0"/>
          </a:xfrm>
          <a:prstGeom prst="straightConnector1">
            <a:avLst/>
          </a:prstGeom>
          <a:noFill/>
          <a:ln cap="flat" cmpd="sng" w="19050">
            <a:solidFill>
              <a:schemeClr val="accent1"/>
            </a:solidFill>
            <a:prstDash val="solid"/>
            <a:round/>
            <a:headEnd len="med" w="med" type="none"/>
            <a:tailEnd len="med" w="med" type="none"/>
          </a:ln>
        </p:spPr>
      </p:cxnSp>
      <p:sp>
        <p:nvSpPr>
          <p:cNvPr id="2859" name="Google Shape;2859;p118"/>
          <p:cNvSpPr txBox="1"/>
          <p:nvPr/>
        </p:nvSpPr>
        <p:spPr>
          <a:xfrm>
            <a:off x="5879175" y="728350"/>
            <a:ext cx="665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Key:</a:t>
            </a:r>
            <a:endParaRPr sz="1800">
              <a:solidFill>
                <a:schemeClr val="dk2"/>
              </a:solidFill>
            </a:endParaRPr>
          </a:p>
        </p:txBody>
      </p:sp>
      <p:sp>
        <p:nvSpPr>
          <p:cNvPr id="2860" name="Google Shape;2860;p118"/>
          <p:cNvSpPr txBox="1"/>
          <p:nvPr/>
        </p:nvSpPr>
        <p:spPr>
          <a:xfrm>
            <a:off x="7074775" y="782200"/>
            <a:ext cx="14421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solidFill>
                  <a:schemeClr val="dk2"/>
                </a:solidFill>
              </a:rPr>
              <a:t>UK TRE community</a:t>
            </a:r>
            <a:endParaRPr sz="1100">
              <a:solidFill>
                <a:schemeClr val="dk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55" name="Google Shape;155;p2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56" name="Google Shape;156;p2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57" name="Google Shape;157;p2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58" name="Google Shape;158;p23"/>
          <p:cNvPicPr preferRelativeResize="0"/>
          <p:nvPr/>
        </p:nvPicPr>
        <p:blipFill>
          <a:blip r:embed="rId3">
            <a:alphaModFix/>
          </a:blip>
          <a:stretch>
            <a:fillRect/>
          </a:stretch>
        </p:blipFill>
        <p:spPr>
          <a:xfrm>
            <a:off x="2360374" y="1702436"/>
            <a:ext cx="4423250" cy="1738625"/>
          </a:xfrm>
          <a:prstGeom prst="rect">
            <a:avLst/>
          </a:prstGeom>
          <a:noFill/>
          <a:ln>
            <a:noFill/>
          </a:ln>
        </p:spPr>
      </p:pic>
      <p:sp>
        <p:nvSpPr>
          <p:cNvPr id="159" name="Google Shape;159;p23"/>
          <p:cNvSpPr txBox="1"/>
          <p:nvPr/>
        </p:nvSpPr>
        <p:spPr>
          <a:xfrm>
            <a:off x="1381700" y="9583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What?</a:t>
            </a:r>
            <a:endParaRPr sz="1800">
              <a:solidFill>
                <a:schemeClr val="dk2"/>
              </a:solidFill>
            </a:endParaRPr>
          </a:p>
        </p:txBody>
      </p:sp>
      <p:sp>
        <p:nvSpPr>
          <p:cNvPr id="160" name="Google Shape;160;p23"/>
          <p:cNvSpPr txBox="1"/>
          <p:nvPr/>
        </p:nvSpPr>
        <p:spPr>
          <a:xfrm>
            <a:off x="2794775" y="36219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Why?</a:t>
            </a:r>
            <a:endParaRPr sz="1800">
              <a:solidFill>
                <a:schemeClr val="dk2"/>
              </a:solidFill>
            </a:endParaRPr>
          </a:p>
        </p:txBody>
      </p:sp>
      <p:sp>
        <p:nvSpPr>
          <p:cNvPr id="161" name="Google Shape;161;p23"/>
          <p:cNvSpPr txBox="1"/>
          <p:nvPr/>
        </p:nvSpPr>
        <p:spPr>
          <a:xfrm>
            <a:off x="6719075" y="11017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How?</a:t>
            </a:r>
            <a:endParaRPr sz="1800">
              <a:solidFill>
                <a:schemeClr val="dk2"/>
              </a:solidFill>
            </a:endParaRPr>
          </a:p>
        </p:txBody>
      </p:sp>
      <p:sp>
        <p:nvSpPr>
          <p:cNvPr id="162" name="Google Shape;162;p23"/>
          <p:cNvSpPr txBox="1"/>
          <p:nvPr/>
        </p:nvSpPr>
        <p:spPr>
          <a:xfrm>
            <a:off x="638750" y="285770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Who?</a:t>
            </a:r>
            <a:endParaRPr sz="1800">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2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68" name="Google Shape;168;p2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69" name="Google Shape;169;p2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0" name="Google Shape;170;p2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71" name="Google Shape;171;p24"/>
          <p:cNvPicPr preferRelativeResize="0"/>
          <p:nvPr/>
        </p:nvPicPr>
        <p:blipFill>
          <a:blip r:embed="rId3">
            <a:alphaModFix/>
          </a:blip>
          <a:stretch>
            <a:fillRect/>
          </a:stretch>
        </p:blipFill>
        <p:spPr>
          <a:xfrm>
            <a:off x="2360374" y="1702436"/>
            <a:ext cx="4423250" cy="1738625"/>
          </a:xfrm>
          <a:prstGeom prst="rect">
            <a:avLst/>
          </a:prstGeom>
          <a:noFill/>
          <a:ln>
            <a:noFill/>
          </a:ln>
        </p:spPr>
      </p:pic>
      <p:sp>
        <p:nvSpPr>
          <p:cNvPr id="172" name="Google Shape;172;p24"/>
          <p:cNvSpPr txBox="1"/>
          <p:nvPr/>
        </p:nvSpPr>
        <p:spPr>
          <a:xfrm>
            <a:off x="1381700" y="9583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What?</a:t>
            </a:r>
            <a:endParaRPr sz="1800">
              <a:solidFill>
                <a:schemeClr val="dk2"/>
              </a:solidFill>
            </a:endParaRPr>
          </a:p>
        </p:txBody>
      </p:sp>
      <p:sp>
        <p:nvSpPr>
          <p:cNvPr id="173" name="Google Shape;173;p24"/>
          <p:cNvSpPr txBox="1"/>
          <p:nvPr/>
        </p:nvSpPr>
        <p:spPr>
          <a:xfrm>
            <a:off x="2794775" y="36219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Why?</a:t>
            </a:r>
            <a:endParaRPr sz="1800">
              <a:solidFill>
                <a:schemeClr val="dk2"/>
              </a:solidFill>
            </a:endParaRPr>
          </a:p>
        </p:txBody>
      </p:sp>
      <p:sp>
        <p:nvSpPr>
          <p:cNvPr id="174" name="Google Shape;174;p24"/>
          <p:cNvSpPr txBox="1"/>
          <p:nvPr/>
        </p:nvSpPr>
        <p:spPr>
          <a:xfrm>
            <a:off x="6719075" y="11017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How?</a:t>
            </a:r>
            <a:endParaRPr sz="1800">
              <a:solidFill>
                <a:schemeClr val="dk2"/>
              </a:solidFill>
            </a:endParaRPr>
          </a:p>
        </p:txBody>
      </p:sp>
      <p:sp>
        <p:nvSpPr>
          <p:cNvPr id="175" name="Google Shape;175;p24"/>
          <p:cNvSpPr txBox="1"/>
          <p:nvPr/>
        </p:nvSpPr>
        <p:spPr>
          <a:xfrm>
            <a:off x="638750" y="285770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Who?</a:t>
            </a:r>
            <a:endParaRPr sz="1800">
              <a:solidFill>
                <a:schemeClr val="dk2"/>
              </a:solidFill>
            </a:endParaRPr>
          </a:p>
        </p:txBody>
      </p:sp>
      <p:sp>
        <p:nvSpPr>
          <p:cNvPr id="176" name="Google Shape;176;p24"/>
          <p:cNvSpPr txBox="1"/>
          <p:nvPr/>
        </p:nvSpPr>
        <p:spPr>
          <a:xfrm>
            <a:off x="6719075" y="31602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Where?</a:t>
            </a:r>
            <a:endParaRPr sz="1800">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2" name="Google Shape;182;p2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3" name="Google Shape;183;p2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4" name="Google Shape;184;p2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5" name="Google Shape;185;p25"/>
          <p:cNvPicPr preferRelativeResize="0"/>
          <p:nvPr/>
        </p:nvPicPr>
        <p:blipFill>
          <a:blip r:embed="rId3">
            <a:alphaModFix/>
          </a:blip>
          <a:stretch>
            <a:fillRect/>
          </a:stretch>
        </p:blipFill>
        <p:spPr>
          <a:xfrm>
            <a:off x="2360374" y="1702436"/>
            <a:ext cx="4423250" cy="1738625"/>
          </a:xfrm>
          <a:prstGeom prst="rect">
            <a:avLst/>
          </a:prstGeom>
          <a:noFill/>
          <a:ln>
            <a:noFill/>
          </a:ln>
        </p:spPr>
      </p:pic>
      <p:sp>
        <p:nvSpPr>
          <p:cNvPr id="186" name="Google Shape;186;p25"/>
          <p:cNvSpPr txBox="1"/>
          <p:nvPr/>
        </p:nvSpPr>
        <p:spPr>
          <a:xfrm>
            <a:off x="1381700" y="9583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What?</a:t>
            </a:r>
            <a:endParaRPr sz="1800">
              <a:solidFill>
                <a:schemeClr val="dk2"/>
              </a:solidFill>
            </a:endParaRPr>
          </a:p>
        </p:txBody>
      </p:sp>
      <p:sp>
        <p:nvSpPr>
          <p:cNvPr id="187" name="Google Shape;187;p25"/>
          <p:cNvSpPr txBox="1"/>
          <p:nvPr/>
        </p:nvSpPr>
        <p:spPr>
          <a:xfrm>
            <a:off x="2794775" y="36219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Why?</a:t>
            </a:r>
            <a:endParaRPr sz="1800">
              <a:solidFill>
                <a:schemeClr val="dk2"/>
              </a:solidFill>
            </a:endParaRPr>
          </a:p>
        </p:txBody>
      </p:sp>
      <p:sp>
        <p:nvSpPr>
          <p:cNvPr id="188" name="Google Shape;188;p25"/>
          <p:cNvSpPr txBox="1"/>
          <p:nvPr/>
        </p:nvSpPr>
        <p:spPr>
          <a:xfrm>
            <a:off x="6719075" y="11017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How?</a:t>
            </a:r>
            <a:endParaRPr sz="1800">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194" name="Google Shape;194;p2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5" name="Google Shape;195;p2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6" name="Google Shape;196;p2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7" name="Google Shape;197;p2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03" name="Google Shape;203;p2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04" name="Google Shape;204;p2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05" name="Google Shape;205;p2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06" name="Google Shape;206;p2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07" name="Google Shape;207;p27"/>
          <p:cNvPicPr preferRelativeResize="0"/>
          <p:nvPr/>
        </p:nvPicPr>
        <p:blipFill>
          <a:blip r:embed="rId4">
            <a:alphaModFix/>
          </a:blip>
          <a:stretch>
            <a:fillRect/>
          </a:stretch>
        </p:blipFill>
        <p:spPr>
          <a:xfrm>
            <a:off x="1762125" y="1190263"/>
            <a:ext cx="5619750" cy="3486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13" name="Google Shape;213;p2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14" name="Google Shape;214;p2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15" name="Google Shape;215;p2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16" name="Google Shape;216;p2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17" name="Google Shape;217;p28"/>
          <p:cNvPicPr preferRelativeResize="0"/>
          <p:nvPr/>
        </p:nvPicPr>
        <p:blipFill>
          <a:blip r:embed="rId4">
            <a:alphaModFix/>
          </a:blip>
          <a:stretch>
            <a:fillRect/>
          </a:stretch>
        </p:blipFill>
        <p:spPr>
          <a:xfrm>
            <a:off x="1762125" y="1190263"/>
            <a:ext cx="5619750" cy="3486150"/>
          </a:xfrm>
          <a:prstGeom prst="rect">
            <a:avLst/>
          </a:prstGeom>
          <a:noFill/>
          <a:ln>
            <a:noFill/>
          </a:ln>
        </p:spPr>
      </p:pic>
      <p:pic>
        <p:nvPicPr>
          <p:cNvPr id="218" name="Google Shape;218;p28"/>
          <p:cNvPicPr preferRelativeResize="0"/>
          <p:nvPr/>
        </p:nvPicPr>
        <p:blipFill>
          <a:blip r:embed="rId5">
            <a:alphaModFix/>
          </a:blip>
          <a:stretch>
            <a:fillRect/>
          </a:stretch>
        </p:blipFill>
        <p:spPr>
          <a:xfrm>
            <a:off x="6177074" y="1980650"/>
            <a:ext cx="1870975" cy="2792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24" name="Google Shape;224;p2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25" name="Google Shape;225;p2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26" name="Google Shape;226;p2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27" name="Google Shape;227;p2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28" name="Google Shape;228;p29"/>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29" name="Google Shape;229;p29"/>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35" name="Google Shape;235;p3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6" name="Google Shape;236;p3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7" name="Google Shape;237;p3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8" name="Google Shape;238;p3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9" name="Google Shape;239;p30"/>
          <p:cNvSpPr/>
          <p:nvPr/>
        </p:nvSpPr>
        <p:spPr>
          <a:xfrm>
            <a:off x="420375" y="229600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40" name="Google Shape;240;p30"/>
          <p:cNvSpPr txBox="1"/>
          <p:nvPr/>
        </p:nvSpPr>
        <p:spPr>
          <a:xfrm>
            <a:off x="7856450" y="2624929"/>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sp>
        <p:nvSpPr>
          <p:cNvPr id="241" name="Google Shape;241;p30"/>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42" name="Google Shape;242;p30"/>
          <p:cNvSpPr/>
          <p:nvPr/>
        </p:nvSpPr>
        <p:spPr>
          <a:xfrm>
            <a:off x="4430850" y="2543350"/>
            <a:ext cx="282300" cy="645600"/>
          </a:xfrm>
          <a:prstGeom prst="upArrow">
            <a:avLst>
              <a:gd fmla="val 50000" name="adj1"/>
              <a:gd fmla="val 50000" name="adj2"/>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3" name="Google Shape;243;p30"/>
          <p:cNvSpPr/>
          <p:nvPr/>
        </p:nvSpPr>
        <p:spPr>
          <a:xfrm>
            <a:off x="1658525" y="3188950"/>
            <a:ext cx="282300" cy="645600"/>
          </a:xfrm>
          <a:prstGeom prst="upArrow">
            <a:avLst>
              <a:gd fmla="val 50000" name="adj1"/>
              <a:gd fmla="val 50000" name="adj2"/>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4" name="Google Shape;244;p30"/>
          <p:cNvSpPr/>
          <p:nvPr/>
        </p:nvSpPr>
        <p:spPr>
          <a:xfrm>
            <a:off x="7326275" y="3188950"/>
            <a:ext cx="282300" cy="645600"/>
          </a:xfrm>
          <a:prstGeom prst="upArrow">
            <a:avLst>
              <a:gd fmla="val 50000" name="adj1"/>
              <a:gd fmla="val 50000" name="adj2"/>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50" name="Google Shape;250;p3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51" name="Google Shape;251;p3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52" name="Google Shape;252;p3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53" name="Google Shape;253;p3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54" name="Google Shape;254;p31"/>
          <p:cNvSpPr/>
          <p:nvPr/>
        </p:nvSpPr>
        <p:spPr>
          <a:xfrm>
            <a:off x="420375" y="229600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rgbClr val="FF0000"/>
            </a:solidFill>
            <a:prstDash val="dash"/>
            <a:round/>
            <a:headEnd len="med" w="med" type="none"/>
            <a:tailEnd len="med" w="med" type="none"/>
          </a:ln>
        </p:spPr>
      </p:sp>
      <p:sp>
        <p:nvSpPr>
          <p:cNvPr id="255" name="Google Shape;255;p31"/>
          <p:cNvSpPr txBox="1"/>
          <p:nvPr/>
        </p:nvSpPr>
        <p:spPr>
          <a:xfrm>
            <a:off x="7856450" y="2624929"/>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Knowledge</a:t>
            </a:r>
            <a:endParaRPr sz="1800">
              <a:solidFill>
                <a:srgbClr val="FF0000"/>
              </a:solidFill>
            </a:endParaRPr>
          </a:p>
        </p:txBody>
      </p:sp>
      <p:sp>
        <p:nvSpPr>
          <p:cNvPr id="256" name="Google Shape;256;p31"/>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57" name="Google Shape;257;p31"/>
          <p:cNvSpPr/>
          <p:nvPr/>
        </p:nvSpPr>
        <p:spPr>
          <a:xfrm>
            <a:off x="4430850" y="2543350"/>
            <a:ext cx="282300" cy="645600"/>
          </a:xfrm>
          <a:prstGeom prst="upArrow">
            <a:avLst>
              <a:gd fmla="val 50000" name="adj1"/>
              <a:gd fmla="val 50000" name="adj2"/>
            </a:avLst>
          </a:prstGeom>
          <a:solidFill>
            <a:srgbClr val="F4CCCC"/>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8" name="Google Shape;258;p31"/>
          <p:cNvSpPr/>
          <p:nvPr/>
        </p:nvSpPr>
        <p:spPr>
          <a:xfrm>
            <a:off x="1658525" y="3188950"/>
            <a:ext cx="282300" cy="645600"/>
          </a:xfrm>
          <a:prstGeom prst="upArrow">
            <a:avLst>
              <a:gd fmla="val 50000" name="adj1"/>
              <a:gd fmla="val 50000" name="adj2"/>
            </a:avLst>
          </a:prstGeom>
          <a:solidFill>
            <a:srgbClr val="F4CCCC"/>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9" name="Google Shape;259;p31"/>
          <p:cNvSpPr/>
          <p:nvPr/>
        </p:nvSpPr>
        <p:spPr>
          <a:xfrm>
            <a:off x="7326275" y="3188950"/>
            <a:ext cx="282300" cy="645600"/>
          </a:xfrm>
          <a:prstGeom prst="upArrow">
            <a:avLst>
              <a:gd fmla="val 50000" name="adj1"/>
              <a:gd fmla="val 50000" name="adj2"/>
            </a:avLst>
          </a:prstGeom>
          <a:solidFill>
            <a:srgbClr val="F4CCCC"/>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62" name="Google Shape;62;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dk1"/>
                </a:solidFill>
              </a:rPr>
              <a:t>13:30 - 13:45 - </a:t>
            </a:r>
            <a:r>
              <a:rPr lang="en">
                <a:solidFill>
                  <a:schemeClr val="dk1"/>
                </a:solidFill>
              </a:rPr>
              <a:t>Welcome and introduction</a:t>
            </a:r>
            <a:endParaRPr>
              <a:solidFill>
                <a:schemeClr val="dk1"/>
              </a:solidFill>
            </a:endParaRPr>
          </a:p>
          <a:p>
            <a:pPr indent="0" lvl="0" marL="0" rtl="0" algn="l">
              <a:spcBef>
                <a:spcPts val="1200"/>
              </a:spcBef>
              <a:spcAft>
                <a:spcPts val="0"/>
              </a:spcAft>
              <a:buNone/>
            </a:pPr>
            <a:r>
              <a:rPr lang="en">
                <a:solidFill>
                  <a:schemeClr val="dk1"/>
                </a:solidFill>
              </a:rPr>
              <a:t>13:45 - 14:30 - ‘Keynote’ - UK TRE Community update</a:t>
            </a:r>
            <a:endParaRPr>
              <a:solidFill>
                <a:schemeClr val="dk1"/>
              </a:solidFill>
            </a:endParaRPr>
          </a:p>
          <a:p>
            <a:pPr indent="0" lvl="0" marL="0" rtl="0" algn="l">
              <a:spcBef>
                <a:spcPts val="1200"/>
              </a:spcBef>
              <a:spcAft>
                <a:spcPts val="0"/>
              </a:spcAft>
              <a:buNone/>
            </a:pPr>
            <a:r>
              <a:rPr lang="en">
                <a:solidFill>
                  <a:schemeClr val="dk1"/>
                </a:solidFill>
              </a:rPr>
              <a:t>14:30 - 14:45 - Community updates</a:t>
            </a:r>
            <a:endParaRPr>
              <a:solidFill>
                <a:schemeClr val="dk1"/>
              </a:solidFill>
            </a:endParaRPr>
          </a:p>
          <a:p>
            <a:pPr indent="0" lvl="0" marL="0" rtl="0" algn="l">
              <a:spcBef>
                <a:spcPts val="1200"/>
              </a:spcBef>
              <a:spcAft>
                <a:spcPts val="0"/>
              </a:spcAft>
              <a:buNone/>
            </a:pPr>
            <a:r>
              <a:rPr i="1" lang="en">
                <a:solidFill>
                  <a:schemeClr val="dk1"/>
                </a:solidFill>
              </a:rPr>
              <a:t>14:45 - 14:55 - Break</a:t>
            </a:r>
            <a:endParaRPr i="1">
              <a:solidFill>
                <a:schemeClr val="dk1"/>
              </a:solidFill>
            </a:endParaRPr>
          </a:p>
          <a:p>
            <a:pPr indent="0" lvl="0" marL="0" rtl="0" algn="l">
              <a:spcBef>
                <a:spcPts val="1200"/>
              </a:spcBef>
              <a:spcAft>
                <a:spcPts val="0"/>
              </a:spcAft>
              <a:buNone/>
            </a:pPr>
            <a:r>
              <a:rPr lang="en">
                <a:solidFill>
                  <a:schemeClr val="dk1"/>
                </a:solidFill>
              </a:rPr>
              <a:t>15:00 - 15:45 - </a:t>
            </a:r>
            <a:r>
              <a:rPr lang="en">
                <a:solidFill>
                  <a:schemeClr val="dk1"/>
                </a:solidFill>
              </a:rPr>
              <a:t>Breakout session 1</a:t>
            </a:r>
            <a:endParaRPr>
              <a:solidFill>
                <a:schemeClr val="dk1"/>
              </a:solidFill>
            </a:endParaRPr>
          </a:p>
          <a:p>
            <a:pPr indent="0" lvl="0" marL="0" rtl="0" algn="l">
              <a:spcBef>
                <a:spcPts val="1200"/>
              </a:spcBef>
              <a:spcAft>
                <a:spcPts val="0"/>
              </a:spcAft>
              <a:buNone/>
            </a:pPr>
            <a:r>
              <a:rPr i="1" lang="en">
                <a:solidFill>
                  <a:schemeClr val="dk1"/>
                </a:solidFill>
              </a:rPr>
              <a:t>15:45 - 15:55 - Break</a:t>
            </a:r>
            <a:endParaRPr i="1">
              <a:solidFill>
                <a:schemeClr val="dk1"/>
              </a:solidFill>
            </a:endParaRPr>
          </a:p>
          <a:p>
            <a:pPr indent="0" lvl="0" marL="0" rtl="0" algn="l">
              <a:spcBef>
                <a:spcPts val="1200"/>
              </a:spcBef>
              <a:spcAft>
                <a:spcPts val="0"/>
              </a:spcAft>
              <a:buNone/>
            </a:pPr>
            <a:r>
              <a:rPr lang="en">
                <a:solidFill>
                  <a:schemeClr val="dk1"/>
                </a:solidFill>
              </a:rPr>
              <a:t>16:00 - 16:45 - Breakout session 2</a:t>
            </a:r>
            <a:endParaRPr>
              <a:solidFill>
                <a:schemeClr val="dk1"/>
              </a:solidFill>
            </a:endParaRPr>
          </a:p>
          <a:p>
            <a:pPr indent="0" lvl="0" marL="0" rtl="0" algn="l">
              <a:spcBef>
                <a:spcPts val="1200"/>
              </a:spcBef>
              <a:spcAft>
                <a:spcPts val="1200"/>
              </a:spcAft>
              <a:buNone/>
            </a:pPr>
            <a:r>
              <a:rPr lang="en">
                <a:solidFill>
                  <a:schemeClr val="dk1"/>
                </a:solidFill>
              </a:rPr>
              <a:t>16:45 - 17:00 - Wrap up</a:t>
            </a:r>
            <a:endParaRPr>
              <a:solidFill>
                <a:schemeClr val="dk1"/>
              </a:solidFill>
            </a:endParaRPr>
          </a:p>
        </p:txBody>
      </p:sp>
      <p:pic>
        <p:nvPicPr>
          <p:cNvPr id="63" name="Google Shape;63;p1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64" name="Google Shape;64;p1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65" name="Google Shape;65;p1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a:t>
            </a:r>
            <a:r>
              <a:rPr lang="en" sz="1000"/>
              <a:t> 2023</a:t>
            </a:r>
            <a:endParaRPr sz="1000"/>
          </a:p>
        </p:txBody>
      </p:sp>
      <p:sp>
        <p:nvSpPr>
          <p:cNvPr id="66" name="Google Shape;66;p1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65" name="Google Shape;265;p3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6" name="Google Shape;266;p3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7" name="Google Shape;267;p3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8" name="Google Shape;268;p3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69" name="Google Shape;269;p32"/>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70" name="Google Shape;270;p32"/>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76" name="Google Shape;276;p3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77" name="Google Shape;277;p3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78" name="Google Shape;278;p3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79" name="Google Shape;279;p3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80" name="Google Shape;280;p33"/>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81" name="Google Shape;281;p33"/>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282" name="Google Shape;282;p33"/>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288" name="Google Shape;288;p3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89" name="Google Shape;289;p3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90" name="Google Shape;290;p3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91" name="Google Shape;291;p3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92" name="Google Shape;292;p34"/>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293" name="Google Shape;293;p34"/>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294" name="Google Shape;294;p34"/>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95" name="Google Shape;295;p34"/>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301" name="Google Shape;301;p3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302" name="Google Shape;302;p3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303" name="Google Shape;303;p3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304" name="Google Shape;304;p3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305" name="Google Shape;305;p35"/>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306" name="Google Shape;306;p35"/>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307" name="Google Shape;307;p35"/>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308" name="Google Shape;308;p35"/>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309" name="Google Shape;309;p35"/>
          <p:cNvCxnSpPr/>
          <p:nvPr/>
        </p:nvCxnSpPr>
        <p:spPr>
          <a:xfrm flipH="1" rot="10800000">
            <a:off x="857250" y="2581700"/>
            <a:ext cx="5244300" cy="645600"/>
          </a:xfrm>
          <a:prstGeom prst="straightConnector1">
            <a:avLst/>
          </a:prstGeom>
          <a:noFill/>
          <a:ln cap="flat" cmpd="sng" w="9525">
            <a:solidFill>
              <a:schemeClr val="accent1"/>
            </a:solidFill>
            <a:prstDash val="solid"/>
            <a:round/>
            <a:headEnd len="med" w="med" type="none"/>
            <a:tailEnd len="med" w="med" type="non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315" name="Google Shape;315;p3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316" name="Google Shape;316;p3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317" name="Google Shape;317;p3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318" name="Google Shape;318;p3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319" name="Google Shape;319;p36"/>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320" name="Google Shape;320;p36"/>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321" name="Google Shape;321;p36"/>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322" name="Google Shape;322;p36"/>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323" name="Google Shape;323;p36"/>
          <p:cNvCxnSpPr/>
          <p:nvPr/>
        </p:nvCxnSpPr>
        <p:spPr>
          <a:xfrm flipH="1" rot="10800000">
            <a:off x="857250" y="2571900"/>
            <a:ext cx="5193900" cy="645300"/>
          </a:xfrm>
          <a:prstGeom prst="straightConnector1">
            <a:avLst/>
          </a:prstGeom>
          <a:noFill/>
          <a:ln cap="flat" cmpd="sng" w="9525">
            <a:solidFill>
              <a:schemeClr val="accent1"/>
            </a:solidFill>
            <a:prstDash val="solid"/>
            <a:round/>
            <a:headEnd len="med" w="med" type="none"/>
            <a:tailEnd len="med" w="med" type="none"/>
          </a:ln>
        </p:spPr>
      </p:cxnSp>
      <p:cxnSp>
        <p:nvCxnSpPr>
          <p:cNvPr id="324" name="Google Shape;324;p36"/>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330" name="Google Shape;330;p3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331" name="Google Shape;331;p3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332" name="Google Shape;332;p3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333" name="Google Shape;333;p3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334" name="Google Shape;334;p37"/>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335" name="Google Shape;335;p37"/>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336" name="Google Shape;336;p37"/>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337" name="Google Shape;337;p37"/>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338" name="Google Shape;338;p37"/>
          <p:cNvCxnSpPr/>
          <p:nvPr/>
        </p:nvCxnSpPr>
        <p:spPr>
          <a:xfrm flipH="1" rot="10800000">
            <a:off x="857250" y="2571900"/>
            <a:ext cx="5193900" cy="645300"/>
          </a:xfrm>
          <a:prstGeom prst="straightConnector1">
            <a:avLst/>
          </a:prstGeom>
          <a:noFill/>
          <a:ln cap="flat" cmpd="sng" w="9525">
            <a:solidFill>
              <a:schemeClr val="accent1"/>
            </a:solidFill>
            <a:prstDash val="solid"/>
            <a:round/>
            <a:headEnd len="med" w="med" type="none"/>
            <a:tailEnd len="med" w="med" type="none"/>
          </a:ln>
        </p:spPr>
      </p:cxnSp>
      <p:cxnSp>
        <p:nvCxnSpPr>
          <p:cNvPr id="339" name="Google Shape;339;p37"/>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340" name="Google Shape;340;p37"/>
          <p:cNvCxnSpPr/>
          <p:nvPr/>
        </p:nvCxnSpPr>
        <p:spPr>
          <a:xfrm>
            <a:off x="3539950" y="2551575"/>
            <a:ext cx="2541600" cy="20100"/>
          </a:xfrm>
          <a:prstGeom prst="straightConnector1">
            <a:avLst/>
          </a:prstGeom>
          <a:noFill/>
          <a:ln cap="flat" cmpd="sng" w="9525">
            <a:solidFill>
              <a:schemeClr val="accent1"/>
            </a:solidFill>
            <a:prstDash val="solid"/>
            <a:round/>
            <a:headEnd len="med" w="med" type="none"/>
            <a:tailEnd len="med" w="med" type="none"/>
          </a:ln>
        </p:spPr>
      </p:cxnSp>
      <p:cxnSp>
        <p:nvCxnSpPr>
          <p:cNvPr id="341" name="Google Shape;341;p37"/>
          <p:cNvCxnSpPr/>
          <p:nvPr/>
        </p:nvCxnSpPr>
        <p:spPr>
          <a:xfrm flipH="1">
            <a:off x="837050" y="2561675"/>
            <a:ext cx="2692800" cy="665700"/>
          </a:xfrm>
          <a:prstGeom prst="straightConnector1">
            <a:avLst/>
          </a:prstGeom>
          <a:noFill/>
          <a:ln cap="flat" cmpd="sng" w="9525">
            <a:solidFill>
              <a:schemeClr val="accent1"/>
            </a:solidFill>
            <a:prstDash val="solid"/>
            <a:round/>
            <a:headEnd len="med" w="med" type="none"/>
            <a:tailEnd len="med" w="med" type="non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347" name="Google Shape;347;p3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348" name="Google Shape;348;p3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349" name="Google Shape;349;p3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350" name="Google Shape;350;p3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351" name="Google Shape;351;p38"/>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352" name="Google Shape;352;p38"/>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353" name="Google Shape;353;p38"/>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354" name="Google Shape;354;p38"/>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355" name="Google Shape;355;p38"/>
          <p:cNvCxnSpPr/>
          <p:nvPr/>
        </p:nvCxnSpPr>
        <p:spPr>
          <a:xfrm flipH="1" rot="10800000">
            <a:off x="816900" y="2592063"/>
            <a:ext cx="5284800" cy="586800"/>
          </a:xfrm>
          <a:prstGeom prst="straightConnector1">
            <a:avLst/>
          </a:prstGeom>
          <a:noFill/>
          <a:ln cap="flat" cmpd="sng" w="9525">
            <a:solidFill>
              <a:schemeClr val="accent1"/>
            </a:solidFill>
            <a:prstDash val="solid"/>
            <a:round/>
            <a:headEnd len="med" w="med" type="none"/>
            <a:tailEnd len="med" w="med" type="none"/>
          </a:ln>
        </p:spPr>
      </p:cxnSp>
      <p:cxnSp>
        <p:nvCxnSpPr>
          <p:cNvPr id="356" name="Google Shape;356;p38"/>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357" name="Google Shape;357;p38"/>
          <p:cNvCxnSpPr/>
          <p:nvPr/>
        </p:nvCxnSpPr>
        <p:spPr>
          <a:xfrm flipH="1" rot="10800000">
            <a:off x="806825" y="2561763"/>
            <a:ext cx="2712900" cy="617100"/>
          </a:xfrm>
          <a:prstGeom prst="straightConnector1">
            <a:avLst/>
          </a:prstGeom>
          <a:noFill/>
          <a:ln cap="flat" cmpd="sng" w="9525">
            <a:solidFill>
              <a:schemeClr val="accent1"/>
            </a:solidFill>
            <a:prstDash val="solid"/>
            <a:round/>
            <a:headEnd len="med" w="med" type="none"/>
            <a:tailEnd len="med" w="med" type="none"/>
          </a:ln>
        </p:spPr>
      </p:cxnSp>
      <p:cxnSp>
        <p:nvCxnSpPr>
          <p:cNvPr id="358" name="Google Shape;358;p38"/>
          <p:cNvCxnSpPr/>
          <p:nvPr/>
        </p:nvCxnSpPr>
        <p:spPr>
          <a:xfrm rot="10800000">
            <a:off x="3529925" y="2551725"/>
            <a:ext cx="2551500" cy="40200"/>
          </a:xfrm>
          <a:prstGeom prst="straightConnector1">
            <a:avLst/>
          </a:prstGeom>
          <a:noFill/>
          <a:ln cap="flat" cmpd="sng" w="9525">
            <a:solidFill>
              <a:schemeClr val="accent1"/>
            </a:solidFill>
            <a:prstDash val="solid"/>
            <a:round/>
            <a:headEnd len="med" w="med" type="none"/>
            <a:tailEnd len="med" w="med" type="none"/>
          </a:ln>
        </p:spPr>
      </p:cxnSp>
      <p:cxnSp>
        <p:nvCxnSpPr>
          <p:cNvPr id="359" name="Google Shape;359;p38"/>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360" name="Google Shape;360;p38"/>
          <p:cNvCxnSpPr/>
          <p:nvPr/>
        </p:nvCxnSpPr>
        <p:spPr>
          <a:xfrm flipH="1" rot="10800000">
            <a:off x="826975" y="2813938"/>
            <a:ext cx="1351500" cy="375000"/>
          </a:xfrm>
          <a:prstGeom prst="straightConnector1">
            <a:avLst/>
          </a:prstGeom>
          <a:noFill/>
          <a:ln cap="flat" cmpd="sng" w="9525">
            <a:solidFill>
              <a:schemeClr val="accent1"/>
            </a:solidFill>
            <a:prstDash val="solid"/>
            <a:round/>
            <a:headEnd len="med" w="med" type="none"/>
            <a:tailEnd len="med" w="med" type="none"/>
          </a:ln>
        </p:spPr>
      </p:cxnSp>
      <p:cxnSp>
        <p:nvCxnSpPr>
          <p:cNvPr id="361" name="Google Shape;361;p38"/>
          <p:cNvCxnSpPr/>
          <p:nvPr/>
        </p:nvCxnSpPr>
        <p:spPr>
          <a:xfrm flipH="1" rot="10800000">
            <a:off x="2198600" y="2541475"/>
            <a:ext cx="1361400" cy="292500"/>
          </a:xfrm>
          <a:prstGeom prst="straightConnector1">
            <a:avLst/>
          </a:prstGeom>
          <a:noFill/>
          <a:ln cap="flat" cmpd="sng" w="9525">
            <a:solidFill>
              <a:schemeClr val="accent1"/>
            </a:solidFill>
            <a:prstDash val="solid"/>
            <a:round/>
            <a:headEnd len="med" w="med" type="none"/>
            <a:tailEnd len="med" w="med" type="none"/>
          </a:ln>
        </p:spPr>
      </p:cxnSp>
      <p:cxnSp>
        <p:nvCxnSpPr>
          <p:cNvPr id="362" name="Google Shape;362;p38"/>
          <p:cNvCxnSpPr/>
          <p:nvPr/>
        </p:nvCxnSpPr>
        <p:spPr>
          <a:xfrm flipH="1" rot="10800000">
            <a:off x="2208675" y="2591975"/>
            <a:ext cx="3862800" cy="231900"/>
          </a:xfrm>
          <a:prstGeom prst="straightConnector1">
            <a:avLst/>
          </a:prstGeom>
          <a:noFill/>
          <a:ln cap="flat" cmpd="sng" w="9525">
            <a:solidFill>
              <a:schemeClr val="accent1"/>
            </a:solidFill>
            <a:prstDash val="solid"/>
            <a:round/>
            <a:headEnd len="med" w="med" type="none"/>
            <a:tailEnd len="med" w="med" type="none"/>
          </a:ln>
        </p:spPr>
      </p:cxn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368" name="Google Shape;368;p3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369" name="Google Shape;369;p3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370" name="Google Shape;370;p3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371" name="Google Shape;371;p3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372" name="Google Shape;372;p39"/>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373" name="Google Shape;373;p39"/>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374" name="Google Shape;374;p39"/>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375" name="Google Shape;375;p39"/>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376" name="Google Shape;376;p39"/>
          <p:cNvCxnSpPr/>
          <p:nvPr/>
        </p:nvCxnSpPr>
        <p:spPr>
          <a:xfrm flipH="1" rot="10800000">
            <a:off x="816900" y="2592063"/>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377" name="Google Shape;377;p39"/>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378" name="Google Shape;378;p39"/>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379" name="Google Shape;379;p39"/>
          <p:cNvCxnSpPr/>
          <p:nvPr/>
        </p:nvCxnSpPr>
        <p:spPr>
          <a:xfrm rot="10800000">
            <a:off x="3529925" y="2551725"/>
            <a:ext cx="2551500" cy="40200"/>
          </a:xfrm>
          <a:prstGeom prst="straightConnector1">
            <a:avLst/>
          </a:prstGeom>
          <a:noFill/>
          <a:ln cap="flat" cmpd="sng" w="19050">
            <a:solidFill>
              <a:schemeClr val="accent1"/>
            </a:solidFill>
            <a:prstDash val="solid"/>
            <a:round/>
            <a:headEnd len="med" w="med" type="none"/>
            <a:tailEnd len="med" w="med" type="none"/>
          </a:ln>
        </p:spPr>
      </p:cxnSp>
      <p:cxnSp>
        <p:nvCxnSpPr>
          <p:cNvPr id="380" name="Google Shape;380;p39"/>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381" name="Google Shape;381;p39"/>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382" name="Google Shape;382;p39"/>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383" name="Google Shape;383;p39"/>
          <p:cNvCxnSpPr/>
          <p:nvPr/>
        </p:nvCxnSpPr>
        <p:spPr>
          <a:xfrm flipH="1" rot="10800000">
            <a:off x="2208675" y="2591975"/>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384" name="Google Shape;384;p39"/>
          <p:cNvCxnSpPr/>
          <p:nvPr/>
        </p:nvCxnSpPr>
        <p:spPr>
          <a:xfrm flipH="1">
            <a:off x="6680975"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385" name="Google Shape;385;p39"/>
          <p:cNvCxnSpPr/>
          <p:nvPr/>
        </p:nvCxnSpPr>
        <p:spPr>
          <a:xfrm rot="10800000">
            <a:off x="3560200" y="2581725"/>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386" name="Google Shape;386;p39"/>
          <p:cNvCxnSpPr/>
          <p:nvPr/>
        </p:nvCxnSpPr>
        <p:spPr>
          <a:xfrm rot="10800000">
            <a:off x="6081475" y="2601900"/>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387" name="Google Shape;387;p39"/>
          <p:cNvCxnSpPr/>
          <p:nvPr/>
        </p:nvCxnSpPr>
        <p:spPr>
          <a:xfrm flipH="1">
            <a:off x="2178350" y="2733125"/>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388" name="Google Shape;388;p39"/>
          <p:cNvCxnSpPr/>
          <p:nvPr/>
        </p:nvCxnSpPr>
        <p:spPr>
          <a:xfrm flipH="1">
            <a:off x="857275" y="2763375"/>
            <a:ext cx="6091500" cy="4236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394" name="Google Shape;394;p4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395" name="Google Shape;395;p4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396" name="Google Shape;396;p4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397" name="Google Shape;397;p4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398" name="Google Shape;398;p40"/>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399" name="Google Shape;399;p40"/>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400" name="Google Shape;400;p40"/>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401" name="Google Shape;401;p40"/>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02" name="Google Shape;402;p40"/>
          <p:cNvCxnSpPr/>
          <p:nvPr/>
        </p:nvCxnSpPr>
        <p:spPr>
          <a:xfrm flipH="1" rot="10800000">
            <a:off x="816900" y="2592063"/>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403" name="Google Shape;403;p40"/>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404" name="Google Shape;404;p40"/>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405" name="Google Shape;405;p40"/>
          <p:cNvCxnSpPr/>
          <p:nvPr/>
        </p:nvCxnSpPr>
        <p:spPr>
          <a:xfrm rot="10800000">
            <a:off x="3529925" y="2551725"/>
            <a:ext cx="2551500" cy="40200"/>
          </a:xfrm>
          <a:prstGeom prst="straightConnector1">
            <a:avLst/>
          </a:prstGeom>
          <a:noFill/>
          <a:ln cap="flat" cmpd="sng" w="19050">
            <a:solidFill>
              <a:schemeClr val="accent1"/>
            </a:solidFill>
            <a:prstDash val="solid"/>
            <a:round/>
            <a:headEnd len="med" w="med" type="none"/>
            <a:tailEnd len="med" w="med" type="none"/>
          </a:ln>
        </p:spPr>
      </p:cxnSp>
      <p:cxnSp>
        <p:nvCxnSpPr>
          <p:cNvPr id="406" name="Google Shape;406;p40"/>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407" name="Google Shape;407;p40"/>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408" name="Google Shape;408;p40"/>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409" name="Google Shape;409;p40"/>
          <p:cNvCxnSpPr/>
          <p:nvPr/>
        </p:nvCxnSpPr>
        <p:spPr>
          <a:xfrm flipH="1" rot="10800000">
            <a:off x="2208675" y="2591975"/>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410" name="Google Shape;410;p40"/>
          <p:cNvCxnSpPr/>
          <p:nvPr/>
        </p:nvCxnSpPr>
        <p:spPr>
          <a:xfrm flipH="1">
            <a:off x="6680975"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11" name="Google Shape;411;p40"/>
          <p:cNvCxnSpPr/>
          <p:nvPr/>
        </p:nvCxnSpPr>
        <p:spPr>
          <a:xfrm rot="10800000">
            <a:off x="3560200" y="2581725"/>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412" name="Google Shape;412;p40"/>
          <p:cNvCxnSpPr/>
          <p:nvPr/>
        </p:nvCxnSpPr>
        <p:spPr>
          <a:xfrm rot="10800000">
            <a:off x="6081475" y="2601900"/>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413" name="Google Shape;413;p40"/>
          <p:cNvCxnSpPr/>
          <p:nvPr/>
        </p:nvCxnSpPr>
        <p:spPr>
          <a:xfrm flipH="1">
            <a:off x="2178350" y="2733125"/>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414" name="Google Shape;414;p40"/>
          <p:cNvCxnSpPr/>
          <p:nvPr/>
        </p:nvCxnSpPr>
        <p:spPr>
          <a:xfrm flipH="1">
            <a:off x="857275" y="2763375"/>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415" name="Google Shape;415;p40"/>
          <p:cNvCxnSpPr/>
          <p:nvPr/>
        </p:nvCxnSpPr>
        <p:spPr>
          <a:xfrm>
            <a:off x="4861100" y="2470900"/>
            <a:ext cx="19800" cy="1267800"/>
          </a:xfrm>
          <a:prstGeom prst="straightConnector1">
            <a:avLst/>
          </a:prstGeom>
          <a:noFill/>
          <a:ln cap="flat" cmpd="sng" w="28575">
            <a:solidFill>
              <a:schemeClr val="dk2"/>
            </a:solidFill>
            <a:prstDash val="solid"/>
            <a:round/>
            <a:headEnd len="med" w="med" type="oval"/>
            <a:tailEnd len="med" w="med" type="none"/>
          </a:ln>
        </p:spPr>
      </p:cxnSp>
      <p:cxnSp>
        <p:nvCxnSpPr>
          <p:cNvPr id="416" name="Google Shape;416;p40"/>
          <p:cNvCxnSpPr/>
          <p:nvPr/>
        </p:nvCxnSpPr>
        <p:spPr>
          <a:xfrm rot="10800000">
            <a:off x="3549875" y="2521575"/>
            <a:ext cx="1331400" cy="30000"/>
          </a:xfrm>
          <a:prstGeom prst="straightConnector1">
            <a:avLst/>
          </a:prstGeom>
          <a:noFill/>
          <a:ln cap="flat" cmpd="sng" w="19050">
            <a:solidFill>
              <a:schemeClr val="accent1"/>
            </a:solidFill>
            <a:prstDash val="solid"/>
            <a:round/>
            <a:headEnd len="med" w="med" type="none"/>
            <a:tailEnd len="med" w="med" type="none"/>
          </a:ln>
        </p:spPr>
      </p:cxnSp>
      <p:cxnSp>
        <p:nvCxnSpPr>
          <p:cNvPr id="417" name="Google Shape;417;p40"/>
          <p:cNvCxnSpPr/>
          <p:nvPr/>
        </p:nvCxnSpPr>
        <p:spPr>
          <a:xfrm rot="10800000">
            <a:off x="4851125" y="2521275"/>
            <a:ext cx="1230300" cy="30300"/>
          </a:xfrm>
          <a:prstGeom prst="straightConnector1">
            <a:avLst/>
          </a:prstGeom>
          <a:noFill/>
          <a:ln cap="flat" cmpd="sng" w="19050">
            <a:solidFill>
              <a:schemeClr val="accent1"/>
            </a:solidFill>
            <a:prstDash val="solid"/>
            <a:round/>
            <a:headEnd len="med" w="med" type="none"/>
            <a:tailEnd len="med" w="med" type="none"/>
          </a:ln>
        </p:spPr>
      </p:cxnSp>
      <p:cxnSp>
        <p:nvCxnSpPr>
          <p:cNvPr id="418" name="Google Shape;418;p40"/>
          <p:cNvCxnSpPr/>
          <p:nvPr/>
        </p:nvCxnSpPr>
        <p:spPr>
          <a:xfrm rot="10800000">
            <a:off x="4881175" y="2541425"/>
            <a:ext cx="2067600" cy="191700"/>
          </a:xfrm>
          <a:prstGeom prst="straightConnector1">
            <a:avLst/>
          </a:prstGeom>
          <a:noFill/>
          <a:ln cap="flat" cmpd="sng" w="19050">
            <a:solidFill>
              <a:schemeClr val="accent1"/>
            </a:solidFill>
            <a:prstDash val="solid"/>
            <a:round/>
            <a:headEnd len="med" w="med" type="none"/>
            <a:tailEnd len="med" w="med" type="none"/>
          </a:ln>
        </p:spPr>
      </p:cxnSp>
      <p:cxnSp>
        <p:nvCxnSpPr>
          <p:cNvPr id="419" name="Google Shape;419;p40"/>
          <p:cNvCxnSpPr/>
          <p:nvPr/>
        </p:nvCxnSpPr>
        <p:spPr>
          <a:xfrm rot="10800000">
            <a:off x="3550100" y="2561825"/>
            <a:ext cx="3368400" cy="171300"/>
          </a:xfrm>
          <a:prstGeom prst="straightConnector1">
            <a:avLst/>
          </a:prstGeom>
          <a:noFill/>
          <a:ln cap="flat" cmpd="sng" w="19050">
            <a:solidFill>
              <a:schemeClr val="accent1"/>
            </a:solidFill>
            <a:prstDash val="solid"/>
            <a:round/>
            <a:headEnd len="med" w="med" type="none"/>
            <a:tailEnd len="med" w="med" type="none"/>
          </a:ln>
        </p:spPr>
      </p:cxnSp>
      <p:cxnSp>
        <p:nvCxnSpPr>
          <p:cNvPr id="420" name="Google Shape;420;p40"/>
          <p:cNvCxnSpPr/>
          <p:nvPr/>
        </p:nvCxnSpPr>
        <p:spPr>
          <a:xfrm flipH="1">
            <a:off x="2208650" y="2733125"/>
            <a:ext cx="4750200" cy="90900"/>
          </a:xfrm>
          <a:prstGeom prst="straightConnector1">
            <a:avLst/>
          </a:prstGeom>
          <a:noFill/>
          <a:ln cap="flat" cmpd="sng" w="19050">
            <a:solidFill>
              <a:schemeClr val="accent1"/>
            </a:solidFill>
            <a:prstDash val="solid"/>
            <a:round/>
            <a:headEnd len="med" w="med" type="none"/>
            <a:tailEnd len="med" w="med" type="none"/>
          </a:ln>
        </p:spPr>
      </p:cxnSp>
      <p:cxnSp>
        <p:nvCxnSpPr>
          <p:cNvPr id="421" name="Google Shape;421;p40"/>
          <p:cNvCxnSpPr/>
          <p:nvPr/>
        </p:nvCxnSpPr>
        <p:spPr>
          <a:xfrm flipH="1">
            <a:off x="826975" y="2733125"/>
            <a:ext cx="6121800" cy="4842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427" name="Google Shape;427;p4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428" name="Google Shape;428;p4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429" name="Google Shape;429;p4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430" name="Google Shape;430;p4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431" name="Google Shape;431;p41"/>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432" name="Google Shape;432;p41"/>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433" name="Google Shape;433;p41"/>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434" name="Google Shape;434;p41"/>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35" name="Google Shape;435;p41"/>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436" name="Google Shape;436;p41"/>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437" name="Google Shape;437;p41"/>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438" name="Google Shape;438;p41"/>
          <p:cNvCxnSpPr/>
          <p:nvPr/>
        </p:nvCxnSpPr>
        <p:spPr>
          <a:xfrm rot="10800000">
            <a:off x="3529925" y="2592066"/>
            <a:ext cx="2551500" cy="40200"/>
          </a:xfrm>
          <a:prstGeom prst="straightConnector1">
            <a:avLst/>
          </a:prstGeom>
          <a:noFill/>
          <a:ln cap="flat" cmpd="sng" w="9525">
            <a:solidFill>
              <a:schemeClr val="accent1"/>
            </a:solidFill>
            <a:prstDash val="solid"/>
            <a:round/>
            <a:headEnd len="med" w="med" type="none"/>
            <a:tailEnd len="med" w="med" type="none"/>
          </a:ln>
        </p:spPr>
      </p:cxnSp>
      <p:cxnSp>
        <p:nvCxnSpPr>
          <p:cNvPr id="439" name="Google Shape;439;p41"/>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440" name="Google Shape;440;p41"/>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441" name="Google Shape;441;p41"/>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442" name="Google Shape;442;p41"/>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443" name="Google Shape;443;p41"/>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44" name="Google Shape;444;p41"/>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445" name="Google Shape;445;p41"/>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446" name="Google Shape;446;p41"/>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447" name="Google Shape;447;p41"/>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448" name="Google Shape;448;p41"/>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449" name="Google Shape;449;p41"/>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450" name="Google Shape;450;p41"/>
          <p:cNvCxnSpPr/>
          <p:nvPr/>
        </p:nvCxnSpPr>
        <p:spPr>
          <a:xfrm rot="10800000">
            <a:off x="4820825" y="2521266"/>
            <a:ext cx="1260600" cy="111000"/>
          </a:xfrm>
          <a:prstGeom prst="straightConnector1">
            <a:avLst/>
          </a:prstGeom>
          <a:noFill/>
          <a:ln cap="flat" cmpd="sng" w="9525">
            <a:solidFill>
              <a:schemeClr val="accent1"/>
            </a:solidFill>
            <a:prstDash val="solid"/>
            <a:round/>
            <a:headEnd len="med" w="med" type="none"/>
            <a:tailEnd len="med" w="med" type="none"/>
          </a:ln>
        </p:spPr>
      </p:cxnSp>
      <p:cxnSp>
        <p:nvCxnSpPr>
          <p:cNvPr id="451" name="Google Shape;451;p41"/>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452" name="Google Shape;452;p41"/>
          <p:cNvCxnSpPr/>
          <p:nvPr/>
        </p:nvCxnSpPr>
        <p:spPr>
          <a:xfrm flipH="1">
            <a:off x="3580325" y="2460800"/>
            <a:ext cx="1210200" cy="100800"/>
          </a:xfrm>
          <a:prstGeom prst="straightConnector1">
            <a:avLst/>
          </a:prstGeom>
          <a:noFill/>
          <a:ln cap="flat" cmpd="sng" w="9525">
            <a:solidFill>
              <a:schemeClr val="accent1"/>
            </a:solidFill>
            <a:prstDash val="solid"/>
            <a:round/>
            <a:headEnd len="med" w="med" type="none"/>
            <a:tailEnd len="med" w="med" type="none"/>
          </a:ln>
        </p:spPr>
      </p:cxnSp>
      <p:cxnSp>
        <p:nvCxnSpPr>
          <p:cNvPr id="453" name="Google Shape;453;p41"/>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454" name="Google Shape;454;p41"/>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455" name="Google Shape;455;p41"/>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56" name="Google Shape;456;p41"/>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457" name="Google Shape;457;p41"/>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458" name="Google Shape;458;p41"/>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459" name="Google Shape;459;p41"/>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460" name="Google Shape;460;p41"/>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461" name="Google Shape;461;p41"/>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462" name="Google Shape;462;p41"/>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463" name="Google Shape;463;p41"/>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64" name="Google Shape;464;p41"/>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465" name="Google Shape;465;p41"/>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466" name="Google Shape;466;p41"/>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467" name="Google Shape;467;p41"/>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468" name="Google Shape;468;p41"/>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469" name="Google Shape;469;p41"/>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470" name="Google Shape;470;p41"/>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471" name="Google Shape;471;p41"/>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472" name="Google Shape;472;p41"/>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473" name="Google Shape;473;p41"/>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74" name="Google Shape;474;p41"/>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475" name="Google Shape;475;p41"/>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476" name="Google Shape;476;p41"/>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477" name="Google Shape;477;p41"/>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478" name="Google Shape;478;p41"/>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479" name="Google Shape;479;p41"/>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480" name="Google Shape;480;p41"/>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481" name="Google Shape;481;p41"/>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82" name="Google Shape;482;p41"/>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483" name="Google Shape;483;p41"/>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484" name="Google Shape;484;p41"/>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485" name="Google Shape;485;p41"/>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486" name="Google Shape;486;p41"/>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487" name="Google Shape;487;p41"/>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488" name="Google Shape;488;p41"/>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489" name="Google Shape;489;p41"/>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490" name="Google Shape;490;p41"/>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491" name="Google Shape;491;p41"/>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492" name="Google Shape;492;p41"/>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493" name="Google Shape;493;p41"/>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494" name="Google Shape;494;p41"/>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495" name="Google Shape;495;p41"/>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496" name="Google Shape;496;p41"/>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497" name="Google Shape;497;p41"/>
          <p:cNvCxnSpPr/>
          <p:nvPr/>
        </p:nvCxnSpPr>
        <p:spPr>
          <a:xfrm flipH="1" rot="10800000">
            <a:off x="2854088" y="236810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498" name="Google Shape;498;p41"/>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499" name="Google Shape;499;p41"/>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00" name="Google Shape;500;p41"/>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501" name="Google Shape;501;p41"/>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502" name="Google Shape;502;p41"/>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503" name="Google Shape;503;p41"/>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504" name="Google Shape;504;p41"/>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505" name="Google Shape;505;p41"/>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506" name="Google Shape;506;p41"/>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507" name="Google Shape;507;p41"/>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508" name="Google Shape;508;p41"/>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509" name="Google Shape;509;p41"/>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10" name="Google Shape;510;p41"/>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511" name="Google Shape;511;p41"/>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512" name="Google Shape;512;p41"/>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513" name="Google Shape;513;p41"/>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514" name="Google Shape;514;p41"/>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515" name="Google Shape;515;p41"/>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516" name="Google Shape;516;p41"/>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517" name="Google Shape;517;p41"/>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18" name="Google Shape;518;p41"/>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519" name="Google Shape;519;p41"/>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520" name="Google Shape;520;p41"/>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521" name="Google Shape;521;p41"/>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522" name="Google Shape;522;p41"/>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523" name="Google Shape;523;p41"/>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524" name="Google Shape;524;p41"/>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525" name="Google Shape;525;p41"/>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526" name="Google Shape;526;p41"/>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527" name="Google Shape;527;p41"/>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28" name="Google Shape;528;p41"/>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529" name="Google Shape;529;p41"/>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530" name="Google Shape;530;p41"/>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531" name="Google Shape;531;p41"/>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532" name="Google Shape;532;p41"/>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533" name="Google Shape;533;p41"/>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534" name="Google Shape;534;p41"/>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535" name="Google Shape;535;p41"/>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36" name="Google Shape;536;p41"/>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537" name="Google Shape;537;p41"/>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538" name="Google Shape;538;p41"/>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539" name="Google Shape;539;p41"/>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540" name="Google Shape;540;p41"/>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541" name="Google Shape;541;p41"/>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542" name="Google Shape;542;p41"/>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543" name="Google Shape;543;p41"/>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544" name="Google Shape;544;p41"/>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545" name="Google Shape;545;p41"/>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46" name="Google Shape;546;p41"/>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547" name="Google Shape;547;p41"/>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548" name="Google Shape;548;p41"/>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549" name="Google Shape;549;p41"/>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550" name="Google Shape;550;p41"/>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551" name="Google Shape;551;p41"/>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552" name="Google Shape;552;p41"/>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553" name="Google Shape;553;p41"/>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54" name="Google Shape;554;p41"/>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555" name="Google Shape;555;p41"/>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556" name="Google Shape;556;p41"/>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557" name="Google Shape;557;p41"/>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558" name="Google Shape;558;p41"/>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559" name="Google Shape;559;p41"/>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560" name="Google Shape;560;p41"/>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561" name="Google Shape;561;p41"/>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562" name="Google Shape;562;p41"/>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563" name="Google Shape;563;p41"/>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564" name="Google Shape;564;p41"/>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565" name="Google Shape;565;p41"/>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566" name="Google Shape;566;p41"/>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567" name="Google Shape;567;p41"/>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568" name="Google Shape;568;p41"/>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569" name="Google Shape;569;p41"/>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570" name="Google Shape;570;p41"/>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72" name="Google Shape;72;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en">
                <a:solidFill>
                  <a:schemeClr val="dk1"/>
                </a:solidFill>
              </a:rPr>
              <a:t>13:30 - 13:45 - Welcome and introduction</a:t>
            </a:r>
            <a:endParaRPr b="1">
              <a:solidFill>
                <a:schemeClr val="dk1"/>
              </a:solidFill>
            </a:endParaRPr>
          </a:p>
          <a:p>
            <a:pPr indent="0" lvl="0" marL="0" rtl="0" algn="l">
              <a:spcBef>
                <a:spcPts val="1200"/>
              </a:spcBef>
              <a:spcAft>
                <a:spcPts val="0"/>
              </a:spcAft>
              <a:buNone/>
            </a:pPr>
            <a:r>
              <a:rPr lang="en">
                <a:solidFill>
                  <a:schemeClr val="lt2"/>
                </a:solidFill>
              </a:rPr>
              <a:t>13:45 - 14:30 - ‘Keynote’ - UK TRE Community update</a:t>
            </a:r>
            <a:endParaRPr>
              <a:solidFill>
                <a:schemeClr val="lt2"/>
              </a:solidFill>
            </a:endParaRPr>
          </a:p>
          <a:p>
            <a:pPr indent="0" lvl="0" marL="0" rtl="0" algn="l">
              <a:spcBef>
                <a:spcPts val="1200"/>
              </a:spcBef>
              <a:spcAft>
                <a:spcPts val="0"/>
              </a:spcAft>
              <a:buNone/>
            </a:pPr>
            <a:r>
              <a:rPr lang="en">
                <a:solidFill>
                  <a:schemeClr val="lt2"/>
                </a:solidFill>
              </a:rPr>
              <a:t>14:30 - 14:45 - Community updates</a:t>
            </a:r>
            <a:endParaRPr>
              <a:solidFill>
                <a:schemeClr val="lt2"/>
              </a:solidFill>
            </a:endParaRPr>
          </a:p>
          <a:p>
            <a:pPr indent="0" lvl="0" marL="0" rtl="0" algn="l">
              <a:spcBef>
                <a:spcPts val="1200"/>
              </a:spcBef>
              <a:spcAft>
                <a:spcPts val="0"/>
              </a:spcAft>
              <a:buNone/>
            </a:pPr>
            <a:r>
              <a:rPr i="1" lang="en">
                <a:solidFill>
                  <a:schemeClr val="lt2"/>
                </a:solidFill>
              </a:rPr>
              <a:t>14:45 - 14:55 - Break</a:t>
            </a:r>
            <a:endParaRPr i="1">
              <a:solidFill>
                <a:schemeClr val="lt2"/>
              </a:solidFill>
            </a:endParaRPr>
          </a:p>
          <a:p>
            <a:pPr indent="0" lvl="0" marL="0" rtl="0" algn="l">
              <a:spcBef>
                <a:spcPts val="1200"/>
              </a:spcBef>
              <a:spcAft>
                <a:spcPts val="0"/>
              </a:spcAft>
              <a:buNone/>
            </a:pPr>
            <a:r>
              <a:rPr lang="en">
                <a:solidFill>
                  <a:schemeClr val="lt2"/>
                </a:solidFill>
              </a:rPr>
              <a:t>15:00 - 15:45 - Breakout session 1</a:t>
            </a:r>
            <a:endParaRPr>
              <a:solidFill>
                <a:schemeClr val="lt2"/>
              </a:solidFill>
            </a:endParaRPr>
          </a:p>
          <a:p>
            <a:pPr indent="0" lvl="0" marL="0" rtl="0" algn="l">
              <a:spcBef>
                <a:spcPts val="1200"/>
              </a:spcBef>
              <a:spcAft>
                <a:spcPts val="0"/>
              </a:spcAft>
              <a:buNone/>
            </a:pPr>
            <a:r>
              <a:rPr i="1" lang="en">
                <a:solidFill>
                  <a:schemeClr val="lt2"/>
                </a:solidFill>
              </a:rPr>
              <a:t>15:45 - 15:55 - Break</a:t>
            </a:r>
            <a:endParaRPr i="1">
              <a:solidFill>
                <a:schemeClr val="lt2"/>
              </a:solidFill>
            </a:endParaRPr>
          </a:p>
          <a:p>
            <a:pPr indent="0" lvl="0" marL="0" rtl="0" algn="l">
              <a:spcBef>
                <a:spcPts val="1200"/>
              </a:spcBef>
              <a:spcAft>
                <a:spcPts val="0"/>
              </a:spcAft>
              <a:buNone/>
            </a:pPr>
            <a:r>
              <a:rPr lang="en">
                <a:solidFill>
                  <a:schemeClr val="lt2"/>
                </a:solidFill>
              </a:rPr>
              <a:t>16:00 - 16:45 - Breakout session 2</a:t>
            </a:r>
            <a:endParaRPr>
              <a:solidFill>
                <a:schemeClr val="lt2"/>
              </a:solidFill>
            </a:endParaRPr>
          </a:p>
          <a:p>
            <a:pPr indent="0" lvl="0" marL="0" rtl="0" algn="l">
              <a:spcBef>
                <a:spcPts val="1200"/>
              </a:spcBef>
              <a:spcAft>
                <a:spcPts val="1200"/>
              </a:spcAft>
              <a:buNone/>
            </a:pPr>
            <a:r>
              <a:rPr lang="en">
                <a:solidFill>
                  <a:schemeClr val="lt2"/>
                </a:solidFill>
              </a:rPr>
              <a:t>16:45 - 17:00 - Wrap up</a:t>
            </a:r>
            <a:endParaRPr>
              <a:solidFill>
                <a:schemeClr val="lt2"/>
              </a:solidFill>
            </a:endParaRPr>
          </a:p>
        </p:txBody>
      </p:sp>
      <p:pic>
        <p:nvPicPr>
          <p:cNvPr id="73" name="Google Shape;73;p1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4" name="Google Shape;74;p1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5" name="Google Shape;75;p1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76" name="Google Shape;76;p1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576" name="Google Shape;576;p4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577" name="Google Shape;577;p4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578" name="Google Shape;578;p4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579" name="Google Shape;579;p4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580" name="Google Shape;580;p42"/>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581" name="Google Shape;581;p42"/>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582" name="Google Shape;582;p42"/>
          <p:cNvSpPr txBox="1"/>
          <p:nvPr/>
        </p:nvSpPr>
        <p:spPr>
          <a:xfrm>
            <a:off x="7856450" y="3788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cxnSp>
        <p:nvCxnSpPr>
          <p:cNvPr id="583" name="Google Shape;583;p42"/>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84" name="Google Shape;584;p42"/>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585" name="Google Shape;585;p42"/>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586" name="Google Shape;586;p42"/>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587" name="Google Shape;587;p42"/>
          <p:cNvCxnSpPr/>
          <p:nvPr/>
        </p:nvCxnSpPr>
        <p:spPr>
          <a:xfrm rot="10800000">
            <a:off x="3529925" y="2592066"/>
            <a:ext cx="2551500" cy="40200"/>
          </a:xfrm>
          <a:prstGeom prst="straightConnector1">
            <a:avLst/>
          </a:prstGeom>
          <a:noFill/>
          <a:ln cap="flat" cmpd="sng" w="9525">
            <a:solidFill>
              <a:schemeClr val="accent1"/>
            </a:solidFill>
            <a:prstDash val="solid"/>
            <a:round/>
            <a:headEnd len="med" w="med" type="none"/>
            <a:tailEnd len="med" w="med" type="none"/>
          </a:ln>
        </p:spPr>
      </p:cxnSp>
      <p:cxnSp>
        <p:nvCxnSpPr>
          <p:cNvPr id="588" name="Google Shape;588;p42"/>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589" name="Google Shape;589;p42"/>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590" name="Google Shape;590;p42"/>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591" name="Google Shape;591;p42"/>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592" name="Google Shape;592;p42"/>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593" name="Google Shape;593;p42"/>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594" name="Google Shape;594;p42"/>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595" name="Google Shape;595;p42"/>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596" name="Google Shape;596;p42"/>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597" name="Google Shape;597;p42"/>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598" name="Google Shape;598;p42"/>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599" name="Google Shape;599;p42"/>
          <p:cNvCxnSpPr/>
          <p:nvPr/>
        </p:nvCxnSpPr>
        <p:spPr>
          <a:xfrm rot="10800000">
            <a:off x="4820825" y="2521266"/>
            <a:ext cx="1260600" cy="111000"/>
          </a:xfrm>
          <a:prstGeom prst="straightConnector1">
            <a:avLst/>
          </a:prstGeom>
          <a:noFill/>
          <a:ln cap="flat" cmpd="sng" w="9525">
            <a:solidFill>
              <a:schemeClr val="accent1"/>
            </a:solidFill>
            <a:prstDash val="solid"/>
            <a:round/>
            <a:headEnd len="med" w="med" type="none"/>
            <a:tailEnd len="med" w="med" type="none"/>
          </a:ln>
        </p:spPr>
      </p:cxnSp>
      <p:cxnSp>
        <p:nvCxnSpPr>
          <p:cNvPr id="600" name="Google Shape;600;p42"/>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601" name="Google Shape;601;p42"/>
          <p:cNvCxnSpPr/>
          <p:nvPr/>
        </p:nvCxnSpPr>
        <p:spPr>
          <a:xfrm flipH="1">
            <a:off x="3580325" y="2460800"/>
            <a:ext cx="1210200" cy="100800"/>
          </a:xfrm>
          <a:prstGeom prst="straightConnector1">
            <a:avLst/>
          </a:prstGeom>
          <a:noFill/>
          <a:ln cap="flat" cmpd="sng" w="9525">
            <a:solidFill>
              <a:schemeClr val="accent1"/>
            </a:solidFill>
            <a:prstDash val="solid"/>
            <a:round/>
            <a:headEnd len="med" w="med" type="none"/>
            <a:tailEnd len="med" w="med" type="none"/>
          </a:ln>
        </p:spPr>
      </p:cxnSp>
      <p:cxnSp>
        <p:nvCxnSpPr>
          <p:cNvPr id="602" name="Google Shape;602;p42"/>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603" name="Google Shape;603;p42"/>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604" name="Google Shape;604;p42"/>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05" name="Google Shape;605;p42"/>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606" name="Google Shape;606;p42"/>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607" name="Google Shape;607;p42"/>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608" name="Google Shape;608;p42"/>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609" name="Google Shape;609;p42"/>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610" name="Google Shape;610;p42"/>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611" name="Google Shape;611;p42"/>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612" name="Google Shape;612;p42"/>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13" name="Google Shape;613;p42"/>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614" name="Google Shape;614;p42"/>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615" name="Google Shape;615;p42"/>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616" name="Google Shape;616;p42"/>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617" name="Google Shape;617;p42"/>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618" name="Google Shape;618;p42"/>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619" name="Google Shape;619;p42"/>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620" name="Google Shape;620;p42"/>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621" name="Google Shape;621;p42"/>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622" name="Google Shape;622;p42"/>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23" name="Google Shape;623;p42"/>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624" name="Google Shape;624;p42"/>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625" name="Google Shape;625;p42"/>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626" name="Google Shape;626;p42"/>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627" name="Google Shape;627;p42"/>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628" name="Google Shape;628;p42"/>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629" name="Google Shape;629;p42"/>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630" name="Google Shape;630;p42"/>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31" name="Google Shape;631;p42"/>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632" name="Google Shape;632;p42"/>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633" name="Google Shape;633;p42"/>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634" name="Google Shape;634;p42"/>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635" name="Google Shape;635;p42"/>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636" name="Google Shape;636;p42"/>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637" name="Google Shape;637;p42"/>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638" name="Google Shape;638;p42"/>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639" name="Google Shape;639;p42"/>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640" name="Google Shape;640;p42"/>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41" name="Google Shape;641;p42"/>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642" name="Google Shape;642;p42"/>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643" name="Google Shape;643;p42"/>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644" name="Google Shape;644;p42"/>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645" name="Google Shape;645;p42"/>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646" name="Google Shape;646;p42"/>
          <p:cNvCxnSpPr/>
          <p:nvPr/>
        </p:nvCxnSpPr>
        <p:spPr>
          <a:xfrm flipH="1" rot="10800000">
            <a:off x="2854088" y="236810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647" name="Google Shape;647;p42"/>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648" name="Google Shape;648;p42"/>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49" name="Google Shape;649;p42"/>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650" name="Google Shape;650;p42"/>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651" name="Google Shape;651;p42"/>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652" name="Google Shape;652;p42"/>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653" name="Google Shape;653;p42"/>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654" name="Google Shape;654;p42"/>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655" name="Google Shape;655;p42"/>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656" name="Google Shape;656;p42"/>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657" name="Google Shape;657;p42"/>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658" name="Google Shape;658;p42"/>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59" name="Google Shape;659;p42"/>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660" name="Google Shape;660;p42"/>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661" name="Google Shape;661;p42"/>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662" name="Google Shape;662;p42"/>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663" name="Google Shape;663;p42"/>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664" name="Google Shape;664;p42"/>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665" name="Google Shape;665;p42"/>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666" name="Google Shape;666;p42"/>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67" name="Google Shape;667;p42"/>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668" name="Google Shape;668;p42"/>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669" name="Google Shape;669;p42"/>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670" name="Google Shape;670;p42"/>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671" name="Google Shape;671;p42"/>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672" name="Google Shape;672;p42"/>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673" name="Google Shape;673;p42"/>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674" name="Google Shape;674;p42"/>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675" name="Google Shape;675;p42"/>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676" name="Google Shape;676;p42"/>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77" name="Google Shape;677;p42"/>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678" name="Google Shape;678;p42"/>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679" name="Google Shape;679;p42"/>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680" name="Google Shape;680;p42"/>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681" name="Google Shape;681;p42"/>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682" name="Google Shape;682;p42"/>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683" name="Google Shape;683;p42"/>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684" name="Google Shape;684;p42"/>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85" name="Google Shape;685;p42"/>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686" name="Google Shape;686;p42"/>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687" name="Google Shape;687;p42"/>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688" name="Google Shape;688;p42"/>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689" name="Google Shape;689;p42"/>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690" name="Google Shape;690;p42"/>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691" name="Google Shape;691;p42"/>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692" name="Google Shape;692;p42"/>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693" name="Google Shape;693;p42"/>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694" name="Google Shape;694;p42"/>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695" name="Google Shape;695;p42"/>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696" name="Google Shape;696;p42"/>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697" name="Google Shape;697;p42"/>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698" name="Google Shape;698;p42"/>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699" name="Google Shape;699;p42"/>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700" name="Google Shape;700;p42"/>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701" name="Google Shape;701;p42"/>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702" name="Google Shape;702;p42"/>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703" name="Google Shape;703;p42"/>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704" name="Google Shape;704;p42"/>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705" name="Google Shape;705;p42"/>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706" name="Google Shape;706;p42"/>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707" name="Google Shape;707;p42"/>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708" name="Google Shape;708;p42"/>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709" name="Google Shape;709;p42"/>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710" name="Google Shape;710;p42"/>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711" name="Google Shape;711;p42"/>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712" name="Google Shape;712;p42"/>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713" name="Google Shape;713;p42"/>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714" name="Google Shape;714;p42"/>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715" name="Google Shape;715;p42"/>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716" name="Google Shape;716;p42"/>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717" name="Google Shape;717;p42"/>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718" name="Google Shape;718;p42"/>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719" name="Google Shape;719;p42"/>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720" name="Google Shape;720;p42"/>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726" name="Google Shape;726;p4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27" name="Google Shape;727;p4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28" name="Google Shape;728;p4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729" name="Google Shape;729;p4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730" name="Google Shape;730;p43"/>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731" name="Google Shape;731;p43"/>
          <p:cNvSpPr txBox="1"/>
          <p:nvPr/>
        </p:nvSpPr>
        <p:spPr>
          <a:xfrm>
            <a:off x="7826175" y="25766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Knowledge</a:t>
            </a:r>
            <a:endParaRPr sz="1800">
              <a:solidFill>
                <a:schemeClr val="dk2"/>
              </a:solidFill>
            </a:endParaRPr>
          </a:p>
        </p:txBody>
      </p:sp>
      <p:sp>
        <p:nvSpPr>
          <p:cNvPr id="732" name="Google Shape;732;p43"/>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sp>
        <p:nvSpPr>
          <p:cNvPr id="733" name="Google Shape;733;p43"/>
          <p:cNvSpPr/>
          <p:nvPr/>
        </p:nvSpPr>
        <p:spPr>
          <a:xfrm>
            <a:off x="4430850" y="25433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4" name="Google Shape;734;p43"/>
          <p:cNvSpPr/>
          <p:nvPr/>
        </p:nvSpPr>
        <p:spPr>
          <a:xfrm>
            <a:off x="1658525" y="31889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5" name="Google Shape;735;p43"/>
          <p:cNvSpPr/>
          <p:nvPr/>
        </p:nvSpPr>
        <p:spPr>
          <a:xfrm>
            <a:off x="7326275" y="31889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4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741" name="Google Shape;741;p4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42" name="Google Shape;742;p4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43" name="Google Shape;743;p4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744" name="Google Shape;744;p4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745" name="Google Shape;745;p44"/>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746" name="Google Shape;746;p44"/>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4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752" name="Google Shape;752;p4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53" name="Google Shape;753;p4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54" name="Google Shape;754;p4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755" name="Google Shape;755;p4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756" name="Google Shape;756;p45"/>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757" name="Google Shape;757;p45"/>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758" name="Google Shape;758;p45"/>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sp>
        <p:nvSpPr>
          <p:cNvPr id="759" name="Google Shape;759;p45"/>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p4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765" name="Google Shape;765;p4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66" name="Google Shape;766;p4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67" name="Google Shape;767;p4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768" name="Google Shape;768;p4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769" name="Google Shape;769;p46"/>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770" name="Google Shape;770;p46"/>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771" name="Google Shape;771;p46"/>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772" name="Google Shape;772;p46"/>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773" name="Google Shape;773;p46"/>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774" name="Google Shape;774;p46"/>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780" name="Google Shape;780;p4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81" name="Google Shape;781;p4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82" name="Google Shape;782;p4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783" name="Google Shape;783;p4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784" name="Google Shape;784;p47"/>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785" name="Google Shape;785;p47"/>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786" name="Google Shape;786;p47"/>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787" name="Google Shape;787;p47"/>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788" name="Google Shape;788;p47"/>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789" name="Google Shape;789;p47"/>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790" name="Google Shape;790;p47"/>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791" name="Google Shape;791;p47"/>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4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797" name="Google Shape;797;p4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798" name="Google Shape;798;p4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799" name="Google Shape;799;p4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800" name="Google Shape;800;p4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801" name="Google Shape;801;p48"/>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802" name="Google Shape;802;p48"/>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803" name="Google Shape;803;p48"/>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804" name="Google Shape;804;p48"/>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805" name="Google Shape;805;p48"/>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806" name="Google Shape;806;p48"/>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807" name="Google Shape;807;p48"/>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808" name="Google Shape;808;p48"/>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809" name="Google Shape;809;p48"/>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810" name="Google Shape;810;p48"/>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p4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816" name="Google Shape;816;p4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817" name="Google Shape;817;p4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818" name="Google Shape;818;p4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819" name="Google Shape;819;p4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820" name="Google Shape;820;p49"/>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sp>
        <p:nvSpPr>
          <p:cNvPr id="821" name="Google Shape;821;p49"/>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822" name="Google Shape;822;p49"/>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sp>
        <p:nvSpPr>
          <p:cNvPr id="823" name="Google Shape;823;p49"/>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824" name="Google Shape;824;p49"/>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825" name="Google Shape;825;p49"/>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826" name="Google Shape;826;p49"/>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827" name="Google Shape;827;p49"/>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828" name="Google Shape;828;p49"/>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829" name="Google Shape;829;p49"/>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830" name="Google Shape;830;p49"/>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831" name="Google Shape;831;p49"/>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832" name="Google Shape;832;p49"/>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833" name="Google Shape;833;p49"/>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834" name="Google Shape;834;p49"/>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835" name="Google Shape;835;p49"/>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836" name="Google Shape;836;p49"/>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837" name="Google Shape;837;p49"/>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38" name="Google Shape;838;p49"/>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39" name="Google Shape;839;p49"/>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40" name="Google Shape;840;p49"/>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41" name="Google Shape;841;p49"/>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42" name="Google Shape;842;p49"/>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843" name="Google Shape;843;p49"/>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44" name="Google Shape;844;p49"/>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45" name="Google Shape;845;p49"/>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46" name="Google Shape;846;p49"/>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47" name="Google Shape;847;p49"/>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48" name="Google Shape;848;p49"/>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849" name="Google Shape;849;p49"/>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50" name="Google Shape;850;p49"/>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51" name="Google Shape;851;p49"/>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52" name="Google Shape;852;p49"/>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53" name="Google Shape;853;p49"/>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54" name="Google Shape;854;p49"/>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55" name="Google Shape;855;p49"/>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56" name="Google Shape;856;p49"/>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57" name="Google Shape;857;p49"/>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858" name="Google Shape;858;p49"/>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59" name="Google Shape;859;p49"/>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60" name="Google Shape;860;p49"/>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61" name="Google Shape;861;p49"/>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62" name="Google Shape;862;p49"/>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863" name="Google Shape;863;p49"/>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64" name="Google Shape;864;p49"/>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65" name="Google Shape;865;p49"/>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66" name="Google Shape;866;p49"/>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67" name="Google Shape;867;p49"/>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68" name="Google Shape;868;p49"/>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869" name="Google Shape;869;p49"/>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870" name="Google Shape;870;p49"/>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871" name="Google Shape;871;p49"/>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872" name="Google Shape;872;p49"/>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873" name="Google Shape;873;p49"/>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874" name="Google Shape;874;p49"/>
          <p:cNvSpPr txBox="1"/>
          <p:nvPr/>
        </p:nvSpPr>
        <p:spPr>
          <a:xfrm>
            <a:off x="3244525"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875" name="Google Shape;875;p49"/>
          <p:cNvSpPr txBox="1"/>
          <p:nvPr/>
        </p:nvSpPr>
        <p:spPr>
          <a:xfrm>
            <a:off x="5168225"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876" name="Google Shape;876;p49"/>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5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882" name="Google Shape;882;p5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883" name="Google Shape;883;p5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884" name="Google Shape;884;p5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885" name="Google Shape;885;p5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886" name="Google Shape;886;p50"/>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887" name="Google Shape;887;p50"/>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888" name="Google Shape;888;p50"/>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889" name="Google Shape;889;p50"/>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890" name="Google Shape;890;p50"/>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891" name="Google Shape;891;p50"/>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892" name="Google Shape;892;p50"/>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893" name="Google Shape;893;p50"/>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894" name="Google Shape;894;p50"/>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895" name="Google Shape;895;p50"/>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896" name="Google Shape;896;p50"/>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897" name="Google Shape;897;p50"/>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898" name="Google Shape;898;p50"/>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899" name="Google Shape;899;p50"/>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900" name="Google Shape;900;p50"/>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901" name="Google Shape;901;p50"/>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902" name="Google Shape;902;p50"/>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903" name="Google Shape;903;p50"/>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904" name="Google Shape;904;p50"/>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905" name="Google Shape;905;p50"/>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906" name="Google Shape;906;p50"/>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907" name="Google Shape;907;p50"/>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908" name="Google Shape;908;p50"/>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909" name="Google Shape;909;p50"/>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910" name="Google Shape;910;p50"/>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911" name="Google Shape;911;p50"/>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12" name="Google Shape;912;p50"/>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913" name="Google Shape;913;p50"/>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914" name="Google Shape;914;p50"/>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915" name="Google Shape;915;p50"/>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916" name="Google Shape;916;p50"/>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917" name="Google Shape;917;p50"/>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918" name="Google Shape;918;p50"/>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919" name="Google Shape;919;p50"/>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20" name="Google Shape;920;p50"/>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921" name="Google Shape;921;p50"/>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922" name="Google Shape;922;p50"/>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923" name="Google Shape;923;p50"/>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924" name="Google Shape;924;p50"/>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925" name="Google Shape;925;p50"/>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926" name="Google Shape;926;p50"/>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927" name="Google Shape;927;p50"/>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928" name="Google Shape;928;p50"/>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929" name="Google Shape;929;p50"/>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30" name="Google Shape;930;p50"/>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931" name="Google Shape;931;p50"/>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932" name="Google Shape;932;p50"/>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933" name="Google Shape;933;p50"/>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934" name="Google Shape;934;p50"/>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935" name="Google Shape;935;p50"/>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936" name="Google Shape;936;p50"/>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937" name="Google Shape;937;p50"/>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38" name="Google Shape;938;p50"/>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939" name="Google Shape;939;p50"/>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940" name="Google Shape;940;p50"/>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941" name="Google Shape;941;p50"/>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942" name="Google Shape;942;p50"/>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943" name="Google Shape;943;p50"/>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944" name="Google Shape;944;p50"/>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945" name="Google Shape;945;p50"/>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946" name="Google Shape;946;p50"/>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947" name="Google Shape;947;p50"/>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48" name="Google Shape;948;p50"/>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949" name="Google Shape;949;p50"/>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950" name="Google Shape;950;p50"/>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951" name="Google Shape;951;p50"/>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952" name="Google Shape;952;p50"/>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953" name="Google Shape;953;p50"/>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954" name="Google Shape;954;p50"/>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955" name="Google Shape;955;p50"/>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56" name="Google Shape;956;p50"/>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957" name="Google Shape;957;p50"/>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958" name="Google Shape;958;p50"/>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959" name="Google Shape;959;p50"/>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960" name="Google Shape;960;p50"/>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961" name="Google Shape;961;p50"/>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962" name="Google Shape;962;p50"/>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963" name="Google Shape;963;p50"/>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964" name="Google Shape;964;p50"/>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965" name="Google Shape;965;p50"/>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66" name="Google Shape;966;p50"/>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967" name="Google Shape;967;p50"/>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968" name="Google Shape;968;p50"/>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969" name="Google Shape;969;p50"/>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970" name="Google Shape;970;p50"/>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971" name="Google Shape;971;p50"/>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972" name="Google Shape;972;p50"/>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73" name="Google Shape;973;p50"/>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974" name="Google Shape;974;p50"/>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975" name="Google Shape;975;p50"/>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976" name="Google Shape;976;p50"/>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977" name="Google Shape;977;p50"/>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978" name="Google Shape;978;p50"/>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979" name="Google Shape;979;p50"/>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980" name="Google Shape;980;p50"/>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981" name="Google Shape;981;p50"/>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982" name="Google Shape;982;p50"/>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83" name="Google Shape;983;p50"/>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984" name="Google Shape;984;p50"/>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985" name="Google Shape;985;p50"/>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986" name="Google Shape;986;p50"/>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987" name="Google Shape;987;p50"/>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988" name="Google Shape;988;p50"/>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989" name="Google Shape;989;p50"/>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990" name="Google Shape;990;p50"/>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991" name="Google Shape;991;p50"/>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992" name="Google Shape;992;p50"/>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993" name="Google Shape;993;p50"/>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994" name="Google Shape;994;p50"/>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995" name="Google Shape;995;p50"/>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996" name="Google Shape;996;p50"/>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997" name="Google Shape;997;p50"/>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998" name="Google Shape;998;p50"/>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999" name="Google Shape;999;p50"/>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000" name="Google Shape;1000;p50"/>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01" name="Google Shape;1001;p50"/>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002" name="Google Shape;1002;p50"/>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003" name="Google Shape;1003;p50"/>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004" name="Google Shape;1004;p50"/>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005" name="Google Shape;1005;p50"/>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006" name="Google Shape;1006;p50"/>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007" name="Google Shape;1007;p50"/>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008" name="Google Shape;1008;p50"/>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09" name="Google Shape;1009;p50"/>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010" name="Google Shape;1010;p50"/>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011" name="Google Shape;1011;p50"/>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012" name="Google Shape;1012;p50"/>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013" name="Google Shape;1013;p50"/>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014" name="Google Shape;1014;p50"/>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015" name="Google Shape;1015;p50"/>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016" name="Google Shape;1016;p50"/>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017" name="Google Shape;1017;p50"/>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018" name="Google Shape;1018;p50"/>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19" name="Google Shape;1019;p50"/>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020" name="Google Shape;1020;p50"/>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021" name="Google Shape;1021;p50"/>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022" name="Google Shape;1022;p50"/>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023" name="Google Shape;1023;p50"/>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024" name="Google Shape;1024;p50"/>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025" name="Google Shape;1025;p50"/>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026" name="Google Shape;1026;p50"/>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27" name="Google Shape;1027;p50"/>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028" name="Google Shape;1028;p50"/>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029" name="Google Shape;1029;p50"/>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030" name="Google Shape;1030;p50"/>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031" name="Google Shape;1031;p50"/>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032" name="Google Shape;1032;p50"/>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033" name="Google Shape;1033;p50"/>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034" name="Google Shape;1034;p50"/>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035" name="Google Shape;1035;p50"/>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1036" name="Google Shape;1036;p50"/>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1037" name="Google Shape;1037;p50"/>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1038" name="Google Shape;1038;p50"/>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1039" name="Google Shape;1039;p50"/>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1040" name="Google Shape;1040;p50"/>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1041" name="Google Shape;1041;p50"/>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1042" name="Google Shape;1042;p50"/>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1043" name="Google Shape;1043;p50"/>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5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1049" name="Google Shape;1049;p5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050" name="Google Shape;1050;p5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051" name="Google Shape;1051;p5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052" name="Google Shape;1052;p5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053" name="Google Shape;1053;p51"/>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1054" name="Google Shape;1054;p51"/>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1055" name="Google Shape;1055;p51"/>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1056" name="Google Shape;1056;p51"/>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1057" name="Google Shape;1057;p51"/>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1058" name="Google Shape;1058;p51"/>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1059" name="Google Shape;1059;p51"/>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1060" name="Google Shape;1060;p51"/>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1061" name="Google Shape;1061;p51"/>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1062" name="Google Shape;1062;p51"/>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1063" name="Google Shape;1063;p51"/>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1064" name="Google Shape;1064;p51"/>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1065" name="Google Shape;1065;p51"/>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1066" name="Google Shape;1066;p51"/>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1067" name="Google Shape;1067;p51"/>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1068" name="Google Shape;1068;p51"/>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1069" name="Google Shape;1069;p51"/>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1070" name="Google Shape;1070;p51"/>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1071" name="Google Shape;1071;p51"/>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1072" name="Google Shape;1072;p51"/>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1073" name="Google Shape;1073;p51"/>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1074" name="Google Shape;1074;p51"/>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1075" name="Google Shape;1075;p51"/>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1076" name="Google Shape;1076;p51"/>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1077" name="Google Shape;1077;p51"/>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078" name="Google Shape;1078;p51"/>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79" name="Google Shape;1079;p51"/>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080" name="Google Shape;1080;p51"/>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081" name="Google Shape;1081;p51"/>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082" name="Google Shape;1082;p51"/>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083" name="Google Shape;1083;p51"/>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084" name="Google Shape;1084;p51"/>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085" name="Google Shape;1085;p51"/>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086" name="Google Shape;1086;p51"/>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87" name="Google Shape;1087;p51"/>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088" name="Google Shape;1088;p51"/>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089" name="Google Shape;1089;p51"/>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090" name="Google Shape;1090;p51"/>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091" name="Google Shape;1091;p51"/>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092" name="Google Shape;1092;p51"/>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093" name="Google Shape;1093;p51"/>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094" name="Google Shape;1094;p51"/>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095" name="Google Shape;1095;p51"/>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096" name="Google Shape;1096;p51"/>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097" name="Google Shape;1097;p51"/>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098" name="Google Shape;1098;p51"/>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099" name="Google Shape;1099;p51"/>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100" name="Google Shape;1100;p51"/>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101" name="Google Shape;1101;p51"/>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102" name="Google Shape;1102;p51"/>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103" name="Google Shape;1103;p51"/>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104" name="Google Shape;1104;p51"/>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05" name="Google Shape;1105;p51"/>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106" name="Google Shape;1106;p51"/>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107" name="Google Shape;1107;p51"/>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108" name="Google Shape;1108;p51"/>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109" name="Google Shape;1109;p51"/>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110" name="Google Shape;1110;p51"/>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111" name="Google Shape;1111;p51"/>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112" name="Google Shape;1112;p51"/>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113" name="Google Shape;1113;p51"/>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114" name="Google Shape;1114;p51"/>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15" name="Google Shape;1115;p51"/>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116" name="Google Shape;1116;p51"/>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117" name="Google Shape;1117;p51"/>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118" name="Google Shape;1118;p51"/>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119" name="Google Shape;1119;p51"/>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120" name="Google Shape;1120;p51"/>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121" name="Google Shape;1121;p51"/>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122" name="Google Shape;1122;p51"/>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23" name="Google Shape;1123;p51"/>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124" name="Google Shape;1124;p51"/>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125" name="Google Shape;1125;p51"/>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126" name="Google Shape;1126;p51"/>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127" name="Google Shape;1127;p51"/>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128" name="Google Shape;1128;p51"/>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129" name="Google Shape;1129;p51"/>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130" name="Google Shape;1130;p51"/>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131" name="Google Shape;1131;p51"/>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132" name="Google Shape;1132;p51"/>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33" name="Google Shape;1133;p51"/>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134" name="Google Shape;1134;p51"/>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135" name="Google Shape;1135;p51"/>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136" name="Google Shape;1136;p51"/>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137" name="Google Shape;1137;p51"/>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138" name="Google Shape;1138;p51"/>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139" name="Google Shape;1139;p51"/>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40" name="Google Shape;1140;p51"/>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141" name="Google Shape;1141;p51"/>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142" name="Google Shape;1142;p51"/>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143" name="Google Shape;1143;p51"/>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1144" name="Google Shape;1144;p51"/>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145" name="Google Shape;1145;p51"/>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146" name="Google Shape;1146;p51"/>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147" name="Google Shape;1147;p51"/>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148" name="Google Shape;1148;p51"/>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149" name="Google Shape;1149;p51"/>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50" name="Google Shape;1150;p51"/>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151" name="Google Shape;1151;p51"/>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152" name="Google Shape;1152;p51"/>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153" name="Google Shape;1153;p51"/>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154" name="Google Shape;1154;p51"/>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155" name="Google Shape;1155;p51"/>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156" name="Google Shape;1156;p51"/>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157" name="Google Shape;1157;p51"/>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58" name="Google Shape;1158;p51"/>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159" name="Google Shape;1159;p51"/>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160" name="Google Shape;1160;p51"/>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161" name="Google Shape;1161;p51"/>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162" name="Google Shape;1162;p51"/>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163" name="Google Shape;1163;p51"/>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164" name="Google Shape;1164;p51"/>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165" name="Google Shape;1165;p51"/>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166" name="Google Shape;1166;p51"/>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167" name="Google Shape;1167;p51"/>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68" name="Google Shape;1168;p51"/>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169" name="Google Shape;1169;p51"/>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170" name="Google Shape;1170;p51"/>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171" name="Google Shape;1171;p51"/>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172" name="Google Shape;1172;p51"/>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173" name="Google Shape;1173;p51"/>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174" name="Google Shape;1174;p51"/>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175" name="Google Shape;1175;p51"/>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76" name="Google Shape;1176;p51"/>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177" name="Google Shape;1177;p51"/>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178" name="Google Shape;1178;p51"/>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179" name="Google Shape;1179;p51"/>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180" name="Google Shape;1180;p51"/>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181" name="Google Shape;1181;p51"/>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182" name="Google Shape;1182;p51"/>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183" name="Google Shape;1183;p51"/>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184" name="Google Shape;1184;p51"/>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185" name="Google Shape;1185;p51"/>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86" name="Google Shape;1186;p51"/>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187" name="Google Shape;1187;p51"/>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188" name="Google Shape;1188;p51"/>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189" name="Google Shape;1189;p51"/>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190" name="Google Shape;1190;p51"/>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191" name="Google Shape;1191;p51"/>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192" name="Google Shape;1192;p51"/>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193" name="Google Shape;1193;p51"/>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194" name="Google Shape;1194;p51"/>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195" name="Google Shape;1195;p51"/>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196" name="Google Shape;1196;p51"/>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197" name="Google Shape;1197;p51"/>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198" name="Google Shape;1198;p51"/>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199" name="Google Shape;1199;p51"/>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200" name="Google Shape;1200;p51"/>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201" name="Google Shape;1201;p51"/>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202" name="Google Shape;1202;p51"/>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1203" name="Google Shape;1203;p51"/>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1204" name="Google Shape;1204;p51"/>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1205" name="Google Shape;1205;p51"/>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1206" name="Google Shape;1206;p51"/>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1207" name="Google Shape;1207;p51"/>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1208" name="Google Shape;1208;p51"/>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1209" name="Google Shape;1209;p51"/>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1210" name="Google Shape;1210;p51"/>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1211" name="Google Shape;1211;p51"/>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Some quick questions…</a:t>
            </a:r>
            <a:endParaRPr/>
          </a:p>
        </p:txBody>
      </p:sp>
      <p:pic>
        <p:nvPicPr>
          <p:cNvPr id="82" name="Google Shape;82;p1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83" name="Google Shape;83;p1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84" name="Google Shape;84;p1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85" name="Google Shape;85;p1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86" name="Google Shape;86;p16"/>
          <p:cNvPicPr preferRelativeResize="0"/>
          <p:nvPr/>
        </p:nvPicPr>
        <p:blipFill>
          <a:blip r:embed="rId4">
            <a:alphaModFix/>
          </a:blip>
          <a:stretch>
            <a:fillRect/>
          </a:stretch>
        </p:blipFill>
        <p:spPr>
          <a:xfrm>
            <a:off x="87625" y="1376700"/>
            <a:ext cx="4798449" cy="2390100"/>
          </a:xfrm>
          <a:prstGeom prst="rect">
            <a:avLst/>
          </a:prstGeom>
          <a:noFill/>
          <a:ln>
            <a:noFill/>
          </a:ln>
        </p:spPr>
      </p:pic>
      <p:pic>
        <p:nvPicPr>
          <p:cNvPr id="87" name="Google Shape;87;p16"/>
          <p:cNvPicPr preferRelativeResize="0"/>
          <p:nvPr/>
        </p:nvPicPr>
        <p:blipFill>
          <a:blip r:embed="rId5">
            <a:alphaModFix/>
          </a:blip>
          <a:stretch>
            <a:fillRect/>
          </a:stretch>
        </p:blipFill>
        <p:spPr>
          <a:xfrm>
            <a:off x="5038474" y="1574725"/>
            <a:ext cx="3953125" cy="199405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5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1217" name="Google Shape;1217;p5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218" name="Google Shape;1218;p5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219" name="Google Shape;1219;p5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220" name="Google Shape;1220;p5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221" name="Google Shape;1221;p52"/>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1222" name="Google Shape;1222;p52"/>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sp>
        <p:nvSpPr>
          <p:cNvPr id="1223" name="Google Shape;1223;p52"/>
          <p:cNvSpPr/>
          <p:nvPr/>
        </p:nvSpPr>
        <p:spPr>
          <a:xfrm>
            <a:off x="4430850" y="25433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24" name="Google Shape;1224;p52"/>
          <p:cNvSpPr/>
          <p:nvPr/>
        </p:nvSpPr>
        <p:spPr>
          <a:xfrm>
            <a:off x="1658525" y="31889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25" name="Google Shape;1225;p52"/>
          <p:cNvSpPr/>
          <p:nvPr/>
        </p:nvSpPr>
        <p:spPr>
          <a:xfrm>
            <a:off x="7326275" y="31889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26" name="Google Shape;1226;p52"/>
          <p:cNvSpPr txBox="1"/>
          <p:nvPr/>
        </p:nvSpPr>
        <p:spPr>
          <a:xfrm>
            <a:off x="7701900" y="22779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0" name="Shape 1230"/>
        <p:cNvGrpSpPr/>
        <p:nvPr/>
      </p:nvGrpSpPr>
      <p:grpSpPr>
        <a:xfrm>
          <a:off x="0" y="0"/>
          <a:ext cx="0" cy="0"/>
          <a:chOff x="0" y="0"/>
          <a:chExt cx="0" cy="0"/>
        </a:xfrm>
      </p:grpSpPr>
      <p:sp>
        <p:nvSpPr>
          <p:cNvPr id="1231" name="Google Shape;1231;p5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1232" name="Google Shape;1232;p5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233" name="Google Shape;1233;p5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234" name="Google Shape;1234;p5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235" name="Google Shape;1235;p5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236" name="Google Shape;1236;p53"/>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sp>
        <p:nvSpPr>
          <p:cNvPr id="1237" name="Google Shape;1237;p53"/>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sp>
        <p:nvSpPr>
          <p:cNvPr id="1238" name="Google Shape;1238;p53"/>
          <p:cNvSpPr/>
          <p:nvPr/>
        </p:nvSpPr>
        <p:spPr>
          <a:xfrm>
            <a:off x="4430850" y="25433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9" name="Google Shape;1239;p53"/>
          <p:cNvSpPr/>
          <p:nvPr/>
        </p:nvSpPr>
        <p:spPr>
          <a:xfrm>
            <a:off x="1658525" y="31889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0" name="Google Shape;1240;p53"/>
          <p:cNvSpPr/>
          <p:nvPr/>
        </p:nvSpPr>
        <p:spPr>
          <a:xfrm>
            <a:off x="7326275" y="3188950"/>
            <a:ext cx="282300" cy="645600"/>
          </a:xfrm>
          <a:prstGeom prst="upArrow">
            <a:avLst>
              <a:gd fmla="val 50000" name="adj1"/>
              <a:gd fmla="val 50000" name="adj2"/>
            </a:avLst>
          </a:prstGeom>
          <a:solidFill>
            <a:srgbClr val="D9EAD3"/>
          </a:solidFill>
          <a:ln cap="flat" cmpd="sng" w="952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41" name="Google Shape;1241;p53"/>
          <p:cNvPicPr preferRelativeResize="0"/>
          <p:nvPr/>
        </p:nvPicPr>
        <p:blipFill>
          <a:blip r:embed="rId4">
            <a:alphaModFix/>
          </a:blip>
          <a:stretch>
            <a:fillRect/>
          </a:stretch>
        </p:blipFill>
        <p:spPr>
          <a:xfrm>
            <a:off x="629775" y="1324150"/>
            <a:ext cx="1219200" cy="1219200"/>
          </a:xfrm>
          <a:prstGeom prst="rect">
            <a:avLst/>
          </a:prstGeom>
          <a:noFill/>
          <a:ln>
            <a:noFill/>
          </a:ln>
        </p:spPr>
      </p:pic>
      <p:sp>
        <p:nvSpPr>
          <p:cNvPr id="1242" name="Google Shape;1242;p53"/>
          <p:cNvSpPr txBox="1"/>
          <p:nvPr/>
        </p:nvSpPr>
        <p:spPr>
          <a:xfrm>
            <a:off x="7701900" y="22779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6" name="Shape 1246"/>
        <p:cNvGrpSpPr/>
        <p:nvPr/>
      </p:nvGrpSpPr>
      <p:grpSpPr>
        <a:xfrm>
          <a:off x="0" y="0"/>
          <a:ext cx="0" cy="0"/>
          <a:chOff x="0" y="0"/>
          <a:chExt cx="0" cy="0"/>
        </a:xfrm>
      </p:grpSpPr>
      <p:sp>
        <p:nvSpPr>
          <p:cNvPr id="1247" name="Google Shape;1247;p5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1248" name="Google Shape;1248;p5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249" name="Google Shape;1249;p5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250" name="Google Shape;1250;p5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251" name="Google Shape;1251;p5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252" name="Google Shape;1252;p54"/>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1253" name="Google Shape;1253;p54"/>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1254" name="Google Shape;1254;p54"/>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1255" name="Google Shape;1255;p54"/>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1256" name="Google Shape;1256;p54"/>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1257" name="Google Shape;1257;p54"/>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1258" name="Google Shape;1258;p54"/>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1259" name="Google Shape;1259;p54"/>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1260" name="Google Shape;1260;p54"/>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1261" name="Google Shape;1261;p54"/>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1262" name="Google Shape;1262;p54"/>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1263" name="Google Shape;1263;p54"/>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1264" name="Google Shape;1264;p54"/>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1265" name="Google Shape;1265;p54"/>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1266" name="Google Shape;1266;p54"/>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1267" name="Google Shape;1267;p54"/>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1268" name="Google Shape;1268;p54"/>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1269" name="Google Shape;1269;p54"/>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1270" name="Google Shape;1270;p54"/>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1271" name="Google Shape;1271;p54"/>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1272" name="Google Shape;1272;p54"/>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1273" name="Google Shape;1273;p54"/>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1274" name="Google Shape;1274;p54"/>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1275" name="Google Shape;1275;p54"/>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1276" name="Google Shape;1276;p54"/>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277" name="Google Shape;1277;p54"/>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278" name="Google Shape;1278;p54"/>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279" name="Google Shape;1279;p54"/>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280" name="Google Shape;1280;p54"/>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281" name="Google Shape;1281;p54"/>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282" name="Google Shape;1282;p54"/>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283" name="Google Shape;1283;p54"/>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284" name="Google Shape;1284;p54"/>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285" name="Google Shape;1285;p54"/>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286" name="Google Shape;1286;p54"/>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287" name="Google Shape;1287;p54"/>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288" name="Google Shape;1288;p54"/>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289" name="Google Shape;1289;p54"/>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290" name="Google Shape;1290;p54"/>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291" name="Google Shape;1291;p54"/>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292" name="Google Shape;1292;p54"/>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293" name="Google Shape;1293;p54"/>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294" name="Google Shape;1294;p54"/>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295" name="Google Shape;1295;p54"/>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296" name="Google Shape;1296;p54"/>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297" name="Google Shape;1297;p54"/>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298" name="Google Shape;1298;p54"/>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299" name="Google Shape;1299;p54"/>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300" name="Google Shape;1300;p54"/>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301" name="Google Shape;1301;p54"/>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302" name="Google Shape;1302;p54"/>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303" name="Google Shape;1303;p54"/>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04" name="Google Shape;1304;p54"/>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305" name="Google Shape;1305;p54"/>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306" name="Google Shape;1306;p54"/>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307" name="Google Shape;1307;p54"/>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308" name="Google Shape;1308;p54"/>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309" name="Google Shape;1309;p54"/>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310" name="Google Shape;1310;p54"/>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311" name="Google Shape;1311;p54"/>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312" name="Google Shape;1312;p54"/>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313" name="Google Shape;1313;p54"/>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14" name="Google Shape;1314;p54"/>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315" name="Google Shape;1315;p54"/>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316" name="Google Shape;1316;p54"/>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317" name="Google Shape;1317;p54"/>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318" name="Google Shape;1318;p54"/>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319" name="Google Shape;1319;p54"/>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320" name="Google Shape;1320;p54"/>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321" name="Google Shape;1321;p54"/>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22" name="Google Shape;1322;p54"/>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323" name="Google Shape;1323;p54"/>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324" name="Google Shape;1324;p54"/>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325" name="Google Shape;1325;p54"/>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326" name="Google Shape;1326;p54"/>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327" name="Google Shape;1327;p54"/>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328" name="Google Shape;1328;p54"/>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329" name="Google Shape;1329;p54"/>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330" name="Google Shape;1330;p54"/>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331" name="Google Shape;1331;p54"/>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32" name="Google Shape;1332;p54"/>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333" name="Google Shape;1333;p54"/>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334" name="Google Shape;1334;p54"/>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335" name="Google Shape;1335;p54"/>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336" name="Google Shape;1336;p54"/>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337" name="Google Shape;1337;p54"/>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338" name="Google Shape;1338;p54"/>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39" name="Google Shape;1339;p54"/>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340" name="Google Shape;1340;p54"/>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341" name="Google Shape;1341;p54"/>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342" name="Google Shape;1342;p54"/>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1343" name="Google Shape;1343;p54"/>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344" name="Google Shape;1344;p54"/>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345" name="Google Shape;1345;p54"/>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346" name="Google Shape;1346;p54"/>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347" name="Google Shape;1347;p54"/>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348" name="Google Shape;1348;p54"/>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49" name="Google Shape;1349;p54"/>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350" name="Google Shape;1350;p54"/>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351" name="Google Shape;1351;p54"/>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352" name="Google Shape;1352;p54"/>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353" name="Google Shape;1353;p54"/>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354" name="Google Shape;1354;p54"/>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355" name="Google Shape;1355;p54"/>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356" name="Google Shape;1356;p54"/>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57" name="Google Shape;1357;p54"/>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358" name="Google Shape;1358;p54"/>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359" name="Google Shape;1359;p54"/>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360" name="Google Shape;1360;p54"/>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361" name="Google Shape;1361;p54"/>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362" name="Google Shape;1362;p54"/>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363" name="Google Shape;1363;p54"/>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364" name="Google Shape;1364;p54"/>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365" name="Google Shape;1365;p54"/>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366" name="Google Shape;1366;p54"/>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67" name="Google Shape;1367;p54"/>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368" name="Google Shape;1368;p54"/>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369" name="Google Shape;1369;p54"/>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370" name="Google Shape;1370;p54"/>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371" name="Google Shape;1371;p54"/>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372" name="Google Shape;1372;p54"/>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373" name="Google Shape;1373;p54"/>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374" name="Google Shape;1374;p54"/>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75" name="Google Shape;1375;p54"/>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376" name="Google Shape;1376;p54"/>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377" name="Google Shape;1377;p54"/>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378" name="Google Shape;1378;p54"/>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379" name="Google Shape;1379;p54"/>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380" name="Google Shape;1380;p54"/>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381" name="Google Shape;1381;p54"/>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382" name="Google Shape;1382;p54"/>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383" name="Google Shape;1383;p54"/>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384" name="Google Shape;1384;p54"/>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85" name="Google Shape;1385;p54"/>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386" name="Google Shape;1386;p54"/>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387" name="Google Shape;1387;p54"/>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388" name="Google Shape;1388;p54"/>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389" name="Google Shape;1389;p54"/>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390" name="Google Shape;1390;p54"/>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391" name="Google Shape;1391;p54"/>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392" name="Google Shape;1392;p54"/>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393" name="Google Shape;1393;p54"/>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394" name="Google Shape;1394;p54"/>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395" name="Google Shape;1395;p54"/>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396" name="Google Shape;1396;p54"/>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397" name="Google Shape;1397;p54"/>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398" name="Google Shape;1398;p54"/>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399" name="Google Shape;1399;p54"/>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400" name="Google Shape;1400;p54"/>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401" name="Google Shape;1401;p54"/>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1402" name="Google Shape;1402;p54"/>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1403" name="Google Shape;1403;p54"/>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1404" name="Google Shape;1404;p54"/>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1405" name="Google Shape;1405;p54"/>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1406" name="Google Shape;1406;p54"/>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1407" name="Google Shape;1407;p54"/>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1408" name="Google Shape;1408;p54"/>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1409" name="Google Shape;1409;p54"/>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1410" name="Google Shape;1410;p54"/>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4" name="Shape 1414"/>
        <p:cNvGrpSpPr/>
        <p:nvPr/>
      </p:nvGrpSpPr>
      <p:grpSpPr>
        <a:xfrm>
          <a:off x="0" y="0"/>
          <a:ext cx="0" cy="0"/>
          <a:chOff x="0" y="0"/>
          <a:chExt cx="0" cy="0"/>
        </a:xfrm>
      </p:grpSpPr>
      <p:sp>
        <p:nvSpPr>
          <p:cNvPr id="1415" name="Google Shape;1415;p5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Why?</a:t>
            </a:r>
            <a:endParaRPr b="1"/>
          </a:p>
        </p:txBody>
      </p:sp>
      <p:pic>
        <p:nvPicPr>
          <p:cNvPr id="1416" name="Google Shape;1416;p5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417" name="Google Shape;1417;p5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418" name="Google Shape;1418;p5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419" name="Google Shape;1419;p5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420" name="Google Shape;1420;p55"/>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1421" name="Google Shape;1421;p55"/>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1422" name="Google Shape;1422;p55"/>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1423" name="Google Shape;1423;p55"/>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1424" name="Google Shape;1424;p55"/>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1425" name="Google Shape;1425;p55"/>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1426" name="Google Shape;1426;p55"/>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1427" name="Google Shape;1427;p55"/>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1428" name="Google Shape;1428;p55"/>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1429" name="Google Shape;1429;p55"/>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1430" name="Google Shape;1430;p55"/>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1431" name="Google Shape;1431;p55"/>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1432" name="Google Shape;1432;p55"/>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1433" name="Google Shape;1433;p55"/>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1434" name="Google Shape;1434;p55"/>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1435" name="Google Shape;1435;p55"/>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1436" name="Google Shape;1436;p55"/>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1437" name="Google Shape;1437;p55"/>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1438" name="Google Shape;1438;p55"/>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1439" name="Google Shape;1439;p55"/>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1440" name="Google Shape;1440;p55"/>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1441" name="Google Shape;1441;p55"/>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1442" name="Google Shape;1442;p55"/>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1443" name="Google Shape;1443;p55"/>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1444" name="Google Shape;1444;p55"/>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445" name="Google Shape;1445;p55"/>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446" name="Google Shape;1446;p55"/>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447" name="Google Shape;1447;p55"/>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448" name="Google Shape;1448;p55"/>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449" name="Google Shape;1449;p55"/>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450" name="Google Shape;1450;p55"/>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451" name="Google Shape;1451;p55"/>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452" name="Google Shape;1452;p55"/>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453" name="Google Shape;1453;p55"/>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454" name="Google Shape;1454;p55"/>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455" name="Google Shape;1455;p55"/>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456" name="Google Shape;1456;p55"/>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457" name="Google Shape;1457;p55"/>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458" name="Google Shape;1458;p55"/>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459" name="Google Shape;1459;p55"/>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460" name="Google Shape;1460;p55"/>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461" name="Google Shape;1461;p55"/>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462" name="Google Shape;1462;p55"/>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463" name="Google Shape;1463;p55"/>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464" name="Google Shape;1464;p55"/>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465" name="Google Shape;1465;p55"/>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466" name="Google Shape;1466;p55"/>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467" name="Google Shape;1467;p55"/>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468" name="Google Shape;1468;p55"/>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469" name="Google Shape;1469;p55"/>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470" name="Google Shape;1470;p55"/>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471" name="Google Shape;1471;p55"/>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472" name="Google Shape;1472;p55"/>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473" name="Google Shape;1473;p55"/>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474" name="Google Shape;1474;p55"/>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475" name="Google Shape;1475;p55"/>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476" name="Google Shape;1476;p55"/>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477" name="Google Shape;1477;p55"/>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478" name="Google Shape;1478;p55"/>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479" name="Google Shape;1479;p55"/>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480" name="Google Shape;1480;p55"/>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481" name="Google Shape;1481;p55"/>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482" name="Google Shape;1482;p55"/>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483" name="Google Shape;1483;p55"/>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484" name="Google Shape;1484;p55"/>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485" name="Google Shape;1485;p55"/>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486" name="Google Shape;1486;p55"/>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487" name="Google Shape;1487;p55"/>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488" name="Google Shape;1488;p55"/>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489" name="Google Shape;1489;p55"/>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490" name="Google Shape;1490;p55"/>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491" name="Google Shape;1491;p55"/>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492" name="Google Shape;1492;p55"/>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493" name="Google Shape;1493;p55"/>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494" name="Google Shape;1494;p55"/>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495" name="Google Shape;1495;p55"/>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496" name="Google Shape;1496;p55"/>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497" name="Google Shape;1497;p55"/>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498" name="Google Shape;1498;p55"/>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499" name="Google Shape;1499;p55"/>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00" name="Google Shape;1500;p55"/>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501" name="Google Shape;1501;p55"/>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502" name="Google Shape;1502;p55"/>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503" name="Google Shape;1503;p55"/>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504" name="Google Shape;1504;p55"/>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505" name="Google Shape;1505;p55"/>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506" name="Google Shape;1506;p55"/>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07" name="Google Shape;1507;p55"/>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508" name="Google Shape;1508;p55"/>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509" name="Google Shape;1509;p55"/>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510" name="Google Shape;1510;p55"/>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1511" name="Google Shape;1511;p55"/>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512" name="Google Shape;1512;p55"/>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513" name="Google Shape;1513;p55"/>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514" name="Google Shape;1514;p55"/>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515" name="Google Shape;1515;p55"/>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516" name="Google Shape;1516;p55"/>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17" name="Google Shape;1517;p55"/>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518" name="Google Shape;1518;p55"/>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519" name="Google Shape;1519;p55"/>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520" name="Google Shape;1520;p55"/>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521" name="Google Shape;1521;p55"/>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522" name="Google Shape;1522;p55"/>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523" name="Google Shape;1523;p55"/>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524" name="Google Shape;1524;p55"/>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25" name="Google Shape;1525;p55"/>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526" name="Google Shape;1526;p55"/>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527" name="Google Shape;1527;p55"/>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528" name="Google Shape;1528;p55"/>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529" name="Google Shape;1529;p55"/>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530" name="Google Shape;1530;p55"/>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531" name="Google Shape;1531;p55"/>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532" name="Google Shape;1532;p55"/>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533" name="Google Shape;1533;p55"/>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534" name="Google Shape;1534;p55"/>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35" name="Google Shape;1535;p55"/>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536" name="Google Shape;1536;p55"/>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537" name="Google Shape;1537;p55"/>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538" name="Google Shape;1538;p55"/>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539" name="Google Shape;1539;p55"/>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540" name="Google Shape;1540;p55"/>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541" name="Google Shape;1541;p55"/>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542" name="Google Shape;1542;p55"/>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43" name="Google Shape;1543;p55"/>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544" name="Google Shape;1544;p55"/>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545" name="Google Shape;1545;p55"/>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546" name="Google Shape;1546;p55"/>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547" name="Google Shape;1547;p55"/>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548" name="Google Shape;1548;p55"/>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549" name="Google Shape;1549;p55"/>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550" name="Google Shape;1550;p55"/>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551" name="Google Shape;1551;p55"/>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1552" name="Google Shape;1552;p55"/>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53" name="Google Shape;1553;p55"/>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1554" name="Google Shape;1554;p55"/>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1555" name="Google Shape;1555;p55"/>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1556" name="Google Shape;1556;p55"/>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1557" name="Google Shape;1557;p55"/>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1558" name="Google Shape;1558;p55"/>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1559" name="Google Shape;1559;p55"/>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1560" name="Google Shape;1560;p55"/>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1561" name="Google Shape;1561;p55"/>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1562" name="Google Shape;1562;p55"/>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1563" name="Google Shape;1563;p55"/>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1564" name="Google Shape;1564;p55"/>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1565" name="Google Shape;1565;p55"/>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1566" name="Google Shape;1566;p55"/>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1567" name="Google Shape;1567;p55"/>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1568" name="Google Shape;1568;p55"/>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1569" name="Google Shape;1569;p55"/>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1570" name="Google Shape;1570;p55"/>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1571" name="Google Shape;1571;p55"/>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1572" name="Google Shape;1572;p55"/>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1573" name="Google Shape;1573;p55"/>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1574" name="Google Shape;1574;p55"/>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1575" name="Google Shape;1575;p55"/>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1576" name="Google Shape;1576;p55"/>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1577" name="Google Shape;1577;p55"/>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1578" name="Google Shape;1578;p55"/>
          <p:cNvSpPr/>
          <p:nvPr/>
        </p:nvSpPr>
        <p:spPr>
          <a:xfrm>
            <a:off x="420388" y="2339634"/>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76200">
            <a:solidFill>
              <a:srgbClr val="00FF00"/>
            </a:solidFill>
            <a:prstDash val="dash"/>
            <a:round/>
            <a:headEnd len="med" w="med" type="none"/>
            <a:tailEnd len="med" w="med" type="none"/>
          </a:ln>
        </p:spPr>
      </p:sp>
      <p:cxnSp>
        <p:nvCxnSpPr>
          <p:cNvPr id="1579" name="Google Shape;1579;p55"/>
          <p:cNvCxnSpPr/>
          <p:nvPr/>
        </p:nvCxnSpPr>
        <p:spPr>
          <a:xfrm rot="10800000">
            <a:off x="6617975" y="959200"/>
            <a:ext cx="383700" cy="0"/>
          </a:xfrm>
          <a:prstGeom prst="straightConnector1">
            <a:avLst/>
          </a:prstGeom>
          <a:noFill/>
          <a:ln cap="flat" cmpd="sng" w="19050">
            <a:solidFill>
              <a:schemeClr val="accent1"/>
            </a:solidFill>
            <a:prstDash val="solid"/>
            <a:round/>
            <a:headEnd len="med" w="med" type="none"/>
            <a:tailEnd len="med" w="med" type="none"/>
          </a:ln>
        </p:spPr>
      </p:cxnSp>
      <p:sp>
        <p:nvSpPr>
          <p:cNvPr id="1580" name="Google Shape;1580;p55"/>
          <p:cNvSpPr txBox="1"/>
          <p:nvPr/>
        </p:nvSpPr>
        <p:spPr>
          <a:xfrm>
            <a:off x="5879175" y="728350"/>
            <a:ext cx="665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Key:</a:t>
            </a:r>
            <a:endParaRPr sz="1800">
              <a:solidFill>
                <a:schemeClr val="dk2"/>
              </a:solidFill>
            </a:endParaRPr>
          </a:p>
        </p:txBody>
      </p:sp>
      <p:sp>
        <p:nvSpPr>
          <p:cNvPr id="1581" name="Google Shape;1581;p55"/>
          <p:cNvSpPr txBox="1"/>
          <p:nvPr/>
        </p:nvSpPr>
        <p:spPr>
          <a:xfrm>
            <a:off x="7074775" y="782200"/>
            <a:ext cx="14421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solidFill>
                  <a:schemeClr val="dk2"/>
                </a:solidFill>
              </a:rPr>
              <a:t>UK TRE community</a:t>
            </a:r>
            <a:endParaRPr sz="1100">
              <a:solidFill>
                <a:schemeClr val="dk2"/>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5" name="Shape 1585"/>
        <p:cNvGrpSpPr/>
        <p:nvPr/>
      </p:nvGrpSpPr>
      <p:grpSpPr>
        <a:xfrm>
          <a:off x="0" y="0"/>
          <a:ext cx="0" cy="0"/>
          <a:chOff x="0" y="0"/>
          <a:chExt cx="0" cy="0"/>
        </a:xfrm>
      </p:grpSpPr>
      <p:sp>
        <p:nvSpPr>
          <p:cNvPr id="1586" name="Google Shape;1586;p5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The UK TRE community</a:t>
            </a:r>
            <a:endParaRPr b="1"/>
          </a:p>
        </p:txBody>
      </p:sp>
      <p:pic>
        <p:nvPicPr>
          <p:cNvPr id="1587" name="Google Shape;1587;p5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588" name="Google Shape;1588;p5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589" name="Google Shape;1589;p5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590" name="Google Shape;1590;p5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591" name="Google Shape;1591;p56"/>
          <p:cNvSpPr txBox="1"/>
          <p:nvPr/>
        </p:nvSpPr>
        <p:spPr>
          <a:xfrm>
            <a:off x="1351450" y="1873625"/>
            <a:ext cx="17649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a:solidFill>
                  <a:schemeClr val="accent5"/>
                </a:solidFill>
              </a:rPr>
              <a:t>Vision</a:t>
            </a:r>
            <a:endParaRPr b="1" sz="2500">
              <a:solidFill>
                <a:schemeClr val="accent5"/>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5" name="Shape 1595"/>
        <p:cNvGrpSpPr/>
        <p:nvPr/>
      </p:nvGrpSpPr>
      <p:grpSpPr>
        <a:xfrm>
          <a:off x="0" y="0"/>
          <a:ext cx="0" cy="0"/>
          <a:chOff x="0" y="0"/>
          <a:chExt cx="0" cy="0"/>
        </a:xfrm>
      </p:grpSpPr>
      <p:sp>
        <p:nvSpPr>
          <p:cNvPr id="1596" name="Google Shape;1596;p5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The UK TRE community</a:t>
            </a:r>
            <a:endParaRPr b="1"/>
          </a:p>
        </p:txBody>
      </p:sp>
      <p:sp>
        <p:nvSpPr>
          <p:cNvPr id="1597" name="Google Shape;1597;p57"/>
          <p:cNvSpPr txBox="1"/>
          <p:nvPr>
            <p:ph idx="1" type="body"/>
          </p:nvPr>
        </p:nvSpPr>
        <p:spPr>
          <a:xfrm>
            <a:off x="4662000" y="1452275"/>
            <a:ext cx="4170300" cy="14121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have a </a:t>
            </a:r>
            <a:r>
              <a:rPr b="1" lang="en">
                <a:solidFill>
                  <a:schemeClr val="dk1"/>
                </a:solidFill>
              </a:rPr>
              <a:t>four nations, coordinated, collaborative approach</a:t>
            </a:r>
            <a:r>
              <a:rPr lang="en">
                <a:solidFill>
                  <a:schemeClr val="dk1"/>
                </a:solidFill>
              </a:rPr>
              <a:t> to research infrastructure for working with sensitive data</a:t>
            </a:r>
            <a:endParaRPr>
              <a:solidFill>
                <a:schemeClr val="dk1"/>
              </a:solidFill>
            </a:endParaRPr>
          </a:p>
        </p:txBody>
      </p:sp>
      <p:pic>
        <p:nvPicPr>
          <p:cNvPr id="1598" name="Google Shape;1598;p5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599" name="Google Shape;1599;p5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600" name="Google Shape;1600;p5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601" name="Google Shape;1601;p5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602" name="Google Shape;1602;p57"/>
          <p:cNvSpPr txBox="1"/>
          <p:nvPr/>
        </p:nvSpPr>
        <p:spPr>
          <a:xfrm>
            <a:off x="1351450" y="1873625"/>
            <a:ext cx="17649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a:solidFill>
                  <a:schemeClr val="accent5"/>
                </a:solidFill>
              </a:rPr>
              <a:t>Vision</a:t>
            </a:r>
            <a:endParaRPr b="1" sz="2500">
              <a:solidFill>
                <a:schemeClr val="accent5"/>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6" name="Shape 1606"/>
        <p:cNvGrpSpPr/>
        <p:nvPr/>
      </p:nvGrpSpPr>
      <p:grpSpPr>
        <a:xfrm>
          <a:off x="0" y="0"/>
          <a:ext cx="0" cy="0"/>
          <a:chOff x="0" y="0"/>
          <a:chExt cx="0" cy="0"/>
        </a:xfrm>
      </p:grpSpPr>
      <p:sp>
        <p:nvSpPr>
          <p:cNvPr id="1607" name="Google Shape;1607;p5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The UK TRE community</a:t>
            </a:r>
            <a:endParaRPr b="1"/>
          </a:p>
        </p:txBody>
      </p:sp>
      <p:sp>
        <p:nvSpPr>
          <p:cNvPr id="1608" name="Google Shape;1608;p58"/>
          <p:cNvSpPr txBox="1"/>
          <p:nvPr>
            <p:ph idx="1" type="body"/>
          </p:nvPr>
        </p:nvSpPr>
        <p:spPr>
          <a:xfrm>
            <a:off x="4662000" y="1452275"/>
            <a:ext cx="4170300" cy="14121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have a </a:t>
            </a:r>
            <a:r>
              <a:rPr b="1" lang="en">
                <a:solidFill>
                  <a:schemeClr val="dk1"/>
                </a:solidFill>
              </a:rPr>
              <a:t>four nations, coordinated, collaborative approach</a:t>
            </a:r>
            <a:r>
              <a:rPr lang="en">
                <a:solidFill>
                  <a:schemeClr val="dk1"/>
                </a:solidFill>
              </a:rPr>
              <a:t> to research infrastructure for working with sensitive data</a:t>
            </a:r>
            <a:endParaRPr>
              <a:solidFill>
                <a:schemeClr val="dk1"/>
              </a:solidFill>
            </a:endParaRPr>
          </a:p>
        </p:txBody>
      </p:sp>
      <p:pic>
        <p:nvPicPr>
          <p:cNvPr id="1609" name="Google Shape;1609;p5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610" name="Google Shape;1610;p5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611" name="Google Shape;1611;p5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612" name="Google Shape;1612;p5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613" name="Google Shape;1613;p58"/>
          <p:cNvSpPr txBox="1"/>
          <p:nvPr/>
        </p:nvSpPr>
        <p:spPr>
          <a:xfrm>
            <a:off x="1351450" y="1873625"/>
            <a:ext cx="17649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a:solidFill>
                  <a:schemeClr val="accent5"/>
                </a:solidFill>
              </a:rPr>
              <a:t>Vision</a:t>
            </a:r>
            <a:endParaRPr b="1" sz="2500">
              <a:solidFill>
                <a:schemeClr val="accent5"/>
              </a:solidFill>
            </a:endParaRPr>
          </a:p>
        </p:txBody>
      </p:sp>
      <p:sp>
        <p:nvSpPr>
          <p:cNvPr id="1614" name="Google Shape;1614;p58"/>
          <p:cNvSpPr txBox="1"/>
          <p:nvPr/>
        </p:nvSpPr>
        <p:spPr>
          <a:xfrm>
            <a:off x="1351450" y="3525175"/>
            <a:ext cx="17649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a:solidFill>
                  <a:schemeClr val="accent5"/>
                </a:solidFill>
              </a:rPr>
              <a:t>Mission</a:t>
            </a:r>
            <a:endParaRPr b="1" sz="2500">
              <a:solidFill>
                <a:schemeClr val="accent5"/>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8" name="Shape 1618"/>
        <p:cNvGrpSpPr/>
        <p:nvPr/>
      </p:nvGrpSpPr>
      <p:grpSpPr>
        <a:xfrm>
          <a:off x="0" y="0"/>
          <a:ext cx="0" cy="0"/>
          <a:chOff x="0" y="0"/>
          <a:chExt cx="0" cy="0"/>
        </a:xfrm>
      </p:grpSpPr>
      <p:sp>
        <p:nvSpPr>
          <p:cNvPr id="1619" name="Google Shape;1619;p5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The UK TRE community</a:t>
            </a:r>
            <a:endParaRPr b="1"/>
          </a:p>
        </p:txBody>
      </p:sp>
      <p:sp>
        <p:nvSpPr>
          <p:cNvPr id="1620" name="Google Shape;1620;p59"/>
          <p:cNvSpPr txBox="1"/>
          <p:nvPr>
            <p:ph idx="1" type="body"/>
          </p:nvPr>
        </p:nvSpPr>
        <p:spPr>
          <a:xfrm>
            <a:off x="4662000" y="1452275"/>
            <a:ext cx="4170300" cy="14121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have a </a:t>
            </a:r>
            <a:r>
              <a:rPr b="1" lang="en">
                <a:solidFill>
                  <a:schemeClr val="dk1"/>
                </a:solidFill>
              </a:rPr>
              <a:t>four nations, coordinated, collaborative approach</a:t>
            </a:r>
            <a:r>
              <a:rPr lang="en">
                <a:solidFill>
                  <a:schemeClr val="dk1"/>
                </a:solidFill>
              </a:rPr>
              <a:t> to research infrastructure for working with sensitive data</a:t>
            </a:r>
            <a:endParaRPr>
              <a:solidFill>
                <a:schemeClr val="dk1"/>
              </a:solidFill>
            </a:endParaRPr>
          </a:p>
        </p:txBody>
      </p:sp>
      <p:pic>
        <p:nvPicPr>
          <p:cNvPr id="1621" name="Google Shape;1621;p5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622" name="Google Shape;1622;p5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623" name="Google Shape;1623;p5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624" name="Google Shape;1624;p5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625" name="Google Shape;1625;p59"/>
          <p:cNvSpPr txBox="1"/>
          <p:nvPr/>
        </p:nvSpPr>
        <p:spPr>
          <a:xfrm>
            <a:off x="1351450" y="1873625"/>
            <a:ext cx="17649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a:solidFill>
                  <a:schemeClr val="accent5"/>
                </a:solidFill>
              </a:rPr>
              <a:t>Vision</a:t>
            </a:r>
            <a:endParaRPr b="1" sz="2500">
              <a:solidFill>
                <a:schemeClr val="accent5"/>
              </a:solidFill>
            </a:endParaRPr>
          </a:p>
        </p:txBody>
      </p:sp>
      <p:sp>
        <p:nvSpPr>
          <p:cNvPr id="1626" name="Google Shape;1626;p59"/>
          <p:cNvSpPr txBox="1"/>
          <p:nvPr>
            <p:ph idx="1" type="body"/>
          </p:nvPr>
        </p:nvSpPr>
        <p:spPr>
          <a:xfrm>
            <a:off x="4662000" y="3071425"/>
            <a:ext cx="4170300" cy="14769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provide the space to </a:t>
            </a:r>
            <a:r>
              <a:rPr b="1" lang="en">
                <a:solidFill>
                  <a:schemeClr val="dk1"/>
                </a:solidFill>
              </a:rPr>
              <a:t>signpost, share knowledge and facilitate conversations </a:t>
            </a:r>
            <a:r>
              <a:rPr lang="en">
                <a:solidFill>
                  <a:schemeClr val="dk1"/>
                </a:solidFill>
              </a:rPr>
              <a:t>across the UK TRE landscape</a:t>
            </a:r>
            <a:endParaRPr>
              <a:solidFill>
                <a:schemeClr val="dk1"/>
              </a:solidFill>
            </a:endParaRPr>
          </a:p>
        </p:txBody>
      </p:sp>
      <p:sp>
        <p:nvSpPr>
          <p:cNvPr id="1627" name="Google Shape;1627;p59"/>
          <p:cNvSpPr txBox="1"/>
          <p:nvPr/>
        </p:nvSpPr>
        <p:spPr>
          <a:xfrm>
            <a:off x="1351450" y="3525175"/>
            <a:ext cx="17649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500">
                <a:solidFill>
                  <a:schemeClr val="accent5"/>
                </a:solidFill>
              </a:rPr>
              <a:t>Mission</a:t>
            </a:r>
            <a:endParaRPr b="1" sz="2500">
              <a:solidFill>
                <a:schemeClr val="accent5"/>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1" name="Shape 1631"/>
        <p:cNvGrpSpPr/>
        <p:nvPr/>
      </p:nvGrpSpPr>
      <p:grpSpPr>
        <a:xfrm>
          <a:off x="0" y="0"/>
          <a:ext cx="0" cy="0"/>
          <a:chOff x="0" y="0"/>
          <a:chExt cx="0" cy="0"/>
        </a:xfrm>
      </p:grpSpPr>
      <p:pic>
        <p:nvPicPr>
          <p:cNvPr id="1632" name="Google Shape;1632;p60"/>
          <p:cNvPicPr preferRelativeResize="0"/>
          <p:nvPr/>
        </p:nvPicPr>
        <p:blipFill rotWithShape="1">
          <a:blip r:embed="rId3">
            <a:alphaModFix/>
          </a:blip>
          <a:srcRect b="0" l="2400" r="0" t="0"/>
          <a:stretch/>
        </p:blipFill>
        <p:spPr>
          <a:xfrm>
            <a:off x="698000" y="1233150"/>
            <a:ext cx="4175025" cy="3416399"/>
          </a:xfrm>
          <a:prstGeom prst="rect">
            <a:avLst/>
          </a:prstGeom>
          <a:noFill/>
          <a:ln>
            <a:noFill/>
          </a:ln>
        </p:spPr>
      </p:pic>
      <p:sp>
        <p:nvSpPr>
          <p:cNvPr id="1633" name="Google Shape;1633;p60"/>
          <p:cNvSpPr txBox="1"/>
          <p:nvPr/>
        </p:nvSpPr>
        <p:spPr>
          <a:xfrm>
            <a:off x="308400" y="1233150"/>
            <a:ext cx="219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Knowledge exchange</a:t>
            </a:r>
            <a:endParaRPr b="1" sz="1200">
              <a:solidFill>
                <a:srgbClr val="0097A7"/>
              </a:solidFill>
            </a:endParaRPr>
          </a:p>
        </p:txBody>
      </p:sp>
      <p:sp>
        <p:nvSpPr>
          <p:cNvPr id="1634" name="Google Shape;1634;p60"/>
          <p:cNvSpPr txBox="1"/>
          <p:nvPr/>
        </p:nvSpPr>
        <p:spPr>
          <a:xfrm>
            <a:off x="2936200" y="1114200"/>
            <a:ext cx="219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Foster collaboration</a:t>
            </a:r>
            <a:endParaRPr b="1" sz="1200">
              <a:solidFill>
                <a:srgbClr val="0097A7"/>
              </a:solidFill>
            </a:endParaRPr>
          </a:p>
        </p:txBody>
      </p:sp>
      <p:sp>
        <p:nvSpPr>
          <p:cNvPr id="1635" name="Google Shape;1635;p60"/>
          <p:cNvSpPr txBox="1"/>
          <p:nvPr/>
        </p:nvSpPr>
        <p:spPr>
          <a:xfrm>
            <a:off x="-304800" y="4203350"/>
            <a:ext cx="30105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Move towards standardisation</a:t>
            </a:r>
            <a:endParaRPr b="1" sz="1200">
              <a:solidFill>
                <a:srgbClr val="0097A7"/>
              </a:solidFill>
            </a:endParaRPr>
          </a:p>
        </p:txBody>
      </p:sp>
      <p:sp>
        <p:nvSpPr>
          <p:cNvPr id="1636" name="Google Shape;1636;p60"/>
          <p:cNvSpPr txBox="1"/>
          <p:nvPr/>
        </p:nvSpPr>
        <p:spPr>
          <a:xfrm>
            <a:off x="2705700" y="4123775"/>
            <a:ext cx="19530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Share best practice</a:t>
            </a:r>
            <a:endParaRPr b="1" sz="1200">
              <a:solidFill>
                <a:srgbClr val="0097A7"/>
              </a:solidFill>
            </a:endParaRPr>
          </a:p>
        </p:txBody>
      </p:sp>
      <p:sp>
        <p:nvSpPr>
          <p:cNvPr id="1637" name="Google Shape;1637;p60"/>
          <p:cNvSpPr txBox="1"/>
          <p:nvPr/>
        </p:nvSpPr>
        <p:spPr>
          <a:xfrm>
            <a:off x="42050" y="2718250"/>
            <a:ext cx="156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Avoid duplication</a:t>
            </a:r>
            <a:endParaRPr b="1" sz="1200">
              <a:solidFill>
                <a:srgbClr val="0097A7"/>
              </a:solidFill>
            </a:endParaRPr>
          </a:p>
        </p:txBody>
      </p:sp>
      <p:sp>
        <p:nvSpPr>
          <p:cNvPr id="1638" name="Google Shape;1638;p6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The UK TRE community</a:t>
            </a:r>
            <a:endParaRPr b="1"/>
          </a:p>
        </p:txBody>
      </p:sp>
      <p:sp>
        <p:nvSpPr>
          <p:cNvPr id="1639" name="Google Shape;1639;p60"/>
          <p:cNvSpPr txBox="1"/>
          <p:nvPr>
            <p:ph idx="1" type="body"/>
          </p:nvPr>
        </p:nvSpPr>
        <p:spPr>
          <a:xfrm>
            <a:off x="4662000" y="1452275"/>
            <a:ext cx="4170300" cy="14121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have a </a:t>
            </a:r>
            <a:r>
              <a:rPr b="1" lang="en">
                <a:solidFill>
                  <a:schemeClr val="dk1"/>
                </a:solidFill>
              </a:rPr>
              <a:t>four nations, coordinated, collaborative approach</a:t>
            </a:r>
            <a:r>
              <a:rPr lang="en">
                <a:solidFill>
                  <a:schemeClr val="dk1"/>
                </a:solidFill>
              </a:rPr>
              <a:t> to research infrastructure for working with sensitive data</a:t>
            </a:r>
            <a:endParaRPr>
              <a:solidFill>
                <a:schemeClr val="dk1"/>
              </a:solidFill>
            </a:endParaRPr>
          </a:p>
        </p:txBody>
      </p:sp>
      <p:pic>
        <p:nvPicPr>
          <p:cNvPr id="1640" name="Google Shape;1640;p60"/>
          <p:cNvPicPr preferRelativeResize="0"/>
          <p:nvPr/>
        </p:nvPicPr>
        <p:blipFill>
          <a:blip r:embed="rId4">
            <a:alphaModFix/>
          </a:blip>
          <a:stretch>
            <a:fillRect/>
          </a:stretch>
        </p:blipFill>
        <p:spPr>
          <a:xfrm>
            <a:off x="7326277" y="72425"/>
            <a:ext cx="1764849" cy="693701"/>
          </a:xfrm>
          <a:prstGeom prst="rect">
            <a:avLst/>
          </a:prstGeom>
          <a:noFill/>
          <a:ln>
            <a:noFill/>
          </a:ln>
        </p:spPr>
      </p:pic>
      <p:cxnSp>
        <p:nvCxnSpPr>
          <p:cNvPr id="1641" name="Google Shape;1641;p6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642" name="Google Shape;1642;p6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643" name="Google Shape;1643;p6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644" name="Google Shape;1644;p60"/>
          <p:cNvSpPr txBox="1"/>
          <p:nvPr/>
        </p:nvSpPr>
        <p:spPr>
          <a:xfrm>
            <a:off x="7190850" y="1017725"/>
            <a:ext cx="1764900" cy="507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2100">
                <a:solidFill>
                  <a:schemeClr val="accent5"/>
                </a:solidFill>
              </a:rPr>
              <a:t>Vision</a:t>
            </a:r>
            <a:endParaRPr b="1" sz="2100">
              <a:solidFill>
                <a:schemeClr val="accent5"/>
              </a:solidFill>
            </a:endParaRPr>
          </a:p>
        </p:txBody>
      </p:sp>
      <p:sp>
        <p:nvSpPr>
          <p:cNvPr id="1645" name="Google Shape;1645;p60"/>
          <p:cNvSpPr txBox="1"/>
          <p:nvPr>
            <p:ph idx="1" type="body"/>
          </p:nvPr>
        </p:nvSpPr>
        <p:spPr>
          <a:xfrm>
            <a:off x="4662000" y="3071425"/>
            <a:ext cx="4170300" cy="14769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provide the space to </a:t>
            </a:r>
            <a:r>
              <a:rPr b="1" lang="en">
                <a:solidFill>
                  <a:schemeClr val="dk1"/>
                </a:solidFill>
              </a:rPr>
              <a:t>signpost, share knowledge and facilitate conversations </a:t>
            </a:r>
            <a:r>
              <a:rPr lang="en">
                <a:solidFill>
                  <a:schemeClr val="dk1"/>
                </a:solidFill>
              </a:rPr>
              <a:t>across the UK TRE landscape</a:t>
            </a:r>
            <a:endParaRPr>
              <a:solidFill>
                <a:schemeClr val="dk1"/>
              </a:solidFill>
            </a:endParaRPr>
          </a:p>
        </p:txBody>
      </p:sp>
      <p:sp>
        <p:nvSpPr>
          <p:cNvPr id="1646" name="Google Shape;1646;p60"/>
          <p:cNvSpPr txBox="1"/>
          <p:nvPr/>
        </p:nvSpPr>
        <p:spPr>
          <a:xfrm>
            <a:off x="7190850" y="2712925"/>
            <a:ext cx="1764900" cy="507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2100">
                <a:solidFill>
                  <a:schemeClr val="accent5"/>
                </a:solidFill>
              </a:rPr>
              <a:t>Mission</a:t>
            </a:r>
            <a:endParaRPr b="1" sz="2100">
              <a:solidFill>
                <a:schemeClr val="accent5"/>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0" name="Shape 1650"/>
        <p:cNvGrpSpPr/>
        <p:nvPr/>
      </p:nvGrpSpPr>
      <p:grpSpPr>
        <a:xfrm>
          <a:off x="0" y="0"/>
          <a:ext cx="0" cy="0"/>
          <a:chOff x="0" y="0"/>
          <a:chExt cx="0" cy="0"/>
        </a:xfrm>
      </p:grpSpPr>
      <p:pic>
        <p:nvPicPr>
          <p:cNvPr id="1651" name="Google Shape;1651;p61"/>
          <p:cNvPicPr preferRelativeResize="0"/>
          <p:nvPr/>
        </p:nvPicPr>
        <p:blipFill rotWithShape="1">
          <a:blip r:embed="rId3">
            <a:alphaModFix/>
          </a:blip>
          <a:srcRect b="0" l="2400" r="0" t="0"/>
          <a:stretch/>
        </p:blipFill>
        <p:spPr>
          <a:xfrm>
            <a:off x="698000" y="1233150"/>
            <a:ext cx="4175025" cy="3416399"/>
          </a:xfrm>
          <a:prstGeom prst="rect">
            <a:avLst/>
          </a:prstGeom>
          <a:noFill/>
          <a:ln>
            <a:noFill/>
          </a:ln>
        </p:spPr>
      </p:pic>
      <p:sp>
        <p:nvSpPr>
          <p:cNvPr id="1652" name="Google Shape;1652;p61"/>
          <p:cNvSpPr txBox="1"/>
          <p:nvPr/>
        </p:nvSpPr>
        <p:spPr>
          <a:xfrm>
            <a:off x="308400" y="1233150"/>
            <a:ext cx="219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Knowledge exchange</a:t>
            </a:r>
            <a:endParaRPr b="1" sz="1200">
              <a:solidFill>
                <a:srgbClr val="0097A7"/>
              </a:solidFill>
            </a:endParaRPr>
          </a:p>
        </p:txBody>
      </p:sp>
      <p:sp>
        <p:nvSpPr>
          <p:cNvPr id="1653" name="Google Shape;1653;p61"/>
          <p:cNvSpPr txBox="1"/>
          <p:nvPr/>
        </p:nvSpPr>
        <p:spPr>
          <a:xfrm>
            <a:off x="2936200" y="1114200"/>
            <a:ext cx="219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Foster collaboration</a:t>
            </a:r>
            <a:endParaRPr b="1" sz="1200">
              <a:solidFill>
                <a:srgbClr val="0097A7"/>
              </a:solidFill>
            </a:endParaRPr>
          </a:p>
        </p:txBody>
      </p:sp>
      <p:sp>
        <p:nvSpPr>
          <p:cNvPr id="1654" name="Google Shape;1654;p61"/>
          <p:cNvSpPr txBox="1"/>
          <p:nvPr/>
        </p:nvSpPr>
        <p:spPr>
          <a:xfrm>
            <a:off x="-304800" y="4203350"/>
            <a:ext cx="30105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Move towards standardisation</a:t>
            </a:r>
            <a:endParaRPr b="1" sz="1200">
              <a:solidFill>
                <a:srgbClr val="0097A7"/>
              </a:solidFill>
            </a:endParaRPr>
          </a:p>
        </p:txBody>
      </p:sp>
      <p:sp>
        <p:nvSpPr>
          <p:cNvPr id="1655" name="Google Shape;1655;p61"/>
          <p:cNvSpPr txBox="1"/>
          <p:nvPr/>
        </p:nvSpPr>
        <p:spPr>
          <a:xfrm>
            <a:off x="2705700" y="4123775"/>
            <a:ext cx="19530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Share best practice</a:t>
            </a:r>
            <a:endParaRPr b="1" sz="1200">
              <a:solidFill>
                <a:srgbClr val="0097A7"/>
              </a:solidFill>
            </a:endParaRPr>
          </a:p>
        </p:txBody>
      </p:sp>
      <p:sp>
        <p:nvSpPr>
          <p:cNvPr id="1656" name="Google Shape;1656;p61"/>
          <p:cNvSpPr txBox="1"/>
          <p:nvPr/>
        </p:nvSpPr>
        <p:spPr>
          <a:xfrm>
            <a:off x="42050" y="2718250"/>
            <a:ext cx="1567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97A7"/>
                </a:solidFill>
              </a:rPr>
              <a:t>Avoid duplication</a:t>
            </a:r>
            <a:endParaRPr b="1" sz="1200">
              <a:solidFill>
                <a:srgbClr val="0097A7"/>
              </a:solidFill>
            </a:endParaRPr>
          </a:p>
        </p:txBody>
      </p:sp>
      <p:sp>
        <p:nvSpPr>
          <p:cNvPr id="1657" name="Google Shape;1657;p6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The UK TRE community</a:t>
            </a:r>
            <a:endParaRPr b="1"/>
          </a:p>
        </p:txBody>
      </p:sp>
      <p:sp>
        <p:nvSpPr>
          <p:cNvPr id="1658" name="Google Shape;1658;p61"/>
          <p:cNvSpPr txBox="1"/>
          <p:nvPr>
            <p:ph idx="1" type="body"/>
          </p:nvPr>
        </p:nvSpPr>
        <p:spPr>
          <a:xfrm>
            <a:off x="4662000" y="1452275"/>
            <a:ext cx="4170300" cy="14121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have a </a:t>
            </a:r>
            <a:r>
              <a:rPr b="1" lang="en">
                <a:solidFill>
                  <a:schemeClr val="dk1"/>
                </a:solidFill>
              </a:rPr>
              <a:t>four nations, coordinated, collaborative approach</a:t>
            </a:r>
            <a:r>
              <a:rPr lang="en">
                <a:solidFill>
                  <a:schemeClr val="dk1"/>
                </a:solidFill>
              </a:rPr>
              <a:t> to research infrastructure for working with sensitive data</a:t>
            </a:r>
            <a:endParaRPr>
              <a:solidFill>
                <a:schemeClr val="dk1"/>
              </a:solidFill>
            </a:endParaRPr>
          </a:p>
        </p:txBody>
      </p:sp>
      <p:pic>
        <p:nvPicPr>
          <p:cNvPr id="1659" name="Google Shape;1659;p61"/>
          <p:cNvPicPr preferRelativeResize="0"/>
          <p:nvPr/>
        </p:nvPicPr>
        <p:blipFill>
          <a:blip r:embed="rId4">
            <a:alphaModFix/>
          </a:blip>
          <a:stretch>
            <a:fillRect/>
          </a:stretch>
        </p:blipFill>
        <p:spPr>
          <a:xfrm>
            <a:off x="7326277" y="72425"/>
            <a:ext cx="1764849" cy="693701"/>
          </a:xfrm>
          <a:prstGeom prst="rect">
            <a:avLst/>
          </a:prstGeom>
          <a:noFill/>
          <a:ln>
            <a:noFill/>
          </a:ln>
        </p:spPr>
      </p:pic>
      <p:cxnSp>
        <p:nvCxnSpPr>
          <p:cNvPr id="1660" name="Google Shape;1660;p6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661" name="Google Shape;1661;p6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662" name="Google Shape;1662;p6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663" name="Google Shape;1663;p61"/>
          <p:cNvSpPr txBox="1"/>
          <p:nvPr/>
        </p:nvSpPr>
        <p:spPr>
          <a:xfrm>
            <a:off x="7190850" y="1017725"/>
            <a:ext cx="1764900" cy="507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2100">
                <a:solidFill>
                  <a:schemeClr val="accent5"/>
                </a:solidFill>
              </a:rPr>
              <a:t>Vision</a:t>
            </a:r>
            <a:endParaRPr b="1" sz="2100">
              <a:solidFill>
                <a:schemeClr val="accent5"/>
              </a:solidFill>
            </a:endParaRPr>
          </a:p>
        </p:txBody>
      </p:sp>
      <p:sp>
        <p:nvSpPr>
          <p:cNvPr id="1664" name="Google Shape;1664;p61"/>
          <p:cNvSpPr txBox="1"/>
          <p:nvPr>
            <p:ph idx="1" type="body"/>
          </p:nvPr>
        </p:nvSpPr>
        <p:spPr>
          <a:xfrm>
            <a:off x="4662000" y="3071425"/>
            <a:ext cx="4170300" cy="14769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To provide the space to </a:t>
            </a:r>
            <a:r>
              <a:rPr b="1" lang="en">
                <a:solidFill>
                  <a:schemeClr val="dk1"/>
                </a:solidFill>
              </a:rPr>
              <a:t>signpost, share knowledge and facilitate conversations </a:t>
            </a:r>
            <a:r>
              <a:rPr lang="en">
                <a:solidFill>
                  <a:schemeClr val="dk1"/>
                </a:solidFill>
              </a:rPr>
              <a:t>across the UK TRE landscape</a:t>
            </a:r>
            <a:endParaRPr>
              <a:solidFill>
                <a:schemeClr val="dk1"/>
              </a:solidFill>
            </a:endParaRPr>
          </a:p>
        </p:txBody>
      </p:sp>
      <p:sp>
        <p:nvSpPr>
          <p:cNvPr id="1665" name="Google Shape;1665;p61"/>
          <p:cNvSpPr txBox="1"/>
          <p:nvPr/>
        </p:nvSpPr>
        <p:spPr>
          <a:xfrm>
            <a:off x="7190850" y="2712925"/>
            <a:ext cx="1764900" cy="507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2100">
                <a:solidFill>
                  <a:schemeClr val="accent5"/>
                </a:solidFill>
              </a:rPr>
              <a:t>Mission</a:t>
            </a:r>
            <a:endParaRPr b="1" sz="2100">
              <a:solidFill>
                <a:schemeClr val="accent5"/>
              </a:solidFill>
            </a:endParaRPr>
          </a:p>
        </p:txBody>
      </p:sp>
      <p:sp>
        <p:nvSpPr>
          <p:cNvPr id="1666" name="Google Shape;1666;p61"/>
          <p:cNvSpPr/>
          <p:nvPr/>
        </p:nvSpPr>
        <p:spPr>
          <a:xfrm rot="-695622">
            <a:off x="-10031" y="1874007"/>
            <a:ext cx="2268993" cy="572706"/>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t>Driven by community needs!</a:t>
            </a:r>
            <a:endParaRPr b="1"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Housekeeping</a:t>
            </a:r>
            <a:endParaRPr/>
          </a:p>
        </p:txBody>
      </p:sp>
      <p:sp>
        <p:nvSpPr>
          <p:cNvPr id="93" name="Google Shape;93;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en">
                <a:solidFill>
                  <a:schemeClr val="dk1"/>
                </a:solidFill>
              </a:rPr>
              <a:t>HackMD: </a:t>
            </a:r>
            <a:r>
              <a:rPr lang="en" u="sng">
                <a:solidFill>
                  <a:schemeClr val="hlink"/>
                </a:solidFill>
                <a:hlinkClick r:id="rId3"/>
              </a:rPr>
              <a:t>https://hackmd.io/lM_bv4q9QhOswMHvyD7NLg</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Agenda: </a:t>
            </a:r>
            <a:r>
              <a:rPr lang="en" u="sng">
                <a:solidFill>
                  <a:schemeClr val="hlink"/>
                </a:solidFill>
                <a:hlinkClick r:id="rId4"/>
              </a:rPr>
              <a:t>https://www.uktre.org/en/latest/events/wg_workshops/2023-12-05-december-meeting/index.html</a:t>
            </a:r>
            <a:r>
              <a:rPr lang="en">
                <a:solidFill>
                  <a:schemeClr val="dk1"/>
                </a:solidFill>
              </a:rPr>
              <a:t> </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Co-chairs are here to help!</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Hari, David, Simon, Madalyn, Lucy, Balint</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Questions can go in chat (or raise your virtual hand)</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Recording - keynote and community updates, </a:t>
            </a:r>
            <a:r>
              <a:rPr lang="en">
                <a:solidFill>
                  <a:schemeClr val="dk1"/>
                </a:solidFill>
              </a:rPr>
              <a:t>breakout</a:t>
            </a:r>
            <a:r>
              <a:rPr lang="en">
                <a:solidFill>
                  <a:schemeClr val="dk1"/>
                </a:solidFill>
              </a:rPr>
              <a:t> rooms we are relying on notes!</a:t>
            </a:r>
            <a:endParaRPr>
              <a:solidFill>
                <a:schemeClr val="dk1"/>
              </a:solidFill>
            </a:endParaRPr>
          </a:p>
        </p:txBody>
      </p:sp>
      <p:pic>
        <p:nvPicPr>
          <p:cNvPr id="94" name="Google Shape;94;p17"/>
          <p:cNvPicPr preferRelativeResize="0"/>
          <p:nvPr/>
        </p:nvPicPr>
        <p:blipFill>
          <a:blip r:embed="rId5">
            <a:alphaModFix/>
          </a:blip>
          <a:stretch>
            <a:fillRect/>
          </a:stretch>
        </p:blipFill>
        <p:spPr>
          <a:xfrm>
            <a:off x="7326277" y="72425"/>
            <a:ext cx="1764849" cy="693701"/>
          </a:xfrm>
          <a:prstGeom prst="rect">
            <a:avLst/>
          </a:prstGeom>
          <a:noFill/>
          <a:ln>
            <a:noFill/>
          </a:ln>
        </p:spPr>
      </p:pic>
      <p:cxnSp>
        <p:nvCxnSpPr>
          <p:cNvPr id="95" name="Google Shape;95;p1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96" name="Google Shape;96;p1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97" name="Google Shape;97;p1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6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UK TRE Community: A history</a:t>
            </a:r>
            <a:endParaRPr b="1"/>
          </a:p>
        </p:txBody>
      </p:sp>
      <p:pic>
        <p:nvPicPr>
          <p:cNvPr id="1672" name="Google Shape;1672;p62"/>
          <p:cNvPicPr preferRelativeResize="0"/>
          <p:nvPr/>
        </p:nvPicPr>
        <p:blipFill>
          <a:blip r:embed="rId3">
            <a:alphaModFix/>
          </a:blip>
          <a:stretch>
            <a:fillRect/>
          </a:stretch>
        </p:blipFill>
        <p:spPr>
          <a:xfrm>
            <a:off x="7326277" y="64875"/>
            <a:ext cx="1764849" cy="693701"/>
          </a:xfrm>
          <a:prstGeom prst="rect">
            <a:avLst/>
          </a:prstGeom>
          <a:noFill/>
          <a:ln>
            <a:noFill/>
          </a:ln>
        </p:spPr>
      </p:pic>
      <p:cxnSp>
        <p:nvCxnSpPr>
          <p:cNvPr id="1673" name="Google Shape;1673;p62"/>
          <p:cNvCxnSpPr/>
          <p:nvPr/>
        </p:nvCxnSpPr>
        <p:spPr>
          <a:xfrm>
            <a:off x="315900" y="4872275"/>
            <a:ext cx="8512200" cy="0"/>
          </a:xfrm>
          <a:prstGeom prst="straightConnector1">
            <a:avLst/>
          </a:prstGeom>
          <a:noFill/>
          <a:ln cap="flat" cmpd="sng" w="9525">
            <a:solidFill>
              <a:schemeClr val="dk2"/>
            </a:solidFill>
            <a:prstDash val="solid"/>
            <a:round/>
            <a:headEnd len="med" w="med" type="none"/>
            <a:tailEnd len="med" w="med" type="none"/>
          </a:ln>
        </p:spPr>
      </p:cxnSp>
      <p:sp>
        <p:nvSpPr>
          <p:cNvPr id="1674" name="Google Shape;1674;p6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4</a:t>
            </a:r>
            <a:r>
              <a:rPr baseline="30000" lang="en" sz="1000"/>
              <a:t>th</a:t>
            </a:r>
            <a:r>
              <a:rPr lang="en" sz="1000"/>
              <a:t> September 2023</a:t>
            </a:r>
            <a:endParaRPr sz="1000"/>
          </a:p>
        </p:txBody>
      </p:sp>
      <p:sp>
        <p:nvSpPr>
          <p:cNvPr id="1675" name="Google Shape;1675;p6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676" name="Google Shape;1676;p62"/>
          <p:cNvPicPr preferRelativeResize="0"/>
          <p:nvPr/>
        </p:nvPicPr>
        <p:blipFill>
          <a:blip r:embed="rId4">
            <a:alphaModFix/>
          </a:blip>
          <a:stretch>
            <a:fillRect/>
          </a:stretch>
        </p:blipFill>
        <p:spPr>
          <a:xfrm>
            <a:off x="892841" y="1622275"/>
            <a:ext cx="1663476" cy="1898948"/>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0" name="Shape 1680"/>
        <p:cNvGrpSpPr/>
        <p:nvPr/>
      </p:nvGrpSpPr>
      <p:grpSpPr>
        <a:xfrm>
          <a:off x="0" y="0"/>
          <a:ext cx="0" cy="0"/>
          <a:chOff x="0" y="0"/>
          <a:chExt cx="0" cy="0"/>
        </a:xfrm>
      </p:grpSpPr>
      <p:sp>
        <p:nvSpPr>
          <p:cNvPr id="1681" name="Google Shape;1681;p6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UK TRE Community: A history</a:t>
            </a:r>
            <a:endParaRPr b="1"/>
          </a:p>
        </p:txBody>
      </p:sp>
      <p:pic>
        <p:nvPicPr>
          <p:cNvPr id="1682" name="Google Shape;1682;p63"/>
          <p:cNvPicPr preferRelativeResize="0"/>
          <p:nvPr/>
        </p:nvPicPr>
        <p:blipFill>
          <a:blip r:embed="rId3">
            <a:alphaModFix/>
          </a:blip>
          <a:stretch>
            <a:fillRect/>
          </a:stretch>
        </p:blipFill>
        <p:spPr>
          <a:xfrm>
            <a:off x="7326277" y="64875"/>
            <a:ext cx="1764849" cy="693701"/>
          </a:xfrm>
          <a:prstGeom prst="rect">
            <a:avLst/>
          </a:prstGeom>
          <a:noFill/>
          <a:ln>
            <a:noFill/>
          </a:ln>
        </p:spPr>
      </p:pic>
      <p:cxnSp>
        <p:nvCxnSpPr>
          <p:cNvPr id="1683" name="Google Shape;1683;p63"/>
          <p:cNvCxnSpPr/>
          <p:nvPr/>
        </p:nvCxnSpPr>
        <p:spPr>
          <a:xfrm>
            <a:off x="315900" y="4872275"/>
            <a:ext cx="8512200" cy="0"/>
          </a:xfrm>
          <a:prstGeom prst="straightConnector1">
            <a:avLst/>
          </a:prstGeom>
          <a:noFill/>
          <a:ln cap="flat" cmpd="sng" w="9525">
            <a:solidFill>
              <a:schemeClr val="dk2"/>
            </a:solidFill>
            <a:prstDash val="solid"/>
            <a:round/>
            <a:headEnd len="med" w="med" type="none"/>
            <a:tailEnd len="med" w="med" type="none"/>
          </a:ln>
        </p:spPr>
      </p:cxnSp>
      <p:sp>
        <p:nvSpPr>
          <p:cNvPr id="1684" name="Google Shape;1684;p6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4</a:t>
            </a:r>
            <a:r>
              <a:rPr baseline="30000" lang="en" sz="1000"/>
              <a:t>th</a:t>
            </a:r>
            <a:r>
              <a:rPr lang="en" sz="1000"/>
              <a:t> September 2023</a:t>
            </a:r>
            <a:endParaRPr sz="1000"/>
          </a:p>
        </p:txBody>
      </p:sp>
      <p:sp>
        <p:nvSpPr>
          <p:cNvPr id="1685" name="Google Shape;1685;p6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686" name="Google Shape;1686;p63"/>
          <p:cNvPicPr preferRelativeResize="0"/>
          <p:nvPr/>
        </p:nvPicPr>
        <p:blipFill>
          <a:blip r:embed="rId4">
            <a:alphaModFix/>
          </a:blip>
          <a:stretch>
            <a:fillRect/>
          </a:stretch>
        </p:blipFill>
        <p:spPr>
          <a:xfrm>
            <a:off x="892841" y="1622275"/>
            <a:ext cx="1663476" cy="1898948"/>
          </a:xfrm>
          <a:prstGeom prst="rect">
            <a:avLst/>
          </a:prstGeom>
          <a:noFill/>
          <a:ln>
            <a:noFill/>
          </a:ln>
        </p:spPr>
      </p:pic>
      <p:pic>
        <p:nvPicPr>
          <p:cNvPr id="1687" name="Google Shape;1687;p63"/>
          <p:cNvPicPr preferRelativeResize="0"/>
          <p:nvPr/>
        </p:nvPicPr>
        <p:blipFill>
          <a:blip r:embed="rId5">
            <a:alphaModFix/>
          </a:blip>
          <a:stretch>
            <a:fillRect/>
          </a:stretch>
        </p:blipFill>
        <p:spPr>
          <a:xfrm>
            <a:off x="3061692" y="1170125"/>
            <a:ext cx="5333914" cy="35264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1" name="Shape 1691"/>
        <p:cNvGrpSpPr/>
        <p:nvPr/>
      </p:nvGrpSpPr>
      <p:grpSpPr>
        <a:xfrm>
          <a:off x="0" y="0"/>
          <a:ext cx="0" cy="0"/>
          <a:chOff x="0" y="0"/>
          <a:chExt cx="0" cy="0"/>
        </a:xfrm>
      </p:grpSpPr>
      <p:sp>
        <p:nvSpPr>
          <p:cNvPr id="1692" name="Google Shape;1692;p6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UK TRE Community: A history</a:t>
            </a:r>
            <a:endParaRPr b="1"/>
          </a:p>
        </p:txBody>
      </p:sp>
      <p:pic>
        <p:nvPicPr>
          <p:cNvPr id="1693" name="Google Shape;1693;p64"/>
          <p:cNvPicPr preferRelativeResize="0"/>
          <p:nvPr/>
        </p:nvPicPr>
        <p:blipFill>
          <a:blip r:embed="rId3">
            <a:alphaModFix/>
          </a:blip>
          <a:stretch>
            <a:fillRect/>
          </a:stretch>
        </p:blipFill>
        <p:spPr>
          <a:xfrm>
            <a:off x="7326277" y="64875"/>
            <a:ext cx="1764849" cy="693701"/>
          </a:xfrm>
          <a:prstGeom prst="rect">
            <a:avLst/>
          </a:prstGeom>
          <a:noFill/>
          <a:ln>
            <a:noFill/>
          </a:ln>
        </p:spPr>
      </p:pic>
      <p:cxnSp>
        <p:nvCxnSpPr>
          <p:cNvPr id="1694" name="Google Shape;1694;p64"/>
          <p:cNvCxnSpPr/>
          <p:nvPr/>
        </p:nvCxnSpPr>
        <p:spPr>
          <a:xfrm>
            <a:off x="315900" y="4872275"/>
            <a:ext cx="8512200" cy="0"/>
          </a:xfrm>
          <a:prstGeom prst="straightConnector1">
            <a:avLst/>
          </a:prstGeom>
          <a:noFill/>
          <a:ln cap="flat" cmpd="sng" w="9525">
            <a:solidFill>
              <a:schemeClr val="dk2"/>
            </a:solidFill>
            <a:prstDash val="solid"/>
            <a:round/>
            <a:headEnd len="med" w="med" type="none"/>
            <a:tailEnd len="med" w="med" type="none"/>
          </a:ln>
        </p:spPr>
      </p:cxnSp>
      <p:sp>
        <p:nvSpPr>
          <p:cNvPr id="1695" name="Google Shape;1695;p6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4</a:t>
            </a:r>
            <a:r>
              <a:rPr baseline="30000" lang="en" sz="1000"/>
              <a:t>th</a:t>
            </a:r>
            <a:r>
              <a:rPr lang="en" sz="1000"/>
              <a:t> September 2023</a:t>
            </a:r>
            <a:endParaRPr sz="1000"/>
          </a:p>
        </p:txBody>
      </p:sp>
      <p:sp>
        <p:nvSpPr>
          <p:cNvPr id="1696" name="Google Shape;1696;p6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697" name="Google Shape;1697;p64"/>
          <p:cNvPicPr preferRelativeResize="0"/>
          <p:nvPr/>
        </p:nvPicPr>
        <p:blipFill>
          <a:blip r:embed="rId4">
            <a:alphaModFix/>
          </a:blip>
          <a:stretch>
            <a:fillRect/>
          </a:stretch>
        </p:blipFill>
        <p:spPr>
          <a:xfrm>
            <a:off x="892841" y="1622275"/>
            <a:ext cx="1663476" cy="1898948"/>
          </a:xfrm>
          <a:prstGeom prst="rect">
            <a:avLst/>
          </a:prstGeom>
          <a:noFill/>
          <a:ln>
            <a:noFill/>
          </a:ln>
        </p:spPr>
      </p:pic>
      <p:pic>
        <p:nvPicPr>
          <p:cNvPr id="1698" name="Google Shape;1698;p64"/>
          <p:cNvPicPr preferRelativeResize="0"/>
          <p:nvPr/>
        </p:nvPicPr>
        <p:blipFill>
          <a:blip r:embed="rId5">
            <a:alphaModFix/>
          </a:blip>
          <a:stretch>
            <a:fillRect/>
          </a:stretch>
        </p:blipFill>
        <p:spPr>
          <a:xfrm>
            <a:off x="3061692" y="1170125"/>
            <a:ext cx="5333914" cy="3526425"/>
          </a:xfrm>
          <a:prstGeom prst="rect">
            <a:avLst/>
          </a:prstGeom>
          <a:noFill/>
          <a:ln>
            <a:noFill/>
          </a:ln>
        </p:spPr>
      </p:pic>
      <p:pic>
        <p:nvPicPr>
          <p:cNvPr id="1699" name="Google Shape;1699;p64"/>
          <p:cNvPicPr preferRelativeResize="0"/>
          <p:nvPr/>
        </p:nvPicPr>
        <p:blipFill>
          <a:blip r:embed="rId6">
            <a:alphaModFix/>
          </a:blip>
          <a:stretch>
            <a:fillRect/>
          </a:stretch>
        </p:blipFill>
        <p:spPr>
          <a:xfrm>
            <a:off x="5653224" y="917750"/>
            <a:ext cx="3026150" cy="2108949"/>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3" name="Shape 1703"/>
        <p:cNvGrpSpPr/>
        <p:nvPr/>
      </p:nvGrpSpPr>
      <p:grpSpPr>
        <a:xfrm>
          <a:off x="0" y="0"/>
          <a:ext cx="0" cy="0"/>
          <a:chOff x="0" y="0"/>
          <a:chExt cx="0" cy="0"/>
        </a:xfrm>
      </p:grpSpPr>
      <p:sp>
        <p:nvSpPr>
          <p:cNvPr id="1704" name="Google Shape;1704;p6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What are we doing now?</a:t>
            </a:r>
            <a:endParaRPr b="1"/>
          </a:p>
        </p:txBody>
      </p:sp>
      <p:pic>
        <p:nvPicPr>
          <p:cNvPr id="1705" name="Google Shape;1705;p6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06" name="Google Shape;1706;p6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07" name="Google Shape;1707;p6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08" name="Google Shape;1708;p6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2" name="Shape 1712"/>
        <p:cNvGrpSpPr/>
        <p:nvPr/>
      </p:nvGrpSpPr>
      <p:grpSpPr>
        <a:xfrm>
          <a:off x="0" y="0"/>
          <a:ext cx="0" cy="0"/>
          <a:chOff x="0" y="0"/>
          <a:chExt cx="0" cy="0"/>
        </a:xfrm>
      </p:grpSpPr>
      <p:sp>
        <p:nvSpPr>
          <p:cNvPr id="1713" name="Google Shape;1713;p6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What are we doing now?</a:t>
            </a:r>
            <a:endParaRPr b="1"/>
          </a:p>
        </p:txBody>
      </p:sp>
      <p:pic>
        <p:nvPicPr>
          <p:cNvPr id="1714" name="Google Shape;1714;p6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15" name="Google Shape;1715;p6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16" name="Google Shape;1716;p6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17" name="Google Shape;1717;p6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718" name="Google Shape;1718;p66"/>
          <p:cNvSpPr/>
          <p:nvPr/>
        </p:nvSpPr>
        <p:spPr>
          <a:xfrm>
            <a:off x="0" y="2511300"/>
            <a:ext cx="5496600" cy="120900"/>
          </a:xfrm>
          <a:prstGeom prst="rect">
            <a:avLst/>
          </a:prstGeom>
          <a:solidFill>
            <a:srgbClr val="1155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19" name="Google Shape;1719;p66"/>
          <p:cNvSpPr/>
          <p:nvPr/>
        </p:nvSpPr>
        <p:spPr>
          <a:xfrm>
            <a:off x="5496600" y="2511300"/>
            <a:ext cx="3647400" cy="120900"/>
          </a:xfrm>
          <a:prstGeom prst="rect">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720" name="Google Shape;1720;p66"/>
          <p:cNvCxnSpPr/>
          <p:nvPr/>
        </p:nvCxnSpPr>
        <p:spPr>
          <a:xfrm>
            <a:off x="5496600" y="2092650"/>
            <a:ext cx="0" cy="958200"/>
          </a:xfrm>
          <a:prstGeom prst="straightConnector1">
            <a:avLst/>
          </a:prstGeom>
          <a:noFill/>
          <a:ln cap="flat" cmpd="sng" w="38100">
            <a:solidFill>
              <a:schemeClr val="dk2"/>
            </a:solidFill>
            <a:prstDash val="dash"/>
            <a:round/>
            <a:headEnd len="med" w="med" type="none"/>
            <a:tailEnd len="med" w="med" type="none"/>
          </a:ln>
        </p:spPr>
      </p:cxnSp>
      <p:sp>
        <p:nvSpPr>
          <p:cNvPr id="1721" name="Google Shape;1721;p66"/>
          <p:cNvSpPr txBox="1"/>
          <p:nvPr/>
        </p:nvSpPr>
        <p:spPr>
          <a:xfrm>
            <a:off x="4740150" y="1533663"/>
            <a:ext cx="1512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March 2024</a:t>
            </a:r>
            <a:endParaRPr sz="1800">
              <a:solidFill>
                <a:schemeClr val="dk2"/>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5" name="Shape 1725"/>
        <p:cNvGrpSpPr/>
        <p:nvPr/>
      </p:nvGrpSpPr>
      <p:grpSpPr>
        <a:xfrm>
          <a:off x="0" y="0"/>
          <a:ext cx="0" cy="0"/>
          <a:chOff x="0" y="0"/>
          <a:chExt cx="0" cy="0"/>
        </a:xfrm>
      </p:grpSpPr>
      <p:sp>
        <p:nvSpPr>
          <p:cNvPr id="1726" name="Google Shape;1726;p6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What are we doing now?</a:t>
            </a:r>
            <a:endParaRPr b="1"/>
          </a:p>
        </p:txBody>
      </p:sp>
      <p:pic>
        <p:nvPicPr>
          <p:cNvPr id="1727" name="Google Shape;1727;p6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28" name="Google Shape;1728;p6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29" name="Google Shape;1729;p6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30" name="Google Shape;1730;p6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731" name="Google Shape;1731;p67"/>
          <p:cNvSpPr/>
          <p:nvPr/>
        </p:nvSpPr>
        <p:spPr>
          <a:xfrm>
            <a:off x="0" y="2511300"/>
            <a:ext cx="5496600" cy="120900"/>
          </a:xfrm>
          <a:prstGeom prst="rect">
            <a:avLst/>
          </a:prstGeom>
          <a:solidFill>
            <a:srgbClr val="1155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32" name="Google Shape;1732;p67"/>
          <p:cNvSpPr/>
          <p:nvPr/>
        </p:nvSpPr>
        <p:spPr>
          <a:xfrm>
            <a:off x="5496600" y="2511300"/>
            <a:ext cx="3647400" cy="120900"/>
          </a:xfrm>
          <a:prstGeom prst="rect">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733" name="Google Shape;1733;p67"/>
          <p:cNvCxnSpPr/>
          <p:nvPr/>
        </p:nvCxnSpPr>
        <p:spPr>
          <a:xfrm>
            <a:off x="5496600" y="2092650"/>
            <a:ext cx="0" cy="958200"/>
          </a:xfrm>
          <a:prstGeom prst="straightConnector1">
            <a:avLst/>
          </a:prstGeom>
          <a:noFill/>
          <a:ln cap="flat" cmpd="sng" w="38100">
            <a:solidFill>
              <a:schemeClr val="dk2"/>
            </a:solidFill>
            <a:prstDash val="dash"/>
            <a:round/>
            <a:headEnd len="med" w="med" type="none"/>
            <a:tailEnd len="med" w="med" type="none"/>
          </a:ln>
        </p:spPr>
      </p:cxnSp>
      <p:sp>
        <p:nvSpPr>
          <p:cNvPr id="1734" name="Google Shape;1734;p67"/>
          <p:cNvSpPr txBox="1"/>
          <p:nvPr/>
        </p:nvSpPr>
        <p:spPr>
          <a:xfrm>
            <a:off x="4740150" y="1533663"/>
            <a:ext cx="1512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March 2024</a:t>
            </a:r>
            <a:endParaRPr sz="1800">
              <a:solidFill>
                <a:schemeClr val="dk2"/>
              </a:solidFill>
            </a:endParaRPr>
          </a:p>
        </p:txBody>
      </p:sp>
      <p:sp>
        <p:nvSpPr>
          <p:cNvPr id="1735" name="Google Shape;1735;p67"/>
          <p:cNvSpPr/>
          <p:nvPr/>
        </p:nvSpPr>
        <p:spPr>
          <a:xfrm>
            <a:off x="1038775" y="1331275"/>
            <a:ext cx="2427600" cy="968100"/>
          </a:xfrm>
          <a:prstGeom prst="roundRect">
            <a:avLst>
              <a:gd fmla="val 16667" name="adj"/>
            </a:avLst>
          </a:prstGeom>
          <a:solidFill>
            <a:srgbClr val="A6EBF2"/>
          </a:solidFill>
          <a:ln cap="flat" cmpd="sng" w="19050">
            <a:solidFill>
              <a:srgbClr val="0097A7"/>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Current delivery</a:t>
            </a:r>
            <a:endParaRPr/>
          </a:p>
        </p:txBody>
      </p:sp>
      <p:sp>
        <p:nvSpPr>
          <p:cNvPr id="1736" name="Google Shape;1736;p67"/>
          <p:cNvSpPr/>
          <p:nvPr/>
        </p:nvSpPr>
        <p:spPr>
          <a:xfrm>
            <a:off x="6404700" y="1331275"/>
            <a:ext cx="2427600" cy="968100"/>
          </a:xfrm>
          <a:prstGeom prst="roundRect">
            <a:avLst>
              <a:gd fmla="val 16667" name="adj"/>
            </a:avLst>
          </a:prstGeom>
          <a:solidFill>
            <a:srgbClr val="A6EBF2"/>
          </a:solidFill>
          <a:ln cap="flat" cmpd="sng" w="19050">
            <a:solidFill>
              <a:srgbClr val="0097A7"/>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Future plans</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0" name="Shape 1740"/>
        <p:cNvGrpSpPr/>
        <p:nvPr/>
      </p:nvGrpSpPr>
      <p:grpSpPr>
        <a:xfrm>
          <a:off x="0" y="0"/>
          <a:ext cx="0" cy="0"/>
          <a:chOff x="0" y="0"/>
          <a:chExt cx="0" cy="0"/>
        </a:xfrm>
      </p:grpSpPr>
      <p:sp>
        <p:nvSpPr>
          <p:cNvPr id="1741" name="Google Shape;1741;p6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What are we doing now?</a:t>
            </a:r>
            <a:endParaRPr b="1"/>
          </a:p>
        </p:txBody>
      </p:sp>
      <p:pic>
        <p:nvPicPr>
          <p:cNvPr id="1742" name="Google Shape;1742;p6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43" name="Google Shape;1743;p6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44" name="Google Shape;1744;p6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45" name="Google Shape;1745;p6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746" name="Google Shape;1746;p68"/>
          <p:cNvSpPr/>
          <p:nvPr/>
        </p:nvSpPr>
        <p:spPr>
          <a:xfrm>
            <a:off x="0" y="2511300"/>
            <a:ext cx="5496600" cy="120900"/>
          </a:xfrm>
          <a:prstGeom prst="rect">
            <a:avLst/>
          </a:prstGeom>
          <a:solidFill>
            <a:srgbClr val="1155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47" name="Google Shape;1747;p68"/>
          <p:cNvSpPr/>
          <p:nvPr/>
        </p:nvSpPr>
        <p:spPr>
          <a:xfrm>
            <a:off x="5496600" y="2511300"/>
            <a:ext cx="3647400" cy="120900"/>
          </a:xfrm>
          <a:prstGeom prst="rect">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748" name="Google Shape;1748;p68"/>
          <p:cNvCxnSpPr/>
          <p:nvPr/>
        </p:nvCxnSpPr>
        <p:spPr>
          <a:xfrm>
            <a:off x="5496600" y="2092650"/>
            <a:ext cx="0" cy="958200"/>
          </a:xfrm>
          <a:prstGeom prst="straightConnector1">
            <a:avLst/>
          </a:prstGeom>
          <a:noFill/>
          <a:ln cap="flat" cmpd="sng" w="38100">
            <a:solidFill>
              <a:schemeClr val="dk2"/>
            </a:solidFill>
            <a:prstDash val="dash"/>
            <a:round/>
            <a:headEnd len="med" w="med" type="none"/>
            <a:tailEnd len="med" w="med" type="none"/>
          </a:ln>
        </p:spPr>
      </p:cxnSp>
      <p:sp>
        <p:nvSpPr>
          <p:cNvPr id="1749" name="Google Shape;1749;p68"/>
          <p:cNvSpPr txBox="1"/>
          <p:nvPr/>
        </p:nvSpPr>
        <p:spPr>
          <a:xfrm>
            <a:off x="4740150" y="1533663"/>
            <a:ext cx="1512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March 2024</a:t>
            </a:r>
            <a:endParaRPr sz="1800">
              <a:solidFill>
                <a:schemeClr val="dk2"/>
              </a:solidFill>
            </a:endParaRPr>
          </a:p>
        </p:txBody>
      </p:sp>
      <p:sp>
        <p:nvSpPr>
          <p:cNvPr id="1750" name="Google Shape;1750;p68"/>
          <p:cNvSpPr/>
          <p:nvPr/>
        </p:nvSpPr>
        <p:spPr>
          <a:xfrm>
            <a:off x="1038775" y="1331275"/>
            <a:ext cx="2427600" cy="968100"/>
          </a:xfrm>
          <a:prstGeom prst="roundRect">
            <a:avLst>
              <a:gd fmla="val 16667" name="adj"/>
            </a:avLst>
          </a:prstGeom>
          <a:solidFill>
            <a:srgbClr val="A6EBF2"/>
          </a:solidFill>
          <a:ln cap="flat" cmpd="sng" w="19050">
            <a:solidFill>
              <a:srgbClr val="0097A7"/>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Current delivery</a:t>
            </a:r>
            <a:endParaRPr b="1"/>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4" name="Shape 1754"/>
        <p:cNvGrpSpPr/>
        <p:nvPr/>
      </p:nvGrpSpPr>
      <p:grpSpPr>
        <a:xfrm>
          <a:off x="0" y="0"/>
          <a:ext cx="0" cy="0"/>
          <a:chOff x="0" y="0"/>
          <a:chExt cx="0" cy="0"/>
        </a:xfrm>
      </p:grpSpPr>
      <p:sp>
        <p:nvSpPr>
          <p:cNvPr id="1755" name="Google Shape;1755;p6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756" name="Google Shape;1756;p6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57" name="Google Shape;1757;p6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58" name="Google Shape;1758;p6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59" name="Google Shape;1759;p6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3" name="Shape 1763"/>
        <p:cNvGrpSpPr/>
        <p:nvPr/>
      </p:nvGrpSpPr>
      <p:grpSpPr>
        <a:xfrm>
          <a:off x="0" y="0"/>
          <a:ext cx="0" cy="0"/>
          <a:chOff x="0" y="0"/>
          <a:chExt cx="0" cy="0"/>
        </a:xfrm>
      </p:grpSpPr>
      <p:sp>
        <p:nvSpPr>
          <p:cNvPr id="1764" name="Google Shape;1764;p7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765" name="Google Shape;1765;p7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66" name="Google Shape;1766;p7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67" name="Google Shape;1767;p7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68" name="Google Shape;1768;p7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769" name="Google Shape;1769;p70"/>
          <p:cNvPicPr preferRelativeResize="0"/>
          <p:nvPr/>
        </p:nvPicPr>
        <p:blipFill>
          <a:blip r:embed="rId4">
            <a:alphaModFix/>
          </a:blip>
          <a:stretch>
            <a:fillRect/>
          </a:stretch>
        </p:blipFill>
        <p:spPr>
          <a:xfrm>
            <a:off x="152400" y="1170125"/>
            <a:ext cx="6725777" cy="17848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3" name="Shape 1773"/>
        <p:cNvGrpSpPr/>
        <p:nvPr/>
      </p:nvGrpSpPr>
      <p:grpSpPr>
        <a:xfrm>
          <a:off x="0" y="0"/>
          <a:ext cx="0" cy="0"/>
          <a:chOff x="0" y="0"/>
          <a:chExt cx="0" cy="0"/>
        </a:xfrm>
      </p:grpSpPr>
      <p:sp>
        <p:nvSpPr>
          <p:cNvPr id="1774" name="Google Shape;1774;p7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775" name="Google Shape;1775;p7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76" name="Google Shape;1776;p7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77" name="Google Shape;1777;p7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78" name="Google Shape;1778;p7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779" name="Google Shape;1779;p71"/>
          <p:cNvPicPr preferRelativeResize="0"/>
          <p:nvPr/>
        </p:nvPicPr>
        <p:blipFill>
          <a:blip r:embed="rId4">
            <a:alphaModFix/>
          </a:blip>
          <a:stretch>
            <a:fillRect/>
          </a:stretch>
        </p:blipFill>
        <p:spPr>
          <a:xfrm>
            <a:off x="152400" y="1170125"/>
            <a:ext cx="6725777" cy="1784800"/>
          </a:xfrm>
          <a:prstGeom prst="rect">
            <a:avLst/>
          </a:prstGeom>
          <a:noFill/>
          <a:ln>
            <a:noFill/>
          </a:ln>
        </p:spPr>
      </p:pic>
      <p:sp>
        <p:nvSpPr>
          <p:cNvPr id="1780" name="Google Shape;1780;p71"/>
          <p:cNvSpPr txBox="1"/>
          <p:nvPr/>
        </p:nvSpPr>
        <p:spPr>
          <a:xfrm>
            <a:off x="152400" y="3479425"/>
            <a:ext cx="4329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rPr>
              <a:t>Thank you to all these awesome people!</a:t>
            </a:r>
            <a:endParaRPr sz="1800">
              <a:solidFill>
                <a:schemeClr val="dk1"/>
              </a:solidFill>
            </a:endParaRPr>
          </a:p>
        </p:txBody>
      </p:sp>
      <p:sp>
        <p:nvSpPr>
          <p:cNvPr id="1781" name="Google Shape;1781;p71"/>
          <p:cNvSpPr/>
          <p:nvPr/>
        </p:nvSpPr>
        <p:spPr>
          <a:xfrm>
            <a:off x="4572000" y="3567325"/>
            <a:ext cx="571500" cy="285900"/>
          </a:xfrm>
          <a:prstGeom prst="rightArrow">
            <a:avLst>
              <a:gd fmla="val 50000" name="adj1"/>
              <a:gd fmla="val 50000" name="adj2"/>
            </a:avLst>
          </a:prstGeom>
          <a:solidFill>
            <a:srgbClr val="0097A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82" name="Google Shape;1782;p71"/>
          <p:cNvSpPr txBox="1"/>
          <p:nvPr/>
        </p:nvSpPr>
        <p:spPr>
          <a:xfrm>
            <a:off x="5375525" y="2990050"/>
            <a:ext cx="1764900" cy="2253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Arielle Bennett</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Balint Stewart</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Chris Cole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Fatemeh Torabi</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James Robinson</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Katherine O’Sullivan</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Lucy Cheesman</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
        <p:nvSpPr>
          <p:cNvPr id="1783" name="Google Shape;1783;p71"/>
          <p:cNvSpPr txBox="1"/>
          <p:nvPr/>
        </p:nvSpPr>
        <p:spPr>
          <a:xfrm>
            <a:off x="7192025" y="2990050"/>
            <a:ext cx="1764900" cy="1616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Madalyn Hardaker</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Simon Li</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Stuart Wheater</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Will Crocombe</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…and more!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103" name="Google Shape;103;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lt2"/>
                </a:solidFill>
              </a:rPr>
              <a:t>13:30 - 13:45 - Welcome and introduction</a:t>
            </a:r>
            <a:endParaRPr>
              <a:solidFill>
                <a:schemeClr val="lt2"/>
              </a:solidFill>
            </a:endParaRPr>
          </a:p>
          <a:p>
            <a:pPr indent="0" lvl="0" marL="0" rtl="0" algn="l">
              <a:spcBef>
                <a:spcPts val="1200"/>
              </a:spcBef>
              <a:spcAft>
                <a:spcPts val="0"/>
              </a:spcAft>
              <a:buNone/>
            </a:pPr>
            <a:r>
              <a:rPr b="1" lang="en">
                <a:solidFill>
                  <a:schemeClr val="dk1"/>
                </a:solidFill>
              </a:rPr>
              <a:t>13:45 - 14:30 - ‘Keynote’ - UK TRE Community update</a:t>
            </a:r>
            <a:endParaRPr b="1">
              <a:solidFill>
                <a:schemeClr val="dk1"/>
              </a:solidFill>
            </a:endParaRPr>
          </a:p>
          <a:p>
            <a:pPr indent="0" lvl="0" marL="0" rtl="0" algn="l">
              <a:spcBef>
                <a:spcPts val="1200"/>
              </a:spcBef>
              <a:spcAft>
                <a:spcPts val="0"/>
              </a:spcAft>
              <a:buNone/>
            </a:pPr>
            <a:r>
              <a:rPr lang="en">
                <a:solidFill>
                  <a:schemeClr val="lt2"/>
                </a:solidFill>
              </a:rPr>
              <a:t>14:30 - 14:45 - Community updates</a:t>
            </a:r>
            <a:endParaRPr>
              <a:solidFill>
                <a:schemeClr val="lt2"/>
              </a:solidFill>
            </a:endParaRPr>
          </a:p>
          <a:p>
            <a:pPr indent="0" lvl="0" marL="0" rtl="0" algn="l">
              <a:spcBef>
                <a:spcPts val="1200"/>
              </a:spcBef>
              <a:spcAft>
                <a:spcPts val="0"/>
              </a:spcAft>
              <a:buNone/>
            </a:pPr>
            <a:r>
              <a:rPr i="1" lang="en">
                <a:solidFill>
                  <a:schemeClr val="lt2"/>
                </a:solidFill>
              </a:rPr>
              <a:t>14:45 - 14:55 - Break</a:t>
            </a:r>
            <a:endParaRPr i="1">
              <a:solidFill>
                <a:schemeClr val="lt2"/>
              </a:solidFill>
            </a:endParaRPr>
          </a:p>
          <a:p>
            <a:pPr indent="0" lvl="0" marL="0" rtl="0" algn="l">
              <a:spcBef>
                <a:spcPts val="1200"/>
              </a:spcBef>
              <a:spcAft>
                <a:spcPts val="0"/>
              </a:spcAft>
              <a:buNone/>
            </a:pPr>
            <a:r>
              <a:rPr lang="en">
                <a:solidFill>
                  <a:schemeClr val="lt2"/>
                </a:solidFill>
              </a:rPr>
              <a:t>15:00 - 15:45 - Breakout session 1</a:t>
            </a:r>
            <a:endParaRPr>
              <a:solidFill>
                <a:schemeClr val="lt2"/>
              </a:solidFill>
            </a:endParaRPr>
          </a:p>
          <a:p>
            <a:pPr indent="0" lvl="0" marL="0" rtl="0" algn="l">
              <a:spcBef>
                <a:spcPts val="1200"/>
              </a:spcBef>
              <a:spcAft>
                <a:spcPts val="0"/>
              </a:spcAft>
              <a:buNone/>
            </a:pPr>
            <a:r>
              <a:rPr i="1" lang="en">
                <a:solidFill>
                  <a:schemeClr val="lt2"/>
                </a:solidFill>
              </a:rPr>
              <a:t>15:45 - 15:55 - Break</a:t>
            </a:r>
            <a:endParaRPr i="1">
              <a:solidFill>
                <a:schemeClr val="lt2"/>
              </a:solidFill>
            </a:endParaRPr>
          </a:p>
          <a:p>
            <a:pPr indent="0" lvl="0" marL="0" rtl="0" algn="l">
              <a:spcBef>
                <a:spcPts val="1200"/>
              </a:spcBef>
              <a:spcAft>
                <a:spcPts val="0"/>
              </a:spcAft>
              <a:buNone/>
            </a:pPr>
            <a:r>
              <a:rPr lang="en">
                <a:solidFill>
                  <a:schemeClr val="lt2"/>
                </a:solidFill>
              </a:rPr>
              <a:t>16:00 - 16:45 - Breakout session 2</a:t>
            </a:r>
            <a:endParaRPr>
              <a:solidFill>
                <a:schemeClr val="lt2"/>
              </a:solidFill>
            </a:endParaRPr>
          </a:p>
          <a:p>
            <a:pPr indent="0" lvl="0" marL="0" rtl="0" algn="l">
              <a:spcBef>
                <a:spcPts val="1200"/>
              </a:spcBef>
              <a:spcAft>
                <a:spcPts val="1200"/>
              </a:spcAft>
              <a:buNone/>
            </a:pPr>
            <a:r>
              <a:rPr lang="en">
                <a:solidFill>
                  <a:schemeClr val="lt2"/>
                </a:solidFill>
              </a:rPr>
              <a:t>16:45 - 17:00 - Wrap up</a:t>
            </a:r>
            <a:endParaRPr>
              <a:solidFill>
                <a:schemeClr val="lt2"/>
              </a:solidFill>
            </a:endParaRPr>
          </a:p>
        </p:txBody>
      </p:sp>
      <p:pic>
        <p:nvPicPr>
          <p:cNvPr id="104" name="Google Shape;104;p1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05" name="Google Shape;105;p1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06" name="Google Shape;106;p1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07" name="Google Shape;107;p1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7" name="Shape 1787"/>
        <p:cNvGrpSpPr/>
        <p:nvPr/>
      </p:nvGrpSpPr>
      <p:grpSpPr>
        <a:xfrm>
          <a:off x="0" y="0"/>
          <a:ext cx="0" cy="0"/>
          <a:chOff x="0" y="0"/>
          <a:chExt cx="0" cy="0"/>
        </a:xfrm>
      </p:grpSpPr>
      <p:sp>
        <p:nvSpPr>
          <p:cNvPr id="1788" name="Google Shape;1788;p7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789" name="Google Shape;1789;p7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790" name="Google Shape;1790;p7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791" name="Google Shape;1791;p7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792" name="Google Shape;1792;p7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793" name="Google Shape;1793;p72"/>
          <p:cNvPicPr preferRelativeResize="0"/>
          <p:nvPr/>
        </p:nvPicPr>
        <p:blipFill>
          <a:blip r:embed="rId4">
            <a:alphaModFix/>
          </a:blip>
          <a:stretch>
            <a:fillRect/>
          </a:stretch>
        </p:blipFill>
        <p:spPr>
          <a:xfrm>
            <a:off x="152400" y="1170125"/>
            <a:ext cx="6725777" cy="1784800"/>
          </a:xfrm>
          <a:prstGeom prst="rect">
            <a:avLst/>
          </a:prstGeom>
          <a:noFill/>
          <a:ln>
            <a:noFill/>
          </a:ln>
        </p:spPr>
      </p:pic>
      <p:pic>
        <p:nvPicPr>
          <p:cNvPr id="1794" name="Google Shape;1794;p72"/>
          <p:cNvPicPr preferRelativeResize="0"/>
          <p:nvPr/>
        </p:nvPicPr>
        <p:blipFill rotWithShape="1">
          <a:blip r:embed="rId5">
            <a:alphaModFix/>
          </a:blip>
          <a:srcRect b="0" l="0" r="0" t="19270"/>
          <a:stretch/>
        </p:blipFill>
        <p:spPr>
          <a:xfrm>
            <a:off x="5760775" y="2871125"/>
            <a:ext cx="3067326" cy="197782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8" name="Shape 1798"/>
        <p:cNvGrpSpPr/>
        <p:nvPr/>
      </p:nvGrpSpPr>
      <p:grpSpPr>
        <a:xfrm>
          <a:off x="0" y="0"/>
          <a:ext cx="0" cy="0"/>
          <a:chOff x="0" y="0"/>
          <a:chExt cx="0" cy="0"/>
        </a:xfrm>
      </p:grpSpPr>
      <p:sp>
        <p:nvSpPr>
          <p:cNvPr id="1799" name="Google Shape;1799;p7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800" name="Google Shape;1800;p7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01" name="Google Shape;1801;p7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02" name="Google Shape;1802;p7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03" name="Google Shape;1803;p7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04" name="Google Shape;1804;p73"/>
          <p:cNvPicPr preferRelativeResize="0"/>
          <p:nvPr/>
        </p:nvPicPr>
        <p:blipFill>
          <a:blip r:embed="rId4">
            <a:alphaModFix/>
          </a:blip>
          <a:stretch>
            <a:fillRect/>
          </a:stretch>
        </p:blipFill>
        <p:spPr>
          <a:xfrm>
            <a:off x="152400" y="1170125"/>
            <a:ext cx="6725777" cy="1784800"/>
          </a:xfrm>
          <a:prstGeom prst="rect">
            <a:avLst/>
          </a:prstGeom>
          <a:noFill/>
          <a:ln>
            <a:noFill/>
          </a:ln>
        </p:spPr>
      </p:pic>
      <p:pic>
        <p:nvPicPr>
          <p:cNvPr id="1805" name="Google Shape;1805;p73"/>
          <p:cNvPicPr preferRelativeResize="0"/>
          <p:nvPr/>
        </p:nvPicPr>
        <p:blipFill rotWithShape="1">
          <a:blip r:embed="rId5">
            <a:alphaModFix/>
          </a:blip>
          <a:srcRect b="0" l="0" r="0" t="19270"/>
          <a:stretch/>
        </p:blipFill>
        <p:spPr>
          <a:xfrm>
            <a:off x="5760775" y="2871125"/>
            <a:ext cx="3067326" cy="1977825"/>
          </a:xfrm>
          <a:prstGeom prst="rect">
            <a:avLst/>
          </a:prstGeom>
          <a:noFill/>
          <a:ln>
            <a:noFill/>
          </a:ln>
        </p:spPr>
      </p:pic>
      <p:sp>
        <p:nvSpPr>
          <p:cNvPr id="1806" name="Google Shape;1806;p73"/>
          <p:cNvSpPr txBox="1"/>
          <p:nvPr/>
        </p:nvSpPr>
        <p:spPr>
          <a:xfrm>
            <a:off x="-80700" y="2954925"/>
            <a:ext cx="3259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rPr>
              <a:t>Strengthening the Community</a:t>
            </a:r>
            <a:endParaRPr b="1" sz="1800">
              <a:solidFill>
                <a:schemeClr val="dk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0" name="Shape 1810"/>
        <p:cNvGrpSpPr/>
        <p:nvPr/>
      </p:nvGrpSpPr>
      <p:grpSpPr>
        <a:xfrm>
          <a:off x="0" y="0"/>
          <a:ext cx="0" cy="0"/>
          <a:chOff x="0" y="0"/>
          <a:chExt cx="0" cy="0"/>
        </a:xfrm>
      </p:grpSpPr>
      <p:sp>
        <p:nvSpPr>
          <p:cNvPr id="1811" name="Google Shape;1811;p7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812" name="Google Shape;1812;p7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13" name="Google Shape;1813;p7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14" name="Google Shape;1814;p7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15" name="Google Shape;1815;p7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16" name="Google Shape;1816;p74"/>
          <p:cNvPicPr preferRelativeResize="0"/>
          <p:nvPr/>
        </p:nvPicPr>
        <p:blipFill>
          <a:blip r:embed="rId4">
            <a:alphaModFix/>
          </a:blip>
          <a:stretch>
            <a:fillRect/>
          </a:stretch>
        </p:blipFill>
        <p:spPr>
          <a:xfrm>
            <a:off x="152400" y="1170125"/>
            <a:ext cx="6725777" cy="1784800"/>
          </a:xfrm>
          <a:prstGeom prst="rect">
            <a:avLst/>
          </a:prstGeom>
          <a:noFill/>
          <a:ln>
            <a:noFill/>
          </a:ln>
        </p:spPr>
      </p:pic>
      <p:pic>
        <p:nvPicPr>
          <p:cNvPr id="1817" name="Google Shape;1817;p74"/>
          <p:cNvPicPr preferRelativeResize="0"/>
          <p:nvPr/>
        </p:nvPicPr>
        <p:blipFill rotWithShape="1">
          <a:blip r:embed="rId5">
            <a:alphaModFix/>
          </a:blip>
          <a:srcRect b="0" l="0" r="0" t="19270"/>
          <a:stretch/>
        </p:blipFill>
        <p:spPr>
          <a:xfrm>
            <a:off x="5760775" y="2871125"/>
            <a:ext cx="3067326" cy="1977825"/>
          </a:xfrm>
          <a:prstGeom prst="rect">
            <a:avLst/>
          </a:prstGeom>
          <a:noFill/>
          <a:ln>
            <a:noFill/>
          </a:ln>
        </p:spPr>
      </p:pic>
      <p:sp>
        <p:nvSpPr>
          <p:cNvPr id="1818" name="Google Shape;1818;p74"/>
          <p:cNvSpPr txBox="1"/>
          <p:nvPr/>
        </p:nvSpPr>
        <p:spPr>
          <a:xfrm>
            <a:off x="-80700" y="2954925"/>
            <a:ext cx="3259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rPr>
              <a:t>Strengthening the Community</a:t>
            </a:r>
            <a:endParaRPr b="1" sz="1800">
              <a:solidFill>
                <a:schemeClr val="dk1"/>
              </a:solidFill>
            </a:endParaRPr>
          </a:p>
        </p:txBody>
      </p:sp>
      <p:sp>
        <p:nvSpPr>
          <p:cNvPr id="1819" name="Google Shape;1819;p74"/>
          <p:cNvSpPr txBox="1"/>
          <p:nvPr/>
        </p:nvSpPr>
        <p:spPr>
          <a:xfrm>
            <a:off x="2501275" y="3248525"/>
            <a:ext cx="3259500" cy="780300"/>
          </a:xfrm>
          <a:prstGeom prst="rect">
            <a:avLst/>
          </a:prstGeom>
          <a:noFill/>
          <a:ln>
            <a:noFill/>
          </a:ln>
        </p:spPr>
        <p:txBody>
          <a:bodyPr anchorCtr="0" anchor="t" bIns="91425" lIns="91425" spcFirstLastPara="1" rIns="91425" wrap="square" tIns="91425">
            <a:spAutoFit/>
          </a:bodyPr>
          <a:lstStyle/>
          <a:p>
            <a:pPr indent="0" lvl="0" marL="457200" rtl="0" algn="ctr">
              <a:lnSpc>
                <a:spcPct val="115000"/>
              </a:lnSpc>
              <a:spcBef>
                <a:spcPts val="0"/>
              </a:spcBef>
              <a:spcAft>
                <a:spcPts val="1200"/>
              </a:spcAft>
              <a:buNone/>
            </a:pPr>
            <a:r>
              <a:rPr b="1" lang="en" sz="1800">
                <a:solidFill>
                  <a:schemeClr val="dk1"/>
                </a:solidFill>
              </a:rPr>
              <a:t>Enhancing outreach and engagement</a:t>
            </a:r>
            <a:endParaRPr b="1" sz="1800">
              <a:solidFill>
                <a:schemeClr val="dk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3" name="Shape 1823"/>
        <p:cNvGrpSpPr/>
        <p:nvPr/>
      </p:nvGrpSpPr>
      <p:grpSpPr>
        <a:xfrm>
          <a:off x="0" y="0"/>
          <a:ext cx="0" cy="0"/>
          <a:chOff x="0" y="0"/>
          <a:chExt cx="0" cy="0"/>
        </a:xfrm>
      </p:grpSpPr>
      <p:sp>
        <p:nvSpPr>
          <p:cNvPr id="1824" name="Google Shape;1824;p7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DARE Community Funding</a:t>
            </a:r>
            <a:endParaRPr b="1"/>
          </a:p>
        </p:txBody>
      </p:sp>
      <p:pic>
        <p:nvPicPr>
          <p:cNvPr id="1825" name="Google Shape;1825;p7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26" name="Google Shape;1826;p7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27" name="Google Shape;1827;p7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28" name="Google Shape;1828;p7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29" name="Google Shape;1829;p75"/>
          <p:cNvPicPr preferRelativeResize="0"/>
          <p:nvPr/>
        </p:nvPicPr>
        <p:blipFill>
          <a:blip r:embed="rId4">
            <a:alphaModFix/>
          </a:blip>
          <a:stretch>
            <a:fillRect/>
          </a:stretch>
        </p:blipFill>
        <p:spPr>
          <a:xfrm>
            <a:off x="152400" y="1170125"/>
            <a:ext cx="6725777" cy="1784800"/>
          </a:xfrm>
          <a:prstGeom prst="rect">
            <a:avLst/>
          </a:prstGeom>
          <a:noFill/>
          <a:ln>
            <a:noFill/>
          </a:ln>
        </p:spPr>
      </p:pic>
      <p:pic>
        <p:nvPicPr>
          <p:cNvPr id="1830" name="Google Shape;1830;p75"/>
          <p:cNvPicPr preferRelativeResize="0"/>
          <p:nvPr/>
        </p:nvPicPr>
        <p:blipFill rotWithShape="1">
          <a:blip r:embed="rId5">
            <a:alphaModFix/>
          </a:blip>
          <a:srcRect b="0" l="0" r="0" t="19270"/>
          <a:stretch/>
        </p:blipFill>
        <p:spPr>
          <a:xfrm>
            <a:off x="5760775" y="2871125"/>
            <a:ext cx="3067326" cy="1977825"/>
          </a:xfrm>
          <a:prstGeom prst="rect">
            <a:avLst/>
          </a:prstGeom>
          <a:noFill/>
          <a:ln>
            <a:noFill/>
          </a:ln>
        </p:spPr>
      </p:pic>
      <p:sp>
        <p:nvSpPr>
          <p:cNvPr id="1831" name="Google Shape;1831;p75"/>
          <p:cNvSpPr txBox="1"/>
          <p:nvPr/>
        </p:nvSpPr>
        <p:spPr>
          <a:xfrm>
            <a:off x="-80700" y="2954925"/>
            <a:ext cx="3259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rPr>
              <a:t>Strengthening the Community</a:t>
            </a:r>
            <a:endParaRPr b="1" sz="1800">
              <a:solidFill>
                <a:schemeClr val="dk1"/>
              </a:solidFill>
            </a:endParaRPr>
          </a:p>
        </p:txBody>
      </p:sp>
      <p:sp>
        <p:nvSpPr>
          <p:cNvPr id="1832" name="Google Shape;1832;p75"/>
          <p:cNvSpPr txBox="1"/>
          <p:nvPr/>
        </p:nvSpPr>
        <p:spPr>
          <a:xfrm>
            <a:off x="2501275" y="3248525"/>
            <a:ext cx="3259500" cy="780300"/>
          </a:xfrm>
          <a:prstGeom prst="rect">
            <a:avLst/>
          </a:prstGeom>
          <a:noFill/>
          <a:ln>
            <a:noFill/>
          </a:ln>
        </p:spPr>
        <p:txBody>
          <a:bodyPr anchorCtr="0" anchor="t" bIns="91425" lIns="91425" spcFirstLastPara="1" rIns="91425" wrap="square" tIns="91425">
            <a:spAutoFit/>
          </a:bodyPr>
          <a:lstStyle/>
          <a:p>
            <a:pPr indent="0" lvl="0" marL="457200" rtl="0" algn="ctr">
              <a:lnSpc>
                <a:spcPct val="115000"/>
              </a:lnSpc>
              <a:spcBef>
                <a:spcPts val="0"/>
              </a:spcBef>
              <a:spcAft>
                <a:spcPts val="1200"/>
              </a:spcAft>
              <a:buNone/>
            </a:pPr>
            <a:r>
              <a:rPr b="1" lang="en" sz="1800">
                <a:solidFill>
                  <a:schemeClr val="dk1"/>
                </a:solidFill>
              </a:rPr>
              <a:t>Enhancing outreach and engagement</a:t>
            </a:r>
            <a:endParaRPr b="1" sz="1800">
              <a:solidFill>
                <a:schemeClr val="dk1"/>
              </a:solidFill>
            </a:endParaRPr>
          </a:p>
        </p:txBody>
      </p:sp>
      <p:sp>
        <p:nvSpPr>
          <p:cNvPr id="1833" name="Google Shape;1833;p75"/>
          <p:cNvSpPr txBox="1"/>
          <p:nvPr/>
        </p:nvSpPr>
        <p:spPr>
          <a:xfrm>
            <a:off x="364300" y="3892900"/>
            <a:ext cx="3259500" cy="780300"/>
          </a:xfrm>
          <a:prstGeom prst="rect">
            <a:avLst/>
          </a:prstGeom>
          <a:noFill/>
          <a:ln>
            <a:noFill/>
          </a:ln>
        </p:spPr>
        <p:txBody>
          <a:bodyPr anchorCtr="0" anchor="t" bIns="91425" lIns="91425" spcFirstLastPara="1" rIns="91425" wrap="square" tIns="91425">
            <a:spAutoFit/>
          </a:bodyPr>
          <a:lstStyle/>
          <a:p>
            <a:pPr indent="0" lvl="0" marL="457200" rtl="0" algn="ctr">
              <a:lnSpc>
                <a:spcPct val="115000"/>
              </a:lnSpc>
              <a:spcBef>
                <a:spcPts val="0"/>
              </a:spcBef>
              <a:spcAft>
                <a:spcPts val="1200"/>
              </a:spcAft>
              <a:buNone/>
            </a:pPr>
            <a:r>
              <a:rPr b="1" lang="en" sz="1800">
                <a:solidFill>
                  <a:schemeClr val="dk1"/>
                </a:solidFill>
              </a:rPr>
              <a:t>Developing a resource hub</a:t>
            </a:r>
            <a:endParaRPr b="1" sz="1800">
              <a:solidFill>
                <a:schemeClr val="dk1"/>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7" name="Shape 1837"/>
        <p:cNvGrpSpPr/>
        <p:nvPr/>
      </p:nvGrpSpPr>
      <p:grpSpPr>
        <a:xfrm>
          <a:off x="0" y="0"/>
          <a:ext cx="0" cy="0"/>
          <a:chOff x="0" y="0"/>
          <a:chExt cx="0" cy="0"/>
        </a:xfrm>
      </p:grpSpPr>
      <p:sp>
        <p:nvSpPr>
          <p:cNvPr id="1838" name="Google Shape;1838;p7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pic>
        <p:nvPicPr>
          <p:cNvPr id="1839" name="Google Shape;1839;p7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40" name="Google Shape;1840;p7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41" name="Google Shape;1841;p7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42" name="Google Shape;1842;p7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6" name="Shape 1846"/>
        <p:cNvGrpSpPr/>
        <p:nvPr/>
      </p:nvGrpSpPr>
      <p:grpSpPr>
        <a:xfrm>
          <a:off x="0" y="0"/>
          <a:ext cx="0" cy="0"/>
          <a:chOff x="0" y="0"/>
          <a:chExt cx="0" cy="0"/>
        </a:xfrm>
      </p:grpSpPr>
      <p:sp>
        <p:nvSpPr>
          <p:cNvPr id="1847" name="Google Shape;1847;p7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pic>
        <p:nvPicPr>
          <p:cNvPr id="1848" name="Google Shape;1848;p7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49" name="Google Shape;1849;p7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50" name="Google Shape;1850;p7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51" name="Google Shape;1851;p7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52" name="Google Shape;1852;p77"/>
          <p:cNvPicPr preferRelativeResize="0"/>
          <p:nvPr/>
        </p:nvPicPr>
        <p:blipFill>
          <a:blip r:embed="rId4">
            <a:alphaModFix/>
          </a:blip>
          <a:stretch>
            <a:fillRect/>
          </a:stretch>
        </p:blipFill>
        <p:spPr>
          <a:xfrm>
            <a:off x="4264000" y="1956763"/>
            <a:ext cx="4675824" cy="197647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6" name="Shape 1856"/>
        <p:cNvGrpSpPr/>
        <p:nvPr/>
      </p:nvGrpSpPr>
      <p:grpSpPr>
        <a:xfrm>
          <a:off x="0" y="0"/>
          <a:ext cx="0" cy="0"/>
          <a:chOff x="0" y="0"/>
          <a:chExt cx="0" cy="0"/>
        </a:xfrm>
      </p:grpSpPr>
      <p:sp>
        <p:nvSpPr>
          <p:cNvPr id="1857" name="Google Shape;1857;p7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pic>
        <p:nvPicPr>
          <p:cNvPr id="1858" name="Google Shape;1858;p7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59" name="Google Shape;1859;p7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60" name="Google Shape;1860;p7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61" name="Google Shape;1861;p7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62" name="Google Shape;1862;p78"/>
          <p:cNvPicPr preferRelativeResize="0"/>
          <p:nvPr/>
        </p:nvPicPr>
        <p:blipFill>
          <a:blip r:embed="rId4">
            <a:alphaModFix/>
          </a:blip>
          <a:stretch>
            <a:fillRect/>
          </a:stretch>
        </p:blipFill>
        <p:spPr>
          <a:xfrm>
            <a:off x="4264000" y="1956763"/>
            <a:ext cx="4675824" cy="1976475"/>
          </a:xfrm>
          <a:prstGeom prst="rect">
            <a:avLst/>
          </a:prstGeom>
          <a:noFill/>
          <a:ln>
            <a:noFill/>
          </a:ln>
        </p:spPr>
      </p:pic>
      <p:sp>
        <p:nvSpPr>
          <p:cNvPr id="1863" name="Google Shape;1863;p78"/>
          <p:cNvSpPr txBox="1"/>
          <p:nvPr>
            <p:ph idx="1" type="body"/>
          </p:nvPr>
        </p:nvSpPr>
        <p:spPr>
          <a:xfrm>
            <a:off x="947025" y="2681000"/>
            <a:ext cx="1564200" cy="52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solidFill>
                  <a:schemeClr val="dk1"/>
                </a:solidFill>
              </a:rPr>
              <a:t>Governance</a:t>
            </a:r>
            <a:endParaRPr b="1">
              <a:solidFill>
                <a:schemeClr val="dk1"/>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7" name="Shape 1867"/>
        <p:cNvGrpSpPr/>
        <p:nvPr/>
      </p:nvGrpSpPr>
      <p:grpSpPr>
        <a:xfrm>
          <a:off x="0" y="0"/>
          <a:ext cx="0" cy="0"/>
          <a:chOff x="0" y="0"/>
          <a:chExt cx="0" cy="0"/>
        </a:xfrm>
      </p:grpSpPr>
      <p:sp>
        <p:nvSpPr>
          <p:cNvPr id="1868" name="Google Shape;1868;p7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pic>
        <p:nvPicPr>
          <p:cNvPr id="1869" name="Google Shape;1869;p7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70" name="Google Shape;1870;p7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71" name="Google Shape;1871;p7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72" name="Google Shape;1872;p7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73" name="Google Shape;1873;p79"/>
          <p:cNvPicPr preferRelativeResize="0"/>
          <p:nvPr/>
        </p:nvPicPr>
        <p:blipFill>
          <a:blip r:embed="rId4">
            <a:alphaModFix/>
          </a:blip>
          <a:stretch>
            <a:fillRect/>
          </a:stretch>
        </p:blipFill>
        <p:spPr>
          <a:xfrm>
            <a:off x="4264000" y="1956763"/>
            <a:ext cx="4675824" cy="1976475"/>
          </a:xfrm>
          <a:prstGeom prst="rect">
            <a:avLst/>
          </a:prstGeom>
          <a:noFill/>
          <a:ln>
            <a:noFill/>
          </a:ln>
        </p:spPr>
      </p:pic>
      <p:sp>
        <p:nvSpPr>
          <p:cNvPr id="1874" name="Google Shape;1874;p79"/>
          <p:cNvSpPr txBox="1"/>
          <p:nvPr>
            <p:ph idx="1" type="body"/>
          </p:nvPr>
        </p:nvSpPr>
        <p:spPr>
          <a:xfrm>
            <a:off x="947025" y="2681000"/>
            <a:ext cx="1564200" cy="52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solidFill>
                  <a:schemeClr val="dk1"/>
                </a:solidFill>
              </a:rPr>
              <a:t>Governance</a:t>
            </a:r>
            <a:endParaRPr b="1">
              <a:solidFill>
                <a:schemeClr val="dk1"/>
              </a:solidFill>
            </a:endParaRPr>
          </a:p>
        </p:txBody>
      </p:sp>
      <p:sp>
        <p:nvSpPr>
          <p:cNvPr id="1875" name="Google Shape;1875;p79"/>
          <p:cNvSpPr txBox="1"/>
          <p:nvPr/>
        </p:nvSpPr>
        <p:spPr>
          <a:xfrm>
            <a:off x="262200" y="1956775"/>
            <a:ext cx="28239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solidFill>
                  <a:srgbClr val="0097A7"/>
                </a:solidFill>
              </a:rPr>
              <a:t>Roles and responsibilities</a:t>
            </a:r>
            <a:endParaRPr sz="1300">
              <a:solidFill>
                <a:srgbClr val="0097A7"/>
              </a:solidFill>
            </a:endParaRPr>
          </a:p>
        </p:txBody>
      </p:sp>
      <p:cxnSp>
        <p:nvCxnSpPr>
          <p:cNvPr id="1876" name="Google Shape;1876;p79"/>
          <p:cNvCxnSpPr>
            <a:stCxn id="1875" idx="2"/>
            <a:endCxn id="1874" idx="0"/>
          </p:cNvCxnSpPr>
          <p:nvPr/>
        </p:nvCxnSpPr>
        <p:spPr>
          <a:xfrm>
            <a:off x="1674150" y="2341675"/>
            <a:ext cx="54900" cy="3393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0" name="Shape 1880"/>
        <p:cNvGrpSpPr/>
        <p:nvPr/>
      </p:nvGrpSpPr>
      <p:grpSpPr>
        <a:xfrm>
          <a:off x="0" y="0"/>
          <a:ext cx="0" cy="0"/>
          <a:chOff x="0" y="0"/>
          <a:chExt cx="0" cy="0"/>
        </a:xfrm>
      </p:grpSpPr>
      <p:sp>
        <p:nvSpPr>
          <p:cNvPr id="1881" name="Google Shape;1881;p8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pic>
        <p:nvPicPr>
          <p:cNvPr id="1882" name="Google Shape;1882;p8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83" name="Google Shape;1883;p8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84" name="Google Shape;1884;p8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885" name="Google Shape;1885;p8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886" name="Google Shape;1886;p80"/>
          <p:cNvPicPr preferRelativeResize="0"/>
          <p:nvPr/>
        </p:nvPicPr>
        <p:blipFill>
          <a:blip r:embed="rId4">
            <a:alphaModFix/>
          </a:blip>
          <a:stretch>
            <a:fillRect/>
          </a:stretch>
        </p:blipFill>
        <p:spPr>
          <a:xfrm>
            <a:off x="4264000" y="1956763"/>
            <a:ext cx="4675824" cy="1976475"/>
          </a:xfrm>
          <a:prstGeom prst="rect">
            <a:avLst/>
          </a:prstGeom>
          <a:noFill/>
          <a:ln>
            <a:noFill/>
          </a:ln>
        </p:spPr>
      </p:pic>
      <p:sp>
        <p:nvSpPr>
          <p:cNvPr id="1887" name="Google Shape;1887;p80"/>
          <p:cNvSpPr txBox="1"/>
          <p:nvPr>
            <p:ph idx="1" type="body"/>
          </p:nvPr>
        </p:nvSpPr>
        <p:spPr>
          <a:xfrm>
            <a:off x="947025" y="2681000"/>
            <a:ext cx="1564200" cy="52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solidFill>
                  <a:schemeClr val="dk1"/>
                </a:solidFill>
              </a:rPr>
              <a:t>Governance</a:t>
            </a:r>
            <a:endParaRPr b="1">
              <a:solidFill>
                <a:schemeClr val="dk1"/>
              </a:solidFill>
            </a:endParaRPr>
          </a:p>
        </p:txBody>
      </p:sp>
      <p:sp>
        <p:nvSpPr>
          <p:cNvPr id="1888" name="Google Shape;1888;p80"/>
          <p:cNvSpPr txBox="1"/>
          <p:nvPr/>
        </p:nvSpPr>
        <p:spPr>
          <a:xfrm>
            <a:off x="262200" y="1956775"/>
            <a:ext cx="28239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solidFill>
                  <a:srgbClr val="0097A7"/>
                </a:solidFill>
              </a:rPr>
              <a:t>Roles and responsibilities</a:t>
            </a:r>
            <a:endParaRPr sz="1300">
              <a:solidFill>
                <a:srgbClr val="0097A7"/>
              </a:solidFill>
            </a:endParaRPr>
          </a:p>
        </p:txBody>
      </p:sp>
      <p:sp>
        <p:nvSpPr>
          <p:cNvPr id="1889" name="Google Shape;1889;p80"/>
          <p:cNvSpPr txBox="1"/>
          <p:nvPr/>
        </p:nvSpPr>
        <p:spPr>
          <a:xfrm>
            <a:off x="2779063" y="3037550"/>
            <a:ext cx="12171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solidFill>
                  <a:srgbClr val="0097A7"/>
                </a:solidFill>
              </a:rPr>
              <a:t>Membership</a:t>
            </a:r>
            <a:endParaRPr sz="1300">
              <a:solidFill>
                <a:srgbClr val="0097A7"/>
              </a:solidFill>
            </a:endParaRPr>
          </a:p>
        </p:txBody>
      </p:sp>
      <p:cxnSp>
        <p:nvCxnSpPr>
          <p:cNvPr id="1890" name="Google Shape;1890;p80"/>
          <p:cNvCxnSpPr>
            <a:stCxn id="1888" idx="2"/>
            <a:endCxn id="1887" idx="0"/>
          </p:cNvCxnSpPr>
          <p:nvPr/>
        </p:nvCxnSpPr>
        <p:spPr>
          <a:xfrm>
            <a:off x="1674150" y="2341675"/>
            <a:ext cx="54900" cy="339300"/>
          </a:xfrm>
          <a:prstGeom prst="straightConnector1">
            <a:avLst/>
          </a:prstGeom>
          <a:noFill/>
          <a:ln cap="flat" cmpd="sng" w="9525">
            <a:solidFill>
              <a:schemeClr val="dk2"/>
            </a:solidFill>
            <a:prstDash val="solid"/>
            <a:round/>
            <a:headEnd len="med" w="med" type="none"/>
            <a:tailEnd len="med" w="med" type="none"/>
          </a:ln>
        </p:spPr>
      </p:cxnSp>
      <p:cxnSp>
        <p:nvCxnSpPr>
          <p:cNvPr id="1891" name="Google Shape;1891;p80"/>
          <p:cNvCxnSpPr>
            <a:stCxn id="1887" idx="3"/>
            <a:endCxn id="1889" idx="0"/>
          </p:cNvCxnSpPr>
          <p:nvPr/>
        </p:nvCxnSpPr>
        <p:spPr>
          <a:xfrm>
            <a:off x="2511225" y="2945000"/>
            <a:ext cx="876300" cy="927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5" name="Shape 1895"/>
        <p:cNvGrpSpPr/>
        <p:nvPr/>
      </p:nvGrpSpPr>
      <p:grpSpPr>
        <a:xfrm>
          <a:off x="0" y="0"/>
          <a:ext cx="0" cy="0"/>
          <a:chOff x="0" y="0"/>
          <a:chExt cx="0" cy="0"/>
        </a:xfrm>
      </p:grpSpPr>
      <p:sp>
        <p:nvSpPr>
          <p:cNvPr id="1896" name="Google Shape;1896;p8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pic>
        <p:nvPicPr>
          <p:cNvPr id="1897" name="Google Shape;1897;p8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898" name="Google Shape;1898;p8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899" name="Google Shape;1899;p8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00" name="Google Shape;1900;p8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901" name="Google Shape;1901;p81"/>
          <p:cNvPicPr preferRelativeResize="0"/>
          <p:nvPr/>
        </p:nvPicPr>
        <p:blipFill>
          <a:blip r:embed="rId4">
            <a:alphaModFix/>
          </a:blip>
          <a:stretch>
            <a:fillRect/>
          </a:stretch>
        </p:blipFill>
        <p:spPr>
          <a:xfrm>
            <a:off x="4264000" y="1956763"/>
            <a:ext cx="4675824" cy="1976475"/>
          </a:xfrm>
          <a:prstGeom prst="rect">
            <a:avLst/>
          </a:prstGeom>
          <a:noFill/>
          <a:ln>
            <a:noFill/>
          </a:ln>
        </p:spPr>
      </p:pic>
      <p:sp>
        <p:nvSpPr>
          <p:cNvPr id="1902" name="Google Shape;1902;p81"/>
          <p:cNvSpPr txBox="1"/>
          <p:nvPr>
            <p:ph idx="1" type="body"/>
          </p:nvPr>
        </p:nvSpPr>
        <p:spPr>
          <a:xfrm>
            <a:off x="947025" y="2681000"/>
            <a:ext cx="1564200" cy="52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solidFill>
                  <a:schemeClr val="dk1"/>
                </a:solidFill>
              </a:rPr>
              <a:t>Governance</a:t>
            </a:r>
            <a:endParaRPr b="1">
              <a:solidFill>
                <a:schemeClr val="dk1"/>
              </a:solidFill>
            </a:endParaRPr>
          </a:p>
        </p:txBody>
      </p:sp>
      <p:sp>
        <p:nvSpPr>
          <p:cNvPr id="1903" name="Google Shape;1903;p81"/>
          <p:cNvSpPr txBox="1"/>
          <p:nvPr/>
        </p:nvSpPr>
        <p:spPr>
          <a:xfrm>
            <a:off x="262200" y="1956775"/>
            <a:ext cx="28239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solidFill>
                  <a:srgbClr val="0097A7"/>
                </a:solidFill>
              </a:rPr>
              <a:t>Roles and responsibilities</a:t>
            </a:r>
            <a:endParaRPr sz="1300">
              <a:solidFill>
                <a:srgbClr val="0097A7"/>
              </a:solidFill>
            </a:endParaRPr>
          </a:p>
        </p:txBody>
      </p:sp>
      <p:sp>
        <p:nvSpPr>
          <p:cNvPr id="1904" name="Google Shape;1904;p81"/>
          <p:cNvSpPr txBox="1"/>
          <p:nvPr/>
        </p:nvSpPr>
        <p:spPr>
          <a:xfrm>
            <a:off x="2779063" y="3037550"/>
            <a:ext cx="12171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solidFill>
                  <a:srgbClr val="0097A7"/>
                </a:solidFill>
              </a:rPr>
              <a:t>Membership</a:t>
            </a:r>
            <a:endParaRPr sz="1300">
              <a:solidFill>
                <a:srgbClr val="0097A7"/>
              </a:solidFill>
            </a:endParaRPr>
          </a:p>
        </p:txBody>
      </p:sp>
      <p:sp>
        <p:nvSpPr>
          <p:cNvPr id="1905" name="Google Shape;1905;p81"/>
          <p:cNvSpPr txBox="1"/>
          <p:nvPr/>
        </p:nvSpPr>
        <p:spPr>
          <a:xfrm>
            <a:off x="400063" y="3482425"/>
            <a:ext cx="12171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solidFill>
                  <a:srgbClr val="0097A7"/>
                </a:solidFill>
              </a:rPr>
              <a:t>Governing document</a:t>
            </a:r>
            <a:endParaRPr sz="1300">
              <a:solidFill>
                <a:srgbClr val="0097A7"/>
              </a:solidFill>
            </a:endParaRPr>
          </a:p>
        </p:txBody>
      </p:sp>
      <p:cxnSp>
        <p:nvCxnSpPr>
          <p:cNvPr id="1906" name="Google Shape;1906;p81"/>
          <p:cNvCxnSpPr>
            <a:stCxn id="1903" idx="2"/>
            <a:endCxn id="1902" idx="0"/>
          </p:cNvCxnSpPr>
          <p:nvPr/>
        </p:nvCxnSpPr>
        <p:spPr>
          <a:xfrm>
            <a:off x="1674150" y="2341675"/>
            <a:ext cx="54900" cy="339300"/>
          </a:xfrm>
          <a:prstGeom prst="straightConnector1">
            <a:avLst/>
          </a:prstGeom>
          <a:noFill/>
          <a:ln cap="flat" cmpd="sng" w="9525">
            <a:solidFill>
              <a:schemeClr val="dk2"/>
            </a:solidFill>
            <a:prstDash val="solid"/>
            <a:round/>
            <a:headEnd len="med" w="med" type="none"/>
            <a:tailEnd len="med" w="med" type="none"/>
          </a:ln>
        </p:spPr>
      </p:cxnSp>
      <p:cxnSp>
        <p:nvCxnSpPr>
          <p:cNvPr id="1907" name="Google Shape;1907;p81"/>
          <p:cNvCxnSpPr>
            <a:stCxn id="1902" idx="3"/>
            <a:endCxn id="1904" idx="0"/>
          </p:cNvCxnSpPr>
          <p:nvPr/>
        </p:nvCxnSpPr>
        <p:spPr>
          <a:xfrm>
            <a:off x="2511225" y="2945000"/>
            <a:ext cx="876300" cy="92700"/>
          </a:xfrm>
          <a:prstGeom prst="straightConnector1">
            <a:avLst/>
          </a:prstGeom>
          <a:noFill/>
          <a:ln cap="flat" cmpd="sng" w="9525">
            <a:solidFill>
              <a:schemeClr val="dk2"/>
            </a:solidFill>
            <a:prstDash val="solid"/>
            <a:round/>
            <a:headEnd len="med" w="med" type="none"/>
            <a:tailEnd len="med" w="med" type="none"/>
          </a:ln>
        </p:spPr>
      </p:cxnSp>
      <p:cxnSp>
        <p:nvCxnSpPr>
          <p:cNvPr id="1908" name="Google Shape;1908;p81"/>
          <p:cNvCxnSpPr>
            <a:stCxn id="1902" idx="2"/>
            <a:endCxn id="1905" idx="0"/>
          </p:cNvCxnSpPr>
          <p:nvPr/>
        </p:nvCxnSpPr>
        <p:spPr>
          <a:xfrm flipH="1">
            <a:off x="1008525" y="3209000"/>
            <a:ext cx="720600" cy="2733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pic>
        <p:nvPicPr>
          <p:cNvPr id="112" name="Google Shape;112;p1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13" name="Google Shape;113;p1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14" name="Google Shape;114;p1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15" name="Google Shape;115;p1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16" name="Google Shape;116;p19"/>
          <p:cNvPicPr preferRelativeResize="0"/>
          <p:nvPr/>
        </p:nvPicPr>
        <p:blipFill>
          <a:blip r:embed="rId3">
            <a:alphaModFix/>
          </a:blip>
          <a:stretch>
            <a:fillRect/>
          </a:stretch>
        </p:blipFill>
        <p:spPr>
          <a:xfrm>
            <a:off x="2360374" y="1702436"/>
            <a:ext cx="4423250" cy="173862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2" name="Shape 1912"/>
        <p:cNvGrpSpPr/>
        <p:nvPr/>
      </p:nvGrpSpPr>
      <p:grpSpPr>
        <a:xfrm>
          <a:off x="0" y="0"/>
          <a:ext cx="0" cy="0"/>
          <a:chOff x="0" y="0"/>
          <a:chExt cx="0" cy="0"/>
        </a:xfrm>
      </p:grpSpPr>
      <p:sp>
        <p:nvSpPr>
          <p:cNvPr id="1913" name="Google Shape;1913;p8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sp>
        <p:nvSpPr>
          <p:cNvPr id="1914" name="Google Shape;1914;p8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rPr>
              <a:t>Ways of working</a:t>
            </a:r>
            <a:endParaRPr b="1">
              <a:solidFill>
                <a:schemeClr val="dk1"/>
              </a:solidFill>
            </a:endParaRPr>
          </a:p>
          <a:p>
            <a:pPr indent="0" lvl="0" marL="0" rtl="0" algn="l">
              <a:spcBef>
                <a:spcPts val="1200"/>
              </a:spcBef>
              <a:spcAft>
                <a:spcPts val="0"/>
              </a:spcAft>
              <a:buNone/>
            </a:pPr>
            <a:r>
              <a:t/>
            </a:r>
            <a:endParaRPr b="1">
              <a:solidFill>
                <a:schemeClr val="dk1"/>
              </a:solidFill>
            </a:endParaRPr>
          </a:p>
          <a:p>
            <a:pPr indent="0" lvl="0" marL="0" rtl="0" algn="l">
              <a:spcBef>
                <a:spcPts val="1200"/>
              </a:spcBef>
              <a:spcAft>
                <a:spcPts val="1200"/>
              </a:spcAft>
              <a:buNone/>
            </a:pPr>
            <a:r>
              <a:rPr lang="en" u="sng">
                <a:solidFill>
                  <a:schemeClr val="hlink"/>
                </a:solidFill>
                <a:hlinkClick r:id="rId3"/>
              </a:rPr>
              <a:t>https://github.com/orgs/uk-tre/projects/1</a:t>
            </a:r>
            <a:r>
              <a:rPr b="1" lang="en">
                <a:solidFill>
                  <a:schemeClr val="dk1"/>
                </a:solidFill>
              </a:rPr>
              <a:t> </a:t>
            </a:r>
            <a:endParaRPr b="1">
              <a:solidFill>
                <a:schemeClr val="dk1"/>
              </a:solidFill>
            </a:endParaRPr>
          </a:p>
        </p:txBody>
      </p:sp>
      <p:pic>
        <p:nvPicPr>
          <p:cNvPr id="1915" name="Google Shape;1915;p82"/>
          <p:cNvPicPr preferRelativeResize="0"/>
          <p:nvPr/>
        </p:nvPicPr>
        <p:blipFill>
          <a:blip r:embed="rId4">
            <a:alphaModFix/>
          </a:blip>
          <a:stretch>
            <a:fillRect/>
          </a:stretch>
        </p:blipFill>
        <p:spPr>
          <a:xfrm>
            <a:off x="7326277" y="72425"/>
            <a:ext cx="1764849" cy="693701"/>
          </a:xfrm>
          <a:prstGeom prst="rect">
            <a:avLst/>
          </a:prstGeom>
          <a:noFill/>
          <a:ln>
            <a:noFill/>
          </a:ln>
        </p:spPr>
      </p:pic>
      <p:cxnSp>
        <p:nvCxnSpPr>
          <p:cNvPr id="1916" name="Google Shape;1916;p8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17" name="Google Shape;1917;p8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18" name="Google Shape;1918;p8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2" name="Shape 1922"/>
        <p:cNvGrpSpPr/>
        <p:nvPr/>
      </p:nvGrpSpPr>
      <p:grpSpPr>
        <a:xfrm>
          <a:off x="0" y="0"/>
          <a:ext cx="0" cy="0"/>
          <a:chOff x="0" y="0"/>
          <a:chExt cx="0" cy="0"/>
        </a:xfrm>
      </p:grpSpPr>
      <p:sp>
        <p:nvSpPr>
          <p:cNvPr id="1923" name="Google Shape;1923;p8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sp>
        <p:nvSpPr>
          <p:cNvPr id="1924" name="Google Shape;1924;p8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rPr>
              <a:t>Working groups</a:t>
            </a:r>
            <a:endParaRPr b="1">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1925" name="Google Shape;1925;p8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26" name="Google Shape;1926;p8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27" name="Google Shape;1927;p8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28" name="Google Shape;1928;p8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929" name="Google Shape;1929;p83"/>
          <p:cNvPicPr preferRelativeResize="0"/>
          <p:nvPr/>
        </p:nvPicPr>
        <p:blipFill>
          <a:blip r:embed="rId4">
            <a:alphaModFix/>
          </a:blip>
          <a:stretch>
            <a:fillRect/>
          </a:stretch>
        </p:blipFill>
        <p:spPr>
          <a:xfrm>
            <a:off x="749713" y="2145586"/>
            <a:ext cx="7547110" cy="213001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3" name="Shape 1933"/>
        <p:cNvGrpSpPr/>
        <p:nvPr/>
      </p:nvGrpSpPr>
      <p:grpSpPr>
        <a:xfrm>
          <a:off x="0" y="0"/>
          <a:ext cx="0" cy="0"/>
          <a:chOff x="0" y="0"/>
          <a:chExt cx="0" cy="0"/>
        </a:xfrm>
      </p:grpSpPr>
      <p:sp>
        <p:nvSpPr>
          <p:cNvPr id="1934" name="Google Shape;1934;p8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sp>
        <p:nvSpPr>
          <p:cNvPr id="1935" name="Google Shape;1935;p8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rPr>
              <a:t>Working groups</a:t>
            </a:r>
            <a:endParaRPr b="1">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1936" name="Google Shape;1936;p8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37" name="Google Shape;1937;p8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38" name="Google Shape;1938;p8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39" name="Google Shape;1939;p8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940" name="Google Shape;1940;p84"/>
          <p:cNvPicPr preferRelativeResize="0"/>
          <p:nvPr/>
        </p:nvPicPr>
        <p:blipFill>
          <a:blip r:embed="rId4">
            <a:alphaModFix/>
          </a:blip>
          <a:stretch>
            <a:fillRect/>
          </a:stretch>
        </p:blipFill>
        <p:spPr>
          <a:xfrm>
            <a:off x="749713" y="2145586"/>
            <a:ext cx="7547110" cy="2130012"/>
          </a:xfrm>
          <a:prstGeom prst="rect">
            <a:avLst/>
          </a:prstGeom>
          <a:noFill/>
          <a:ln>
            <a:noFill/>
          </a:ln>
        </p:spPr>
      </p:pic>
      <p:sp>
        <p:nvSpPr>
          <p:cNvPr id="1941" name="Google Shape;1941;p84"/>
          <p:cNvSpPr txBox="1"/>
          <p:nvPr/>
        </p:nvSpPr>
        <p:spPr>
          <a:xfrm>
            <a:off x="2254575" y="994800"/>
            <a:ext cx="1899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0097A7"/>
                </a:solidFill>
              </a:rPr>
              <a:t>TRE sustainability </a:t>
            </a:r>
            <a:endParaRPr sz="1200">
              <a:solidFill>
                <a:srgbClr val="0097A7"/>
              </a:solidFill>
            </a:endParaRPr>
          </a:p>
          <a:p>
            <a:pPr indent="0" lvl="0" marL="0" rtl="0" algn="ctr">
              <a:spcBef>
                <a:spcPts val="0"/>
              </a:spcBef>
              <a:spcAft>
                <a:spcPts val="0"/>
              </a:spcAft>
              <a:buNone/>
            </a:pPr>
            <a:r>
              <a:rPr lang="en" sz="1200">
                <a:solidFill>
                  <a:srgbClr val="0097A7"/>
                </a:solidFill>
              </a:rPr>
              <a:t>&amp; operations</a:t>
            </a:r>
            <a:endParaRPr sz="1200">
              <a:solidFill>
                <a:srgbClr val="0097A7"/>
              </a:solidFill>
            </a:endParaRPr>
          </a:p>
        </p:txBody>
      </p:sp>
      <p:sp>
        <p:nvSpPr>
          <p:cNvPr id="1942" name="Google Shape;1942;p84"/>
          <p:cNvSpPr txBox="1"/>
          <p:nvPr/>
        </p:nvSpPr>
        <p:spPr>
          <a:xfrm>
            <a:off x="3378850" y="1481025"/>
            <a:ext cx="18999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0097A7"/>
                </a:solidFill>
              </a:rPr>
              <a:t>Safety and security of Python and R package import into TREs</a:t>
            </a:r>
            <a:endParaRPr sz="1200">
              <a:solidFill>
                <a:srgbClr val="0097A7"/>
              </a:solidFill>
            </a:endParaRPr>
          </a:p>
        </p:txBody>
      </p:sp>
      <p:sp>
        <p:nvSpPr>
          <p:cNvPr id="1943" name="Google Shape;1943;p84"/>
          <p:cNvSpPr txBox="1"/>
          <p:nvPr/>
        </p:nvSpPr>
        <p:spPr>
          <a:xfrm>
            <a:off x="4883575" y="766125"/>
            <a:ext cx="1899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0097A7"/>
                </a:solidFill>
              </a:rPr>
              <a:t>Community-based efforts and collaborations in public involvement and engagement</a:t>
            </a:r>
            <a:endParaRPr sz="1200">
              <a:solidFill>
                <a:srgbClr val="0097A7"/>
              </a:solidFill>
            </a:endParaRPr>
          </a:p>
        </p:txBody>
      </p:sp>
      <p:sp>
        <p:nvSpPr>
          <p:cNvPr id="1944" name="Google Shape;1944;p84"/>
          <p:cNvSpPr txBox="1"/>
          <p:nvPr/>
        </p:nvSpPr>
        <p:spPr>
          <a:xfrm>
            <a:off x="6849775" y="1548900"/>
            <a:ext cx="18999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0097A7"/>
                </a:solidFill>
              </a:rPr>
              <a:t>Cloud vs on-prem TREs: costs, constraints, pros &amp; cons</a:t>
            </a:r>
            <a:endParaRPr sz="1200">
              <a:solidFill>
                <a:srgbClr val="0097A7"/>
              </a:solidFill>
            </a:endParaRPr>
          </a:p>
        </p:txBody>
      </p:sp>
      <p:sp>
        <p:nvSpPr>
          <p:cNvPr id="1945" name="Google Shape;1945;p84"/>
          <p:cNvSpPr txBox="1"/>
          <p:nvPr/>
        </p:nvSpPr>
        <p:spPr>
          <a:xfrm>
            <a:off x="6728575" y="853600"/>
            <a:ext cx="1899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0097A7"/>
                </a:solidFill>
              </a:rPr>
              <a:t>Future governance of the SATRE Specification</a:t>
            </a:r>
            <a:endParaRPr sz="1200">
              <a:solidFill>
                <a:srgbClr val="0097A7"/>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9" name="Shape 1949"/>
        <p:cNvGrpSpPr/>
        <p:nvPr/>
      </p:nvGrpSpPr>
      <p:grpSpPr>
        <a:xfrm>
          <a:off x="0" y="0"/>
          <a:ext cx="0" cy="0"/>
          <a:chOff x="0" y="0"/>
          <a:chExt cx="0" cy="0"/>
        </a:xfrm>
      </p:grpSpPr>
      <p:sp>
        <p:nvSpPr>
          <p:cNvPr id="1950" name="Google Shape;1950;p8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Strengthening the community</a:t>
            </a:r>
            <a:endParaRPr b="1"/>
          </a:p>
        </p:txBody>
      </p:sp>
      <p:sp>
        <p:nvSpPr>
          <p:cNvPr id="1951" name="Google Shape;1951;p8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rPr>
              <a:t>Roadmap</a:t>
            </a:r>
            <a:endParaRPr b="1">
              <a:solidFill>
                <a:schemeClr val="dk1"/>
              </a:solidFill>
            </a:endParaRPr>
          </a:p>
          <a:p>
            <a:pPr indent="0" lvl="0" marL="0" rtl="0" algn="l">
              <a:spcBef>
                <a:spcPts val="1200"/>
              </a:spcBef>
              <a:spcAft>
                <a:spcPts val="0"/>
              </a:spcAft>
              <a:buNone/>
            </a:pPr>
            <a:r>
              <a:t/>
            </a:r>
            <a:endParaRPr b="1">
              <a:solidFill>
                <a:schemeClr val="dk1"/>
              </a:solidFill>
            </a:endParaRPr>
          </a:p>
          <a:p>
            <a:pPr indent="0" lvl="0" marL="0" rtl="0" algn="l">
              <a:spcBef>
                <a:spcPts val="1200"/>
              </a:spcBef>
              <a:spcAft>
                <a:spcPts val="1200"/>
              </a:spcAft>
              <a:buNone/>
            </a:pPr>
            <a:r>
              <a:t/>
            </a:r>
            <a:endParaRPr b="1">
              <a:solidFill>
                <a:schemeClr val="dk1"/>
              </a:solidFill>
            </a:endParaRPr>
          </a:p>
        </p:txBody>
      </p:sp>
      <p:pic>
        <p:nvPicPr>
          <p:cNvPr id="1952" name="Google Shape;1952;p8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53" name="Google Shape;1953;p8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54" name="Google Shape;1954;p8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55" name="Google Shape;1955;p8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956" name="Google Shape;1956;p85"/>
          <p:cNvPicPr preferRelativeResize="0"/>
          <p:nvPr/>
        </p:nvPicPr>
        <p:blipFill>
          <a:blip r:embed="rId4">
            <a:alphaModFix/>
          </a:blip>
          <a:stretch>
            <a:fillRect/>
          </a:stretch>
        </p:blipFill>
        <p:spPr>
          <a:xfrm>
            <a:off x="2366050" y="1713234"/>
            <a:ext cx="4411901" cy="229487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0" name="Shape 1960"/>
        <p:cNvGrpSpPr/>
        <p:nvPr/>
      </p:nvGrpSpPr>
      <p:grpSpPr>
        <a:xfrm>
          <a:off x="0" y="0"/>
          <a:ext cx="0" cy="0"/>
          <a:chOff x="0" y="0"/>
          <a:chExt cx="0" cy="0"/>
        </a:xfrm>
      </p:grpSpPr>
      <p:sp>
        <p:nvSpPr>
          <p:cNvPr id="1961" name="Google Shape;1961;p8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1962" name="Google Shape;1962;p8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63" name="Google Shape;1963;p8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64" name="Google Shape;1964;p8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65" name="Google Shape;1965;p8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9" name="Shape 1969"/>
        <p:cNvGrpSpPr/>
        <p:nvPr/>
      </p:nvGrpSpPr>
      <p:grpSpPr>
        <a:xfrm>
          <a:off x="0" y="0"/>
          <a:ext cx="0" cy="0"/>
          <a:chOff x="0" y="0"/>
          <a:chExt cx="0" cy="0"/>
        </a:xfrm>
      </p:grpSpPr>
      <p:sp>
        <p:nvSpPr>
          <p:cNvPr id="1970" name="Google Shape;1970;p8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1971" name="Google Shape;1971;p8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72" name="Google Shape;1972;p8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73" name="Google Shape;1973;p8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74" name="Google Shape;1974;p8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975" name="Google Shape;1975;p8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rPr>
              <a:t>Landscape review</a:t>
            </a:r>
            <a:endParaRPr b="1">
              <a:solidFill>
                <a:schemeClr val="dk1"/>
              </a:solidFill>
            </a:endParaRPr>
          </a:p>
          <a:p>
            <a:pPr indent="0" lvl="0" marL="0" rtl="0" algn="l">
              <a:spcBef>
                <a:spcPts val="1200"/>
              </a:spcBef>
              <a:spcAft>
                <a:spcPts val="1200"/>
              </a:spcAft>
              <a:buNone/>
            </a:pPr>
            <a:r>
              <a:t/>
            </a:r>
            <a:endParaRPr>
              <a:solidFill>
                <a:schemeClr val="dk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9" name="Shape 1979"/>
        <p:cNvGrpSpPr/>
        <p:nvPr/>
      </p:nvGrpSpPr>
      <p:grpSpPr>
        <a:xfrm>
          <a:off x="0" y="0"/>
          <a:ext cx="0" cy="0"/>
          <a:chOff x="0" y="0"/>
          <a:chExt cx="0" cy="0"/>
        </a:xfrm>
      </p:grpSpPr>
      <p:sp>
        <p:nvSpPr>
          <p:cNvPr id="1980" name="Google Shape;1980;p8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1981" name="Google Shape;1981;p8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982" name="Google Shape;1982;p8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983" name="Google Shape;1983;p8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984" name="Google Shape;1984;p8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1985" name="Google Shape;1985;p88"/>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1986" name="Google Shape;1986;p88"/>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1987" name="Google Shape;1987;p88"/>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1988" name="Google Shape;1988;p88"/>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1989" name="Google Shape;1989;p88"/>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1990" name="Google Shape;1990;p88"/>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1991" name="Google Shape;1991;p88"/>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1992" name="Google Shape;1992;p88"/>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1993" name="Google Shape;1993;p88"/>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1994" name="Google Shape;1994;p88"/>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1995" name="Google Shape;1995;p88"/>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1996" name="Google Shape;1996;p88"/>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1997" name="Google Shape;1997;p88"/>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1998" name="Google Shape;1998;p88"/>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1999" name="Google Shape;1999;p88"/>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2000" name="Google Shape;2000;p88"/>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2001" name="Google Shape;2001;p88"/>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2002" name="Google Shape;2002;p88"/>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2003" name="Google Shape;2003;p88"/>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2004" name="Google Shape;2004;p88"/>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2005" name="Google Shape;2005;p88"/>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2006" name="Google Shape;2006;p88"/>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2007" name="Google Shape;2007;p88"/>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2008" name="Google Shape;2008;p88"/>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2009" name="Google Shape;2009;p88"/>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010" name="Google Shape;2010;p88"/>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11" name="Google Shape;2011;p88"/>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012" name="Google Shape;2012;p88"/>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013" name="Google Shape;2013;p88"/>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014" name="Google Shape;2014;p88"/>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015" name="Google Shape;2015;p88"/>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016" name="Google Shape;2016;p88"/>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017" name="Google Shape;2017;p88"/>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018" name="Google Shape;2018;p88"/>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19" name="Google Shape;2019;p88"/>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020" name="Google Shape;2020;p88"/>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021" name="Google Shape;2021;p88"/>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022" name="Google Shape;2022;p88"/>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023" name="Google Shape;2023;p88"/>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024" name="Google Shape;2024;p88"/>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025" name="Google Shape;2025;p88"/>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026" name="Google Shape;2026;p88"/>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027" name="Google Shape;2027;p88"/>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028" name="Google Shape;2028;p88"/>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29" name="Google Shape;2029;p88"/>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030" name="Google Shape;2030;p88"/>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031" name="Google Shape;2031;p88"/>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032" name="Google Shape;2032;p88"/>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033" name="Google Shape;2033;p88"/>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034" name="Google Shape;2034;p88"/>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035" name="Google Shape;2035;p88"/>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036" name="Google Shape;2036;p88"/>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37" name="Google Shape;2037;p88"/>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038" name="Google Shape;2038;p88"/>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039" name="Google Shape;2039;p88"/>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040" name="Google Shape;2040;p88"/>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041" name="Google Shape;2041;p88"/>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042" name="Google Shape;2042;p88"/>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043" name="Google Shape;2043;p88"/>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044" name="Google Shape;2044;p88"/>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045" name="Google Shape;2045;p88"/>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046" name="Google Shape;2046;p88"/>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47" name="Google Shape;2047;p88"/>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048" name="Google Shape;2048;p88"/>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049" name="Google Shape;2049;p88"/>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050" name="Google Shape;2050;p88"/>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051" name="Google Shape;2051;p88"/>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052" name="Google Shape;2052;p88"/>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053" name="Google Shape;2053;p88"/>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054" name="Google Shape;2054;p88"/>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55" name="Google Shape;2055;p88"/>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056" name="Google Shape;2056;p88"/>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057" name="Google Shape;2057;p88"/>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058" name="Google Shape;2058;p88"/>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059" name="Google Shape;2059;p88"/>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060" name="Google Shape;2060;p88"/>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061" name="Google Shape;2061;p88"/>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062" name="Google Shape;2062;p88"/>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063" name="Google Shape;2063;p88"/>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064" name="Google Shape;2064;p88"/>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65" name="Google Shape;2065;p88"/>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066" name="Google Shape;2066;p88"/>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067" name="Google Shape;2067;p88"/>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068" name="Google Shape;2068;p88"/>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069" name="Google Shape;2069;p88"/>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070" name="Google Shape;2070;p88"/>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071" name="Google Shape;2071;p88"/>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72" name="Google Shape;2072;p88"/>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073" name="Google Shape;2073;p88"/>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074" name="Google Shape;2074;p88"/>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075" name="Google Shape;2075;p88"/>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2076" name="Google Shape;2076;p88"/>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077" name="Google Shape;2077;p88"/>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078" name="Google Shape;2078;p88"/>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079" name="Google Shape;2079;p88"/>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080" name="Google Shape;2080;p88"/>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081" name="Google Shape;2081;p88"/>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82" name="Google Shape;2082;p88"/>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083" name="Google Shape;2083;p88"/>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084" name="Google Shape;2084;p88"/>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085" name="Google Shape;2085;p88"/>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086" name="Google Shape;2086;p88"/>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087" name="Google Shape;2087;p88"/>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088" name="Google Shape;2088;p88"/>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089" name="Google Shape;2089;p88"/>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090" name="Google Shape;2090;p88"/>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091" name="Google Shape;2091;p88"/>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092" name="Google Shape;2092;p88"/>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093" name="Google Shape;2093;p88"/>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094" name="Google Shape;2094;p88"/>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095" name="Google Shape;2095;p88"/>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096" name="Google Shape;2096;p88"/>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097" name="Google Shape;2097;p88"/>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098" name="Google Shape;2098;p88"/>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099" name="Google Shape;2099;p88"/>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00" name="Google Shape;2100;p88"/>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101" name="Google Shape;2101;p88"/>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102" name="Google Shape;2102;p88"/>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103" name="Google Shape;2103;p88"/>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104" name="Google Shape;2104;p88"/>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105" name="Google Shape;2105;p88"/>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106" name="Google Shape;2106;p88"/>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107" name="Google Shape;2107;p88"/>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08" name="Google Shape;2108;p88"/>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109" name="Google Shape;2109;p88"/>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110" name="Google Shape;2110;p88"/>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111" name="Google Shape;2111;p88"/>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112" name="Google Shape;2112;p88"/>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113" name="Google Shape;2113;p88"/>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114" name="Google Shape;2114;p88"/>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115" name="Google Shape;2115;p88"/>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116" name="Google Shape;2116;p88"/>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117" name="Google Shape;2117;p88"/>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18" name="Google Shape;2118;p88"/>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119" name="Google Shape;2119;p88"/>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120" name="Google Shape;2120;p88"/>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121" name="Google Shape;2121;p88"/>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122" name="Google Shape;2122;p88"/>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123" name="Google Shape;2123;p88"/>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124" name="Google Shape;2124;p88"/>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125" name="Google Shape;2125;p88"/>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26" name="Google Shape;2126;p88"/>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127" name="Google Shape;2127;p88"/>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128" name="Google Shape;2128;p88"/>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129" name="Google Shape;2129;p88"/>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130" name="Google Shape;2130;p88"/>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131" name="Google Shape;2131;p88"/>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132" name="Google Shape;2132;p88"/>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133" name="Google Shape;2133;p88"/>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134" name="Google Shape;2134;p88"/>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2135" name="Google Shape;2135;p88"/>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2136" name="Google Shape;2136;p88"/>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2137" name="Google Shape;2137;p88"/>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2138" name="Google Shape;2138;p88"/>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2139" name="Google Shape;2139;p88"/>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2140" name="Google Shape;2140;p88"/>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2141" name="Google Shape;2141;p88"/>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2142" name="Google Shape;2142;p88"/>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2143" name="Google Shape;2143;p88"/>
          <p:cNvSpPr txBox="1"/>
          <p:nvPr>
            <p:ph idx="1" type="body"/>
          </p:nvPr>
        </p:nvSpPr>
        <p:spPr>
          <a:xfrm>
            <a:off x="311700" y="1152475"/>
            <a:ext cx="6001800" cy="6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Landscape review</a:t>
            </a:r>
            <a:endParaRPr b="1">
              <a:solidFill>
                <a:schemeClr val="dk1"/>
              </a:solidFill>
            </a:endParaRPr>
          </a:p>
          <a:p>
            <a:pPr indent="0" lvl="0" marL="0" rtl="0" algn="l">
              <a:spcBef>
                <a:spcPts val="1200"/>
              </a:spcBef>
              <a:spcAft>
                <a:spcPts val="1200"/>
              </a:spcAft>
              <a:buNone/>
            </a:pPr>
            <a:r>
              <a:t/>
            </a:r>
            <a:endParaRPr>
              <a:solidFill>
                <a:schemeClr val="dk1"/>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7" name="Shape 2147"/>
        <p:cNvGrpSpPr/>
        <p:nvPr/>
      </p:nvGrpSpPr>
      <p:grpSpPr>
        <a:xfrm>
          <a:off x="0" y="0"/>
          <a:ext cx="0" cy="0"/>
          <a:chOff x="0" y="0"/>
          <a:chExt cx="0" cy="0"/>
        </a:xfrm>
      </p:grpSpPr>
      <p:sp>
        <p:nvSpPr>
          <p:cNvPr id="2148" name="Google Shape;2148;p8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2149" name="Google Shape;2149;p8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150" name="Google Shape;2150;p8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151" name="Google Shape;2151;p8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152" name="Google Shape;2152;p8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153" name="Google Shape;2153;p89"/>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2154" name="Google Shape;2154;p89"/>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sp>
        <p:nvSpPr>
          <p:cNvPr id="2155" name="Google Shape;2155;p89"/>
          <p:cNvSpPr txBox="1"/>
          <p:nvPr/>
        </p:nvSpPr>
        <p:spPr>
          <a:xfrm>
            <a:off x="252125" y="26121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NHS SDEs</a:t>
            </a:r>
            <a:endParaRPr sz="1800">
              <a:solidFill>
                <a:schemeClr val="dk2"/>
              </a:solidFill>
            </a:endParaRPr>
          </a:p>
        </p:txBody>
      </p:sp>
      <p:cxnSp>
        <p:nvCxnSpPr>
          <p:cNvPr id="2156" name="Google Shape;2156;p89"/>
          <p:cNvCxnSpPr/>
          <p:nvPr/>
        </p:nvCxnSpPr>
        <p:spPr>
          <a:xfrm flipH="1">
            <a:off x="5823725" y="2511250"/>
            <a:ext cx="257700" cy="1276800"/>
          </a:xfrm>
          <a:prstGeom prst="straightConnector1">
            <a:avLst/>
          </a:prstGeom>
          <a:noFill/>
          <a:ln cap="flat" cmpd="sng" w="28575">
            <a:solidFill>
              <a:schemeClr val="dk2"/>
            </a:solidFill>
            <a:prstDash val="solid"/>
            <a:round/>
            <a:headEnd len="med" w="med" type="oval"/>
            <a:tailEnd len="med" w="med" type="none"/>
          </a:ln>
        </p:spPr>
      </p:cxnSp>
      <p:sp>
        <p:nvSpPr>
          <p:cNvPr id="2157" name="Google Shape;2157;p89"/>
          <p:cNvSpPr txBox="1"/>
          <p:nvPr/>
        </p:nvSpPr>
        <p:spPr>
          <a:xfrm>
            <a:off x="5447175" y="2007600"/>
            <a:ext cx="205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DEA accreditation</a:t>
            </a:r>
            <a:endParaRPr sz="1800">
              <a:solidFill>
                <a:schemeClr val="dk2"/>
              </a:solidFill>
            </a:endParaRPr>
          </a:p>
        </p:txBody>
      </p:sp>
      <p:sp>
        <p:nvSpPr>
          <p:cNvPr id="2158" name="Google Shape;2158;p89"/>
          <p:cNvSpPr txBox="1"/>
          <p:nvPr/>
        </p:nvSpPr>
        <p:spPr>
          <a:xfrm>
            <a:off x="7896800" y="3649500"/>
            <a:ext cx="1442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UK TRE progress</a:t>
            </a:r>
            <a:endParaRPr sz="1800">
              <a:solidFill>
                <a:schemeClr val="dk2"/>
              </a:solidFill>
            </a:endParaRPr>
          </a:p>
        </p:txBody>
      </p:sp>
      <p:cxnSp>
        <p:nvCxnSpPr>
          <p:cNvPr id="2159" name="Google Shape;2159;p89"/>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sp>
        <p:nvSpPr>
          <p:cNvPr id="2160" name="Google Shape;2160;p89"/>
          <p:cNvSpPr txBox="1"/>
          <p:nvPr/>
        </p:nvSpPr>
        <p:spPr>
          <a:xfrm>
            <a:off x="2644200" y="20076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Goldacre review</a:t>
            </a:r>
            <a:endParaRPr sz="1800">
              <a:solidFill>
                <a:schemeClr val="dk2"/>
              </a:solidFill>
            </a:endParaRPr>
          </a:p>
        </p:txBody>
      </p:sp>
      <p:cxnSp>
        <p:nvCxnSpPr>
          <p:cNvPr id="2161" name="Google Shape;2161;p89"/>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2162" name="Google Shape;2162;p89"/>
          <p:cNvSpPr txBox="1"/>
          <p:nvPr/>
        </p:nvSpPr>
        <p:spPr>
          <a:xfrm>
            <a:off x="6969975" y="2202300"/>
            <a:ext cx="205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DARE federated architecture</a:t>
            </a:r>
            <a:endParaRPr sz="1800">
              <a:solidFill>
                <a:schemeClr val="dk2"/>
              </a:solidFill>
            </a:endParaRPr>
          </a:p>
        </p:txBody>
      </p:sp>
      <p:sp>
        <p:nvSpPr>
          <p:cNvPr id="2163" name="Google Shape;2163;p89"/>
          <p:cNvSpPr txBox="1"/>
          <p:nvPr/>
        </p:nvSpPr>
        <p:spPr>
          <a:xfrm>
            <a:off x="3180250" y="2150388"/>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SDAP</a:t>
            </a:r>
            <a:endParaRPr sz="1800">
              <a:solidFill>
                <a:schemeClr val="dk2"/>
              </a:solidFill>
            </a:endParaRPr>
          </a:p>
        </p:txBody>
      </p:sp>
      <p:sp>
        <p:nvSpPr>
          <p:cNvPr id="2164" name="Google Shape;2164;p89"/>
          <p:cNvSpPr txBox="1"/>
          <p:nvPr/>
        </p:nvSpPr>
        <p:spPr>
          <a:xfrm>
            <a:off x="4214550" y="20076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PEDRI</a:t>
            </a:r>
            <a:endParaRPr sz="1800">
              <a:solidFill>
                <a:schemeClr val="dk2"/>
              </a:solidFill>
            </a:endParaRPr>
          </a:p>
        </p:txBody>
      </p:sp>
      <p:sp>
        <p:nvSpPr>
          <p:cNvPr id="2165" name="Google Shape;2165;p89"/>
          <p:cNvSpPr txBox="1"/>
          <p:nvPr/>
        </p:nvSpPr>
        <p:spPr>
          <a:xfrm>
            <a:off x="5696025" y="23409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Azure TRE</a:t>
            </a:r>
            <a:endParaRPr sz="1800">
              <a:solidFill>
                <a:schemeClr val="dk2"/>
              </a:solidFill>
            </a:endParaRPr>
          </a:p>
        </p:txBody>
      </p:sp>
      <p:sp>
        <p:nvSpPr>
          <p:cNvPr id="2166" name="Google Shape;2166;p89"/>
          <p:cNvSpPr txBox="1"/>
          <p:nvPr/>
        </p:nvSpPr>
        <p:spPr>
          <a:xfrm>
            <a:off x="1342450" y="23581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TREEHOOSE</a:t>
            </a:r>
            <a:endParaRPr sz="1800">
              <a:solidFill>
                <a:schemeClr val="dk2"/>
              </a:solidFill>
            </a:endParaRPr>
          </a:p>
        </p:txBody>
      </p:sp>
      <p:sp>
        <p:nvSpPr>
          <p:cNvPr id="2167" name="Google Shape;2167;p89"/>
          <p:cNvSpPr txBox="1"/>
          <p:nvPr/>
        </p:nvSpPr>
        <p:spPr>
          <a:xfrm>
            <a:off x="23373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SATRE</a:t>
            </a:r>
            <a:endParaRPr sz="1800">
              <a:solidFill>
                <a:schemeClr val="dk2"/>
              </a:solidFill>
            </a:endParaRPr>
          </a:p>
        </p:txBody>
      </p:sp>
      <p:sp>
        <p:nvSpPr>
          <p:cNvPr id="2168" name="Google Shape;2168;p89"/>
          <p:cNvSpPr txBox="1"/>
          <p:nvPr/>
        </p:nvSpPr>
        <p:spPr>
          <a:xfrm>
            <a:off x="5132163" y="21504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SAIL</a:t>
            </a:r>
            <a:endParaRPr sz="1800">
              <a:solidFill>
                <a:schemeClr val="dk2"/>
              </a:solidFill>
            </a:endParaRPr>
          </a:p>
        </p:txBody>
      </p:sp>
      <p:sp>
        <p:nvSpPr>
          <p:cNvPr id="2169" name="Google Shape;2169;p89"/>
          <p:cNvSpPr txBox="1"/>
          <p:nvPr/>
        </p:nvSpPr>
        <p:spPr>
          <a:xfrm>
            <a:off x="4733363" y="1958775"/>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TRE-FX</a:t>
            </a:r>
            <a:endParaRPr sz="1800">
              <a:solidFill>
                <a:schemeClr val="dk2"/>
              </a:solidFill>
            </a:endParaRPr>
          </a:p>
        </p:txBody>
      </p:sp>
      <p:sp>
        <p:nvSpPr>
          <p:cNvPr id="2170" name="Google Shape;2170;p89"/>
          <p:cNvSpPr txBox="1"/>
          <p:nvPr/>
        </p:nvSpPr>
        <p:spPr>
          <a:xfrm>
            <a:off x="1063413" y="2469300"/>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RDA</a:t>
            </a:r>
            <a:endParaRPr sz="1800">
              <a:solidFill>
                <a:schemeClr val="dk2"/>
              </a:solidFill>
            </a:endParaRPr>
          </a:p>
        </p:txBody>
      </p:sp>
      <p:sp>
        <p:nvSpPr>
          <p:cNvPr id="2171" name="Google Shape;2171;p89"/>
          <p:cNvSpPr txBox="1"/>
          <p:nvPr/>
        </p:nvSpPr>
        <p:spPr>
          <a:xfrm>
            <a:off x="7129363" y="2358163"/>
            <a:ext cx="183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Turing Data Safe Haven</a:t>
            </a:r>
            <a:endParaRPr sz="1800">
              <a:solidFill>
                <a:schemeClr val="dk2"/>
              </a:solidFill>
            </a:endParaRPr>
          </a:p>
        </p:txBody>
      </p:sp>
      <p:sp>
        <p:nvSpPr>
          <p:cNvPr id="2172" name="Google Shape;2172;p89"/>
          <p:cNvSpPr txBox="1"/>
          <p:nvPr/>
        </p:nvSpPr>
        <p:spPr>
          <a:xfrm>
            <a:off x="1614663" y="215038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DSPT</a:t>
            </a:r>
            <a:endParaRPr sz="1800">
              <a:solidFill>
                <a:schemeClr val="dk2"/>
              </a:solidFill>
            </a:endParaRPr>
          </a:p>
        </p:txBody>
      </p:sp>
      <p:sp>
        <p:nvSpPr>
          <p:cNvPr id="2173" name="Google Shape;2173;p89"/>
          <p:cNvSpPr txBox="1"/>
          <p:nvPr/>
        </p:nvSpPr>
        <p:spPr>
          <a:xfrm>
            <a:off x="5554425" y="2150400"/>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TELEPORT</a:t>
            </a:r>
            <a:endParaRPr sz="1800">
              <a:solidFill>
                <a:schemeClr val="dk2"/>
              </a:solidFill>
            </a:endParaRPr>
          </a:p>
        </p:txBody>
      </p:sp>
      <p:sp>
        <p:nvSpPr>
          <p:cNvPr id="2174" name="Google Shape;2174;p89"/>
          <p:cNvSpPr txBox="1"/>
          <p:nvPr/>
        </p:nvSpPr>
        <p:spPr>
          <a:xfrm>
            <a:off x="6454700" y="2358175"/>
            <a:ext cx="1442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SARA</a:t>
            </a:r>
            <a:endParaRPr sz="1800">
              <a:solidFill>
                <a:schemeClr val="dk2"/>
              </a:solidFill>
            </a:endParaRPr>
          </a:p>
        </p:txBody>
      </p:sp>
      <p:sp>
        <p:nvSpPr>
          <p:cNvPr id="2175" name="Google Shape;2175;p89"/>
          <p:cNvSpPr txBox="1"/>
          <p:nvPr/>
        </p:nvSpPr>
        <p:spPr>
          <a:xfrm>
            <a:off x="110525" y="2714150"/>
            <a:ext cx="158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openSAFELY</a:t>
            </a:r>
            <a:endParaRPr sz="1800">
              <a:solidFill>
                <a:schemeClr val="dk2"/>
              </a:solidFill>
            </a:endParaRPr>
          </a:p>
        </p:txBody>
      </p:sp>
      <p:sp>
        <p:nvSpPr>
          <p:cNvPr id="2176" name="Google Shape;2176;p89"/>
          <p:cNvSpPr txBox="1"/>
          <p:nvPr/>
        </p:nvSpPr>
        <p:spPr>
          <a:xfrm>
            <a:off x="4372025" y="2110038"/>
            <a:ext cx="183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ISO27001</a:t>
            </a:r>
            <a:endParaRPr sz="1800">
              <a:solidFill>
                <a:schemeClr val="dk2"/>
              </a:solidFill>
            </a:endParaRPr>
          </a:p>
        </p:txBody>
      </p:sp>
      <p:cxnSp>
        <p:nvCxnSpPr>
          <p:cNvPr id="2177" name="Google Shape;2177;p89"/>
          <p:cNvCxnSpPr/>
          <p:nvPr/>
        </p:nvCxnSpPr>
        <p:spPr>
          <a:xfrm>
            <a:off x="806825" y="317687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178" name="Google Shape;2178;p89"/>
          <p:cNvCxnSpPr/>
          <p:nvPr/>
        </p:nvCxnSpPr>
        <p:spPr>
          <a:xfrm flipH="1">
            <a:off x="5823725" y="25515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79" name="Google Shape;2179;p89"/>
          <p:cNvCxnSpPr/>
          <p:nvPr/>
        </p:nvCxnSpPr>
        <p:spPr>
          <a:xfrm flipH="1" rot="10800000">
            <a:off x="816900" y="263240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180" name="Google Shape;2180;p89"/>
          <p:cNvCxnSpPr/>
          <p:nvPr/>
        </p:nvCxnSpPr>
        <p:spPr>
          <a:xfrm>
            <a:off x="3519775" y="249107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181" name="Google Shape;2181;p89"/>
          <p:cNvCxnSpPr/>
          <p:nvPr/>
        </p:nvCxnSpPr>
        <p:spPr>
          <a:xfrm flipH="1" rot="10800000">
            <a:off x="806825" y="256176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182" name="Google Shape;2182;p89"/>
          <p:cNvCxnSpPr/>
          <p:nvPr/>
        </p:nvCxnSpPr>
        <p:spPr>
          <a:xfrm>
            <a:off x="2168350" y="275327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183" name="Google Shape;2183;p89"/>
          <p:cNvCxnSpPr/>
          <p:nvPr/>
        </p:nvCxnSpPr>
        <p:spPr>
          <a:xfrm flipH="1" rot="10800000">
            <a:off x="826975" y="281393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184" name="Google Shape;2184;p89"/>
          <p:cNvCxnSpPr/>
          <p:nvPr/>
        </p:nvCxnSpPr>
        <p:spPr>
          <a:xfrm flipH="1" rot="10800000">
            <a:off x="2198600" y="254147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185" name="Google Shape;2185;p89"/>
          <p:cNvCxnSpPr/>
          <p:nvPr/>
        </p:nvCxnSpPr>
        <p:spPr>
          <a:xfrm flipH="1" rot="10800000">
            <a:off x="2208675" y="263231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186" name="Google Shape;2186;p89"/>
          <p:cNvCxnSpPr/>
          <p:nvPr/>
        </p:nvCxnSpPr>
        <p:spPr>
          <a:xfrm flipH="1">
            <a:off x="6680975" y="270286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87" name="Google Shape;2187;p89"/>
          <p:cNvCxnSpPr/>
          <p:nvPr/>
        </p:nvCxnSpPr>
        <p:spPr>
          <a:xfrm rot="10800000">
            <a:off x="3560200" y="285066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188" name="Google Shape;2188;p89"/>
          <p:cNvCxnSpPr/>
          <p:nvPr/>
        </p:nvCxnSpPr>
        <p:spPr>
          <a:xfrm rot="10800000">
            <a:off x="6081475" y="287084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189" name="Google Shape;2189;p89"/>
          <p:cNvCxnSpPr/>
          <p:nvPr/>
        </p:nvCxnSpPr>
        <p:spPr>
          <a:xfrm flipH="1">
            <a:off x="2178350" y="277346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190" name="Google Shape;2190;p89"/>
          <p:cNvCxnSpPr/>
          <p:nvPr/>
        </p:nvCxnSpPr>
        <p:spPr>
          <a:xfrm flipH="1">
            <a:off x="857275" y="280371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191" name="Google Shape;2191;p89"/>
          <p:cNvCxnSpPr/>
          <p:nvPr/>
        </p:nvCxnSpPr>
        <p:spPr>
          <a:xfrm>
            <a:off x="4763250" y="239020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192" name="Google Shape;2192;p89"/>
          <p:cNvCxnSpPr/>
          <p:nvPr/>
        </p:nvCxnSpPr>
        <p:spPr>
          <a:xfrm flipH="1">
            <a:off x="857150" y="247090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193" name="Google Shape;2193;p89"/>
          <p:cNvCxnSpPr/>
          <p:nvPr/>
        </p:nvCxnSpPr>
        <p:spPr>
          <a:xfrm rot="10800000">
            <a:off x="4780300" y="272976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194" name="Google Shape;2194;p89"/>
          <p:cNvCxnSpPr/>
          <p:nvPr/>
        </p:nvCxnSpPr>
        <p:spPr>
          <a:xfrm flipH="1" rot="10800000">
            <a:off x="2208675" y="246077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195" name="Google Shape;2195;p89"/>
          <p:cNvCxnSpPr/>
          <p:nvPr/>
        </p:nvCxnSpPr>
        <p:spPr>
          <a:xfrm>
            <a:off x="548313" y="32777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196" name="Google Shape;2196;p89"/>
          <p:cNvCxnSpPr/>
          <p:nvPr/>
        </p:nvCxnSpPr>
        <p:spPr>
          <a:xfrm flipH="1">
            <a:off x="5565213" y="26524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197" name="Google Shape;2197;p89"/>
          <p:cNvCxnSpPr/>
          <p:nvPr/>
        </p:nvCxnSpPr>
        <p:spPr>
          <a:xfrm flipH="1" rot="10800000">
            <a:off x="558388" y="2733266"/>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198" name="Google Shape;2198;p89"/>
          <p:cNvCxnSpPr/>
          <p:nvPr/>
        </p:nvCxnSpPr>
        <p:spPr>
          <a:xfrm>
            <a:off x="3261263" y="25919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199" name="Google Shape;2199;p89"/>
          <p:cNvCxnSpPr/>
          <p:nvPr/>
        </p:nvCxnSpPr>
        <p:spPr>
          <a:xfrm flipH="1" rot="10800000">
            <a:off x="548313" y="26626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200" name="Google Shape;2200;p89"/>
          <p:cNvCxnSpPr/>
          <p:nvPr/>
        </p:nvCxnSpPr>
        <p:spPr>
          <a:xfrm>
            <a:off x="1909838" y="28541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201" name="Google Shape;2201;p89"/>
          <p:cNvCxnSpPr/>
          <p:nvPr/>
        </p:nvCxnSpPr>
        <p:spPr>
          <a:xfrm flipH="1" rot="10800000">
            <a:off x="568463" y="29148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202" name="Google Shape;2202;p89"/>
          <p:cNvCxnSpPr/>
          <p:nvPr/>
        </p:nvCxnSpPr>
        <p:spPr>
          <a:xfrm flipH="1" rot="10800000">
            <a:off x="1940088" y="26423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203" name="Google Shape;2203;p89"/>
          <p:cNvCxnSpPr/>
          <p:nvPr/>
        </p:nvCxnSpPr>
        <p:spPr>
          <a:xfrm flipH="1" rot="10800000">
            <a:off x="1950163" y="2733179"/>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204" name="Google Shape;2204;p89"/>
          <p:cNvCxnSpPr/>
          <p:nvPr/>
        </p:nvCxnSpPr>
        <p:spPr>
          <a:xfrm flipH="1">
            <a:off x="6422463" y="280372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05" name="Google Shape;2205;p89"/>
          <p:cNvCxnSpPr/>
          <p:nvPr/>
        </p:nvCxnSpPr>
        <p:spPr>
          <a:xfrm rot="10800000">
            <a:off x="3301688" y="2722929"/>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206" name="Google Shape;2206;p89"/>
          <p:cNvCxnSpPr/>
          <p:nvPr/>
        </p:nvCxnSpPr>
        <p:spPr>
          <a:xfrm rot="10800000">
            <a:off x="5822963" y="2743104"/>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207" name="Google Shape;2207;p89"/>
          <p:cNvCxnSpPr/>
          <p:nvPr/>
        </p:nvCxnSpPr>
        <p:spPr>
          <a:xfrm flipH="1">
            <a:off x="1919838" y="2874329"/>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208" name="Google Shape;2208;p89"/>
          <p:cNvCxnSpPr/>
          <p:nvPr/>
        </p:nvCxnSpPr>
        <p:spPr>
          <a:xfrm flipH="1">
            <a:off x="598763" y="2904579"/>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209" name="Google Shape;2209;p89"/>
          <p:cNvCxnSpPr/>
          <p:nvPr/>
        </p:nvCxnSpPr>
        <p:spPr>
          <a:xfrm>
            <a:off x="4504738" y="24910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210" name="Google Shape;2210;p89"/>
          <p:cNvCxnSpPr/>
          <p:nvPr/>
        </p:nvCxnSpPr>
        <p:spPr>
          <a:xfrm flipH="1">
            <a:off x="598638" y="25717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211" name="Google Shape;2211;p89"/>
          <p:cNvCxnSpPr/>
          <p:nvPr/>
        </p:nvCxnSpPr>
        <p:spPr>
          <a:xfrm rot="10800000">
            <a:off x="4521788" y="2830629"/>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212" name="Google Shape;2212;p89"/>
          <p:cNvCxnSpPr/>
          <p:nvPr/>
        </p:nvCxnSpPr>
        <p:spPr>
          <a:xfrm flipH="1" rot="10800000">
            <a:off x="1950163" y="25616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213" name="Google Shape;2213;p89"/>
          <p:cNvCxnSpPr/>
          <p:nvPr/>
        </p:nvCxnSpPr>
        <p:spPr>
          <a:xfrm>
            <a:off x="730963" y="3258125"/>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214" name="Google Shape;2214;p89"/>
          <p:cNvCxnSpPr/>
          <p:nvPr/>
        </p:nvCxnSpPr>
        <p:spPr>
          <a:xfrm flipH="1">
            <a:off x="5747863" y="263284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15" name="Google Shape;2215;p89"/>
          <p:cNvCxnSpPr/>
          <p:nvPr/>
        </p:nvCxnSpPr>
        <p:spPr>
          <a:xfrm flipH="1" rot="10800000">
            <a:off x="741038" y="2713654"/>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216" name="Google Shape;2216;p89"/>
          <p:cNvCxnSpPr/>
          <p:nvPr/>
        </p:nvCxnSpPr>
        <p:spPr>
          <a:xfrm>
            <a:off x="3443913" y="2572325"/>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217" name="Google Shape;2217;p89"/>
          <p:cNvCxnSpPr/>
          <p:nvPr/>
        </p:nvCxnSpPr>
        <p:spPr>
          <a:xfrm flipH="1" rot="10800000">
            <a:off x="730963" y="2643013"/>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218" name="Google Shape;2218;p89"/>
          <p:cNvCxnSpPr/>
          <p:nvPr/>
        </p:nvCxnSpPr>
        <p:spPr>
          <a:xfrm>
            <a:off x="2092488" y="2834525"/>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219" name="Google Shape;2219;p89"/>
          <p:cNvCxnSpPr/>
          <p:nvPr/>
        </p:nvCxnSpPr>
        <p:spPr>
          <a:xfrm flipH="1" rot="10800000">
            <a:off x="751113" y="2895188"/>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220" name="Google Shape;2220;p89"/>
          <p:cNvCxnSpPr/>
          <p:nvPr/>
        </p:nvCxnSpPr>
        <p:spPr>
          <a:xfrm flipH="1" rot="10800000">
            <a:off x="2122738" y="2622725"/>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221" name="Google Shape;2221;p89"/>
          <p:cNvCxnSpPr/>
          <p:nvPr/>
        </p:nvCxnSpPr>
        <p:spPr>
          <a:xfrm flipH="1" rot="10800000">
            <a:off x="2132813" y="2713566"/>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222" name="Google Shape;2222;p89"/>
          <p:cNvCxnSpPr/>
          <p:nvPr/>
        </p:nvCxnSpPr>
        <p:spPr>
          <a:xfrm flipH="1">
            <a:off x="6605113" y="27841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23" name="Google Shape;2223;p89"/>
          <p:cNvCxnSpPr/>
          <p:nvPr/>
        </p:nvCxnSpPr>
        <p:spPr>
          <a:xfrm rot="10800000">
            <a:off x="3484338" y="2703316"/>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224" name="Google Shape;2224;p89"/>
          <p:cNvCxnSpPr/>
          <p:nvPr/>
        </p:nvCxnSpPr>
        <p:spPr>
          <a:xfrm rot="10800000">
            <a:off x="6005613" y="2723491"/>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225" name="Google Shape;2225;p89"/>
          <p:cNvCxnSpPr/>
          <p:nvPr/>
        </p:nvCxnSpPr>
        <p:spPr>
          <a:xfrm flipH="1">
            <a:off x="2102488" y="2854716"/>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226" name="Google Shape;2226;p89"/>
          <p:cNvCxnSpPr/>
          <p:nvPr/>
        </p:nvCxnSpPr>
        <p:spPr>
          <a:xfrm flipH="1">
            <a:off x="781413" y="2884966"/>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227" name="Google Shape;2227;p89"/>
          <p:cNvCxnSpPr/>
          <p:nvPr/>
        </p:nvCxnSpPr>
        <p:spPr>
          <a:xfrm>
            <a:off x="4687388" y="2471450"/>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228" name="Google Shape;2228;p89"/>
          <p:cNvCxnSpPr/>
          <p:nvPr/>
        </p:nvCxnSpPr>
        <p:spPr>
          <a:xfrm flipH="1">
            <a:off x="781288" y="2552150"/>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229" name="Google Shape;2229;p89"/>
          <p:cNvCxnSpPr/>
          <p:nvPr/>
        </p:nvCxnSpPr>
        <p:spPr>
          <a:xfrm rot="10800000">
            <a:off x="4704438" y="2811016"/>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230" name="Google Shape;2230;p89"/>
          <p:cNvCxnSpPr/>
          <p:nvPr/>
        </p:nvCxnSpPr>
        <p:spPr>
          <a:xfrm flipH="1" rot="10800000">
            <a:off x="2132813" y="2542025"/>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231" name="Google Shape;2231;p89"/>
          <p:cNvCxnSpPr/>
          <p:nvPr/>
        </p:nvCxnSpPr>
        <p:spPr>
          <a:xfrm>
            <a:off x="1462313" y="300350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232" name="Google Shape;2232;p89"/>
          <p:cNvCxnSpPr/>
          <p:nvPr/>
        </p:nvCxnSpPr>
        <p:spPr>
          <a:xfrm flipH="1">
            <a:off x="6479213" y="2606816"/>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33" name="Google Shape;2233;p89"/>
          <p:cNvCxnSpPr/>
          <p:nvPr/>
        </p:nvCxnSpPr>
        <p:spPr>
          <a:xfrm flipH="1" rot="10800000">
            <a:off x="1472388" y="2687629"/>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234" name="Google Shape;2234;p89"/>
          <p:cNvCxnSpPr/>
          <p:nvPr/>
        </p:nvCxnSpPr>
        <p:spPr>
          <a:xfrm>
            <a:off x="4175263" y="2317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235" name="Google Shape;2235;p89"/>
          <p:cNvCxnSpPr/>
          <p:nvPr/>
        </p:nvCxnSpPr>
        <p:spPr>
          <a:xfrm flipH="1" rot="10800000">
            <a:off x="1462313" y="238838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236" name="Google Shape;2236;p89"/>
          <p:cNvCxnSpPr/>
          <p:nvPr/>
        </p:nvCxnSpPr>
        <p:spPr>
          <a:xfrm>
            <a:off x="2823838" y="257990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237" name="Google Shape;2237;p89"/>
          <p:cNvCxnSpPr/>
          <p:nvPr/>
        </p:nvCxnSpPr>
        <p:spPr>
          <a:xfrm flipH="1" rot="10800000">
            <a:off x="1482463" y="264056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238" name="Google Shape;2238;p89"/>
          <p:cNvCxnSpPr/>
          <p:nvPr/>
        </p:nvCxnSpPr>
        <p:spPr>
          <a:xfrm flipH="1" rot="10800000">
            <a:off x="2864163" y="2687541"/>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239" name="Google Shape;2239;p89"/>
          <p:cNvCxnSpPr/>
          <p:nvPr/>
        </p:nvCxnSpPr>
        <p:spPr>
          <a:xfrm flipH="1">
            <a:off x="7336463" y="2834291"/>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40" name="Google Shape;2240;p89"/>
          <p:cNvCxnSpPr/>
          <p:nvPr/>
        </p:nvCxnSpPr>
        <p:spPr>
          <a:xfrm rot="10800000">
            <a:off x="4215688" y="2829691"/>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241" name="Google Shape;2241;p89"/>
          <p:cNvCxnSpPr/>
          <p:nvPr/>
        </p:nvCxnSpPr>
        <p:spPr>
          <a:xfrm rot="10800000">
            <a:off x="6736963" y="2849866"/>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242" name="Google Shape;2242;p89"/>
          <p:cNvCxnSpPr/>
          <p:nvPr/>
        </p:nvCxnSpPr>
        <p:spPr>
          <a:xfrm flipH="1">
            <a:off x="2833838" y="2904891"/>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243" name="Google Shape;2243;p89"/>
          <p:cNvCxnSpPr/>
          <p:nvPr/>
        </p:nvCxnSpPr>
        <p:spPr>
          <a:xfrm rot="10800000">
            <a:off x="584850" y="3328075"/>
            <a:ext cx="1301100" cy="111000"/>
          </a:xfrm>
          <a:prstGeom prst="straightConnector1">
            <a:avLst/>
          </a:prstGeom>
          <a:noFill/>
          <a:ln cap="flat" cmpd="sng" w="19050">
            <a:solidFill>
              <a:schemeClr val="accent1"/>
            </a:solidFill>
            <a:prstDash val="solid"/>
            <a:round/>
            <a:headEnd len="med" w="med" type="none"/>
            <a:tailEnd len="med" w="med" type="none"/>
          </a:ln>
        </p:spPr>
      </p:cxnSp>
      <p:cxnSp>
        <p:nvCxnSpPr>
          <p:cNvPr id="2244" name="Google Shape;2244;p89"/>
          <p:cNvCxnSpPr/>
          <p:nvPr/>
        </p:nvCxnSpPr>
        <p:spPr>
          <a:xfrm>
            <a:off x="5418738" y="2409566"/>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245" name="Google Shape;2245;p89"/>
          <p:cNvCxnSpPr/>
          <p:nvPr/>
        </p:nvCxnSpPr>
        <p:spPr>
          <a:xfrm flipH="1">
            <a:off x="1512638" y="2490266"/>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246" name="Google Shape;2246;p89"/>
          <p:cNvCxnSpPr/>
          <p:nvPr/>
        </p:nvCxnSpPr>
        <p:spPr>
          <a:xfrm rot="10800000">
            <a:off x="5435788" y="2708791"/>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247" name="Google Shape;2247;p89"/>
          <p:cNvCxnSpPr/>
          <p:nvPr/>
        </p:nvCxnSpPr>
        <p:spPr>
          <a:xfrm flipH="1" rot="10800000">
            <a:off x="2864163" y="2480141"/>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248" name="Google Shape;2248;p89"/>
          <p:cNvCxnSpPr/>
          <p:nvPr/>
        </p:nvCxnSpPr>
        <p:spPr>
          <a:xfrm>
            <a:off x="1164400" y="3135163"/>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249" name="Google Shape;2249;p89"/>
          <p:cNvCxnSpPr/>
          <p:nvPr/>
        </p:nvCxnSpPr>
        <p:spPr>
          <a:xfrm flipH="1">
            <a:off x="6181300" y="2509879"/>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50" name="Google Shape;2250;p89"/>
          <p:cNvCxnSpPr/>
          <p:nvPr/>
        </p:nvCxnSpPr>
        <p:spPr>
          <a:xfrm flipH="1" rot="10800000">
            <a:off x="1174475" y="2590691"/>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251" name="Google Shape;2251;p89"/>
          <p:cNvCxnSpPr/>
          <p:nvPr/>
        </p:nvCxnSpPr>
        <p:spPr>
          <a:xfrm>
            <a:off x="3877350" y="2449363"/>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252" name="Google Shape;2252;p89"/>
          <p:cNvCxnSpPr/>
          <p:nvPr/>
        </p:nvCxnSpPr>
        <p:spPr>
          <a:xfrm flipH="1" rot="10800000">
            <a:off x="1164400" y="2520050"/>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253" name="Google Shape;2253;p89"/>
          <p:cNvCxnSpPr/>
          <p:nvPr/>
        </p:nvCxnSpPr>
        <p:spPr>
          <a:xfrm>
            <a:off x="2525925" y="2711563"/>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254" name="Google Shape;2254;p89"/>
          <p:cNvCxnSpPr/>
          <p:nvPr/>
        </p:nvCxnSpPr>
        <p:spPr>
          <a:xfrm flipH="1" rot="10800000">
            <a:off x="1184550" y="2772225"/>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255" name="Google Shape;2255;p89"/>
          <p:cNvCxnSpPr/>
          <p:nvPr/>
        </p:nvCxnSpPr>
        <p:spPr>
          <a:xfrm flipH="1" rot="10800000">
            <a:off x="2556175" y="2499763"/>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256" name="Google Shape;2256;p89"/>
          <p:cNvCxnSpPr/>
          <p:nvPr/>
        </p:nvCxnSpPr>
        <p:spPr>
          <a:xfrm flipH="1" rot="10800000">
            <a:off x="2566250" y="2590604"/>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257" name="Google Shape;2257;p89"/>
          <p:cNvCxnSpPr/>
          <p:nvPr/>
        </p:nvCxnSpPr>
        <p:spPr>
          <a:xfrm flipH="1">
            <a:off x="7038550" y="2737354"/>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58" name="Google Shape;2258;p89"/>
          <p:cNvCxnSpPr/>
          <p:nvPr/>
        </p:nvCxnSpPr>
        <p:spPr>
          <a:xfrm rot="10800000">
            <a:off x="3917775" y="2656554"/>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259" name="Google Shape;2259;p89"/>
          <p:cNvCxnSpPr/>
          <p:nvPr/>
        </p:nvCxnSpPr>
        <p:spPr>
          <a:xfrm rot="10800000">
            <a:off x="6439050" y="2676729"/>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260" name="Google Shape;2260;p89"/>
          <p:cNvCxnSpPr/>
          <p:nvPr/>
        </p:nvCxnSpPr>
        <p:spPr>
          <a:xfrm flipH="1">
            <a:off x="2535925" y="2807954"/>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261" name="Google Shape;2261;p89"/>
          <p:cNvCxnSpPr/>
          <p:nvPr/>
        </p:nvCxnSpPr>
        <p:spPr>
          <a:xfrm flipH="1">
            <a:off x="1214850" y="2838204"/>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262" name="Google Shape;2262;p89"/>
          <p:cNvCxnSpPr/>
          <p:nvPr/>
        </p:nvCxnSpPr>
        <p:spPr>
          <a:xfrm>
            <a:off x="5120825" y="2388829"/>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263" name="Google Shape;2263;p89"/>
          <p:cNvCxnSpPr/>
          <p:nvPr/>
        </p:nvCxnSpPr>
        <p:spPr>
          <a:xfrm flipH="1">
            <a:off x="1214725" y="2469529"/>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264" name="Google Shape;2264;p89"/>
          <p:cNvCxnSpPr/>
          <p:nvPr/>
        </p:nvCxnSpPr>
        <p:spPr>
          <a:xfrm rot="10800000">
            <a:off x="5137875" y="2764254"/>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265" name="Google Shape;2265;p89"/>
          <p:cNvCxnSpPr/>
          <p:nvPr/>
        </p:nvCxnSpPr>
        <p:spPr>
          <a:xfrm flipH="1" rot="10800000">
            <a:off x="2566250" y="2459404"/>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266" name="Google Shape;2266;p89"/>
          <p:cNvCxnSpPr/>
          <p:nvPr/>
        </p:nvCxnSpPr>
        <p:spPr>
          <a:xfrm>
            <a:off x="2057850" y="33281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267" name="Google Shape;2267;p89"/>
          <p:cNvCxnSpPr/>
          <p:nvPr/>
        </p:nvCxnSpPr>
        <p:spPr>
          <a:xfrm flipH="1">
            <a:off x="7074750" y="26625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68" name="Google Shape;2268;p89"/>
          <p:cNvCxnSpPr/>
          <p:nvPr/>
        </p:nvCxnSpPr>
        <p:spPr>
          <a:xfrm flipH="1" rot="10800000">
            <a:off x="2067925" y="2743338"/>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269" name="Google Shape;2269;p89"/>
          <p:cNvCxnSpPr/>
          <p:nvPr/>
        </p:nvCxnSpPr>
        <p:spPr>
          <a:xfrm>
            <a:off x="4770800" y="264235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270" name="Google Shape;2270;p89"/>
          <p:cNvCxnSpPr/>
          <p:nvPr/>
        </p:nvCxnSpPr>
        <p:spPr>
          <a:xfrm flipH="1" rot="10800000">
            <a:off x="2057850" y="2713038"/>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271" name="Google Shape;2271;p89"/>
          <p:cNvCxnSpPr/>
          <p:nvPr/>
        </p:nvCxnSpPr>
        <p:spPr>
          <a:xfrm>
            <a:off x="3419375" y="2904550"/>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272" name="Google Shape;2272;p89"/>
          <p:cNvCxnSpPr/>
          <p:nvPr/>
        </p:nvCxnSpPr>
        <p:spPr>
          <a:xfrm flipH="1" rot="10800000">
            <a:off x="2078000" y="2965213"/>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273" name="Google Shape;2273;p89"/>
          <p:cNvCxnSpPr/>
          <p:nvPr/>
        </p:nvCxnSpPr>
        <p:spPr>
          <a:xfrm flipH="1" rot="10800000">
            <a:off x="3449625" y="2692750"/>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274" name="Google Shape;2274;p89"/>
          <p:cNvCxnSpPr/>
          <p:nvPr/>
        </p:nvCxnSpPr>
        <p:spPr>
          <a:xfrm flipH="1" rot="10800000">
            <a:off x="3459700" y="2743250"/>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275" name="Google Shape;2275;p89"/>
          <p:cNvCxnSpPr/>
          <p:nvPr/>
        </p:nvCxnSpPr>
        <p:spPr>
          <a:xfrm flipH="1">
            <a:off x="7932000" y="311860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76" name="Google Shape;2276;p89"/>
          <p:cNvCxnSpPr/>
          <p:nvPr/>
        </p:nvCxnSpPr>
        <p:spPr>
          <a:xfrm rot="10800000">
            <a:off x="4811225" y="3190200"/>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277" name="Google Shape;2277;p89"/>
          <p:cNvCxnSpPr/>
          <p:nvPr/>
        </p:nvCxnSpPr>
        <p:spPr>
          <a:xfrm rot="10800000">
            <a:off x="7332500" y="3210375"/>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278" name="Google Shape;2278;p89"/>
          <p:cNvCxnSpPr/>
          <p:nvPr/>
        </p:nvCxnSpPr>
        <p:spPr>
          <a:xfrm flipH="1">
            <a:off x="3429375" y="3189200"/>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279" name="Google Shape;2279;p89"/>
          <p:cNvCxnSpPr/>
          <p:nvPr/>
        </p:nvCxnSpPr>
        <p:spPr>
          <a:xfrm flipH="1">
            <a:off x="2108300" y="3219450"/>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280" name="Google Shape;2280;p89"/>
          <p:cNvCxnSpPr/>
          <p:nvPr/>
        </p:nvCxnSpPr>
        <p:spPr>
          <a:xfrm>
            <a:off x="6014275" y="2541475"/>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281" name="Google Shape;2281;p89"/>
          <p:cNvCxnSpPr/>
          <p:nvPr/>
        </p:nvCxnSpPr>
        <p:spPr>
          <a:xfrm flipH="1">
            <a:off x="2108175" y="2622175"/>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282" name="Google Shape;2282;p89"/>
          <p:cNvCxnSpPr/>
          <p:nvPr/>
        </p:nvCxnSpPr>
        <p:spPr>
          <a:xfrm rot="10800000">
            <a:off x="6031325" y="3069300"/>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283" name="Google Shape;2283;p89"/>
          <p:cNvCxnSpPr/>
          <p:nvPr/>
        </p:nvCxnSpPr>
        <p:spPr>
          <a:xfrm flipH="1" rot="10800000">
            <a:off x="3459700" y="2612050"/>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284" name="Google Shape;2284;p89"/>
          <p:cNvCxnSpPr/>
          <p:nvPr/>
        </p:nvCxnSpPr>
        <p:spPr>
          <a:xfrm>
            <a:off x="1850163" y="3396838"/>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285" name="Google Shape;2285;p89"/>
          <p:cNvCxnSpPr/>
          <p:nvPr/>
        </p:nvCxnSpPr>
        <p:spPr>
          <a:xfrm flipH="1">
            <a:off x="6867063" y="2731213"/>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86" name="Google Shape;2286;p89"/>
          <p:cNvCxnSpPr/>
          <p:nvPr/>
        </p:nvCxnSpPr>
        <p:spPr>
          <a:xfrm flipH="1" rot="10800000">
            <a:off x="1860238" y="2812025"/>
            <a:ext cx="5284800" cy="586800"/>
          </a:xfrm>
          <a:prstGeom prst="straightConnector1">
            <a:avLst/>
          </a:prstGeom>
          <a:noFill/>
          <a:ln cap="flat" cmpd="sng" w="19050">
            <a:solidFill>
              <a:schemeClr val="accent1"/>
            </a:solidFill>
            <a:prstDash val="solid"/>
            <a:round/>
            <a:headEnd len="med" w="med" type="none"/>
            <a:tailEnd len="med" w="med" type="none"/>
          </a:ln>
        </p:spPr>
      </p:cxnSp>
      <p:cxnSp>
        <p:nvCxnSpPr>
          <p:cNvPr id="2287" name="Google Shape;2287;p89"/>
          <p:cNvCxnSpPr/>
          <p:nvPr/>
        </p:nvCxnSpPr>
        <p:spPr>
          <a:xfrm>
            <a:off x="4563113" y="2711038"/>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288" name="Google Shape;2288;p89"/>
          <p:cNvCxnSpPr/>
          <p:nvPr/>
        </p:nvCxnSpPr>
        <p:spPr>
          <a:xfrm flipH="1" rot="10800000">
            <a:off x="1850163" y="2781725"/>
            <a:ext cx="2712900" cy="617100"/>
          </a:xfrm>
          <a:prstGeom prst="straightConnector1">
            <a:avLst/>
          </a:prstGeom>
          <a:noFill/>
          <a:ln cap="flat" cmpd="sng" w="19050">
            <a:solidFill>
              <a:schemeClr val="accent1"/>
            </a:solidFill>
            <a:prstDash val="solid"/>
            <a:round/>
            <a:headEnd len="med" w="med" type="none"/>
            <a:tailEnd len="med" w="med" type="none"/>
          </a:ln>
        </p:spPr>
      </p:cxnSp>
      <p:cxnSp>
        <p:nvCxnSpPr>
          <p:cNvPr id="2289" name="Google Shape;2289;p89"/>
          <p:cNvCxnSpPr/>
          <p:nvPr/>
        </p:nvCxnSpPr>
        <p:spPr>
          <a:xfrm>
            <a:off x="3211688" y="2973238"/>
            <a:ext cx="273300" cy="1302000"/>
          </a:xfrm>
          <a:prstGeom prst="straightConnector1">
            <a:avLst/>
          </a:prstGeom>
          <a:noFill/>
          <a:ln cap="flat" cmpd="sng" w="28575">
            <a:solidFill>
              <a:schemeClr val="dk2"/>
            </a:solidFill>
            <a:prstDash val="solid"/>
            <a:round/>
            <a:headEnd len="med" w="med" type="oval"/>
            <a:tailEnd len="med" w="med" type="none"/>
          </a:ln>
        </p:spPr>
      </p:cxnSp>
      <p:cxnSp>
        <p:nvCxnSpPr>
          <p:cNvPr id="2290" name="Google Shape;2290;p89"/>
          <p:cNvCxnSpPr/>
          <p:nvPr/>
        </p:nvCxnSpPr>
        <p:spPr>
          <a:xfrm flipH="1" rot="10800000">
            <a:off x="1870313" y="3033900"/>
            <a:ext cx="1351500" cy="375000"/>
          </a:xfrm>
          <a:prstGeom prst="straightConnector1">
            <a:avLst/>
          </a:prstGeom>
          <a:noFill/>
          <a:ln cap="flat" cmpd="sng" w="19050">
            <a:solidFill>
              <a:schemeClr val="accent1"/>
            </a:solidFill>
            <a:prstDash val="solid"/>
            <a:round/>
            <a:headEnd len="med" w="med" type="none"/>
            <a:tailEnd len="med" w="med" type="none"/>
          </a:ln>
        </p:spPr>
      </p:cxnSp>
      <p:cxnSp>
        <p:nvCxnSpPr>
          <p:cNvPr id="2291" name="Google Shape;2291;p89"/>
          <p:cNvCxnSpPr/>
          <p:nvPr/>
        </p:nvCxnSpPr>
        <p:spPr>
          <a:xfrm flipH="1" rot="10800000">
            <a:off x="3241938" y="2761438"/>
            <a:ext cx="1361400" cy="292500"/>
          </a:xfrm>
          <a:prstGeom prst="straightConnector1">
            <a:avLst/>
          </a:prstGeom>
          <a:noFill/>
          <a:ln cap="flat" cmpd="sng" w="19050">
            <a:solidFill>
              <a:schemeClr val="accent1"/>
            </a:solidFill>
            <a:prstDash val="solid"/>
            <a:round/>
            <a:headEnd len="med" w="med" type="none"/>
            <a:tailEnd len="med" w="med" type="none"/>
          </a:ln>
        </p:spPr>
      </p:cxnSp>
      <p:cxnSp>
        <p:nvCxnSpPr>
          <p:cNvPr id="2292" name="Google Shape;2292;p89"/>
          <p:cNvCxnSpPr/>
          <p:nvPr/>
        </p:nvCxnSpPr>
        <p:spPr>
          <a:xfrm flipH="1" rot="10800000">
            <a:off x="3252013" y="2811938"/>
            <a:ext cx="3862800" cy="231900"/>
          </a:xfrm>
          <a:prstGeom prst="straightConnector1">
            <a:avLst/>
          </a:prstGeom>
          <a:noFill/>
          <a:ln cap="flat" cmpd="sng" w="19050">
            <a:solidFill>
              <a:schemeClr val="accent1"/>
            </a:solidFill>
            <a:prstDash val="solid"/>
            <a:round/>
            <a:headEnd len="med" w="med" type="none"/>
            <a:tailEnd len="med" w="med" type="none"/>
          </a:ln>
        </p:spPr>
      </p:cxnSp>
      <p:cxnSp>
        <p:nvCxnSpPr>
          <p:cNvPr id="2293" name="Google Shape;2293;p89"/>
          <p:cNvCxnSpPr/>
          <p:nvPr/>
        </p:nvCxnSpPr>
        <p:spPr>
          <a:xfrm flipH="1">
            <a:off x="7724313" y="3034888"/>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294" name="Google Shape;2294;p89"/>
          <p:cNvCxnSpPr/>
          <p:nvPr/>
        </p:nvCxnSpPr>
        <p:spPr>
          <a:xfrm rot="10800000">
            <a:off x="4603538" y="2954088"/>
            <a:ext cx="3368400" cy="141300"/>
          </a:xfrm>
          <a:prstGeom prst="straightConnector1">
            <a:avLst/>
          </a:prstGeom>
          <a:noFill/>
          <a:ln cap="flat" cmpd="sng" w="19050">
            <a:solidFill>
              <a:schemeClr val="accent1"/>
            </a:solidFill>
            <a:prstDash val="solid"/>
            <a:round/>
            <a:headEnd len="med" w="med" type="none"/>
            <a:tailEnd len="med" w="med" type="none"/>
          </a:ln>
        </p:spPr>
      </p:cxnSp>
      <p:cxnSp>
        <p:nvCxnSpPr>
          <p:cNvPr id="2295" name="Google Shape;2295;p89"/>
          <p:cNvCxnSpPr/>
          <p:nvPr/>
        </p:nvCxnSpPr>
        <p:spPr>
          <a:xfrm rot="10800000">
            <a:off x="7124813" y="2974263"/>
            <a:ext cx="867300" cy="141300"/>
          </a:xfrm>
          <a:prstGeom prst="straightConnector1">
            <a:avLst/>
          </a:prstGeom>
          <a:noFill/>
          <a:ln cap="flat" cmpd="sng" w="19050">
            <a:solidFill>
              <a:schemeClr val="accent1"/>
            </a:solidFill>
            <a:prstDash val="solid"/>
            <a:round/>
            <a:headEnd len="med" w="med" type="none"/>
            <a:tailEnd len="med" w="med" type="none"/>
          </a:ln>
        </p:spPr>
      </p:cxnSp>
      <p:cxnSp>
        <p:nvCxnSpPr>
          <p:cNvPr id="2296" name="Google Shape;2296;p89"/>
          <p:cNvCxnSpPr/>
          <p:nvPr/>
        </p:nvCxnSpPr>
        <p:spPr>
          <a:xfrm flipH="1">
            <a:off x="3221688" y="3105488"/>
            <a:ext cx="4780500" cy="90900"/>
          </a:xfrm>
          <a:prstGeom prst="straightConnector1">
            <a:avLst/>
          </a:prstGeom>
          <a:noFill/>
          <a:ln cap="flat" cmpd="sng" w="19050">
            <a:solidFill>
              <a:schemeClr val="accent1"/>
            </a:solidFill>
            <a:prstDash val="solid"/>
            <a:round/>
            <a:headEnd len="med" w="med" type="none"/>
            <a:tailEnd len="med" w="med" type="none"/>
          </a:ln>
        </p:spPr>
      </p:cxnSp>
      <p:cxnSp>
        <p:nvCxnSpPr>
          <p:cNvPr id="2297" name="Google Shape;2297;p89"/>
          <p:cNvCxnSpPr/>
          <p:nvPr/>
        </p:nvCxnSpPr>
        <p:spPr>
          <a:xfrm flipH="1">
            <a:off x="1900613" y="3135738"/>
            <a:ext cx="6091500" cy="423600"/>
          </a:xfrm>
          <a:prstGeom prst="straightConnector1">
            <a:avLst/>
          </a:prstGeom>
          <a:noFill/>
          <a:ln cap="flat" cmpd="sng" w="19050">
            <a:solidFill>
              <a:schemeClr val="accent1"/>
            </a:solidFill>
            <a:prstDash val="solid"/>
            <a:round/>
            <a:headEnd len="med" w="med" type="none"/>
            <a:tailEnd len="med" w="med" type="none"/>
          </a:ln>
        </p:spPr>
      </p:cxnSp>
      <p:cxnSp>
        <p:nvCxnSpPr>
          <p:cNvPr id="2298" name="Google Shape;2298;p89"/>
          <p:cNvCxnSpPr/>
          <p:nvPr/>
        </p:nvCxnSpPr>
        <p:spPr>
          <a:xfrm>
            <a:off x="5806588" y="2610163"/>
            <a:ext cx="26100" cy="1317000"/>
          </a:xfrm>
          <a:prstGeom prst="straightConnector1">
            <a:avLst/>
          </a:prstGeom>
          <a:noFill/>
          <a:ln cap="flat" cmpd="sng" w="28575">
            <a:solidFill>
              <a:schemeClr val="dk2"/>
            </a:solidFill>
            <a:prstDash val="solid"/>
            <a:round/>
            <a:headEnd len="med" w="med" type="oval"/>
            <a:tailEnd len="med" w="med" type="none"/>
          </a:ln>
        </p:spPr>
      </p:cxnSp>
      <p:cxnSp>
        <p:nvCxnSpPr>
          <p:cNvPr id="2299" name="Google Shape;2299;p89"/>
          <p:cNvCxnSpPr/>
          <p:nvPr/>
        </p:nvCxnSpPr>
        <p:spPr>
          <a:xfrm flipH="1">
            <a:off x="1900488" y="2690863"/>
            <a:ext cx="3913200" cy="695700"/>
          </a:xfrm>
          <a:prstGeom prst="straightConnector1">
            <a:avLst/>
          </a:prstGeom>
          <a:noFill/>
          <a:ln cap="flat" cmpd="sng" w="19050">
            <a:solidFill>
              <a:schemeClr val="accent1"/>
            </a:solidFill>
            <a:prstDash val="solid"/>
            <a:round/>
            <a:headEnd len="med" w="med" type="none"/>
            <a:tailEnd len="med" w="med" type="none"/>
          </a:ln>
        </p:spPr>
      </p:cxnSp>
      <p:cxnSp>
        <p:nvCxnSpPr>
          <p:cNvPr id="2300" name="Google Shape;2300;p89"/>
          <p:cNvCxnSpPr/>
          <p:nvPr/>
        </p:nvCxnSpPr>
        <p:spPr>
          <a:xfrm rot="10800000">
            <a:off x="5823638" y="2833188"/>
            <a:ext cx="2148300" cy="262200"/>
          </a:xfrm>
          <a:prstGeom prst="straightConnector1">
            <a:avLst/>
          </a:prstGeom>
          <a:noFill/>
          <a:ln cap="flat" cmpd="sng" w="19050">
            <a:solidFill>
              <a:schemeClr val="accent1"/>
            </a:solidFill>
            <a:prstDash val="solid"/>
            <a:round/>
            <a:headEnd len="med" w="med" type="none"/>
            <a:tailEnd len="med" w="med" type="none"/>
          </a:ln>
        </p:spPr>
      </p:cxnSp>
      <p:cxnSp>
        <p:nvCxnSpPr>
          <p:cNvPr id="2301" name="Google Shape;2301;p89"/>
          <p:cNvCxnSpPr/>
          <p:nvPr/>
        </p:nvCxnSpPr>
        <p:spPr>
          <a:xfrm flipH="1" rot="10800000">
            <a:off x="3252013" y="2680738"/>
            <a:ext cx="2561700" cy="373200"/>
          </a:xfrm>
          <a:prstGeom prst="straightConnector1">
            <a:avLst/>
          </a:prstGeom>
          <a:noFill/>
          <a:ln cap="flat" cmpd="sng" w="19050">
            <a:solidFill>
              <a:schemeClr val="accent1"/>
            </a:solidFill>
            <a:prstDash val="solid"/>
            <a:round/>
            <a:headEnd len="med" w="med" type="none"/>
            <a:tailEnd len="med" w="med" type="none"/>
          </a:ln>
        </p:spPr>
      </p:cxnSp>
      <p:cxnSp>
        <p:nvCxnSpPr>
          <p:cNvPr id="2302" name="Google Shape;2302;p89"/>
          <p:cNvCxnSpPr/>
          <p:nvPr/>
        </p:nvCxnSpPr>
        <p:spPr>
          <a:xfrm rot="10800000">
            <a:off x="564850" y="3368550"/>
            <a:ext cx="1522800" cy="20100"/>
          </a:xfrm>
          <a:prstGeom prst="straightConnector1">
            <a:avLst/>
          </a:prstGeom>
          <a:noFill/>
          <a:ln cap="flat" cmpd="sng" w="19050">
            <a:solidFill>
              <a:schemeClr val="accent1"/>
            </a:solidFill>
            <a:prstDash val="solid"/>
            <a:round/>
            <a:headEnd len="med" w="med" type="none"/>
            <a:tailEnd len="med" w="med" type="none"/>
          </a:ln>
        </p:spPr>
      </p:cxnSp>
      <p:cxnSp>
        <p:nvCxnSpPr>
          <p:cNvPr id="2303" name="Google Shape;2303;p89"/>
          <p:cNvCxnSpPr/>
          <p:nvPr/>
        </p:nvCxnSpPr>
        <p:spPr>
          <a:xfrm rot="10800000">
            <a:off x="1462475" y="3086050"/>
            <a:ext cx="413400" cy="373200"/>
          </a:xfrm>
          <a:prstGeom prst="straightConnector1">
            <a:avLst/>
          </a:prstGeom>
          <a:noFill/>
          <a:ln cap="flat" cmpd="sng" w="19050">
            <a:solidFill>
              <a:schemeClr val="accent1"/>
            </a:solidFill>
            <a:prstDash val="solid"/>
            <a:round/>
            <a:headEnd len="med" w="med" type="none"/>
            <a:tailEnd len="med" w="med" type="none"/>
          </a:ln>
        </p:spPr>
      </p:cxnSp>
      <p:cxnSp>
        <p:nvCxnSpPr>
          <p:cNvPr id="2304" name="Google Shape;2304;p89"/>
          <p:cNvCxnSpPr/>
          <p:nvPr/>
        </p:nvCxnSpPr>
        <p:spPr>
          <a:xfrm flipH="1" rot="10800000">
            <a:off x="1885950" y="2954975"/>
            <a:ext cx="40500" cy="554700"/>
          </a:xfrm>
          <a:prstGeom prst="straightConnector1">
            <a:avLst/>
          </a:prstGeom>
          <a:noFill/>
          <a:ln cap="flat" cmpd="sng" w="19050">
            <a:solidFill>
              <a:schemeClr val="accent1"/>
            </a:solidFill>
            <a:prstDash val="solid"/>
            <a:round/>
            <a:headEnd len="med" w="med" type="none"/>
            <a:tailEnd len="med" w="med" type="none"/>
          </a:ln>
        </p:spPr>
      </p:cxnSp>
      <p:cxnSp>
        <p:nvCxnSpPr>
          <p:cNvPr id="2305" name="Google Shape;2305;p89"/>
          <p:cNvCxnSpPr/>
          <p:nvPr/>
        </p:nvCxnSpPr>
        <p:spPr>
          <a:xfrm flipH="1" rot="10800000">
            <a:off x="1885950" y="2884400"/>
            <a:ext cx="262200" cy="605100"/>
          </a:xfrm>
          <a:prstGeom prst="straightConnector1">
            <a:avLst/>
          </a:prstGeom>
          <a:noFill/>
          <a:ln cap="flat" cmpd="sng" w="19050">
            <a:solidFill>
              <a:schemeClr val="accent1"/>
            </a:solidFill>
            <a:prstDash val="solid"/>
            <a:round/>
            <a:headEnd len="med" w="med" type="none"/>
            <a:tailEnd len="med" w="med" type="none"/>
          </a:ln>
        </p:spPr>
      </p:cxnSp>
      <p:cxnSp>
        <p:nvCxnSpPr>
          <p:cNvPr id="2306" name="Google Shape;2306;p89"/>
          <p:cNvCxnSpPr/>
          <p:nvPr/>
        </p:nvCxnSpPr>
        <p:spPr>
          <a:xfrm rot="10800000">
            <a:off x="1210175" y="3207100"/>
            <a:ext cx="665700" cy="292500"/>
          </a:xfrm>
          <a:prstGeom prst="straightConnector1">
            <a:avLst/>
          </a:prstGeom>
          <a:noFill/>
          <a:ln cap="flat" cmpd="sng" w="19050">
            <a:solidFill>
              <a:schemeClr val="accent1"/>
            </a:solidFill>
            <a:prstDash val="solid"/>
            <a:round/>
            <a:headEnd len="med" w="med" type="none"/>
            <a:tailEnd len="med" w="med" type="none"/>
          </a:ln>
        </p:spPr>
      </p:cxnSp>
      <p:cxnSp>
        <p:nvCxnSpPr>
          <p:cNvPr id="2307" name="Google Shape;2307;p89"/>
          <p:cNvCxnSpPr/>
          <p:nvPr/>
        </p:nvCxnSpPr>
        <p:spPr>
          <a:xfrm rot="10800000">
            <a:off x="1210050" y="3176750"/>
            <a:ext cx="887700" cy="222000"/>
          </a:xfrm>
          <a:prstGeom prst="straightConnector1">
            <a:avLst/>
          </a:prstGeom>
          <a:noFill/>
          <a:ln cap="flat" cmpd="sng" w="19050">
            <a:solidFill>
              <a:schemeClr val="accent1"/>
            </a:solidFill>
            <a:prstDash val="solid"/>
            <a:round/>
            <a:headEnd len="med" w="med" type="none"/>
            <a:tailEnd len="med" w="med" type="none"/>
          </a:ln>
        </p:spPr>
      </p:cxnSp>
      <p:cxnSp>
        <p:nvCxnSpPr>
          <p:cNvPr id="2308" name="Google Shape;2308;p89"/>
          <p:cNvCxnSpPr/>
          <p:nvPr/>
        </p:nvCxnSpPr>
        <p:spPr>
          <a:xfrm rot="10800000">
            <a:off x="7332050" y="2753150"/>
            <a:ext cx="867300" cy="433800"/>
          </a:xfrm>
          <a:prstGeom prst="straightConnector1">
            <a:avLst/>
          </a:prstGeom>
          <a:noFill/>
          <a:ln cap="flat" cmpd="sng" w="19050">
            <a:solidFill>
              <a:schemeClr val="accent1"/>
            </a:solidFill>
            <a:prstDash val="solid"/>
            <a:round/>
            <a:headEnd len="med" w="med" type="none"/>
            <a:tailEnd len="med" w="med" type="none"/>
          </a:ln>
        </p:spPr>
      </p:cxnSp>
      <p:cxnSp>
        <p:nvCxnSpPr>
          <p:cNvPr id="2309" name="Google Shape;2309;p89"/>
          <p:cNvCxnSpPr/>
          <p:nvPr/>
        </p:nvCxnSpPr>
        <p:spPr>
          <a:xfrm rot="10800000">
            <a:off x="7594125" y="2934800"/>
            <a:ext cx="615300" cy="292500"/>
          </a:xfrm>
          <a:prstGeom prst="straightConnector1">
            <a:avLst/>
          </a:prstGeom>
          <a:noFill/>
          <a:ln cap="flat" cmpd="sng" w="19050">
            <a:solidFill>
              <a:schemeClr val="accent1"/>
            </a:solidFill>
            <a:prstDash val="solid"/>
            <a:round/>
            <a:headEnd len="med" w="med" type="none"/>
            <a:tailEnd len="med" w="med" type="none"/>
          </a:ln>
        </p:spPr>
      </p:cxnSp>
      <p:cxnSp>
        <p:nvCxnSpPr>
          <p:cNvPr id="2310" name="Google Shape;2310;p89"/>
          <p:cNvCxnSpPr/>
          <p:nvPr/>
        </p:nvCxnSpPr>
        <p:spPr>
          <a:xfrm rot="10800000">
            <a:off x="7564225" y="2904575"/>
            <a:ext cx="584700" cy="262200"/>
          </a:xfrm>
          <a:prstGeom prst="straightConnector1">
            <a:avLst/>
          </a:prstGeom>
          <a:noFill/>
          <a:ln cap="flat" cmpd="sng" w="19050">
            <a:solidFill>
              <a:schemeClr val="accent1"/>
            </a:solidFill>
            <a:prstDash val="solid"/>
            <a:round/>
            <a:headEnd len="med" w="med" type="none"/>
            <a:tailEnd len="med" w="med" type="none"/>
          </a:ln>
        </p:spPr>
      </p:cxnSp>
      <p:sp>
        <p:nvSpPr>
          <p:cNvPr id="2311" name="Google Shape;2311;p89"/>
          <p:cNvSpPr txBox="1"/>
          <p:nvPr>
            <p:ph idx="1" type="body"/>
          </p:nvPr>
        </p:nvSpPr>
        <p:spPr>
          <a:xfrm>
            <a:off x="311700" y="1152475"/>
            <a:ext cx="6001800" cy="6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Landscape review</a:t>
            </a:r>
            <a:endParaRPr b="1">
              <a:solidFill>
                <a:schemeClr val="dk1"/>
              </a:solidFill>
            </a:endParaRPr>
          </a:p>
          <a:p>
            <a:pPr indent="0" lvl="0" marL="0" rtl="0" algn="l">
              <a:spcBef>
                <a:spcPts val="1200"/>
              </a:spcBef>
              <a:spcAft>
                <a:spcPts val="1200"/>
              </a:spcAft>
              <a:buNone/>
            </a:pPr>
            <a:r>
              <a:t/>
            </a:r>
            <a:endParaRPr>
              <a:solidFill>
                <a:schemeClr val="dk1"/>
              </a:solidFill>
            </a:endParaRPr>
          </a:p>
        </p:txBody>
      </p:sp>
      <p:cxnSp>
        <p:nvCxnSpPr>
          <p:cNvPr id="2312" name="Google Shape;2312;p89"/>
          <p:cNvCxnSpPr/>
          <p:nvPr/>
        </p:nvCxnSpPr>
        <p:spPr>
          <a:xfrm flipH="1">
            <a:off x="6162075" y="1674150"/>
            <a:ext cx="504300" cy="322800"/>
          </a:xfrm>
          <a:prstGeom prst="straightConnector1">
            <a:avLst/>
          </a:prstGeom>
          <a:noFill/>
          <a:ln cap="flat" cmpd="sng" w="28575">
            <a:solidFill>
              <a:srgbClr val="0097A7"/>
            </a:solidFill>
            <a:prstDash val="solid"/>
            <a:round/>
            <a:headEnd len="med" w="med" type="none"/>
            <a:tailEnd len="med" w="med" type="stealth"/>
          </a:ln>
        </p:spPr>
      </p:cxnSp>
      <p:sp>
        <p:nvSpPr>
          <p:cNvPr id="2313" name="Google Shape;2313;p89"/>
          <p:cNvSpPr txBox="1"/>
          <p:nvPr>
            <p:ph idx="1" type="body"/>
          </p:nvPr>
        </p:nvSpPr>
        <p:spPr>
          <a:xfrm>
            <a:off x="5647900" y="1179688"/>
            <a:ext cx="3039000" cy="6171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None/>
            </a:pPr>
            <a:r>
              <a:rPr b="1" lang="en">
                <a:solidFill>
                  <a:srgbClr val="0097A7"/>
                </a:solidFill>
              </a:rPr>
              <a:t>Make this make sense</a:t>
            </a:r>
            <a:endParaRPr>
              <a:solidFill>
                <a:srgbClr val="0097A7"/>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7" name="Shape 2317"/>
        <p:cNvGrpSpPr/>
        <p:nvPr/>
      </p:nvGrpSpPr>
      <p:grpSpPr>
        <a:xfrm>
          <a:off x="0" y="0"/>
          <a:ext cx="0" cy="0"/>
          <a:chOff x="0" y="0"/>
          <a:chExt cx="0" cy="0"/>
        </a:xfrm>
      </p:grpSpPr>
      <p:sp>
        <p:nvSpPr>
          <p:cNvPr id="2318" name="Google Shape;2318;p9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2319" name="Google Shape;2319;p9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20" name="Google Shape;2320;p9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21" name="Google Shape;2321;p9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22" name="Google Shape;2322;p9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23" name="Google Shape;2323;p90"/>
          <p:cNvSpPr txBox="1"/>
          <p:nvPr>
            <p:ph idx="1" type="body"/>
          </p:nvPr>
        </p:nvSpPr>
        <p:spPr>
          <a:xfrm>
            <a:off x="311700" y="1152475"/>
            <a:ext cx="8301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440"/>
              <a:buNone/>
            </a:pPr>
            <a:r>
              <a:rPr b="1" lang="en" sz="1820">
                <a:solidFill>
                  <a:schemeClr val="dk1"/>
                </a:solidFill>
              </a:rPr>
              <a:t>Communication and collaboration spaces</a:t>
            </a:r>
            <a:endParaRPr b="1" sz="1820">
              <a:solidFill>
                <a:schemeClr val="dk1"/>
              </a:solidFill>
            </a:endParaRPr>
          </a:p>
          <a:p>
            <a:pPr indent="0" lvl="0" marL="0" rtl="0" algn="l">
              <a:spcBef>
                <a:spcPts val="1200"/>
              </a:spcBef>
              <a:spcAft>
                <a:spcPts val="1200"/>
              </a:spcAft>
              <a:buSzPts val="440"/>
              <a:buNone/>
            </a:pPr>
            <a:r>
              <a:t/>
            </a:r>
            <a:endParaRPr sz="1820">
              <a:solidFill>
                <a:schemeClr val="dk1"/>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7" name="Shape 2327"/>
        <p:cNvGrpSpPr/>
        <p:nvPr/>
      </p:nvGrpSpPr>
      <p:grpSpPr>
        <a:xfrm>
          <a:off x="0" y="0"/>
          <a:ext cx="0" cy="0"/>
          <a:chOff x="0" y="0"/>
          <a:chExt cx="0" cy="0"/>
        </a:xfrm>
      </p:grpSpPr>
      <p:sp>
        <p:nvSpPr>
          <p:cNvPr id="2328" name="Google Shape;2328;p9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2329" name="Google Shape;2329;p9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30" name="Google Shape;2330;p9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31" name="Google Shape;2331;p9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32" name="Google Shape;2332;p9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33" name="Google Shape;2333;p91"/>
          <p:cNvSpPr txBox="1"/>
          <p:nvPr>
            <p:ph idx="1" type="body"/>
          </p:nvPr>
        </p:nvSpPr>
        <p:spPr>
          <a:xfrm>
            <a:off x="311700" y="1152475"/>
            <a:ext cx="8301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440"/>
              <a:buNone/>
            </a:pPr>
            <a:r>
              <a:rPr b="1" lang="en" sz="1820">
                <a:solidFill>
                  <a:schemeClr val="dk1"/>
                </a:solidFill>
              </a:rPr>
              <a:t>Communication and collaboration spaces</a:t>
            </a:r>
            <a:endParaRPr b="1" sz="1820">
              <a:solidFill>
                <a:schemeClr val="dk1"/>
              </a:solidFill>
            </a:endParaRPr>
          </a:p>
          <a:p>
            <a:pPr indent="0" lvl="0" marL="0" rtl="0" algn="l">
              <a:spcBef>
                <a:spcPts val="1200"/>
              </a:spcBef>
              <a:spcAft>
                <a:spcPts val="1200"/>
              </a:spcAft>
              <a:buSzPts val="440"/>
              <a:buNone/>
            </a:pPr>
            <a:r>
              <a:t/>
            </a:r>
            <a:endParaRPr sz="1820">
              <a:solidFill>
                <a:schemeClr val="dk1"/>
              </a:solidFill>
            </a:endParaRPr>
          </a:p>
        </p:txBody>
      </p:sp>
      <p:pic>
        <p:nvPicPr>
          <p:cNvPr id="2334" name="Google Shape;2334;p91"/>
          <p:cNvPicPr preferRelativeResize="0"/>
          <p:nvPr/>
        </p:nvPicPr>
        <p:blipFill>
          <a:blip r:embed="rId4">
            <a:alphaModFix/>
          </a:blip>
          <a:stretch>
            <a:fillRect/>
          </a:stretch>
        </p:blipFill>
        <p:spPr>
          <a:xfrm>
            <a:off x="959225" y="2271700"/>
            <a:ext cx="1619250" cy="600075"/>
          </a:xfrm>
          <a:prstGeom prst="rect">
            <a:avLst/>
          </a:prstGeom>
          <a:noFill/>
          <a:ln>
            <a:noFill/>
          </a:ln>
        </p:spPr>
      </p:pic>
      <p:sp>
        <p:nvSpPr>
          <p:cNvPr id="2335" name="Google Shape;2335;p91"/>
          <p:cNvSpPr txBox="1"/>
          <p:nvPr/>
        </p:nvSpPr>
        <p:spPr>
          <a:xfrm>
            <a:off x="316550" y="3328975"/>
            <a:ext cx="2904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chemeClr val="dk1"/>
                </a:solidFill>
              </a:rPr>
              <a:t>Announcements/asks</a:t>
            </a:r>
            <a:endParaRPr b="1" sz="15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pic>
        <p:nvPicPr>
          <p:cNvPr id="121" name="Google Shape;121;p2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22" name="Google Shape;122;p2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23" name="Google Shape;123;p2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24" name="Google Shape;124;p2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25" name="Google Shape;125;p20"/>
          <p:cNvPicPr preferRelativeResize="0"/>
          <p:nvPr/>
        </p:nvPicPr>
        <p:blipFill>
          <a:blip r:embed="rId3">
            <a:alphaModFix/>
          </a:blip>
          <a:stretch>
            <a:fillRect/>
          </a:stretch>
        </p:blipFill>
        <p:spPr>
          <a:xfrm>
            <a:off x="2360374" y="1702436"/>
            <a:ext cx="4423250" cy="1738625"/>
          </a:xfrm>
          <a:prstGeom prst="rect">
            <a:avLst/>
          </a:prstGeom>
          <a:noFill/>
          <a:ln>
            <a:noFill/>
          </a:ln>
        </p:spPr>
      </p:pic>
      <p:sp>
        <p:nvSpPr>
          <p:cNvPr id="126" name="Google Shape;126;p20"/>
          <p:cNvSpPr txBox="1"/>
          <p:nvPr/>
        </p:nvSpPr>
        <p:spPr>
          <a:xfrm>
            <a:off x="2794775" y="36219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Why?</a:t>
            </a:r>
            <a:endParaRPr sz="1800">
              <a:solidFill>
                <a:schemeClr val="dk2"/>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9" name="Shape 2339"/>
        <p:cNvGrpSpPr/>
        <p:nvPr/>
      </p:nvGrpSpPr>
      <p:grpSpPr>
        <a:xfrm>
          <a:off x="0" y="0"/>
          <a:ext cx="0" cy="0"/>
          <a:chOff x="0" y="0"/>
          <a:chExt cx="0" cy="0"/>
        </a:xfrm>
      </p:grpSpPr>
      <p:sp>
        <p:nvSpPr>
          <p:cNvPr id="2340" name="Google Shape;2340;p9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2341" name="Google Shape;2341;p9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42" name="Google Shape;2342;p9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43" name="Google Shape;2343;p9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44" name="Google Shape;2344;p9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45" name="Google Shape;2345;p92"/>
          <p:cNvSpPr txBox="1"/>
          <p:nvPr>
            <p:ph idx="1" type="body"/>
          </p:nvPr>
        </p:nvSpPr>
        <p:spPr>
          <a:xfrm>
            <a:off x="311700" y="1152475"/>
            <a:ext cx="8301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440"/>
              <a:buNone/>
            </a:pPr>
            <a:r>
              <a:rPr b="1" lang="en" sz="1820">
                <a:solidFill>
                  <a:schemeClr val="dk1"/>
                </a:solidFill>
              </a:rPr>
              <a:t>Communication and collaboration spaces</a:t>
            </a:r>
            <a:endParaRPr b="1" sz="1820">
              <a:solidFill>
                <a:schemeClr val="dk1"/>
              </a:solidFill>
            </a:endParaRPr>
          </a:p>
          <a:p>
            <a:pPr indent="0" lvl="0" marL="0" rtl="0" algn="l">
              <a:spcBef>
                <a:spcPts val="1200"/>
              </a:spcBef>
              <a:spcAft>
                <a:spcPts val="1200"/>
              </a:spcAft>
              <a:buSzPts val="440"/>
              <a:buNone/>
            </a:pPr>
            <a:r>
              <a:t/>
            </a:r>
            <a:endParaRPr sz="1820">
              <a:solidFill>
                <a:schemeClr val="dk1"/>
              </a:solidFill>
            </a:endParaRPr>
          </a:p>
        </p:txBody>
      </p:sp>
      <p:pic>
        <p:nvPicPr>
          <p:cNvPr id="2346" name="Google Shape;2346;p92"/>
          <p:cNvPicPr preferRelativeResize="0"/>
          <p:nvPr/>
        </p:nvPicPr>
        <p:blipFill>
          <a:blip r:embed="rId4">
            <a:alphaModFix/>
          </a:blip>
          <a:stretch>
            <a:fillRect/>
          </a:stretch>
        </p:blipFill>
        <p:spPr>
          <a:xfrm>
            <a:off x="959225" y="2271700"/>
            <a:ext cx="1619250" cy="600075"/>
          </a:xfrm>
          <a:prstGeom prst="rect">
            <a:avLst/>
          </a:prstGeom>
          <a:noFill/>
          <a:ln>
            <a:noFill/>
          </a:ln>
        </p:spPr>
      </p:pic>
      <p:sp>
        <p:nvSpPr>
          <p:cNvPr id="2347" name="Google Shape;2347;p92"/>
          <p:cNvSpPr txBox="1"/>
          <p:nvPr/>
        </p:nvSpPr>
        <p:spPr>
          <a:xfrm>
            <a:off x="316550" y="3328975"/>
            <a:ext cx="2904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chemeClr val="dk1"/>
                </a:solidFill>
              </a:rPr>
              <a:t>Announcements/asks</a:t>
            </a:r>
            <a:endParaRPr b="1" sz="1500">
              <a:solidFill>
                <a:schemeClr val="dk1"/>
              </a:solidFill>
            </a:endParaRPr>
          </a:p>
        </p:txBody>
      </p:sp>
      <p:pic>
        <p:nvPicPr>
          <p:cNvPr id="2348" name="Google Shape;2348;p92"/>
          <p:cNvPicPr preferRelativeResize="0"/>
          <p:nvPr/>
        </p:nvPicPr>
        <p:blipFill>
          <a:blip r:embed="rId5">
            <a:alphaModFix/>
          </a:blip>
          <a:stretch>
            <a:fillRect/>
          </a:stretch>
        </p:blipFill>
        <p:spPr>
          <a:xfrm>
            <a:off x="3343300" y="2319163"/>
            <a:ext cx="2904599" cy="505148"/>
          </a:xfrm>
          <a:prstGeom prst="rect">
            <a:avLst/>
          </a:prstGeom>
          <a:noFill/>
          <a:ln>
            <a:noFill/>
          </a:ln>
        </p:spPr>
      </p:pic>
      <p:sp>
        <p:nvSpPr>
          <p:cNvPr id="2349" name="Google Shape;2349;p92"/>
          <p:cNvSpPr txBox="1"/>
          <p:nvPr/>
        </p:nvSpPr>
        <p:spPr>
          <a:xfrm>
            <a:off x="3343300" y="3328975"/>
            <a:ext cx="2904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chemeClr val="dk1"/>
                </a:solidFill>
              </a:rPr>
              <a:t>Discussions/working groups</a:t>
            </a:r>
            <a:endParaRPr b="1" sz="1500">
              <a:solidFill>
                <a:schemeClr val="dk1"/>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3" name="Shape 2353"/>
        <p:cNvGrpSpPr/>
        <p:nvPr/>
      </p:nvGrpSpPr>
      <p:grpSpPr>
        <a:xfrm>
          <a:off x="0" y="0"/>
          <a:ext cx="0" cy="0"/>
          <a:chOff x="0" y="0"/>
          <a:chExt cx="0" cy="0"/>
        </a:xfrm>
      </p:grpSpPr>
      <p:sp>
        <p:nvSpPr>
          <p:cNvPr id="2354" name="Google Shape;2354;p9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Enhancing outreach and engagement</a:t>
            </a:r>
            <a:endParaRPr b="1"/>
          </a:p>
        </p:txBody>
      </p:sp>
      <p:pic>
        <p:nvPicPr>
          <p:cNvPr id="2355" name="Google Shape;2355;p9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56" name="Google Shape;2356;p9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57" name="Google Shape;2357;p9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58" name="Google Shape;2358;p9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59" name="Google Shape;2359;p93"/>
          <p:cNvSpPr txBox="1"/>
          <p:nvPr>
            <p:ph idx="1" type="body"/>
          </p:nvPr>
        </p:nvSpPr>
        <p:spPr>
          <a:xfrm>
            <a:off x="311700" y="1152475"/>
            <a:ext cx="8301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440"/>
              <a:buNone/>
            </a:pPr>
            <a:r>
              <a:rPr b="1" lang="en" sz="1820">
                <a:solidFill>
                  <a:schemeClr val="dk1"/>
                </a:solidFill>
              </a:rPr>
              <a:t>Communication and collaboration spaces</a:t>
            </a:r>
            <a:endParaRPr b="1" sz="1820">
              <a:solidFill>
                <a:schemeClr val="dk1"/>
              </a:solidFill>
            </a:endParaRPr>
          </a:p>
          <a:p>
            <a:pPr indent="0" lvl="0" marL="0" rtl="0" algn="l">
              <a:spcBef>
                <a:spcPts val="1200"/>
              </a:spcBef>
              <a:spcAft>
                <a:spcPts val="1200"/>
              </a:spcAft>
              <a:buSzPts val="440"/>
              <a:buNone/>
            </a:pPr>
            <a:r>
              <a:t/>
            </a:r>
            <a:endParaRPr sz="1820">
              <a:solidFill>
                <a:schemeClr val="dk1"/>
              </a:solidFill>
            </a:endParaRPr>
          </a:p>
        </p:txBody>
      </p:sp>
      <p:pic>
        <p:nvPicPr>
          <p:cNvPr id="2360" name="Google Shape;2360;p93"/>
          <p:cNvPicPr preferRelativeResize="0"/>
          <p:nvPr/>
        </p:nvPicPr>
        <p:blipFill>
          <a:blip r:embed="rId4">
            <a:alphaModFix/>
          </a:blip>
          <a:stretch>
            <a:fillRect/>
          </a:stretch>
        </p:blipFill>
        <p:spPr>
          <a:xfrm>
            <a:off x="959225" y="2271700"/>
            <a:ext cx="1619250" cy="600075"/>
          </a:xfrm>
          <a:prstGeom prst="rect">
            <a:avLst/>
          </a:prstGeom>
          <a:noFill/>
          <a:ln>
            <a:noFill/>
          </a:ln>
        </p:spPr>
      </p:pic>
      <p:sp>
        <p:nvSpPr>
          <p:cNvPr id="2361" name="Google Shape;2361;p93"/>
          <p:cNvSpPr txBox="1"/>
          <p:nvPr/>
        </p:nvSpPr>
        <p:spPr>
          <a:xfrm>
            <a:off x="316550" y="3328975"/>
            <a:ext cx="2904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chemeClr val="dk1"/>
                </a:solidFill>
              </a:rPr>
              <a:t>Announcements/asks</a:t>
            </a:r>
            <a:endParaRPr b="1" sz="1500">
              <a:solidFill>
                <a:schemeClr val="dk1"/>
              </a:solidFill>
            </a:endParaRPr>
          </a:p>
        </p:txBody>
      </p:sp>
      <p:pic>
        <p:nvPicPr>
          <p:cNvPr id="2362" name="Google Shape;2362;p93"/>
          <p:cNvPicPr preferRelativeResize="0"/>
          <p:nvPr/>
        </p:nvPicPr>
        <p:blipFill>
          <a:blip r:embed="rId5">
            <a:alphaModFix/>
          </a:blip>
          <a:stretch>
            <a:fillRect/>
          </a:stretch>
        </p:blipFill>
        <p:spPr>
          <a:xfrm>
            <a:off x="3343300" y="2319163"/>
            <a:ext cx="2904599" cy="505148"/>
          </a:xfrm>
          <a:prstGeom prst="rect">
            <a:avLst/>
          </a:prstGeom>
          <a:noFill/>
          <a:ln>
            <a:noFill/>
          </a:ln>
        </p:spPr>
      </p:pic>
      <p:sp>
        <p:nvSpPr>
          <p:cNvPr id="2363" name="Google Shape;2363;p93"/>
          <p:cNvSpPr txBox="1"/>
          <p:nvPr/>
        </p:nvSpPr>
        <p:spPr>
          <a:xfrm>
            <a:off x="3343300" y="3328975"/>
            <a:ext cx="2904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chemeClr val="dk1"/>
                </a:solidFill>
              </a:rPr>
              <a:t>Discussions/working groups</a:t>
            </a:r>
            <a:endParaRPr b="1" sz="1500">
              <a:solidFill>
                <a:schemeClr val="dk1"/>
              </a:solidFill>
            </a:endParaRPr>
          </a:p>
        </p:txBody>
      </p:sp>
      <p:sp>
        <p:nvSpPr>
          <p:cNvPr id="2364" name="Google Shape;2364;p93"/>
          <p:cNvSpPr/>
          <p:nvPr/>
        </p:nvSpPr>
        <p:spPr>
          <a:xfrm>
            <a:off x="6898325" y="1883850"/>
            <a:ext cx="1375800" cy="1375800"/>
          </a:xfrm>
          <a:prstGeom prst="ellipse">
            <a:avLst/>
          </a:prstGeom>
          <a:solidFill>
            <a:srgbClr val="0097A7"/>
          </a:solidFill>
          <a:ln cap="flat" cmpd="sng" w="9525">
            <a:solidFill>
              <a:srgbClr val="A6EBF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1000">
                <a:solidFill>
                  <a:schemeClr val="lt1"/>
                </a:solidFill>
              </a:rPr>
              <a:t>Quarterly meetings - couldn’t think of a graphic</a:t>
            </a:r>
            <a:endParaRPr i="1" sz="1000">
              <a:solidFill>
                <a:schemeClr val="lt1"/>
              </a:solidFill>
            </a:endParaRPr>
          </a:p>
        </p:txBody>
      </p:sp>
      <p:sp>
        <p:nvSpPr>
          <p:cNvPr id="2365" name="Google Shape;2365;p93"/>
          <p:cNvSpPr txBox="1"/>
          <p:nvPr/>
        </p:nvSpPr>
        <p:spPr>
          <a:xfrm>
            <a:off x="6133925" y="3328975"/>
            <a:ext cx="2904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chemeClr val="dk1"/>
                </a:solidFill>
              </a:rPr>
              <a:t>Collaboration spaces</a:t>
            </a:r>
            <a:endParaRPr b="1" sz="1500">
              <a:solidFill>
                <a:schemeClr val="dk1"/>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9" name="Shape 2369"/>
        <p:cNvGrpSpPr/>
        <p:nvPr/>
      </p:nvGrpSpPr>
      <p:grpSpPr>
        <a:xfrm>
          <a:off x="0" y="0"/>
          <a:ext cx="0" cy="0"/>
          <a:chOff x="0" y="0"/>
          <a:chExt cx="0" cy="0"/>
        </a:xfrm>
      </p:grpSpPr>
      <p:sp>
        <p:nvSpPr>
          <p:cNvPr id="2370" name="Google Shape;2370;p9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371" name="Google Shape;2371;p9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72" name="Google Shape;2372;p9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73" name="Google Shape;2373;p9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74" name="Google Shape;2374;p9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8" name="Shape 2378"/>
        <p:cNvGrpSpPr/>
        <p:nvPr/>
      </p:nvGrpSpPr>
      <p:grpSpPr>
        <a:xfrm>
          <a:off x="0" y="0"/>
          <a:ext cx="0" cy="0"/>
          <a:chOff x="0" y="0"/>
          <a:chExt cx="0" cy="0"/>
        </a:xfrm>
      </p:grpSpPr>
      <p:sp>
        <p:nvSpPr>
          <p:cNvPr id="2379" name="Google Shape;2379;p9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380" name="Google Shape;2380;p9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81" name="Google Shape;2381;p9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82" name="Google Shape;2382;p9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83" name="Google Shape;2383;p9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84" name="Google Shape;2384;p95"/>
          <p:cNvSpPr txBox="1"/>
          <p:nvPr>
            <p:ph idx="1" type="body"/>
          </p:nvPr>
        </p:nvSpPr>
        <p:spPr>
          <a:xfrm>
            <a:off x="311700" y="1152475"/>
            <a:ext cx="6001800" cy="6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Content generation</a:t>
            </a:r>
            <a:endParaRPr b="1">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2385" name="Google Shape;2385;p95"/>
          <p:cNvPicPr preferRelativeResize="0"/>
          <p:nvPr/>
        </p:nvPicPr>
        <p:blipFill>
          <a:blip r:embed="rId4">
            <a:alphaModFix/>
          </a:blip>
          <a:stretch>
            <a:fillRect/>
          </a:stretch>
        </p:blipFill>
        <p:spPr>
          <a:xfrm>
            <a:off x="749713" y="2145586"/>
            <a:ext cx="7547110" cy="2130012"/>
          </a:xfrm>
          <a:prstGeom prst="rect">
            <a:avLst/>
          </a:prstGeom>
          <a:noFill/>
          <a:ln>
            <a:noFill/>
          </a:ln>
        </p:spPr>
      </p:pic>
      <p:sp>
        <p:nvSpPr>
          <p:cNvPr id="2386" name="Google Shape;2386;p95"/>
          <p:cNvSpPr/>
          <p:nvPr/>
        </p:nvSpPr>
        <p:spPr>
          <a:xfrm>
            <a:off x="2828550" y="2836875"/>
            <a:ext cx="1407300" cy="968100"/>
          </a:xfrm>
          <a:prstGeom prst="roundRect">
            <a:avLst>
              <a:gd fmla="val 16667" name="adj"/>
            </a:avLst>
          </a:prstGeom>
          <a:noFill/>
          <a:ln cap="flat" cmpd="sng" w="38100">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0" name="Shape 2390"/>
        <p:cNvGrpSpPr/>
        <p:nvPr/>
      </p:nvGrpSpPr>
      <p:grpSpPr>
        <a:xfrm>
          <a:off x="0" y="0"/>
          <a:ext cx="0" cy="0"/>
          <a:chOff x="0" y="0"/>
          <a:chExt cx="0" cy="0"/>
        </a:xfrm>
      </p:grpSpPr>
      <p:sp>
        <p:nvSpPr>
          <p:cNvPr id="2391" name="Google Shape;2391;p9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392" name="Google Shape;2392;p9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393" name="Google Shape;2393;p9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394" name="Google Shape;2394;p9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395" name="Google Shape;2395;p9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396" name="Google Shape;2396;p96"/>
          <p:cNvSpPr txBox="1"/>
          <p:nvPr>
            <p:ph idx="1" type="body"/>
          </p:nvPr>
        </p:nvSpPr>
        <p:spPr>
          <a:xfrm>
            <a:off x="311700" y="1152475"/>
            <a:ext cx="6001800" cy="6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Contribution pathways</a:t>
            </a:r>
            <a:endParaRPr b="1">
              <a:solidFill>
                <a:schemeClr val="dk1"/>
              </a:solidFill>
            </a:endParaRPr>
          </a:p>
          <a:p>
            <a:pPr indent="0" lvl="0" marL="0" rtl="0" algn="l">
              <a:spcBef>
                <a:spcPts val="1200"/>
              </a:spcBef>
              <a:spcAft>
                <a:spcPts val="0"/>
              </a:spcAft>
              <a:buNone/>
            </a:pPr>
            <a:r>
              <a:rPr lang="en">
                <a:solidFill>
                  <a:schemeClr val="dk1"/>
                </a:solidFill>
              </a:rPr>
              <a:t>Technical and non-technical</a:t>
            </a:r>
            <a:endParaRPr>
              <a:solidFill>
                <a:schemeClr val="dk1"/>
              </a:solidFill>
            </a:endParaRPr>
          </a:p>
          <a:p>
            <a:pPr indent="0" lvl="0" marL="0" rtl="0" algn="l">
              <a:spcBef>
                <a:spcPts val="1200"/>
              </a:spcBef>
              <a:spcAft>
                <a:spcPts val="0"/>
              </a:spcAft>
              <a:buNone/>
            </a:pPr>
            <a:r>
              <a:rPr lang="en">
                <a:solidFill>
                  <a:schemeClr val="dk1"/>
                </a:solidFill>
              </a:rPr>
              <a:t>Generation and review</a:t>
            </a:r>
            <a:endParaRPr>
              <a:solidFill>
                <a:schemeClr val="dk1"/>
              </a:solidFill>
            </a:endParaRPr>
          </a:p>
          <a:p>
            <a:pPr indent="0" lvl="0" marL="0" rtl="0" algn="l">
              <a:spcBef>
                <a:spcPts val="1200"/>
              </a:spcBef>
              <a:spcAft>
                <a:spcPts val="0"/>
              </a:spcAft>
              <a:buNone/>
            </a:pPr>
            <a:r>
              <a:rPr lang="en">
                <a:solidFill>
                  <a:schemeClr val="dk1"/>
                </a:solidFill>
              </a:rPr>
              <a:t>Maintenance and support</a:t>
            </a:r>
            <a:endParaRPr>
              <a:solidFill>
                <a:schemeClr val="dk1"/>
              </a:solidFill>
            </a:endParaRPr>
          </a:p>
          <a:p>
            <a:pPr indent="0" lvl="0" marL="0" rtl="0" algn="l">
              <a:spcBef>
                <a:spcPts val="1200"/>
              </a:spcBef>
              <a:spcAft>
                <a:spcPts val="0"/>
              </a:spcAft>
              <a:buNone/>
            </a:pPr>
            <a:r>
              <a:rPr lang="en">
                <a:solidFill>
                  <a:schemeClr val="dk1"/>
                </a:solidFill>
              </a:rPr>
              <a:t>Roles and positions</a:t>
            </a:r>
            <a:endParaRPr>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2397" name="Google Shape;2397;p96"/>
          <p:cNvPicPr preferRelativeResize="0"/>
          <p:nvPr/>
        </p:nvPicPr>
        <p:blipFill>
          <a:blip r:embed="rId4">
            <a:alphaModFix/>
          </a:blip>
          <a:stretch>
            <a:fillRect/>
          </a:stretch>
        </p:blipFill>
        <p:spPr>
          <a:xfrm>
            <a:off x="4337800" y="1546050"/>
            <a:ext cx="3985026" cy="2774574"/>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1" name="Shape 2401"/>
        <p:cNvGrpSpPr/>
        <p:nvPr/>
      </p:nvGrpSpPr>
      <p:grpSpPr>
        <a:xfrm>
          <a:off x="0" y="0"/>
          <a:ext cx="0" cy="0"/>
          <a:chOff x="0" y="0"/>
          <a:chExt cx="0" cy="0"/>
        </a:xfrm>
      </p:grpSpPr>
      <p:sp>
        <p:nvSpPr>
          <p:cNvPr id="2402" name="Google Shape;2402;p9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403" name="Google Shape;2403;p9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04" name="Google Shape;2404;p9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05" name="Google Shape;2405;p9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06" name="Google Shape;2406;p9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407" name="Google Shape;2407;p97"/>
          <p:cNvSpPr txBox="1"/>
          <p:nvPr>
            <p:ph idx="1" type="body"/>
          </p:nvPr>
        </p:nvSpPr>
        <p:spPr>
          <a:xfrm>
            <a:off x="311700" y="1152475"/>
            <a:ext cx="6001800" cy="6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Website</a:t>
            </a:r>
            <a:endParaRPr>
              <a:solidFill>
                <a:schemeClr val="dk1"/>
              </a:solidFill>
            </a:endParaRPr>
          </a:p>
          <a:p>
            <a:pPr indent="0" lvl="0" marL="0" rtl="0" algn="l">
              <a:spcBef>
                <a:spcPts val="1200"/>
              </a:spcBef>
              <a:spcAft>
                <a:spcPts val="1200"/>
              </a:spcAft>
              <a:buNone/>
            </a:pPr>
            <a:r>
              <a:t/>
            </a:r>
            <a:endParaRPr>
              <a:solidFill>
                <a:schemeClr val="dk1"/>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1" name="Shape 2411"/>
        <p:cNvGrpSpPr/>
        <p:nvPr/>
      </p:nvGrpSpPr>
      <p:grpSpPr>
        <a:xfrm>
          <a:off x="0" y="0"/>
          <a:ext cx="0" cy="0"/>
          <a:chOff x="0" y="0"/>
          <a:chExt cx="0" cy="0"/>
        </a:xfrm>
      </p:grpSpPr>
      <p:sp>
        <p:nvSpPr>
          <p:cNvPr id="2412" name="Google Shape;2412;p9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413" name="Google Shape;2413;p9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14" name="Google Shape;2414;p9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15" name="Google Shape;2415;p9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16" name="Google Shape;2416;p9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417" name="Google Shape;2417;p98"/>
          <p:cNvPicPr preferRelativeResize="0"/>
          <p:nvPr/>
        </p:nvPicPr>
        <p:blipFill>
          <a:blip r:embed="rId4">
            <a:alphaModFix/>
          </a:blip>
          <a:stretch>
            <a:fillRect/>
          </a:stretch>
        </p:blipFill>
        <p:spPr>
          <a:xfrm>
            <a:off x="3019251" y="1365424"/>
            <a:ext cx="6001802" cy="3159152"/>
          </a:xfrm>
          <a:prstGeom prst="rect">
            <a:avLst/>
          </a:prstGeom>
          <a:noFill/>
          <a:ln>
            <a:noFill/>
          </a:ln>
        </p:spPr>
      </p:pic>
      <p:sp>
        <p:nvSpPr>
          <p:cNvPr id="2418" name="Google Shape;2418;p98"/>
          <p:cNvSpPr txBox="1"/>
          <p:nvPr>
            <p:ph idx="1" type="body"/>
          </p:nvPr>
        </p:nvSpPr>
        <p:spPr>
          <a:xfrm>
            <a:off x="311700" y="1152475"/>
            <a:ext cx="6001800" cy="6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Website</a:t>
            </a:r>
            <a:endParaRPr>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2419" name="Google Shape;2419;p98"/>
          <p:cNvPicPr preferRelativeResize="0"/>
          <p:nvPr/>
        </p:nvPicPr>
        <p:blipFill>
          <a:blip r:embed="rId5">
            <a:alphaModFix/>
          </a:blip>
          <a:stretch>
            <a:fillRect/>
          </a:stretch>
        </p:blipFill>
        <p:spPr>
          <a:xfrm>
            <a:off x="934626" y="2932333"/>
            <a:ext cx="6001802" cy="1708518"/>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3" name="Shape 2423"/>
        <p:cNvGrpSpPr/>
        <p:nvPr/>
      </p:nvGrpSpPr>
      <p:grpSpPr>
        <a:xfrm>
          <a:off x="0" y="0"/>
          <a:ext cx="0" cy="0"/>
          <a:chOff x="0" y="0"/>
          <a:chExt cx="0" cy="0"/>
        </a:xfrm>
      </p:grpSpPr>
      <p:sp>
        <p:nvSpPr>
          <p:cNvPr id="2424" name="Google Shape;2424;p9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425" name="Google Shape;2425;p9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26" name="Google Shape;2426;p9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27" name="Google Shape;2427;p9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28" name="Google Shape;2428;p9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429" name="Google Shape;2429;p99"/>
          <p:cNvPicPr preferRelativeResize="0"/>
          <p:nvPr/>
        </p:nvPicPr>
        <p:blipFill>
          <a:blip r:embed="rId4">
            <a:alphaModFix/>
          </a:blip>
          <a:stretch>
            <a:fillRect/>
          </a:stretch>
        </p:blipFill>
        <p:spPr>
          <a:xfrm>
            <a:off x="2350975" y="1170125"/>
            <a:ext cx="4561453" cy="3526425"/>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3" name="Shape 2433"/>
        <p:cNvGrpSpPr/>
        <p:nvPr/>
      </p:nvGrpSpPr>
      <p:grpSpPr>
        <a:xfrm>
          <a:off x="0" y="0"/>
          <a:ext cx="0" cy="0"/>
          <a:chOff x="0" y="0"/>
          <a:chExt cx="0" cy="0"/>
        </a:xfrm>
      </p:grpSpPr>
      <p:sp>
        <p:nvSpPr>
          <p:cNvPr id="2434" name="Google Shape;2434;p10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Developing a resource hub</a:t>
            </a:r>
            <a:endParaRPr b="1"/>
          </a:p>
        </p:txBody>
      </p:sp>
      <p:pic>
        <p:nvPicPr>
          <p:cNvPr id="2435" name="Google Shape;2435;p10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36" name="Google Shape;2436;p10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37" name="Google Shape;2437;p10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38" name="Google Shape;2438;p10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439" name="Google Shape;2439;p100"/>
          <p:cNvPicPr preferRelativeResize="0"/>
          <p:nvPr/>
        </p:nvPicPr>
        <p:blipFill>
          <a:blip r:embed="rId4">
            <a:alphaModFix/>
          </a:blip>
          <a:stretch>
            <a:fillRect/>
          </a:stretch>
        </p:blipFill>
        <p:spPr>
          <a:xfrm>
            <a:off x="1811500" y="1170125"/>
            <a:ext cx="5521011" cy="3526426"/>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3" name="Shape 2443"/>
        <p:cNvGrpSpPr/>
        <p:nvPr/>
      </p:nvGrpSpPr>
      <p:grpSpPr>
        <a:xfrm>
          <a:off x="0" y="0"/>
          <a:ext cx="0" cy="0"/>
          <a:chOff x="0" y="0"/>
          <a:chExt cx="0" cy="0"/>
        </a:xfrm>
      </p:grpSpPr>
      <p:sp>
        <p:nvSpPr>
          <p:cNvPr id="2444" name="Google Shape;2444;p10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What are we doing now?</a:t>
            </a:r>
            <a:endParaRPr b="1"/>
          </a:p>
        </p:txBody>
      </p:sp>
      <p:pic>
        <p:nvPicPr>
          <p:cNvPr id="2445" name="Google Shape;2445;p10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46" name="Google Shape;2446;p10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47" name="Google Shape;2447;p10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48" name="Google Shape;2448;p10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449" name="Google Shape;2449;p101"/>
          <p:cNvSpPr/>
          <p:nvPr/>
        </p:nvSpPr>
        <p:spPr>
          <a:xfrm>
            <a:off x="0" y="2511300"/>
            <a:ext cx="5496600" cy="120900"/>
          </a:xfrm>
          <a:prstGeom prst="rect">
            <a:avLst/>
          </a:prstGeom>
          <a:solidFill>
            <a:srgbClr val="1155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50" name="Google Shape;2450;p101"/>
          <p:cNvSpPr/>
          <p:nvPr/>
        </p:nvSpPr>
        <p:spPr>
          <a:xfrm>
            <a:off x="5496600" y="2511300"/>
            <a:ext cx="3647400" cy="120900"/>
          </a:xfrm>
          <a:prstGeom prst="rect">
            <a:avLst/>
          </a:prstGeom>
          <a:solidFill>
            <a:srgbClr val="A4C2F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2451" name="Google Shape;2451;p101"/>
          <p:cNvCxnSpPr/>
          <p:nvPr/>
        </p:nvCxnSpPr>
        <p:spPr>
          <a:xfrm>
            <a:off x="5496600" y="2092650"/>
            <a:ext cx="0" cy="958200"/>
          </a:xfrm>
          <a:prstGeom prst="straightConnector1">
            <a:avLst/>
          </a:prstGeom>
          <a:noFill/>
          <a:ln cap="flat" cmpd="sng" w="38100">
            <a:solidFill>
              <a:schemeClr val="dk2"/>
            </a:solidFill>
            <a:prstDash val="dash"/>
            <a:round/>
            <a:headEnd len="med" w="med" type="none"/>
            <a:tailEnd len="med" w="med" type="none"/>
          </a:ln>
        </p:spPr>
      </p:cxnSp>
      <p:sp>
        <p:nvSpPr>
          <p:cNvPr id="2452" name="Google Shape;2452;p101"/>
          <p:cNvSpPr txBox="1"/>
          <p:nvPr/>
        </p:nvSpPr>
        <p:spPr>
          <a:xfrm>
            <a:off x="4740150" y="1533663"/>
            <a:ext cx="1512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March 2024</a:t>
            </a:r>
            <a:endParaRPr sz="1800">
              <a:solidFill>
                <a:schemeClr val="dk2"/>
              </a:solidFill>
            </a:endParaRPr>
          </a:p>
        </p:txBody>
      </p:sp>
      <p:sp>
        <p:nvSpPr>
          <p:cNvPr id="2453" name="Google Shape;2453;p101"/>
          <p:cNvSpPr/>
          <p:nvPr/>
        </p:nvSpPr>
        <p:spPr>
          <a:xfrm>
            <a:off x="6404700" y="1331275"/>
            <a:ext cx="2427600" cy="968100"/>
          </a:xfrm>
          <a:prstGeom prst="roundRect">
            <a:avLst>
              <a:gd fmla="val 16667" name="adj"/>
            </a:avLst>
          </a:prstGeom>
          <a:solidFill>
            <a:srgbClr val="A6EBF2"/>
          </a:solidFill>
          <a:ln cap="flat" cmpd="sng" w="19050">
            <a:solidFill>
              <a:srgbClr val="0097A7"/>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Future plans</a:t>
            </a:r>
            <a:endParaRPr/>
          </a:p>
        </p:txBody>
      </p:sp>
      <p:sp>
        <p:nvSpPr>
          <p:cNvPr id="2454" name="Google Shape;2454;p101"/>
          <p:cNvSpPr txBox="1"/>
          <p:nvPr/>
        </p:nvSpPr>
        <p:spPr>
          <a:xfrm>
            <a:off x="1969950" y="3719050"/>
            <a:ext cx="5204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2"/>
                </a:solidFill>
              </a:rPr>
              <a:t>An open question…</a:t>
            </a:r>
            <a:endParaRPr b="1" sz="18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132" name="Google Shape;132;p2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133" name="Google Shape;133;p2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134" name="Google Shape;134;p2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135" name="Google Shape;135;p21"/>
          <p:cNvPicPr preferRelativeResize="0"/>
          <p:nvPr/>
        </p:nvPicPr>
        <p:blipFill>
          <a:blip r:embed="rId3">
            <a:alphaModFix/>
          </a:blip>
          <a:stretch>
            <a:fillRect/>
          </a:stretch>
        </p:blipFill>
        <p:spPr>
          <a:xfrm>
            <a:off x="2360374" y="1702436"/>
            <a:ext cx="4423250" cy="1738625"/>
          </a:xfrm>
          <a:prstGeom prst="rect">
            <a:avLst/>
          </a:prstGeom>
          <a:noFill/>
          <a:ln>
            <a:noFill/>
          </a:ln>
        </p:spPr>
      </p:pic>
      <p:sp>
        <p:nvSpPr>
          <p:cNvPr id="136" name="Google Shape;136;p21"/>
          <p:cNvSpPr txBox="1"/>
          <p:nvPr/>
        </p:nvSpPr>
        <p:spPr>
          <a:xfrm>
            <a:off x="2794775" y="3621975"/>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Why?</a:t>
            </a:r>
            <a:endParaRPr sz="1800">
              <a:solidFill>
                <a:schemeClr val="dk2"/>
              </a:solidFill>
            </a:endParaRPr>
          </a:p>
        </p:txBody>
      </p:sp>
      <p:sp>
        <p:nvSpPr>
          <p:cNvPr id="137" name="Google Shape;137;p21"/>
          <p:cNvSpPr txBox="1"/>
          <p:nvPr/>
        </p:nvSpPr>
        <p:spPr>
          <a:xfrm>
            <a:off x="6719075" y="1101750"/>
            <a:ext cx="1613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2"/>
                </a:solidFill>
              </a:rPr>
              <a:t>How?</a:t>
            </a:r>
            <a:endParaRPr sz="1800">
              <a:solidFill>
                <a:schemeClr val="dk2"/>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8" name="Shape 2458"/>
        <p:cNvGrpSpPr/>
        <p:nvPr/>
      </p:nvGrpSpPr>
      <p:grpSpPr>
        <a:xfrm>
          <a:off x="0" y="0"/>
          <a:ext cx="0" cy="0"/>
          <a:chOff x="0" y="0"/>
          <a:chExt cx="0" cy="0"/>
        </a:xfrm>
      </p:grpSpPr>
      <p:sp>
        <p:nvSpPr>
          <p:cNvPr id="2459" name="Google Shape;2459;p10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How does today fit in?</a:t>
            </a:r>
            <a:endParaRPr b="1"/>
          </a:p>
        </p:txBody>
      </p:sp>
      <p:pic>
        <p:nvPicPr>
          <p:cNvPr id="2460" name="Google Shape;2460;p102"/>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61" name="Google Shape;2461;p102"/>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62" name="Google Shape;2462;p102"/>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63" name="Google Shape;2463;p102"/>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7" name="Shape 2467"/>
        <p:cNvGrpSpPr/>
        <p:nvPr/>
      </p:nvGrpSpPr>
      <p:grpSpPr>
        <a:xfrm>
          <a:off x="0" y="0"/>
          <a:ext cx="0" cy="0"/>
          <a:chOff x="0" y="0"/>
          <a:chExt cx="0" cy="0"/>
        </a:xfrm>
      </p:grpSpPr>
      <p:sp>
        <p:nvSpPr>
          <p:cNvPr id="2468" name="Google Shape;2468;p10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How does today fit in?</a:t>
            </a:r>
            <a:endParaRPr b="1"/>
          </a:p>
        </p:txBody>
      </p:sp>
      <p:pic>
        <p:nvPicPr>
          <p:cNvPr id="2469" name="Google Shape;2469;p103"/>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470" name="Google Shape;2470;p103"/>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471" name="Google Shape;2471;p103"/>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472" name="Google Shape;2472;p103"/>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473" name="Google Shape;2473;p103"/>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2474" name="Google Shape;2474;p103"/>
          <p:cNvCxnSpPr/>
          <p:nvPr/>
        </p:nvCxnSpPr>
        <p:spPr>
          <a:xfrm>
            <a:off x="958325" y="31258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475" name="Google Shape;2475;p103"/>
          <p:cNvCxnSpPr/>
          <p:nvPr/>
        </p:nvCxnSpPr>
        <p:spPr>
          <a:xfrm flipH="1">
            <a:off x="59548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476" name="Google Shape;2476;p103"/>
          <p:cNvCxnSpPr/>
          <p:nvPr/>
        </p:nvCxnSpPr>
        <p:spPr>
          <a:xfrm>
            <a:off x="2622200" y="2682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477" name="Google Shape;2477;p103"/>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2478" name="Google Shape;2478;p103"/>
          <p:cNvSpPr txBox="1"/>
          <p:nvPr/>
        </p:nvSpPr>
        <p:spPr>
          <a:xfrm>
            <a:off x="-89825" y="25717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Researcher </a:t>
            </a:r>
            <a:endParaRPr sz="1200">
              <a:solidFill>
                <a:schemeClr val="dk2"/>
              </a:solidFill>
            </a:endParaRPr>
          </a:p>
          <a:p>
            <a:pPr indent="0" lvl="0" marL="0" rtl="0" algn="ctr">
              <a:spcBef>
                <a:spcPts val="0"/>
              </a:spcBef>
              <a:spcAft>
                <a:spcPts val="0"/>
              </a:spcAft>
              <a:buNone/>
            </a:pPr>
            <a:r>
              <a:rPr lang="en" sz="1200">
                <a:solidFill>
                  <a:schemeClr val="dk2"/>
                </a:solidFill>
              </a:rPr>
              <a:t>passports</a:t>
            </a:r>
            <a:endParaRPr sz="1200">
              <a:solidFill>
                <a:schemeClr val="dk2"/>
              </a:solidFill>
            </a:endParaRPr>
          </a:p>
        </p:txBody>
      </p:sp>
      <p:cxnSp>
        <p:nvCxnSpPr>
          <p:cNvPr id="2479" name="Google Shape;2479;p103"/>
          <p:cNvCxnSpPr/>
          <p:nvPr/>
        </p:nvCxnSpPr>
        <p:spPr>
          <a:xfrm>
            <a:off x="1744750" y="2874300"/>
            <a:ext cx="263400" cy="1352400"/>
          </a:xfrm>
          <a:prstGeom prst="straightConnector1">
            <a:avLst/>
          </a:prstGeom>
          <a:noFill/>
          <a:ln cap="flat" cmpd="sng" w="28575">
            <a:solidFill>
              <a:schemeClr val="dk2"/>
            </a:solidFill>
            <a:prstDash val="solid"/>
            <a:round/>
            <a:headEnd len="med" w="med" type="oval"/>
            <a:tailEnd len="med" w="med" type="none"/>
          </a:ln>
        </p:spPr>
      </p:cxnSp>
      <p:cxnSp>
        <p:nvCxnSpPr>
          <p:cNvPr id="2480" name="Google Shape;2480;p103"/>
          <p:cNvCxnSpPr/>
          <p:nvPr/>
        </p:nvCxnSpPr>
        <p:spPr>
          <a:xfrm>
            <a:off x="3482963" y="25012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481" name="Google Shape;2481;p103"/>
          <p:cNvCxnSpPr/>
          <p:nvPr/>
        </p:nvCxnSpPr>
        <p:spPr>
          <a:xfrm flipH="1">
            <a:off x="4593500" y="2420475"/>
            <a:ext cx="5400" cy="1298100"/>
          </a:xfrm>
          <a:prstGeom prst="straightConnector1">
            <a:avLst/>
          </a:prstGeom>
          <a:noFill/>
          <a:ln cap="flat" cmpd="sng" w="28575">
            <a:solidFill>
              <a:schemeClr val="dk2"/>
            </a:solidFill>
            <a:prstDash val="solid"/>
            <a:round/>
            <a:headEnd len="med" w="med" type="oval"/>
            <a:tailEnd len="med" w="med" type="none"/>
          </a:ln>
        </p:spPr>
      </p:cxnSp>
      <p:cxnSp>
        <p:nvCxnSpPr>
          <p:cNvPr id="2482" name="Google Shape;2482;p103"/>
          <p:cNvCxnSpPr/>
          <p:nvPr/>
        </p:nvCxnSpPr>
        <p:spPr>
          <a:xfrm flipH="1">
            <a:off x="5279150" y="2400300"/>
            <a:ext cx="96300" cy="1318200"/>
          </a:xfrm>
          <a:prstGeom prst="straightConnector1">
            <a:avLst/>
          </a:prstGeom>
          <a:noFill/>
          <a:ln cap="flat" cmpd="sng" w="28575">
            <a:solidFill>
              <a:schemeClr val="dk2"/>
            </a:solidFill>
            <a:prstDash val="solid"/>
            <a:round/>
            <a:headEnd len="med" w="med" type="oval"/>
            <a:tailEnd len="med" w="med" type="none"/>
          </a:ln>
        </p:spPr>
      </p:cxnSp>
      <p:cxnSp>
        <p:nvCxnSpPr>
          <p:cNvPr id="2483" name="Google Shape;2483;p103"/>
          <p:cNvCxnSpPr/>
          <p:nvPr/>
        </p:nvCxnSpPr>
        <p:spPr>
          <a:xfrm flipH="1">
            <a:off x="6712275" y="27544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484" name="Google Shape;2484;p103"/>
          <p:cNvCxnSpPr/>
          <p:nvPr/>
        </p:nvCxnSpPr>
        <p:spPr>
          <a:xfrm flipH="1">
            <a:off x="7938275" y="3283825"/>
            <a:ext cx="542400" cy="1222500"/>
          </a:xfrm>
          <a:prstGeom prst="straightConnector1">
            <a:avLst/>
          </a:prstGeom>
          <a:noFill/>
          <a:ln cap="flat" cmpd="sng" w="28575">
            <a:solidFill>
              <a:schemeClr val="dk2"/>
            </a:solidFill>
            <a:prstDash val="solid"/>
            <a:round/>
            <a:headEnd len="med" w="med" type="oval"/>
            <a:tailEnd len="med" w="med" type="none"/>
          </a:ln>
        </p:spPr>
      </p:cxnSp>
      <p:cxnSp>
        <p:nvCxnSpPr>
          <p:cNvPr id="2485" name="Google Shape;2485;p103"/>
          <p:cNvCxnSpPr/>
          <p:nvPr/>
        </p:nvCxnSpPr>
        <p:spPr>
          <a:xfrm flipH="1">
            <a:off x="4029700" y="2480975"/>
            <a:ext cx="24600" cy="1189800"/>
          </a:xfrm>
          <a:prstGeom prst="straightConnector1">
            <a:avLst/>
          </a:prstGeom>
          <a:noFill/>
          <a:ln cap="flat" cmpd="sng" w="28575">
            <a:solidFill>
              <a:schemeClr val="dk2"/>
            </a:solidFill>
            <a:prstDash val="solid"/>
            <a:round/>
            <a:headEnd len="med" w="med" type="oval"/>
            <a:tailEnd len="med" w="med" type="none"/>
          </a:ln>
        </p:spPr>
      </p:cxnSp>
      <p:sp>
        <p:nvSpPr>
          <p:cNvPr id="2486" name="Google Shape;2486;p103"/>
          <p:cNvSpPr txBox="1"/>
          <p:nvPr/>
        </p:nvSpPr>
        <p:spPr>
          <a:xfrm>
            <a:off x="990425" y="22947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EAOCAMRA </a:t>
            </a:r>
            <a:endParaRPr sz="1200">
              <a:solidFill>
                <a:schemeClr val="dk2"/>
              </a:solidFill>
            </a:endParaRPr>
          </a:p>
          <a:p>
            <a:pPr indent="0" lvl="0" marL="0" rtl="0" algn="ctr">
              <a:spcBef>
                <a:spcPts val="0"/>
              </a:spcBef>
              <a:spcAft>
                <a:spcPts val="0"/>
              </a:spcAft>
              <a:buNone/>
            </a:pPr>
            <a:r>
              <a:rPr lang="en" sz="1200">
                <a:solidFill>
                  <a:schemeClr val="dk2"/>
                </a:solidFill>
              </a:rPr>
              <a:t>CoI</a:t>
            </a:r>
            <a:endParaRPr sz="1200">
              <a:solidFill>
                <a:schemeClr val="dk2"/>
              </a:solidFill>
            </a:endParaRPr>
          </a:p>
        </p:txBody>
      </p:sp>
      <p:sp>
        <p:nvSpPr>
          <p:cNvPr id="2487" name="Google Shape;2487;p103"/>
          <p:cNvSpPr txBox="1"/>
          <p:nvPr/>
        </p:nvSpPr>
        <p:spPr>
          <a:xfrm>
            <a:off x="1965175" y="20176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C4 data architecture</a:t>
            </a:r>
            <a:endParaRPr sz="1200">
              <a:solidFill>
                <a:schemeClr val="dk2"/>
              </a:solidFill>
            </a:endParaRPr>
          </a:p>
        </p:txBody>
      </p:sp>
      <p:sp>
        <p:nvSpPr>
          <p:cNvPr id="2488" name="Google Shape;2488;p103"/>
          <p:cNvSpPr txBox="1"/>
          <p:nvPr/>
        </p:nvSpPr>
        <p:spPr>
          <a:xfrm>
            <a:off x="2692425" y="1624325"/>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Local vs cloud hosting</a:t>
            </a:r>
            <a:endParaRPr sz="1200">
              <a:solidFill>
                <a:schemeClr val="dk2"/>
              </a:solidFill>
            </a:endParaRPr>
          </a:p>
        </p:txBody>
      </p:sp>
      <p:sp>
        <p:nvSpPr>
          <p:cNvPr id="2489" name="Google Shape;2489;p103"/>
          <p:cNvSpPr txBox="1"/>
          <p:nvPr/>
        </p:nvSpPr>
        <p:spPr>
          <a:xfrm>
            <a:off x="3387475" y="19614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TRE </a:t>
            </a:r>
            <a:endParaRPr sz="1200">
              <a:solidFill>
                <a:schemeClr val="dk2"/>
              </a:solidFill>
            </a:endParaRPr>
          </a:p>
          <a:p>
            <a:pPr indent="0" lvl="0" marL="0" rtl="0" algn="ctr">
              <a:spcBef>
                <a:spcPts val="0"/>
              </a:spcBef>
              <a:spcAft>
                <a:spcPts val="0"/>
              </a:spcAft>
              <a:buNone/>
            </a:pPr>
            <a:r>
              <a:rPr lang="en" sz="1200">
                <a:solidFill>
                  <a:schemeClr val="dk2"/>
                </a:solidFill>
              </a:rPr>
              <a:t>Federation</a:t>
            </a:r>
            <a:endParaRPr sz="1200">
              <a:solidFill>
                <a:schemeClr val="dk2"/>
              </a:solidFill>
            </a:endParaRPr>
          </a:p>
        </p:txBody>
      </p:sp>
      <p:sp>
        <p:nvSpPr>
          <p:cNvPr id="2490" name="Google Shape;2490;p103"/>
          <p:cNvSpPr txBox="1"/>
          <p:nvPr/>
        </p:nvSpPr>
        <p:spPr>
          <a:xfrm>
            <a:off x="4054300" y="1856300"/>
            <a:ext cx="14223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PPIE</a:t>
            </a:r>
            <a:endParaRPr sz="1200">
              <a:solidFill>
                <a:schemeClr val="dk2"/>
              </a:solidFill>
            </a:endParaRPr>
          </a:p>
        </p:txBody>
      </p:sp>
      <p:sp>
        <p:nvSpPr>
          <p:cNvPr id="2491" name="Google Shape;2491;p103"/>
          <p:cNvSpPr txBox="1"/>
          <p:nvPr/>
        </p:nvSpPr>
        <p:spPr>
          <a:xfrm>
            <a:off x="4809775" y="17639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Package allow lists</a:t>
            </a:r>
            <a:endParaRPr sz="1200">
              <a:solidFill>
                <a:schemeClr val="dk2"/>
              </a:solidFill>
            </a:endParaRPr>
          </a:p>
        </p:txBody>
      </p:sp>
      <p:sp>
        <p:nvSpPr>
          <p:cNvPr id="2492" name="Google Shape;2492;p103"/>
          <p:cNvSpPr txBox="1"/>
          <p:nvPr/>
        </p:nvSpPr>
        <p:spPr>
          <a:xfrm>
            <a:off x="5671275" y="20176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Manual output checking</a:t>
            </a:r>
            <a:endParaRPr sz="1200">
              <a:solidFill>
                <a:schemeClr val="dk2"/>
              </a:solidFill>
            </a:endParaRPr>
          </a:p>
        </p:txBody>
      </p:sp>
      <p:sp>
        <p:nvSpPr>
          <p:cNvPr id="2493" name="Google Shape;2493;p103"/>
          <p:cNvSpPr txBox="1"/>
          <p:nvPr/>
        </p:nvSpPr>
        <p:spPr>
          <a:xfrm>
            <a:off x="6515975" y="2225600"/>
            <a:ext cx="14223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SATRE</a:t>
            </a:r>
            <a:endParaRPr sz="1200">
              <a:solidFill>
                <a:schemeClr val="dk2"/>
              </a:solidFill>
            </a:endParaRPr>
          </a:p>
        </p:txBody>
      </p:sp>
      <p:sp>
        <p:nvSpPr>
          <p:cNvPr id="2494" name="Google Shape;2494;p103"/>
          <p:cNvSpPr txBox="1"/>
          <p:nvPr/>
        </p:nvSpPr>
        <p:spPr>
          <a:xfrm>
            <a:off x="7093575" y="2480975"/>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NHS SDE network</a:t>
            </a:r>
            <a:endParaRPr sz="1200">
              <a:solidFill>
                <a:schemeClr val="dk2"/>
              </a:solidFill>
            </a:endParaRPr>
          </a:p>
        </p:txBody>
      </p:sp>
      <p:sp>
        <p:nvSpPr>
          <p:cNvPr id="2495" name="Google Shape;2495;p103"/>
          <p:cNvSpPr txBox="1"/>
          <p:nvPr/>
        </p:nvSpPr>
        <p:spPr>
          <a:xfrm>
            <a:off x="7823300" y="2749988"/>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Metadata standards</a:t>
            </a:r>
            <a:endParaRPr sz="1200">
              <a:solidFill>
                <a:schemeClr val="dk2"/>
              </a:solidFill>
            </a:endParaRPr>
          </a:p>
        </p:txBody>
      </p:sp>
      <p:cxnSp>
        <p:nvCxnSpPr>
          <p:cNvPr id="2496" name="Google Shape;2496;p103"/>
          <p:cNvCxnSpPr/>
          <p:nvPr/>
        </p:nvCxnSpPr>
        <p:spPr>
          <a:xfrm>
            <a:off x="332825" y="3630700"/>
            <a:ext cx="496500" cy="1050900"/>
          </a:xfrm>
          <a:prstGeom prst="straightConnector1">
            <a:avLst/>
          </a:prstGeom>
          <a:noFill/>
          <a:ln cap="flat" cmpd="sng" w="28575">
            <a:solidFill>
              <a:schemeClr val="dk2"/>
            </a:solidFill>
            <a:prstDash val="solid"/>
            <a:round/>
            <a:headEnd len="med" w="med" type="oval"/>
            <a:tailEnd len="med" w="med" type="none"/>
          </a:ln>
        </p:spPr>
      </p:cxnSp>
      <p:sp>
        <p:nvSpPr>
          <p:cNvPr id="2497" name="Google Shape;2497;p103"/>
          <p:cNvSpPr txBox="1"/>
          <p:nvPr/>
        </p:nvSpPr>
        <p:spPr>
          <a:xfrm>
            <a:off x="-291600" y="30541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Multi-TRE analysis</a:t>
            </a:r>
            <a:endParaRPr sz="1200">
              <a:solidFill>
                <a:schemeClr val="dk2"/>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1" name="Shape 2501"/>
        <p:cNvGrpSpPr/>
        <p:nvPr/>
      </p:nvGrpSpPr>
      <p:grpSpPr>
        <a:xfrm>
          <a:off x="0" y="0"/>
          <a:ext cx="0" cy="0"/>
          <a:chOff x="0" y="0"/>
          <a:chExt cx="0" cy="0"/>
        </a:xfrm>
      </p:grpSpPr>
      <p:sp>
        <p:nvSpPr>
          <p:cNvPr id="2502" name="Google Shape;2502;p10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How does today fit in?</a:t>
            </a:r>
            <a:endParaRPr b="1"/>
          </a:p>
        </p:txBody>
      </p:sp>
      <p:pic>
        <p:nvPicPr>
          <p:cNvPr id="2503" name="Google Shape;2503;p104"/>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504" name="Google Shape;2504;p104"/>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505" name="Google Shape;2505;p104"/>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506" name="Google Shape;2506;p104"/>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507" name="Google Shape;2507;p104"/>
          <p:cNvSpPr/>
          <p:nvPr/>
        </p:nvSpPr>
        <p:spPr>
          <a:xfrm>
            <a:off x="420375" y="3459179"/>
            <a:ext cx="8303225" cy="1119550"/>
          </a:xfrm>
          <a:custGeom>
            <a:rect b="b" l="l" r="r" t="t"/>
            <a:pathLst>
              <a:path extrusionOk="0" h="44782" w="332129">
                <a:moveTo>
                  <a:pt x="0" y="44782"/>
                </a:moveTo>
                <a:cubicBezTo>
                  <a:pt x="27851" y="37319"/>
                  <a:pt x="111753" y="99"/>
                  <a:pt x="167108" y="6"/>
                </a:cubicBezTo>
                <a:cubicBezTo>
                  <a:pt x="222463" y="-87"/>
                  <a:pt x="304626" y="36854"/>
                  <a:pt x="332129" y="44223"/>
                </a:cubicBezTo>
              </a:path>
            </a:pathLst>
          </a:custGeom>
          <a:noFill/>
          <a:ln cap="flat" cmpd="sng" w="9525">
            <a:solidFill>
              <a:schemeClr val="dk2"/>
            </a:solidFill>
            <a:prstDash val="dash"/>
            <a:round/>
            <a:headEnd len="med" w="med" type="none"/>
            <a:tailEnd len="med" w="med" type="none"/>
          </a:ln>
        </p:spPr>
      </p:sp>
      <p:cxnSp>
        <p:nvCxnSpPr>
          <p:cNvPr id="2508" name="Google Shape;2508;p104"/>
          <p:cNvCxnSpPr/>
          <p:nvPr/>
        </p:nvCxnSpPr>
        <p:spPr>
          <a:xfrm>
            <a:off x="958325" y="3125850"/>
            <a:ext cx="413400" cy="1280700"/>
          </a:xfrm>
          <a:prstGeom prst="straightConnector1">
            <a:avLst/>
          </a:prstGeom>
          <a:noFill/>
          <a:ln cap="flat" cmpd="sng" w="28575">
            <a:solidFill>
              <a:schemeClr val="dk2"/>
            </a:solidFill>
            <a:prstDash val="solid"/>
            <a:round/>
            <a:headEnd len="med" w="med" type="oval"/>
            <a:tailEnd len="med" w="med" type="none"/>
          </a:ln>
        </p:spPr>
      </p:cxnSp>
      <p:cxnSp>
        <p:nvCxnSpPr>
          <p:cNvPr id="2509" name="Google Shape;2509;p104"/>
          <p:cNvCxnSpPr/>
          <p:nvPr/>
        </p:nvCxnSpPr>
        <p:spPr>
          <a:xfrm flipH="1">
            <a:off x="5954825" y="2511250"/>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510" name="Google Shape;2510;p104"/>
          <p:cNvCxnSpPr/>
          <p:nvPr/>
        </p:nvCxnSpPr>
        <p:spPr>
          <a:xfrm>
            <a:off x="2622200" y="26827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511" name="Google Shape;2511;p104"/>
          <p:cNvCxnSpPr/>
          <p:nvPr/>
        </p:nvCxnSpPr>
        <p:spPr>
          <a:xfrm flipH="1">
            <a:off x="7182925" y="2975150"/>
            <a:ext cx="542400" cy="1222500"/>
          </a:xfrm>
          <a:prstGeom prst="straightConnector1">
            <a:avLst/>
          </a:prstGeom>
          <a:noFill/>
          <a:ln cap="flat" cmpd="sng" w="28575">
            <a:solidFill>
              <a:schemeClr val="dk2"/>
            </a:solidFill>
            <a:prstDash val="solid"/>
            <a:round/>
            <a:headEnd len="med" w="med" type="oval"/>
            <a:tailEnd len="med" w="med" type="none"/>
          </a:ln>
        </p:spPr>
      </p:cxnSp>
      <p:sp>
        <p:nvSpPr>
          <p:cNvPr id="2512" name="Google Shape;2512;p104"/>
          <p:cNvSpPr txBox="1"/>
          <p:nvPr/>
        </p:nvSpPr>
        <p:spPr>
          <a:xfrm>
            <a:off x="-89825" y="25717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Researcher </a:t>
            </a:r>
            <a:endParaRPr sz="1200">
              <a:solidFill>
                <a:schemeClr val="dk2"/>
              </a:solidFill>
            </a:endParaRPr>
          </a:p>
          <a:p>
            <a:pPr indent="0" lvl="0" marL="0" rtl="0" algn="ctr">
              <a:spcBef>
                <a:spcPts val="0"/>
              </a:spcBef>
              <a:spcAft>
                <a:spcPts val="0"/>
              </a:spcAft>
              <a:buNone/>
            </a:pPr>
            <a:r>
              <a:rPr lang="en" sz="1200">
                <a:solidFill>
                  <a:schemeClr val="dk2"/>
                </a:solidFill>
              </a:rPr>
              <a:t>passports</a:t>
            </a:r>
            <a:endParaRPr sz="1200">
              <a:solidFill>
                <a:schemeClr val="dk2"/>
              </a:solidFill>
            </a:endParaRPr>
          </a:p>
        </p:txBody>
      </p:sp>
      <p:cxnSp>
        <p:nvCxnSpPr>
          <p:cNvPr id="2513" name="Google Shape;2513;p104"/>
          <p:cNvCxnSpPr/>
          <p:nvPr/>
        </p:nvCxnSpPr>
        <p:spPr>
          <a:xfrm>
            <a:off x="1744750" y="2874300"/>
            <a:ext cx="263400" cy="1352400"/>
          </a:xfrm>
          <a:prstGeom prst="straightConnector1">
            <a:avLst/>
          </a:prstGeom>
          <a:noFill/>
          <a:ln cap="flat" cmpd="sng" w="28575">
            <a:solidFill>
              <a:schemeClr val="dk2"/>
            </a:solidFill>
            <a:prstDash val="solid"/>
            <a:round/>
            <a:headEnd len="med" w="med" type="oval"/>
            <a:tailEnd len="med" w="med" type="none"/>
          </a:ln>
        </p:spPr>
      </p:cxnSp>
      <p:cxnSp>
        <p:nvCxnSpPr>
          <p:cNvPr id="2514" name="Google Shape;2514;p104"/>
          <p:cNvCxnSpPr/>
          <p:nvPr/>
        </p:nvCxnSpPr>
        <p:spPr>
          <a:xfrm>
            <a:off x="3482963" y="2501200"/>
            <a:ext cx="209100" cy="1296900"/>
          </a:xfrm>
          <a:prstGeom prst="straightConnector1">
            <a:avLst/>
          </a:prstGeom>
          <a:noFill/>
          <a:ln cap="flat" cmpd="sng" w="28575">
            <a:solidFill>
              <a:schemeClr val="dk2"/>
            </a:solidFill>
            <a:prstDash val="solid"/>
            <a:round/>
            <a:headEnd len="med" w="med" type="oval"/>
            <a:tailEnd len="med" w="med" type="none"/>
          </a:ln>
        </p:spPr>
      </p:cxnSp>
      <p:cxnSp>
        <p:nvCxnSpPr>
          <p:cNvPr id="2515" name="Google Shape;2515;p104"/>
          <p:cNvCxnSpPr/>
          <p:nvPr/>
        </p:nvCxnSpPr>
        <p:spPr>
          <a:xfrm flipH="1">
            <a:off x="4593500" y="2420475"/>
            <a:ext cx="5400" cy="1298100"/>
          </a:xfrm>
          <a:prstGeom prst="straightConnector1">
            <a:avLst/>
          </a:prstGeom>
          <a:noFill/>
          <a:ln cap="flat" cmpd="sng" w="28575">
            <a:solidFill>
              <a:schemeClr val="dk2"/>
            </a:solidFill>
            <a:prstDash val="solid"/>
            <a:round/>
            <a:headEnd len="med" w="med" type="oval"/>
            <a:tailEnd len="med" w="med" type="none"/>
          </a:ln>
        </p:spPr>
      </p:cxnSp>
      <p:cxnSp>
        <p:nvCxnSpPr>
          <p:cNvPr id="2516" name="Google Shape;2516;p104"/>
          <p:cNvCxnSpPr/>
          <p:nvPr/>
        </p:nvCxnSpPr>
        <p:spPr>
          <a:xfrm flipH="1">
            <a:off x="5279150" y="2400300"/>
            <a:ext cx="96300" cy="1318200"/>
          </a:xfrm>
          <a:prstGeom prst="straightConnector1">
            <a:avLst/>
          </a:prstGeom>
          <a:noFill/>
          <a:ln cap="flat" cmpd="sng" w="28575">
            <a:solidFill>
              <a:schemeClr val="dk2"/>
            </a:solidFill>
            <a:prstDash val="solid"/>
            <a:round/>
            <a:headEnd len="med" w="med" type="oval"/>
            <a:tailEnd len="med" w="med" type="none"/>
          </a:ln>
        </p:spPr>
      </p:cxnSp>
      <p:cxnSp>
        <p:nvCxnSpPr>
          <p:cNvPr id="2517" name="Google Shape;2517;p104"/>
          <p:cNvCxnSpPr/>
          <p:nvPr/>
        </p:nvCxnSpPr>
        <p:spPr>
          <a:xfrm flipH="1">
            <a:off x="6712275" y="2754425"/>
            <a:ext cx="257700" cy="1276800"/>
          </a:xfrm>
          <a:prstGeom prst="straightConnector1">
            <a:avLst/>
          </a:prstGeom>
          <a:noFill/>
          <a:ln cap="flat" cmpd="sng" w="28575">
            <a:solidFill>
              <a:schemeClr val="dk2"/>
            </a:solidFill>
            <a:prstDash val="solid"/>
            <a:round/>
            <a:headEnd len="med" w="med" type="oval"/>
            <a:tailEnd len="med" w="med" type="none"/>
          </a:ln>
        </p:spPr>
      </p:cxnSp>
      <p:cxnSp>
        <p:nvCxnSpPr>
          <p:cNvPr id="2518" name="Google Shape;2518;p104"/>
          <p:cNvCxnSpPr/>
          <p:nvPr/>
        </p:nvCxnSpPr>
        <p:spPr>
          <a:xfrm flipH="1">
            <a:off x="7938275" y="3283825"/>
            <a:ext cx="542400" cy="1222500"/>
          </a:xfrm>
          <a:prstGeom prst="straightConnector1">
            <a:avLst/>
          </a:prstGeom>
          <a:noFill/>
          <a:ln cap="flat" cmpd="sng" w="28575">
            <a:solidFill>
              <a:schemeClr val="dk2"/>
            </a:solidFill>
            <a:prstDash val="solid"/>
            <a:round/>
            <a:headEnd len="med" w="med" type="oval"/>
            <a:tailEnd len="med" w="med" type="none"/>
          </a:ln>
        </p:spPr>
      </p:cxnSp>
      <p:cxnSp>
        <p:nvCxnSpPr>
          <p:cNvPr id="2519" name="Google Shape;2519;p104"/>
          <p:cNvCxnSpPr/>
          <p:nvPr/>
        </p:nvCxnSpPr>
        <p:spPr>
          <a:xfrm flipH="1">
            <a:off x="4029700" y="2480975"/>
            <a:ext cx="24600" cy="1189800"/>
          </a:xfrm>
          <a:prstGeom prst="straightConnector1">
            <a:avLst/>
          </a:prstGeom>
          <a:noFill/>
          <a:ln cap="flat" cmpd="sng" w="28575">
            <a:solidFill>
              <a:schemeClr val="dk2"/>
            </a:solidFill>
            <a:prstDash val="solid"/>
            <a:round/>
            <a:headEnd len="med" w="med" type="oval"/>
            <a:tailEnd len="med" w="med" type="none"/>
          </a:ln>
        </p:spPr>
      </p:cxnSp>
      <p:sp>
        <p:nvSpPr>
          <p:cNvPr id="2520" name="Google Shape;2520;p104"/>
          <p:cNvSpPr txBox="1"/>
          <p:nvPr/>
        </p:nvSpPr>
        <p:spPr>
          <a:xfrm>
            <a:off x="990425" y="22947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EAOCAMRA </a:t>
            </a:r>
            <a:endParaRPr sz="1200">
              <a:solidFill>
                <a:schemeClr val="dk2"/>
              </a:solidFill>
            </a:endParaRPr>
          </a:p>
          <a:p>
            <a:pPr indent="0" lvl="0" marL="0" rtl="0" algn="ctr">
              <a:spcBef>
                <a:spcPts val="0"/>
              </a:spcBef>
              <a:spcAft>
                <a:spcPts val="0"/>
              </a:spcAft>
              <a:buNone/>
            </a:pPr>
            <a:r>
              <a:rPr lang="en" sz="1200">
                <a:solidFill>
                  <a:schemeClr val="dk2"/>
                </a:solidFill>
              </a:rPr>
              <a:t>CoI</a:t>
            </a:r>
            <a:endParaRPr sz="1200">
              <a:solidFill>
                <a:schemeClr val="dk2"/>
              </a:solidFill>
            </a:endParaRPr>
          </a:p>
        </p:txBody>
      </p:sp>
      <p:sp>
        <p:nvSpPr>
          <p:cNvPr id="2521" name="Google Shape;2521;p104"/>
          <p:cNvSpPr txBox="1"/>
          <p:nvPr/>
        </p:nvSpPr>
        <p:spPr>
          <a:xfrm>
            <a:off x="1965175" y="20176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C4 data architecture</a:t>
            </a:r>
            <a:endParaRPr sz="1200">
              <a:solidFill>
                <a:schemeClr val="dk2"/>
              </a:solidFill>
            </a:endParaRPr>
          </a:p>
        </p:txBody>
      </p:sp>
      <p:sp>
        <p:nvSpPr>
          <p:cNvPr id="2522" name="Google Shape;2522;p104"/>
          <p:cNvSpPr txBox="1"/>
          <p:nvPr/>
        </p:nvSpPr>
        <p:spPr>
          <a:xfrm>
            <a:off x="2692425" y="1624325"/>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Local vs cloud hosting</a:t>
            </a:r>
            <a:endParaRPr sz="1200">
              <a:solidFill>
                <a:schemeClr val="dk2"/>
              </a:solidFill>
            </a:endParaRPr>
          </a:p>
        </p:txBody>
      </p:sp>
      <p:sp>
        <p:nvSpPr>
          <p:cNvPr id="2523" name="Google Shape;2523;p104"/>
          <p:cNvSpPr txBox="1"/>
          <p:nvPr/>
        </p:nvSpPr>
        <p:spPr>
          <a:xfrm>
            <a:off x="3387475" y="19614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TRE </a:t>
            </a:r>
            <a:endParaRPr sz="1200">
              <a:solidFill>
                <a:schemeClr val="dk2"/>
              </a:solidFill>
            </a:endParaRPr>
          </a:p>
          <a:p>
            <a:pPr indent="0" lvl="0" marL="0" rtl="0" algn="ctr">
              <a:spcBef>
                <a:spcPts val="0"/>
              </a:spcBef>
              <a:spcAft>
                <a:spcPts val="0"/>
              </a:spcAft>
              <a:buNone/>
            </a:pPr>
            <a:r>
              <a:rPr lang="en" sz="1200">
                <a:solidFill>
                  <a:schemeClr val="dk2"/>
                </a:solidFill>
              </a:rPr>
              <a:t>Federation</a:t>
            </a:r>
            <a:endParaRPr sz="1200">
              <a:solidFill>
                <a:schemeClr val="dk2"/>
              </a:solidFill>
            </a:endParaRPr>
          </a:p>
        </p:txBody>
      </p:sp>
      <p:sp>
        <p:nvSpPr>
          <p:cNvPr id="2524" name="Google Shape;2524;p104"/>
          <p:cNvSpPr txBox="1"/>
          <p:nvPr/>
        </p:nvSpPr>
        <p:spPr>
          <a:xfrm>
            <a:off x="4054300" y="1856300"/>
            <a:ext cx="14223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PPIE</a:t>
            </a:r>
            <a:endParaRPr sz="1200">
              <a:solidFill>
                <a:schemeClr val="dk2"/>
              </a:solidFill>
            </a:endParaRPr>
          </a:p>
        </p:txBody>
      </p:sp>
      <p:sp>
        <p:nvSpPr>
          <p:cNvPr id="2525" name="Google Shape;2525;p104"/>
          <p:cNvSpPr txBox="1"/>
          <p:nvPr/>
        </p:nvSpPr>
        <p:spPr>
          <a:xfrm>
            <a:off x="4809775" y="176390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Package allow lists</a:t>
            </a:r>
            <a:endParaRPr sz="1200">
              <a:solidFill>
                <a:schemeClr val="dk2"/>
              </a:solidFill>
            </a:endParaRPr>
          </a:p>
        </p:txBody>
      </p:sp>
      <p:sp>
        <p:nvSpPr>
          <p:cNvPr id="2526" name="Google Shape;2526;p104"/>
          <p:cNvSpPr txBox="1"/>
          <p:nvPr/>
        </p:nvSpPr>
        <p:spPr>
          <a:xfrm>
            <a:off x="5671275" y="20176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Manual output checking</a:t>
            </a:r>
            <a:endParaRPr sz="1200">
              <a:solidFill>
                <a:schemeClr val="dk2"/>
              </a:solidFill>
            </a:endParaRPr>
          </a:p>
        </p:txBody>
      </p:sp>
      <p:sp>
        <p:nvSpPr>
          <p:cNvPr id="2527" name="Google Shape;2527;p104"/>
          <p:cNvSpPr txBox="1"/>
          <p:nvPr/>
        </p:nvSpPr>
        <p:spPr>
          <a:xfrm>
            <a:off x="6515975" y="2225600"/>
            <a:ext cx="14223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SATRE</a:t>
            </a:r>
            <a:endParaRPr sz="1200">
              <a:solidFill>
                <a:schemeClr val="dk2"/>
              </a:solidFill>
            </a:endParaRPr>
          </a:p>
        </p:txBody>
      </p:sp>
      <p:sp>
        <p:nvSpPr>
          <p:cNvPr id="2528" name="Google Shape;2528;p104"/>
          <p:cNvSpPr txBox="1"/>
          <p:nvPr/>
        </p:nvSpPr>
        <p:spPr>
          <a:xfrm>
            <a:off x="7093575" y="2480975"/>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NHS SDE network</a:t>
            </a:r>
            <a:endParaRPr sz="1200">
              <a:solidFill>
                <a:schemeClr val="dk2"/>
              </a:solidFill>
            </a:endParaRPr>
          </a:p>
        </p:txBody>
      </p:sp>
      <p:sp>
        <p:nvSpPr>
          <p:cNvPr id="2529" name="Google Shape;2529;p104"/>
          <p:cNvSpPr txBox="1"/>
          <p:nvPr/>
        </p:nvSpPr>
        <p:spPr>
          <a:xfrm>
            <a:off x="7823300" y="2749988"/>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Metadata standards</a:t>
            </a:r>
            <a:endParaRPr sz="1200">
              <a:solidFill>
                <a:schemeClr val="dk2"/>
              </a:solidFill>
            </a:endParaRPr>
          </a:p>
        </p:txBody>
      </p:sp>
      <p:cxnSp>
        <p:nvCxnSpPr>
          <p:cNvPr id="2530" name="Google Shape;2530;p104"/>
          <p:cNvCxnSpPr/>
          <p:nvPr/>
        </p:nvCxnSpPr>
        <p:spPr>
          <a:xfrm>
            <a:off x="332825" y="3630700"/>
            <a:ext cx="496500" cy="1050900"/>
          </a:xfrm>
          <a:prstGeom prst="straightConnector1">
            <a:avLst/>
          </a:prstGeom>
          <a:noFill/>
          <a:ln cap="flat" cmpd="sng" w="28575">
            <a:solidFill>
              <a:schemeClr val="dk2"/>
            </a:solidFill>
            <a:prstDash val="solid"/>
            <a:round/>
            <a:headEnd len="med" w="med" type="oval"/>
            <a:tailEnd len="med" w="med" type="none"/>
          </a:ln>
        </p:spPr>
      </p:cxnSp>
      <p:sp>
        <p:nvSpPr>
          <p:cNvPr id="2531" name="Google Shape;2531;p104"/>
          <p:cNvSpPr txBox="1"/>
          <p:nvPr/>
        </p:nvSpPr>
        <p:spPr>
          <a:xfrm>
            <a:off x="-342025" y="2975150"/>
            <a:ext cx="1422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2"/>
                </a:solidFill>
              </a:rPr>
              <a:t>Multi-TRE analysis</a:t>
            </a:r>
            <a:endParaRPr sz="1200">
              <a:solidFill>
                <a:schemeClr val="dk2"/>
              </a:solidFill>
            </a:endParaRPr>
          </a:p>
        </p:txBody>
      </p:sp>
      <p:cxnSp>
        <p:nvCxnSpPr>
          <p:cNvPr id="2532" name="Google Shape;2532;p104"/>
          <p:cNvCxnSpPr/>
          <p:nvPr/>
        </p:nvCxnSpPr>
        <p:spPr>
          <a:xfrm flipH="1">
            <a:off x="373000" y="3346625"/>
            <a:ext cx="8019300" cy="354900"/>
          </a:xfrm>
          <a:prstGeom prst="straightConnector1">
            <a:avLst/>
          </a:prstGeom>
          <a:noFill/>
          <a:ln cap="flat" cmpd="sng" w="19050">
            <a:solidFill>
              <a:schemeClr val="accent1"/>
            </a:solidFill>
            <a:prstDash val="solid"/>
            <a:round/>
            <a:headEnd len="med" w="med" type="none"/>
            <a:tailEnd len="med" w="med" type="none"/>
          </a:ln>
        </p:spPr>
      </p:cxnSp>
      <p:cxnSp>
        <p:nvCxnSpPr>
          <p:cNvPr id="2533" name="Google Shape;2533;p104"/>
          <p:cNvCxnSpPr/>
          <p:nvPr/>
        </p:nvCxnSpPr>
        <p:spPr>
          <a:xfrm flipH="1">
            <a:off x="398975" y="2841350"/>
            <a:ext cx="6534900" cy="872100"/>
          </a:xfrm>
          <a:prstGeom prst="straightConnector1">
            <a:avLst/>
          </a:prstGeom>
          <a:noFill/>
          <a:ln cap="flat" cmpd="sng" w="19050">
            <a:solidFill>
              <a:schemeClr val="accent1"/>
            </a:solidFill>
            <a:prstDash val="solid"/>
            <a:round/>
            <a:headEnd len="med" w="med" type="none"/>
            <a:tailEnd len="med" w="med" type="none"/>
          </a:ln>
        </p:spPr>
      </p:cxnSp>
      <p:cxnSp>
        <p:nvCxnSpPr>
          <p:cNvPr id="2534" name="Google Shape;2534;p104"/>
          <p:cNvCxnSpPr/>
          <p:nvPr/>
        </p:nvCxnSpPr>
        <p:spPr>
          <a:xfrm flipH="1">
            <a:off x="366750" y="2736425"/>
            <a:ext cx="2272800" cy="970800"/>
          </a:xfrm>
          <a:prstGeom prst="straightConnector1">
            <a:avLst/>
          </a:prstGeom>
          <a:noFill/>
          <a:ln cap="flat" cmpd="sng" w="19050">
            <a:solidFill>
              <a:schemeClr val="accent1"/>
            </a:solidFill>
            <a:prstDash val="solid"/>
            <a:round/>
            <a:headEnd len="med" w="med" type="none"/>
            <a:tailEnd len="med" w="med" type="none"/>
          </a:ln>
        </p:spPr>
      </p:cxnSp>
      <p:cxnSp>
        <p:nvCxnSpPr>
          <p:cNvPr id="2535" name="Google Shape;2535;p104"/>
          <p:cNvCxnSpPr/>
          <p:nvPr/>
        </p:nvCxnSpPr>
        <p:spPr>
          <a:xfrm flipH="1">
            <a:off x="379375" y="2470050"/>
            <a:ext cx="4940100" cy="1227000"/>
          </a:xfrm>
          <a:prstGeom prst="straightConnector1">
            <a:avLst/>
          </a:prstGeom>
          <a:noFill/>
          <a:ln cap="flat" cmpd="sng" w="19050">
            <a:solidFill>
              <a:schemeClr val="accent1"/>
            </a:solidFill>
            <a:prstDash val="solid"/>
            <a:round/>
            <a:headEnd len="med" w="med" type="none"/>
            <a:tailEnd len="med" w="med" type="none"/>
          </a:ln>
        </p:spPr>
      </p:cxnSp>
      <p:cxnSp>
        <p:nvCxnSpPr>
          <p:cNvPr id="2536" name="Google Shape;2536;p104"/>
          <p:cNvCxnSpPr/>
          <p:nvPr/>
        </p:nvCxnSpPr>
        <p:spPr>
          <a:xfrm flipH="1">
            <a:off x="997650" y="2960475"/>
            <a:ext cx="772200" cy="210300"/>
          </a:xfrm>
          <a:prstGeom prst="straightConnector1">
            <a:avLst/>
          </a:prstGeom>
          <a:noFill/>
          <a:ln cap="flat" cmpd="sng" w="19050">
            <a:solidFill>
              <a:schemeClr val="accent1"/>
            </a:solidFill>
            <a:prstDash val="solid"/>
            <a:round/>
            <a:headEnd len="med" w="med" type="none"/>
            <a:tailEnd len="med" w="med" type="none"/>
          </a:ln>
        </p:spPr>
      </p:cxnSp>
      <p:cxnSp>
        <p:nvCxnSpPr>
          <p:cNvPr id="2537" name="Google Shape;2537;p104"/>
          <p:cNvCxnSpPr/>
          <p:nvPr/>
        </p:nvCxnSpPr>
        <p:spPr>
          <a:xfrm flipH="1">
            <a:off x="1011675" y="2554275"/>
            <a:ext cx="2498400" cy="622800"/>
          </a:xfrm>
          <a:prstGeom prst="straightConnector1">
            <a:avLst/>
          </a:prstGeom>
          <a:noFill/>
          <a:ln cap="flat" cmpd="sng" w="19050">
            <a:solidFill>
              <a:schemeClr val="accent1"/>
            </a:solidFill>
            <a:prstDash val="solid"/>
            <a:round/>
            <a:headEnd len="med" w="med" type="none"/>
            <a:tailEnd len="med" w="med" type="none"/>
          </a:ln>
        </p:spPr>
      </p:cxnSp>
      <p:cxnSp>
        <p:nvCxnSpPr>
          <p:cNvPr id="2538" name="Google Shape;2538;p104"/>
          <p:cNvCxnSpPr/>
          <p:nvPr/>
        </p:nvCxnSpPr>
        <p:spPr>
          <a:xfrm flipH="1">
            <a:off x="1002025" y="2560875"/>
            <a:ext cx="3032100" cy="622800"/>
          </a:xfrm>
          <a:prstGeom prst="straightConnector1">
            <a:avLst/>
          </a:prstGeom>
          <a:noFill/>
          <a:ln cap="flat" cmpd="sng" w="19050">
            <a:solidFill>
              <a:schemeClr val="accent1"/>
            </a:solidFill>
            <a:prstDash val="solid"/>
            <a:round/>
            <a:headEnd len="med" w="med" type="none"/>
            <a:tailEnd len="med" w="med" type="none"/>
          </a:ln>
        </p:spPr>
      </p:cxnSp>
      <p:cxnSp>
        <p:nvCxnSpPr>
          <p:cNvPr id="2539" name="Google Shape;2539;p104"/>
          <p:cNvCxnSpPr/>
          <p:nvPr/>
        </p:nvCxnSpPr>
        <p:spPr>
          <a:xfrm flipH="1">
            <a:off x="1769750" y="2560875"/>
            <a:ext cx="2247900" cy="410100"/>
          </a:xfrm>
          <a:prstGeom prst="straightConnector1">
            <a:avLst/>
          </a:prstGeom>
          <a:noFill/>
          <a:ln cap="flat" cmpd="sng" w="19050">
            <a:solidFill>
              <a:schemeClr val="accent1"/>
            </a:solidFill>
            <a:prstDash val="solid"/>
            <a:round/>
            <a:headEnd len="med" w="med" type="none"/>
            <a:tailEnd len="med" w="med" type="none"/>
          </a:ln>
        </p:spPr>
      </p:cxnSp>
      <p:cxnSp>
        <p:nvCxnSpPr>
          <p:cNvPr id="2540" name="Google Shape;2540;p104"/>
          <p:cNvCxnSpPr/>
          <p:nvPr/>
        </p:nvCxnSpPr>
        <p:spPr>
          <a:xfrm flipH="1">
            <a:off x="1773000" y="2590525"/>
            <a:ext cx="4413300" cy="365700"/>
          </a:xfrm>
          <a:prstGeom prst="straightConnector1">
            <a:avLst/>
          </a:prstGeom>
          <a:noFill/>
          <a:ln cap="flat" cmpd="sng" w="19050">
            <a:solidFill>
              <a:schemeClr val="accent1"/>
            </a:solidFill>
            <a:prstDash val="solid"/>
            <a:round/>
            <a:headEnd len="med" w="med" type="none"/>
            <a:tailEnd len="med" w="med" type="none"/>
          </a:ln>
        </p:spPr>
      </p:cxnSp>
      <p:cxnSp>
        <p:nvCxnSpPr>
          <p:cNvPr id="2541" name="Google Shape;2541;p104"/>
          <p:cNvCxnSpPr/>
          <p:nvPr/>
        </p:nvCxnSpPr>
        <p:spPr>
          <a:xfrm rot="10800000">
            <a:off x="2639900" y="2735450"/>
            <a:ext cx="5055900" cy="323100"/>
          </a:xfrm>
          <a:prstGeom prst="straightConnector1">
            <a:avLst/>
          </a:prstGeom>
          <a:noFill/>
          <a:ln cap="flat" cmpd="sng" w="19050">
            <a:solidFill>
              <a:schemeClr val="accent1"/>
            </a:solidFill>
            <a:prstDash val="solid"/>
            <a:round/>
            <a:headEnd len="med" w="med" type="none"/>
            <a:tailEnd len="med" w="med" type="none"/>
          </a:ln>
        </p:spPr>
      </p:cxnSp>
      <p:cxnSp>
        <p:nvCxnSpPr>
          <p:cNvPr id="2542" name="Google Shape;2542;p104"/>
          <p:cNvCxnSpPr/>
          <p:nvPr/>
        </p:nvCxnSpPr>
        <p:spPr>
          <a:xfrm rot="10800000">
            <a:off x="2649850" y="2728825"/>
            <a:ext cx="4287900" cy="108900"/>
          </a:xfrm>
          <a:prstGeom prst="straightConnector1">
            <a:avLst/>
          </a:prstGeom>
          <a:noFill/>
          <a:ln cap="flat" cmpd="sng" w="19050">
            <a:solidFill>
              <a:schemeClr val="accent1"/>
            </a:solidFill>
            <a:prstDash val="solid"/>
            <a:round/>
            <a:headEnd len="med" w="med" type="none"/>
            <a:tailEnd len="med" w="med" type="none"/>
          </a:ln>
        </p:spPr>
      </p:cxnSp>
      <p:cxnSp>
        <p:nvCxnSpPr>
          <p:cNvPr id="2543" name="Google Shape;2543;p104"/>
          <p:cNvCxnSpPr/>
          <p:nvPr/>
        </p:nvCxnSpPr>
        <p:spPr>
          <a:xfrm rot="10800000">
            <a:off x="3500600" y="2560400"/>
            <a:ext cx="4915200" cy="771300"/>
          </a:xfrm>
          <a:prstGeom prst="straightConnector1">
            <a:avLst/>
          </a:prstGeom>
          <a:noFill/>
          <a:ln cap="flat" cmpd="sng" w="19050">
            <a:solidFill>
              <a:schemeClr val="accent1"/>
            </a:solidFill>
            <a:prstDash val="solid"/>
            <a:round/>
            <a:headEnd len="med" w="med" type="none"/>
            <a:tailEnd len="med" w="med" type="none"/>
          </a:ln>
        </p:spPr>
      </p:cxnSp>
      <p:cxnSp>
        <p:nvCxnSpPr>
          <p:cNvPr id="2544" name="Google Shape;2544;p104"/>
          <p:cNvCxnSpPr/>
          <p:nvPr/>
        </p:nvCxnSpPr>
        <p:spPr>
          <a:xfrm rot="10800000">
            <a:off x="3508900" y="2556475"/>
            <a:ext cx="2684400" cy="33000"/>
          </a:xfrm>
          <a:prstGeom prst="straightConnector1">
            <a:avLst/>
          </a:prstGeom>
          <a:noFill/>
          <a:ln cap="flat" cmpd="sng" w="19050">
            <a:solidFill>
              <a:schemeClr val="accent1"/>
            </a:solidFill>
            <a:prstDash val="solid"/>
            <a:round/>
            <a:headEnd len="med" w="med" type="none"/>
            <a:tailEnd len="med" w="med" type="none"/>
          </a:ln>
        </p:spPr>
      </p:cxnSp>
      <p:cxnSp>
        <p:nvCxnSpPr>
          <p:cNvPr id="2545" name="Google Shape;2545;p104"/>
          <p:cNvCxnSpPr/>
          <p:nvPr/>
        </p:nvCxnSpPr>
        <p:spPr>
          <a:xfrm flipH="1">
            <a:off x="4069950" y="2469900"/>
            <a:ext cx="1282200" cy="111600"/>
          </a:xfrm>
          <a:prstGeom prst="straightConnector1">
            <a:avLst/>
          </a:prstGeom>
          <a:noFill/>
          <a:ln cap="flat" cmpd="sng" w="19050">
            <a:solidFill>
              <a:schemeClr val="accent1"/>
            </a:solidFill>
            <a:prstDash val="solid"/>
            <a:round/>
            <a:headEnd len="med" w="med" type="none"/>
            <a:tailEnd len="med" w="med" type="none"/>
          </a:ln>
        </p:spPr>
      </p:cxnSp>
      <p:cxnSp>
        <p:nvCxnSpPr>
          <p:cNvPr id="2546" name="Google Shape;2546;p104"/>
          <p:cNvCxnSpPr/>
          <p:nvPr/>
        </p:nvCxnSpPr>
        <p:spPr>
          <a:xfrm rot="10800000">
            <a:off x="4028675" y="2573250"/>
            <a:ext cx="2915100" cy="259500"/>
          </a:xfrm>
          <a:prstGeom prst="straightConnector1">
            <a:avLst/>
          </a:prstGeom>
          <a:noFill/>
          <a:ln cap="flat" cmpd="sng" w="19050">
            <a:solidFill>
              <a:schemeClr val="accent1"/>
            </a:solidFill>
            <a:prstDash val="solid"/>
            <a:round/>
            <a:headEnd len="med" w="med" type="none"/>
            <a:tailEnd len="med" w="med" type="none"/>
          </a:ln>
        </p:spPr>
      </p:cxnSp>
      <p:cxnSp>
        <p:nvCxnSpPr>
          <p:cNvPr id="2547" name="Google Shape;2547;p104"/>
          <p:cNvCxnSpPr/>
          <p:nvPr/>
        </p:nvCxnSpPr>
        <p:spPr>
          <a:xfrm rot="10800000">
            <a:off x="4605800" y="2511075"/>
            <a:ext cx="3100800" cy="552600"/>
          </a:xfrm>
          <a:prstGeom prst="straightConnector1">
            <a:avLst/>
          </a:prstGeom>
          <a:noFill/>
          <a:ln cap="flat" cmpd="sng" w="19050">
            <a:solidFill>
              <a:schemeClr val="accent1"/>
            </a:solidFill>
            <a:prstDash val="solid"/>
            <a:round/>
            <a:headEnd len="med" w="med" type="none"/>
            <a:tailEnd len="med" w="med" type="none"/>
          </a:ln>
        </p:spPr>
      </p:cxnSp>
      <p:cxnSp>
        <p:nvCxnSpPr>
          <p:cNvPr id="2548" name="Google Shape;2548;p104"/>
          <p:cNvCxnSpPr/>
          <p:nvPr/>
        </p:nvCxnSpPr>
        <p:spPr>
          <a:xfrm rot="10800000">
            <a:off x="4593500" y="2515400"/>
            <a:ext cx="3838800" cy="816300"/>
          </a:xfrm>
          <a:prstGeom prst="straightConnector1">
            <a:avLst/>
          </a:prstGeom>
          <a:noFill/>
          <a:ln cap="flat" cmpd="sng" w="19050">
            <a:solidFill>
              <a:schemeClr val="accent1"/>
            </a:solidFill>
            <a:prstDash val="solid"/>
            <a:round/>
            <a:headEnd len="med" w="med" type="none"/>
            <a:tailEnd len="med" w="med" type="none"/>
          </a:ln>
        </p:spPr>
      </p:cxnSp>
      <p:cxnSp>
        <p:nvCxnSpPr>
          <p:cNvPr id="2549" name="Google Shape;2549;p104"/>
          <p:cNvCxnSpPr/>
          <p:nvPr/>
        </p:nvCxnSpPr>
        <p:spPr>
          <a:xfrm rot="10800000">
            <a:off x="5352200" y="2490450"/>
            <a:ext cx="2337900" cy="552600"/>
          </a:xfrm>
          <a:prstGeom prst="straightConnector1">
            <a:avLst/>
          </a:prstGeom>
          <a:noFill/>
          <a:ln cap="flat" cmpd="sng" w="19050">
            <a:solidFill>
              <a:schemeClr val="accent1"/>
            </a:solidFill>
            <a:prstDash val="solid"/>
            <a:round/>
            <a:headEnd len="med" w="med" type="none"/>
            <a:tailEnd len="med" w="med" type="none"/>
          </a:ln>
        </p:spPr>
      </p:cxnSp>
      <p:cxnSp>
        <p:nvCxnSpPr>
          <p:cNvPr id="2550" name="Google Shape;2550;p104"/>
          <p:cNvCxnSpPr/>
          <p:nvPr/>
        </p:nvCxnSpPr>
        <p:spPr>
          <a:xfrm rot="10800000">
            <a:off x="5364350" y="2486500"/>
            <a:ext cx="3059700" cy="849300"/>
          </a:xfrm>
          <a:prstGeom prst="straightConnector1">
            <a:avLst/>
          </a:prstGeom>
          <a:noFill/>
          <a:ln cap="flat" cmpd="sng" w="19050">
            <a:solidFill>
              <a:schemeClr val="accent1"/>
            </a:solidFill>
            <a:prstDash val="solid"/>
            <a:round/>
            <a:headEnd len="med" w="med" type="none"/>
            <a:tailEnd len="med" w="med" type="none"/>
          </a:ln>
        </p:spPr>
      </p:cxnSp>
      <p:cxnSp>
        <p:nvCxnSpPr>
          <p:cNvPr id="2551" name="Google Shape;2551;p104"/>
          <p:cNvCxnSpPr/>
          <p:nvPr/>
        </p:nvCxnSpPr>
        <p:spPr>
          <a:xfrm rot="10800000">
            <a:off x="6193325" y="2602075"/>
            <a:ext cx="742200" cy="197700"/>
          </a:xfrm>
          <a:prstGeom prst="straightConnector1">
            <a:avLst/>
          </a:prstGeom>
          <a:noFill/>
          <a:ln cap="flat" cmpd="sng" w="19050">
            <a:solidFill>
              <a:schemeClr val="accent1"/>
            </a:solidFill>
            <a:prstDash val="solid"/>
            <a:round/>
            <a:headEnd len="med" w="med" type="none"/>
            <a:tailEnd len="med" w="med" type="none"/>
          </a:ln>
        </p:spPr>
      </p:cxnSp>
      <p:cxnSp>
        <p:nvCxnSpPr>
          <p:cNvPr id="2552" name="Google Shape;2552;p104"/>
          <p:cNvCxnSpPr/>
          <p:nvPr/>
        </p:nvCxnSpPr>
        <p:spPr>
          <a:xfrm rot="10800000">
            <a:off x="6947750" y="2816325"/>
            <a:ext cx="734100" cy="239100"/>
          </a:xfrm>
          <a:prstGeom prst="straightConnector1">
            <a:avLst/>
          </a:prstGeom>
          <a:noFill/>
          <a:ln cap="flat" cmpd="sng" w="19050">
            <a:solidFill>
              <a:schemeClr val="accent1"/>
            </a:solidFill>
            <a:prstDash val="solid"/>
            <a:round/>
            <a:headEnd len="med" w="med" type="none"/>
            <a:tailEnd len="med" w="med" type="none"/>
          </a:ln>
        </p:spPr>
      </p:cxnSp>
      <p:cxnSp>
        <p:nvCxnSpPr>
          <p:cNvPr id="2553" name="Google Shape;2553;p104"/>
          <p:cNvCxnSpPr/>
          <p:nvPr/>
        </p:nvCxnSpPr>
        <p:spPr>
          <a:xfrm rot="10800000">
            <a:off x="7690175" y="3043225"/>
            <a:ext cx="754500" cy="296700"/>
          </a:xfrm>
          <a:prstGeom prst="straightConnector1">
            <a:avLst/>
          </a:prstGeom>
          <a:noFill/>
          <a:ln cap="flat" cmpd="sng" w="19050">
            <a:solidFill>
              <a:schemeClr val="accent1"/>
            </a:solidFill>
            <a:prstDash val="solid"/>
            <a:round/>
            <a:headEnd len="med" w="med" type="none"/>
            <a:tailEnd len="med" w="med" type="none"/>
          </a:ln>
        </p:spPr>
      </p:cxnSp>
      <p:cxnSp>
        <p:nvCxnSpPr>
          <p:cNvPr id="2554" name="Google Shape;2554;p104"/>
          <p:cNvCxnSpPr/>
          <p:nvPr/>
        </p:nvCxnSpPr>
        <p:spPr>
          <a:xfrm rot="10800000">
            <a:off x="1807250" y="2955400"/>
            <a:ext cx="6633300" cy="396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8" name="Shape 2558"/>
        <p:cNvGrpSpPr/>
        <p:nvPr/>
      </p:nvGrpSpPr>
      <p:grpSpPr>
        <a:xfrm>
          <a:off x="0" y="0"/>
          <a:ext cx="0" cy="0"/>
          <a:chOff x="0" y="0"/>
          <a:chExt cx="0" cy="0"/>
        </a:xfrm>
      </p:grpSpPr>
      <p:sp>
        <p:nvSpPr>
          <p:cNvPr id="2559" name="Google Shape;2559;p10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What now?</a:t>
            </a:r>
            <a:endParaRPr b="1"/>
          </a:p>
        </p:txBody>
      </p:sp>
      <p:sp>
        <p:nvSpPr>
          <p:cNvPr id="2560" name="Google Shape;2560;p10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en">
                <a:solidFill>
                  <a:schemeClr val="dk1"/>
                </a:solidFill>
              </a:rPr>
              <a:t>Breakout rooms diving deeper into our approach</a:t>
            </a:r>
            <a:endParaRPr>
              <a:solidFill>
                <a:schemeClr val="dk1"/>
              </a:solidFill>
            </a:endParaRPr>
          </a:p>
        </p:txBody>
      </p:sp>
      <p:pic>
        <p:nvPicPr>
          <p:cNvPr id="2561" name="Google Shape;2561;p105"/>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562" name="Google Shape;2562;p105"/>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563" name="Google Shape;2563;p105"/>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564" name="Google Shape;2564;p105"/>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
        <p:nvSpPr>
          <p:cNvPr id="2565" name="Google Shape;2565;p105"/>
          <p:cNvSpPr txBox="1"/>
          <p:nvPr/>
        </p:nvSpPr>
        <p:spPr>
          <a:xfrm>
            <a:off x="760000" y="1992575"/>
            <a:ext cx="2333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97A7"/>
                </a:solidFill>
              </a:rPr>
              <a:t>Vision/mission feedback</a:t>
            </a:r>
            <a:endParaRPr b="1">
              <a:solidFill>
                <a:srgbClr val="0097A7"/>
              </a:solidFill>
            </a:endParaRPr>
          </a:p>
        </p:txBody>
      </p:sp>
      <p:sp>
        <p:nvSpPr>
          <p:cNvPr id="2566" name="Google Shape;2566;p105"/>
          <p:cNvSpPr txBox="1"/>
          <p:nvPr/>
        </p:nvSpPr>
        <p:spPr>
          <a:xfrm>
            <a:off x="2371550" y="3087350"/>
            <a:ext cx="2333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97A7"/>
                </a:solidFill>
              </a:rPr>
              <a:t>Deliverables feedback</a:t>
            </a:r>
            <a:endParaRPr b="1">
              <a:solidFill>
                <a:srgbClr val="0097A7"/>
              </a:solidFill>
            </a:endParaRPr>
          </a:p>
        </p:txBody>
      </p:sp>
      <p:sp>
        <p:nvSpPr>
          <p:cNvPr id="2567" name="Google Shape;2567;p105"/>
          <p:cNvSpPr txBox="1"/>
          <p:nvPr/>
        </p:nvSpPr>
        <p:spPr>
          <a:xfrm>
            <a:off x="4968700" y="2054950"/>
            <a:ext cx="23337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97A7"/>
                </a:solidFill>
              </a:rPr>
              <a:t>What should we prioritise to finish by the end of March?</a:t>
            </a:r>
            <a:endParaRPr b="1">
              <a:solidFill>
                <a:srgbClr val="0097A7"/>
              </a:solidFill>
            </a:endParaRPr>
          </a:p>
        </p:txBody>
      </p:sp>
      <p:sp>
        <p:nvSpPr>
          <p:cNvPr id="2568" name="Google Shape;2568;p105"/>
          <p:cNvSpPr txBox="1"/>
          <p:nvPr/>
        </p:nvSpPr>
        <p:spPr>
          <a:xfrm>
            <a:off x="6314075" y="3611500"/>
            <a:ext cx="2333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97A7"/>
                </a:solidFill>
              </a:rPr>
              <a:t>What should we be aiming for post-March?</a:t>
            </a:r>
            <a:endParaRPr b="1">
              <a:solidFill>
                <a:srgbClr val="0097A7"/>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2" name="Shape 2572"/>
        <p:cNvGrpSpPr/>
        <p:nvPr/>
      </p:nvGrpSpPr>
      <p:grpSpPr>
        <a:xfrm>
          <a:off x="0" y="0"/>
          <a:ext cx="0" cy="0"/>
          <a:chOff x="0" y="0"/>
          <a:chExt cx="0" cy="0"/>
        </a:xfrm>
      </p:grpSpPr>
      <p:sp>
        <p:nvSpPr>
          <p:cNvPr id="2573" name="Google Shape;2573;p10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Acknowledgements</a:t>
            </a:r>
            <a:endParaRPr b="1"/>
          </a:p>
        </p:txBody>
      </p:sp>
      <p:sp>
        <p:nvSpPr>
          <p:cNvPr id="2574" name="Google Shape;2574;p10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en">
                <a:solidFill>
                  <a:schemeClr val="dk1"/>
                </a:solidFill>
              </a:rPr>
              <a:t>The Turing Way Community. Illustrations in this deck are created by Scriberia with The Turing Way community, used under a CC-BY 4.0 licence. DOI: 10.5281/zenodo.3332807 </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The Community Management Working group</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DARE UK</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All our 239 members!</a:t>
            </a:r>
            <a:endParaRPr>
              <a:solidFill>
                <a:schemeClr val="dk1"/>
              </a:solidFill>
            </a:endParaRPr>
          </a:p>
        </p:txBody>
      </p:sp>
      <p:pic>
        <p:nvPicPr>
          <p:cNvPr id="2575" name="Google Shape;2575;p106"/>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576" name="Google Shape;2576;p106"/>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577" name="Google Shape;2577;p106"/>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578" name="Google Shape;2578;p106"/>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2" name="Shape 2582"/>
        <p:cNvGrpSpPr/>
        <p:nvPr/>
      </p:nvGrpSpPr>
      <p:grpSpPr>
        <a:xfrm>
          <a:off x="0" y="0"/>
          <a:ext cx="0" cy="0"/>
          <a:chOff x="0" y="0"/>
          <a:chExt cx="0" cy="0"/>
        </a:xfrm>
      </p:grpSpPr>
      <p:sp>
        <p:nvSpPr>
          <p:cNvPr id="2583" name="Google Shape;2583;p10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2584" name="Google Shape;2584;p10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lt2"/>
                </a:solidFill>
              </a:rPr>
              <a:t>13:30 - 13:45 - Welcome and introduction</a:t>
            </a:r>
            <a:endParaRPr>
              <a:solidFill>
                <a:schemeClr val="lt2"/>
              </a:solidFill>
            </a:endParaRPr>
          </a:p>
          <a:p>
            <a:pPr indent="0" lvl="0" marL="0" rtl="0" algn="l">
              <a:spcBef>
                <a:spcPts val="1200"/>
              </a:spcBef>
              <a:spcAft>
                <a:spcPts val="0"/>
              </a:spcAft>
              <a:buNone/>
            </a:pPr>
            <a:r>
              <a:rPr lang="en">
                <a:solidFill>
                  <a:schemeClr val="lt2"/>
                </a:solidFill>
              </a:rPr>
              <a:t>13:45 - 14:30 - ‘Keynote’ - UK TRE Community update</a:t>
            </a:r>
            <a:endParaRPr>
              <a:solidFill>
                <a:schemeClr val="lt2"/>
              </a:solidFill>
            </a:endParaRPr>
          </a:p>
          <a:p>
            <a:pPr indent="0" lvl="0" marL="0" rtl="0" algn="l">
              <a:spcBef>
                <a:spcPts val="1200"/>
              </a:spcBef>
              <a:spcAft>
                <a:spcPts val="0"/>
              </a:spcAft>
              <a:buNone/>
            </a:pPr>
            <a:r>
              <a:rPr b="1" lang="en">
                <a:solidFill>
                  <a:schemeClr val="dk1"/>
                </a:solidFill>
              </a:rPr>
              <a:t>14:30 - 14:45 - Community updates</a:t>
            </a:r>
            <a:endParaRPr b="1">
              <a:solidFill>
                <a:schemeClr val="dk1"/>
              </a:solidFill>
            </a:endParaRPr>
          </a:p>
          <a:p>
            <a:pPr indent="0" lvl="0" marL="0" rtl="0" algn="l">
              <a:spcBef>
                <a:spcPts val="1200"/>
              </a:spcBef>
              <a:spcAft>
                <a:spcPts val="0"/>
              </a:spcAft>
              <a:buNone/>
            </a:pPr>
            <a:r>
              <a:rPr i="1" lang="en">
                <a:solidFill>
                  <a:schemeClr val="lt2"/>
                </a:solidFill>
              </a:rPr>
              <a:t>14:45 - 14:55 - Break</a:t>
            </a:r>
            <a:endParaRPr i="1">
              <a:solidFill>
                <a:schemeClr val="lt2"/>
              </a:solidFill>
            </a:endParaRPr>
          </a:p>
          <a:p>
            <a:pPr indent="0" lvl="0" marL="0" rtl="0" algn="l">
              <a:spcBef>
                <a:spcPts val="1200"/>
              </a:spcBef>
              <a:spcAft>
                <a:spcPts val="0"/>
              </a:spcAft>
              <a:buNone/>
            </a:pPr>
            <a:r>
              <a:rPr lang="en">
                <a:solidFill>
                  <a:schemeClr val="lt2"/>
                </a:solidFill>
              </a:rPr>
              <a:t>15:00 - 15:45 - Breakout session 1</a:t>
            </a:r>
            <a:endParaRPr>
              <a:solidFill>
                <a:schemeClr val="lt2"/>
              </a:solidFill>
            </a:endParaRPr>
          </a:p>
          <a:p>
            <a:pPr indent="0" lvl="0" marL="0" rtl="0" algn="l">
              <a:spcBef>
                <a:spcPts val="1200"/>
              </a:spcBef>
              <a:spcAft>
                <a:spcPts val="0"/>
              </a:spcAft>
              <a:buNone/>
            </a:pPr>
            <a:r>
              <a:rPr i="1" lang="en">
                <a:solidFill>
                  <a:schemeClr val="lt2"/>
                </a:solidFill>
              </a:rPr>
              <a:t>15:45 - 15:55 - Break</a:t>
            </a:r>
            <a:endParaRPr i="1">
              <a:solidFill>
                <a:schemeClr val="lt2"/>
              </a:solidFill>
            </a:endParaRPr>
          </a:p>
          <a:p>
            <a:pPr indent="0" lvl="0" marL="0" rtl="0" algn="l">
              <a:spcBef>
                <a:spcPts val="1200"/>
              </a:spcBef>
              <a:spcAft>
                <a:spcPts val="0"/>
              </a:spcAft>
              <a:buNone/>
            </a:pPr>
            <a:r>
              <a:rPr lang="en">
                <a:solidFill>
                  <a:schemeClr val="lt2"/>
                </a:solidFill>
              </a:rPr>
              <a:t>16:00 - 16:45 - Breakout session 2</a:t>
            </a:r>
            <a:endParaRPr>
              <a:solidFill>
                <a:schemeClr val="lt2"/>
              </a:solidFill>
            </a:endParaRPr>
          </a:p>
          <a:p>
            <a:pPr indent="0" lvl="0" marL="0" rtl="0" algn="l">
              <a:spcBef>
                <a:spcPts val="1200"/>
              </a:spcBef>
              <a:spcAft>
                <a:spcPts val="1200"/>
              </a:spcAft>
              <a:buNone/>
            </a:pPr>
            <a:r>
              <a:rPr lang="en">
                <a:solidFill>
                  <a:schemeClr val="lt2"/>
                </a:solidFill>
              </a:rPr>
              <a:t>16:45 - 17:00 - Wrap up</a:t>
            </a:r>
            <a:endParaRPr>
              <a:solidFill>
                <a:schemeClr val="lt2"/>
              </a:solidFill>
            </a:endParaRPr>
          </a:p>
        </p:txBody>
      </p:sp>
      <p:pic>
        <p:nvPicPr>
          <p:cNvPr id="2585" name="Google Shape;2585;p107"/>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586" name="Google Shape;2586;p107"/>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587" name="Google Shape;2587;p107"/>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588" name="Google Shape;2588;p107"/>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2" name="Shape 2592"/>
        <p:cNvGrpSpPr/>
        <p:nvPr/>
      </p:nvGrpSpPr>
      <p:grpSpPr>
        <a:xfrm>
          <a:off x="0" y="0"/>
          <a:ext cx="0" cy="0"/>
          <a:chOff x="0" y="0"/>
          <a:chExt cx="0" cy="0"/>
        </a:xfrm>
      </p:grpSpPr>
      <p:sp>
        <p:nvSpPr>
          <p:cNvPr id="2593" name="Google Shape;2593;p10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Community updates</a:t>
            </a:r>
            <a:endParaRPr/>
          </a:p>
        </p:txBody>
      </p:sp>
      <p:sp>
        <p:nvSpPr>
          <p:cNvPr id="2594" name="Google Shape;2594;p10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Clr>
                <a:schemeClr val="dk1"/>
              </a:buClr>
              <a:buSzPts val="1800"/>
              <a:buChar char="●"/>
            </a:pPr>
            <a:r>
              <a:rPr lang="en">
                <a:solidFill>
                  <a:schemeClr val="dk1"/>
                </a:solidFill>
              </a:rPr>
              <a:t>SDEs, TREs etc - terminology and definitions working group introduction</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Pete Barnsley &amp; Madalyn Hardaker</a:t>
            </a:r>
            <a:endParaRPr>
              <a:solidFill>
                <a:schemeClr val="dk1"/>
              </a:solidFill>
            </a:endParaRPr>
          </a:p>
          <a:p>
            <a:pPr indent="0" lvl="0" marL="914400" rtl="0" algn="l">
              <a:spcBef>
                <a:spcPts val="1200"/>
              </a:spcBef>
              <a:spcAft>
                <a:spcPts val="0"/>
              </a:spcAft>
              <a:buNone/>
            </a:pPr>
            <a:r>
              <a:t/>
            </a:r>
            <a:endParaRPr>
              <a:solidFill>
                <a:schemeClr val="dk1"/>
              </a:solidFill>
            </a:endParaRPr>
          </a:p>
          <a:p>
            <a:pPr indent="-342900" lvl="0" marL="457200" rtl="0" algn="l">
              <a:spcBef>
                <a:spcPts val="1200"/>
              </a:spcBef>
              <a:spcAft>
                <a:spcPts val="0"/>
              </a:spcAft>
              <a:buClr>
                <a:schemeClr val="dk1"/>
              </a:buClr>
              <a:buSzPts val="1800"/>
              <a:buChar char="●"/>
            </a:pPr>
            <a:r>
              <a:rPr lang="en">
                <a:solidFill>
                  <a:schemeClr val="dk1"/>
                </a:solidFill>
              </a:rPr>
              <a:t>The citizen and their increased / retained agency working group introduction </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Pete Barnsley</a:t>
            </a:r>
            <a:endParaRPr>
              <a:solidFill>
                <a:schemeClr val="dk1"/>
              </a:solidFill>
            </a:endParaRPr>
          </a:p>
          <a:p>
            <a:pPr indent="0" lvl="0" marL="914400" rtl="0" algn="l">
              <a:spcBef>
                <a:spcPts val="1200"/>
              </a:spcBef>
              <a:spcAft>
                <a:spcPts val="0"/>
              </a:spcAft>
              <a:buNone/>
            </a:pPr>
            <a:r>
              <a:t/>
            </a:r>
            <a:endParaRPr>
              <a:solidFill>
                <a:schemeClr val="dk1"/>
              </a:solidFill>
            </a:endParaRPr>
          </a:p>
          <a:p>
            <a:pPr indent="-342900" lvl="0" marL="457200" rtl="0" algn="l">
              <a:spcBef>
                <a:spcPts val="1200"/>
              </a:spcBef>
              <a:spcAft>
                <a:spcPts val="0"/>
              </a:spcAft>
              <a:buClr>
                <a:schemeClr val="dk1"/>
              </a:buClr>
              <a:buSzPts val="1800"/>
              <a:buChar char="●"/>
            </a:pPr>
            <a:r>
              <a:rPr lang="en">
                <a:solidFill>
                  <a:schemeClr val="dk1"/>
                </a:solidFill>
              </a:rPr>
              <a:t>An architecture for extending the domain of control - custody of data working group introduction</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Pete Barnsley</a:t>
            </a:r>
            <a:endParaRPr>
              <a:solidFill>
                <a:schemeClr val="dk1"/>
              </a:solidFill>
            </a:endParaRPr>
          </a:p>
          <a:p>
            <a:pPr indent="0" lvl="0" marL="0" rtl="0" algn="l">
              <a:spcBef>
                <a:spcPts val="1200"/>
              </a:spcBef>
              <a:spcAft>
                <a:spcPts val="1200"/>
              </a:spcAft>
              <a:buNone/>
            </a:pPr>
            <a:r>
              <a:t/>
            </a:r>
            <a:endParaRPr>
              <a:solidFill>
                <a:schemeClr val="dk1"/>
              </a:solidFill>
            </a:endParaRPr>
          </a:p>
        </p:txBody>
      </p:sp>
      <p:pic>
        <p:nvPicPr>
          <p:cNvPr id="2595" name="Google Shape;2595;p108"/>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596" name="Google Shape;2596;p108"/>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597" name="Google Shape;2597;p108"/>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598" name="Google Shape;2598;p108"/>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2" name="Shape 2602"/>
        <p:cNvGrpSpPr/>
        <p:nvPr/>
      </p:nvGrpSpPr>
      <p:grpSpPr>
        <a:xfrm>
          <a:off x="0" y="0"/>
          <a:ext cx="0" cy="0"/>
          <a:chOff x="0" y="0"/>
          <a:chExt cx="0" cy="0"/>
        </a:xfrm>
      </p:grpSpPr>
      <p:pic>
        <p:nvPicPr>
          <p:cNvPr id="2603" name="Google Shape;2603;p109"/>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04" name="Google Shape;2604;p109"/>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05" name="Google Shape;2605;p109"/>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06" name="Google Shape;2606;p109"/>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pic>
        <p:nvPicPr>
          <p:cNvPr id="2607" name="Google Shape;2607;p109"/>
          <p:cNvPicPr preferRelativeResize="0"/>
          <p:nvPr/>
        </p:nvPicPr>
        <p:blipFill>
          <a:blip r:embed="rId4">
            <a:alphaModFix/>
          </a:blip>
          <a:stretch>
            <a:fillRect/>
          </a:stretch>
        </p:blipFill>
        <p:spPr>
          <a:xfrm>
            <a:off x="3549275" y="1549025"/>
            <a:ext cx="2045450" cy="2045450"/>
          </a:xfrm>
          <a:prstGeom prst="rect">
            <a:avLst/>
          </a:prstGeom>
          <a:noFill/>
          <a:ln>
            <a:noFill/>
          </a:ln>
        </p:spPr>
      </p:pic>
      <p:sp>
        <p:nvSpPr>
          <p:cNvPr id="2608" name="Google Shape;2608;p109"/>
          <p:cNvSpPr txBox="1"/>
          <p:nvPr>
            <p:ph type="title"/>
          </p:nvPr>
        </p:nvSpPr>
        <p:spPr>
          <a:xfrm>
            <a:off x="3549300" y="3778775"/>
            <a:ext cx="2045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Break time</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2" name="Shape 2612"/>
        <p:cNvGrpSpPr/>
        <p:nvPr/>
      </p:nvGrpSpPr>
      <p:grpSpPr>
        <a:xfrm>
          <a:off x="0" y="0"/>
          <a:ext cx="0" cy="0"/>
          <a:chOff x="0" y="0"/>
          <a:chExt cx="0" cy="0"/>
        </a:xfrm>
      </p:grpSpPr>
      <p:sp>
        <p:nvSpPr>
          <p:cNvPr id="2613" name="Google Shape;2613;p11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Agenda</a:t>
            </a:r>
            <a:endParaRPr/>
          </a:p>
        </p:txBody>
      </p:sp>
      <p:sp>
        <p:nvSpPr>
          <p:cNvPr id="2614" name="Google Shape;2614;p11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solidFill>
                  <a:schemeClr val="lt2"/>
                </a:solidFill>
              </a:rPr>
              <a:t>13:30 - 13:45 - Welcome and introduction</a:t>
            </a:r>
            <a:endParaRPr>
              <a:solidFill>
                <a:schemeClr val="lt2"/>
              </a:solidFill>
            </a:endParaRPr>
          </a:p>
          <a:p>
            <a:pPr indent="0" lvl="0" marL="0" rtl="0" algn="l">
              <a:spcBef>
                <a:spcPts val="1200"/>
              </a:spcBef>
              <a:spcAft>
                <a:spcPts val="0"/>
              </a:spcAft>
              <a:buNone/>
            </a:pPr>
            <a:r>
              <a:rPr lang="en">
                <a:solidFill>
                  <a:schemeClr val="lt2"/>
                </a:solidFill>
              </a:rPr>
              <a:t>13:45 - 14:30 - ‘Keynote’ - UK TRE Community update</a:t>
            </a:r>
            <a:endParaRPr>
              <a:solidFill>
                <a:schemeClr val="lt2"/>
              </a:solidFill>
            </a:endParaRPr>
          </a:p>
          <a:p>
            <a:pPr indent="0" lvl="0" marL="0" rtl="0" algn="l">
              <a:spcBef>
                <a:spcPts val="1200"/>
              </a:spcBef>
              <a:spcAft>
                <a:spcPts val="0"/>
              </a:spcAft>
              <a:buNone/>
            </a:pPr>
            <a:r>
              <a:rPr lang="en">
                <a:solidFill>
                  <a:schemeClr val="lt2"/>
                </a:solidFill>
              </a:rPr>
              <a:t>14:30 - 14:45 - Community updates</a:t>
            </a:r>
            <a:endParaRPr>
              <a:solidFill>
                <a:schemeClr val="lt2"/>
              </a:solidFill>
            </a:endParaRPr>
          </a:p>
          <a:p>
            <a:pPr indent="0" lvl="0" marL="0" rtl="0" algn="l">
              <a:spcBef>
                <a:spcPts val="1200"/>
              </a:spcBef>
              <a:spcAft>
                <a:spcPts val="0"/>
              </a:spcAft>
              <a:buNone/>
            </a:pPr>
            <a:r>
              <a:rPr i="1" lang="en">
                <a:solidFill>
                  <a:schemeClr val="lt2"/>
                </a:solidFill>
              </a:rPr>
              <a:t>14:45 - 14:55 - Break</a:t>
            </a:r>
            <a:endParaRPr i="1">
              <a:solidFill>
                <a:schemeClr val="lt2"/>
              </a:solidFill>
            </a:endParaRPr>
          </a:p>
          <a:p>
            <a:pPr indent="0" lvl="0" marL="0" rtl="0" algn="l">
              <a:spcBef>
                <a:spcPts val="1200"/>
              </a:spcBef>
              <a:spcAft>
                <a:spcPts val="0"/>
              </a:spcAft>
              <a:buNone/>
            </a:pPr>
            <a:r>
              <a:rPr b="1" lang="en">
                <a:solidFill>
                  <a:schemeClr val="dk1"/>
                </a:solidFill>
              </a:rPr>
              <a:t>15:00 - 15:45 - Breakout session 1</a:t>
            </a:r>
            <a:endParaRPr b="1">
              <a:solidFill>
                <a:schemeClr val="dk1"/>
              </a:solidFill>
            </a:endParaRPr>
          </a:p>
          <a:p>
            <a:pPr indent="0" lvl="0" marL="0" rtl="0" algn="l">
              <a:spcBef>
                <a:spcPts val="1200"/>
              </a:spcBef>
              <a:spcAft>
                <a:spcPts val="0"/>
              </a:spcAft>
              <a:buNone/>
            </a:pPr>
            <a:r>
              <a:rPr i="1" lang="en">
                <a:solidFill>
                  <a:schemeClr val="lt2"/>
                </a:solidFill>
              </a:rPr>
              <a:t>15:45 - 15:55 - Break</a:t>
            </a:r>
            <a:endParaRPr i="1">
              <a:solidFill>
                <a:schemeClr val="lt2"/>
              </a:solidFill>
            </a:endParaRPr>
          </a:p>
          <a:p>
            <a:pPr indent="0" lvl="0" marL="0" rtl="0" algn="l">
              <a:spcBef>
                <a:spcPts val="1200"/>
              </a:spcBef>
              <a:spcAft>
                <a:spcPts val="0"/>
              </a:spcAft>
              <a:buNone/>
            </a:pPr>
            <a:r>
              <a:rPr lang="en">
                <a:solidFill>
                  <a:schemeClr val="lt2"/>
                </a:solidFill>
              </a:rPr>
              <a:t>16:00 - 16:45 - Breakout session 2</a:t>
            </a:r>
            <a:endParaRPr>
              <a:solidFill>
                <a:schemeClr val="lt2"/>
              </a:solidFill>
            </a:endParaRPr>
          </a:p>
          <a:p>
            <a:pPr indent="0" lvl="0" marL="0" rtl="0" algn="l">
              <a:spcBef>
                <a:spcPts val="1200"/>
              </a:spcBef>
              <a:spcAft>
                <a:spcPts val="1200"/>
              </a:spcAft>
              <a:buNone/>
            </a:pPr>
            <a:r>
              <a:rPr lang="en">
                <a:solidFill>
                  <a:schemeClr val="lt2"/>
                </a:solidFill>
              </a:rPr>
              <a:t>16:45 - 17:00 - Wrap up</a:t>
            </a:r>
            <a:endParaRPr>
              <a:solidFill>
                <a:schemeClr val="lt2"/>
              </a:solidFill>
            </a:endParaRPr>
          </a:p>
        </p:txBody>
      </p:sp>
      <p:pic>
        <p:nvPicPr>
          <p:cNvPr id="2615" name="Google Shape;2615;p110"/>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16" name="Google Shape;2616;p110"/>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17" name="Google Shape;2617;p110"/>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18" name="Google Shape;2618;p110"/>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2" name="Shape 2622"/>
        <p:cNvGrpSpPr/>
        <p:nvPr/>
      </p:nvGrpSpPr>
      <p:grpSpPr>
        <a:xfrm>
          <a:off x="0" y="0"/>
          <a:ext cx="0" cy="0"/>
          <a:chOff x="0" y="0"/>
          <a:chExt cx="0" cy="0"/>
        </a:xfrm>
      </p:grpSpPr>
      <p:sp>
        <p:nvSpPr>
          <p:cNvPr id="2623" name="Google Shape;2623;p11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Breakout session 1</a:t>
            </a:r>
            <a:endParaRPr/>
          </a:p>
        </p:txBody>
      </p:sp>
      <p:sp>
        <p:nvSpPr>
          <p:cNvPr id="2624" name="Google Shape;2624;p11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77500" lnSpcReduction="20000"/>
          </a:bodyPr>
          <a:lstStyle/>
          <a:p>
            <a:pPr indent="-317182" lvl="0" marL="457200" rtl="0" algn="l">
              <a:lnSpc>
                <a:spcPct val="150000"/>
              </a:lnSpc>
              <a:spcBef>
                <a:spcPts val="0"/>
              </a:spcBef>
              <a:spcAft>
                <a:spcPts val="0"/>
              </a:spcAft>
              <a:buClr>
                <a:schemeClr val="dk1"/>
              </a:buClr>
              <a:buSzPct val="100000"/>
              <a:buChar char="●"/>
            </a:pPr>
            <a:r>
              <a:rPr b="1" lang="en">
                <a:solidFill>
                  <a:schemeClr val="dk1"/>
                </a:solidFill>
              </a:rPr>
              <a:t>Room 1: </a:t>
            </a:r>
            <a:r>
              <a:rPr lang="en">
                <a:solidFill>
                  <a:schemeClr val="dk1"/>
                </a:solidFill>
              </a:rPr>
              <a:t>Researcher Passports</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2: </a:t>
            </a:r>
            <a:r>
              <a:rPr lang="en">
                <a:solidFill>
                  <a:schemeClr val="dk1"/>
                </a:solidFill>
              </a:rPr>
              <a:t>Evaluation of Automated Output Checking and AI Model Risk Assessment Community of Interest</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3: </a:t>
            </a:r>
            <a:r>
              <a:rPr lang="en">
                <a:solidFill>
                  <a:schemeClr val="dk1"/>
                </a:solidFill>
              </a:rPr>
              <a:t>Data architecture of a TRE with C4 modelling language</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4: </a:t>
            </a:r>
            <a:r>
              <a:rPr lang="en">
                <a:solidFill>
                  <a:schemeClr val="dk1"/>
                </a:solidFill>
              </a:rPr>
              <a:t>Hosting TRE/SDEs locally vs cloud</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5: </a:t>
            </a:r>
            <a:r>
              <a:rPr lang="en">
                <a:solidFill>
                  <a:schemeClr val="dk1"/>
                </a:solidFill>
              </a:rPr>
              <a:t>TRE Federation: appetite for a standards working group(s)?</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6: </a:t>
            </a:r>
            <a:r>
              <a:rPr lang="en">
                <a:solidFill>
                  <a:schemeClr val="dk1"/>
                </a:solidFill>
              </a:rPr>
              <a:t>Community-based efforts and collaborations in public involvement and engagement</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7: </a:t>
            </a:r>
            <a:r>
              <a:rPr lang="en">
                <a:solidFill>
                  <a:schemeClr val="dk1"/>
                </a:solidFill>
              </a:rPr>
              <a:t>Community management feedback</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8: </a:t>
            </a:r>
            <a:r>
              <a:rPr lang="en">
                <a:solidFill>
                  <a:schemeClr val="dk1"/>
                </a:solidFill>
              </a:rPr>
              <a:t>General discussion</a:t>
            </a:r>
            <a:endParaRPr>
              <a:solidFill>
                <a:schemeClr val="dk1"/>
              </a:solidFill>
            </a:endParaRPr>
          </a:p>
          <a:p>
            <a:pPr indent="-317182" lvl="0" marL="457200" rtl="0" algn="l">
              <a:lnSpc>
                <a:spcPct val="150000"/>
              </a:lnSpc>
              <a:spcBef>
                <a:spcPts val="0"/>
              </a:spcBef>
              <a:spcAft>
                <a:spcPts val="0"/>
              </a:spcAft>
              <a:buClr>
                <a:schemeClr val="dk1"/>
              </a:buClr>
              <a:buSzPct val="100000"/>
              <a:buChar char="●"/>
            </a:pPr>
            <a:r>
              <a:rPr b="1" lang="en">
                <a:solidFill>
                  <a:schemeClr val="dk1"/>
                </a:solidFill>
              </a:rPr>
              <a:t>Room 9: </a:t>
            </a:r>
            <a:r>
              <a:rPr lang="en">
                <a:solidFill>
                  <a:schemeClr val="dk1"/>
                </a:solidFill>
              </a:rPr>
              <a:t>General discussion</a:t>
            </a:r>
            <a:endParaRPr>
              <a:solidFill>
                <a:schemeClr val="dk1"/>
              </a:solidFill>
            </a:endParaRPr>
          </a:p>
          <a:p>
            <a:pPr indent="0" lvl="0" marL="0" rtl="0" algn="l">
              <a:spcBef>
                <a:spcPts val="1200"/>
              </a:spcBef>
              <a:spcAft>
                <a:spcPts val="1200"/>
              </a:spcAft>
              <a:buNone/>
            </a:pPr>
            <a:r>
              <a:t/>
            </a:r>
            <a:endParaRPr b="1">
              <a:solidFill>
                <a:schemeClr val="dk1"/>
              </a:solidFill>
            </a:endParaRPr>
          </a:p>
        </p:txBody>
      </p:sp>
      <p:pic>
        <p:nvPicPr>
          <p:cNvPr id="2625" name="Google Shape;2625;p111"/>
          <p:cNvPicPr preferRelativeResize="0"/>
          <p:nvPr/>
        </p:nvPicPr>
        <p:blipFill>
          <a:blip r:embed="rId3">
            <a:alphaModFix/>
          </a:blip>
          <a:stretch>
            <a:fillRect/>
          </a:stretch>
        </p:blipFill>
        <p:spPr>
          <a:xfrm>
            <a:off x="7326277" y="72425"/>
            <a:ext cx="1764849" cy="693701"/>
          </a:xfrm>
          <a:prstGeom prst="rect">
            <a:avLst/>
          </a:prstGeom>
          <a:noFill/>
          <a:ln>
            <a:noFill/>
          </a:ln>
        </p:spPr>
      </p:pic>
      <p:cxnSp>
        <p:nvCxnSpPr>
          <p:cNvPr id="2626" name="Google Shape;2626;p111"/>
          <p:cNvCxnSpPr/>
          <p:nvPr/>
        </p:nvCxnSpPr>
        <p:spPr>
          <a:xfrm>
            <a:off x="315900" y="4872275"/>
            <a:ext cx="8512200" cy="0"/>
          </a:xfrm>
          <a:prstGeom prst="straightConnector1">
            <a:avLst/>
          </a:prstGeom>
          <a:noFill/>
          <a:ln cap="flat" cmpd="sng" w="9525">
            <a:solidFill>
              <a:srgbClr val="595959"/>
            </a:solidFill>
            <a:prstDash val="solid"/>
            <a:round/>
            <a:headEnd len="med" w="med" type="none"/>
            <a:tailEnd len="med" w="med" type="none"/>
          </a:ln>
        </p:spPr>
      </p:cxnSp>
      <p:sp>
        <p:nvSpPr>
          <p:cNvPr id="2627" name="Google Shape;2627;p111"/>
          <p:cNvSpPr txBox="1"/>
          <p:nvPr/>
        </p:nvSpPr>
        <p:spPr>
          <a:xfrm>
            <a:off x="311700" y="4848950"/>
            <a:ext cx="435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5</a:t>
            </a:r>
            <a:r>
              <a:rPr baseline="30000" lang="en" sz="1000"/>
              <a:t>th</a:t>
            </a:r>
            <a:r>
              <a:rPr lang="en" sz="1000"/>
              <a:t> December 2023</a:t>
            </a:r>
            <a:endParaRPr sz="1000"/>
          </a:p>
        </p:txBody>
      </p:sp>
      <p:sp>
        <p:nvSpPr>
          <p:cNvPr id="2628" name="Google Shape;2628;p111"/>
          <p:cNvSpPr txBox="1"/>
          <p:nvPr/>
        </p:nvSpPr>
        <p:spPr>
          <a:xfrm>
            <a:off x="4482000" y="4848950"/>
            <a:ext cx="4350300" cy="338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t>UK TRE Community meeting</a:t>
            </a:r>
            <a:endParaRPr sz="10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