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  <p:sldMasterId id="2147483660" r:id="rId6"/>
  </p:sldMasterIdLst>
  <p:notesMasterIdLst>
    <p:notesMasterId r:id="rId27"/>
  </p:notesMasterIdLst>
  <p:sldIdLst>
    <p:sldId id="256" r:id="rId7"/>
    <p:sldId id="364" r:id="rId8"/>
    <p:sldId id="336" r:id="rId9"/>
    <p:sldId id="382" r:id="rId10"/>
    <p:sldId id="387" r:id="rId11"/>
    <p:sldId id="388" r:id="rId12"/>
    <p:sldId id="389" r:id="rId13"/>
    <p:sldId id="385" r:id="rId14"/>
    <p:sldId id="384" r:id="rId15"/>
    <p:sldId id="383" r:id="rId16"/>
    <p:sldId id="330" r:id="rId17"/>
    <p:sldId id="332" r:id="rId18"/>
    <p:sldId id="334" r:id="rId19"/>
    <p:sldId id="335" r:id="rId20"/>
    <p:sldId id="337" r:id="rId21"/>
    <p:sldId id="365" r:id="rId22"/>
    <p:sldId id="338" r:id="rId23"/>
    <p:sldId id="386" r:id="rId24"/>
    <p:sldId id="390" r:id="rId25"/>
    <p:sldId id="363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Source Code Pro" panose="020B0509030403020204" pitchFamily="49" charset="0"/>
      <p:regular r:id="rId32"/>
      <p:bold r:id="rId33"/>
      <p:italic r:id="rId34"/>
      <p:boldItalic r:id="rId35"/>
    </p:embeddedFont>
    <p:embeddedFont>
      <p:font typeface="Source Code Pro Black" panose="020B0809030403020204" pitchFamily="49" charset="0"/>
      <p:bold r:id="rId36"/>
      <p:boldItalic r:id="rId37"/>
    </p:embeddedFont>
    <p:embeddedFont>
      <p:font typeface="Source Code Pro Light" panose="020B0409030403020204" pitchFamily="49" charset="0"/>
      <p:regular r:id="rId38"/>
      <p:italic r:id="rId39"/>
    </p:embeddedFont>
    <p:embeddedFont>
      <p:font typeface="Source Code Pro Semibold" panose="020B0609030403020204" pitchFamily="49" charset="0"/>
      <p:bold r:id="rId40"/>
      <p:boldItalic r:id="rId41"/>
    </p:embeddedFont>
    <p:embeddedFont>
      <p:font typeface="Source Sans Pro" panose="020B0503030403020204" pitchFamily="34" charset="0"/>
      <p:regular r:id="rId42"/>
      <p:bold r:id="rId43"/>
      <p:italic r:id="rId44"/>
      <p:boldItalic r:id="rId45"/>
    </p:embeddedFont>
    <p:embeddedFont>
      <p:font typeface="Source Sans Pro Black" panose="020B0803030403020204" pitchFamily="34" charset="0"/>
      <p:bold r:id="rId46"/>
      <p:boldItalic r:id="rId47"/>
    </p:embeddedFont>
    <p:embeddedFont>
      <p:font typeface="Source Sans Pro Light" panose="020B0403030403020204" pitchFamily="34" charset="0"/>
      <p:regular r:id="rId48"/>
      <p:italic r:id="rId49"/>
    </p:embeddedFont>
    <p:embeddedFont>
      <p:font typeface="Source Sans Pro Semibold" panose="020B0603030403020204" pitchFamily="34" charset="0"/>
      <p:bold r:id="rId50"/>
      <p:boldItalic r:id="rId51"/>
    </p:embeddedFont>
    <p:embeddedFont>
      <p:font typeface="Source Serif Pro" panose="02040603050405020204" pitchFamily="18" charset="0"/>
      <p:regular r:id="rId52"/>
      <p:bold r:id="rId53"/>
      <p:italic r:id="rId54"/>
      <p:boldItalic r:id="rId55"/>
    </p:embeddedFont>
    <p:embeddedFont>
      <p:font typeface="Source Serif Pro Black" panose="02040903050405020204" pitchFamily="18" charset="0"/>
      <p:bold r:id="rId56"/>
      <p:boldItalic r:id="rId57"/>
    </p:embeddedFont>
    <p:embeddedFont>
      <p:font typeface="Source Serif Pro Light" panose="02040303050405020204" pitchFamily="18" charset="0"/>
      <p:regular r:id="rId58"/>
      <p:italic r:id="rId59"/>
    </p:embeddedFont>
    <p:embeddedFont>
      <p:font typeface="Source Serif Pro Semibold" panose="02040703050405020204" pitchFamily="18" charset="0"/>
      <p:bold r:id="rId60"/>
      <p:boldItalic r:id="rId61"/>
    </p:embeddedFont>
    <p:embeddedFont>
      <p:font typeface="Wingdings 3" panose="05040102010807070707" pitchFamily="18" charset="2"/>
      <p:regular r:id="rId6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74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964" autoAdjust="0"/>
  </p:normalViewPr>
  <p:slideViewPr>
    <p:cSldViewPr>
      <p:cViewPr varScale="1">
        <p:scale>
          <a:sx n="71" d="100"/>
          <a:sy n="71" d="100"/>
        </p:scale>
        <p:origin x="114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787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2.fntdata"/><Relationship Id="rId21" Type="http://schemas.openxmlformats.org/officeDocument/2006/relationships/slide" Target="slides/slide15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font" Target="fonts/font28.fntdata"/><Relationship Id="rId63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54" Type="http://schemas.openxmlformats.org/officeDocument/2006/relationships/font" Target="fonts/font27.fntdata"/><Relationship Id="rId62" Type="http://schemas.openxmlformats.org/officeDocument/2006/relationships/font" Target="fonts/font35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font" Target="fonts/font31.fntdata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font" Target="fonts/font30.fntdata"/><Relationship Id="rId61" Type="http://schemas.openxmlformats.org/officeDocument/2006/relationships/font" Target="fonts/font34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font" Target="fonts/font33.fntdata"/><Relationship Id="rId65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font" Target="fonts/font29.fntdata"/><Relationship Id="rId64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font" Target="fonts/font2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font" Target="fonts/font3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D12FC-A4A3-4671-B01E-66E0339B25E1}" type="datetimeFigureOut">
              <a:rPr lang="de-DE" smtClean="0"/>
              <a:t>27.11.2023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F539F-A302-4111-8C69-2C44405DB3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48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95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793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777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355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0084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136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7384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432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8136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7221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E930-8F88-4EE0-A623-E2193C3967E3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2908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357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543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534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78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512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767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1883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973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F539F-A302-4111-8C69-2C44405DB3C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2558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939" y="4227934"/>
            <a:ext cx="979068" cy="979068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-5830" y="1696444"/>
            <a:ext cx="9149830" cy="1021657"/>
          </a:xfrm>
          <a:prstGeom prst="rect">
            <a:avLst/>
          </a:prstGeom>
          <a:solidFill>
            <a:srgbClr val="C6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-5830" y="2718100"/>
            <a:ext cx="9149830" cy="1021657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5865" b="25865"/>
          <a:stretch/>
        </p:blipFill>
        <p:spPr>
          <a:xfrm>
            <a:off x="536072" y="483518"/>
            <a:ext cx="2713488" cy="478530"/>
          </a:xfrm>
          <a:prstGeom prst="rect">
            <a:avLst/>
          </a:prstGeom>
        </p:spPr>
      </p:pic>
      <p:sp>
        <p:nvSpPr>
          <p:cNvPr id="24" name="Textplatzhalt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793159"/>
            <a:ext cx="5400600" cy="871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 dirty="0">
                <a:latin typeface="Source Sans Pro" pitchFamily="34" charset="0"/>
              </a:rPr>
              <a:t>Formatvorlage des Untertitelmasters durch Klicken bearbeiten</a:t>
            </a:r>
          </a:p>
        </p:txBody>
      </p:sp>
      <p:sp>
        <p:nvSpPr>
          <p:cNvPr id="26" name="Titel 25"/>
          <p:cNvSpPr>
            <a:spLocks noGrp="1"/>
          </p:cNvSpPr>
          <p:nvPr>
            <p:ph type="title"/>
          </p:nvPr>
        </p:nvSpPr>
        <p:spPr>
          <a:xfrm>
            <a:off x="3131840" y="1778647"/>
            <a:ext cx="5400600" cy="85725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3800"/>
              </a:lnSpc>
              <a:defRPr sz="3600">
                <a:solidFill>
                  <a:srgbClr val="58748F"/>
                </a:solidFill>
              </a:defRPr>
            </a:lvl1pPr>
          </a:lstStyle>
          <a:p>
            <a:r>
              <a:rPr lang="de-DE" dirty="0">
                <a:latin typeface="Source Sans Pro" pitchFamily="34" charset="0"/>
              </a:rPr>
              <a:t>Titelmasterformat durch Klicken bearbeiten</a:t>
            </a:r>
          </a:p>
        </p:txBody>
      </p:sp>
      <p:pic>
        <p:nvPicPr>
          <p:cNvPr id="19" name="Grafik 18" descr="Ein Bild, das Gebäude, draußen, Apartmentgebäude, Stadt enthält.&#10;&#10;Automatisch generierte Beschreibung">
            <a:extLst>
              <a:ext uri="{FF2B5EF4-FFF2-40B4-BE49-F238E27FC236}">
                <a16:creationId xmlns:a16="http://schemas.microsoft.com/office/drawing/2014/main" id="{4E952A2F-BD97-4D23-857F-8DAD288629B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39" y="1696444"/>
            <a:ext cx="2614400" cy="204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68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681037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7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52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6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7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8172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olie mit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0" y="897730"/>
            <a:ext cx="9144000" cy="42457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1134803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8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4769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683569" y="681037"/>
            <a:ext cx="7776864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Font </a:t>
            </a:r>
            <a:r>
              <a:rPr lang="de-DE" dirty="0" err="1"/>
              <a:t>samples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7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8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>
            <a:off x="700834" y="1275606"/>
            <a:ext cx="3240000" cy="2377574"/>
          </a:xfrm>
          <a:prstGeom prst="rect">
            <a:avLst/>
          </a:prstGeom>
          <a:noFill/>
        </p:spPr>
        <p:txBody>
          <a:bodyPr wrap="square" numCol="1" spcCol="0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Light" panose="020B0403030403020204" pitchFamily="34" charset="0"/>
              </a:rPr>
              <a:t>Source</a:t>
            </a:r>
            <a:r>
              <a:rPr lang="de-DE" sz="1350" baseline="0" dirty="0">
                <a:latin typeface="Source Sans Pro Light" panose="020B0403030403020204" pitchFamily="34" charset="0"/>
              </a:rPr>
              <a:t> Sans light</a:t>
            </a:r>
            <a:endParaRPr lang="de-DE" sz="1350" dirty="0">
              <a:latin typeface="Source Sans Pro Light" panose="020B04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" panose="020B0503030403020204" pitchFamily="34" charset="0"/>
              </a:rPr>
              <a:t>Source</a:t>
            </a:r>
            <a:r>
              <a:rPr lang="de-DE" sz="1350" baseline="0" dirty="0">
                <a:latin typeface="Source Sans Pro" panose="020B0503030403020204" pitchFamily="34" charset="0"/>
              </a:rPr>
              <a:t> Sans </a:t>
            </a:r>
            <a:r>
              <a:rPr lang="de-DE" sz="1350" baseline="0" dirty="0" err="1">
                <a:latin typeface="Source Sans Pro" panose="020B0503030403020204" pitchFamily="34" charset="0"/>
              </a:rPr>
              <a:t>regular</a:t>
            </a:r>
            <a:endParaRPr lang="de-DE" sz="1350" dirty="0">
              <a:latin typeface="Source Sans Pro" panose="020B05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Semibold" panose="020B0603030403020204" pitchFamily="34" charset="0"/>
              </a:rPr>
              <a:t>Source</a:t>
            </a:r>
            <a:r>
              <a:rPr lang="de-DE" sz="1350" baseline="0" dirty="0">
                <a:latin typeface="Source Sans Pro Semibold" panose="020B0603030403020204" pitchFamily="34" charset="0"/>
              </a:rPr>
              <a:t> Sans </a:t>
            </a:r>
            <a:r>
              <a:rPr lang="de-DE" sz="1350" baseline="0" dirty="0" err="1">
                <a:latin typeface="Source Sans Pro Semibold" panose="020B0603030403020204" pitchFamily="34" charset="0"/>
              </a:rPr>
              <a:t>semibold</a:t>
            </a:r>
            <a:endParaRPr lang="de-DE" sz="1350" dirty="0">
              <a:latin typeface="Source Sans Pro Semibold" panose="020B06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Sans Pro" panose="020B0503030403020204" pitchFamily="34" charset="0"/>
              </a:rPr>
              <a:t>Source</a:t>
            </a:r>
            <a:r>
              <a:rPr lang="de-DE" sz="1350" b="1" baseline="0" dirty="0">
                <a:latin typeface="Source Sans Pro" panose="020B0503030403020204" pitchFamily="34" charset="0"/>
              </a:rPr>
              <a:t> Sans </a:t>
            </a:r>
            <a:r>
              <a:rPr lang="de-DE" sz="1350" b="1" baseline="0" dirty="0" err="1">
                <a:latin typeface="Source Sans Pro" panose="020B0503030403020204" pitchFamily="34" charset="0"/>
              </a:rPr>
              <a:t>bold</a:t>
            </a:r>
            <a:endParaRPr lang="de-DE" sz="1350" b="1" dirty="0">
              <a:latin typeface="Source Sans Pro" panose="020B05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ans Pro Black" panose="020B0803030403020204" pitchFamily="34" charset="0"/>
              </a:rPr>
              <a:t>Source</a:t>
            </a:r>
            <a:r>
              <a:rPr lang="de-DE" sz="1350" baseline="0" dirty="0">
                <a:latin typeface="Source Sans Pro Black" panose="020B0803030403020204" pitchFamily="34" charset="0"/>
              </a:rPr>
              <a:t> Sans </a:t>
            </a:r>
            <a:r>
              <a:rPr lang="de-DE" sz="1350" baseline="0" dirty="0" err="1">
                <a:latin typeface="Source Sans Pro Black" panose="020B0803030403020204" pitchFamily="34" charset="0"/>
              </a:rPr>
              <a:t>black</a:t>
            </a:r>
            <a:endParaRPr lang="de-DE" sz="1350" baseline="0" dirty="0">
              <a:latin typeface="Source Sans Pro Black" panose="020B08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350" dirty="0">
              <a:latin typeface="Source Sans Pro Black" panose="020B0803030403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Source</a:t>
            </a:r>
            <a:r>
              <a:rPr lang="de-DE" sz="1350" baseline="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 Serif light</a:t>
            </a:r>
            <a:endParaRPr lang="de-DE" sz="1350" dirty="0">
              <a:latin typeface="Source Serif Pro Light" panose="02040303050405020204" pitchFamily="18" charset="0"/>
              <a:ea typeface="Source Serif Pro Light" panose="020403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" panose="02040603050405020204" pitchFamily="18" charset="0"/>
              </a:rPr>
              <a:t>Source</a:t>
            </a:r>
            <a:r>
              <a:rPr lang="de-DE" sz="1350" baseline="0" dirty="0">
                <a:latin typeface="Source Serif Pro" panose="02040603050405020204" pitchFamily="18" charset="0"/>
              </a:rPr>
              <a:t> Serif </a:t>
            </a:r>
            <a:r>
              <a:rPr lang="de-DE" sz="1350" baseline="0" dirty="0" err="1">
                <a:latin typeface="Source Serif Pro" panose="02040603050405020204" pitchFamily="18" charset="0"/>
              </a:rPr>
              <a:t>regular</a:t>
            </a:r>
            <a:endParaRPr lang="de-DE" sz="1350" dirty="0">
              <a:latin typeface="Source Serif Pro" panose="020406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Semibold" panose="02040703050405020204" pitchFamily="18" charset="0"/>
              </a:rPr>
              <a:t>Source</a:t>
            </a:r>
            <a:r>
              <a:rPr lang="de-DE" sz="1350" baseline="0" dirty="0">
                <a:latin typeface="Source Serif Pro Semibold" panose="02040703050405020204" pitchFamily="18" charset="0"/>
              </a:rPr>
              <a:t> Serif </a:t>
            </a:r>
            <a:r>
              <a:rPr lang="de-DE" sz="1350" baseline="0" dirty="0" err="1">
                <a:latin typeface="Source Serif Pro Semibold" panose="02040703050405020204" pitchFamily="18" charset="0"/>
              </a:rPr>
              <a:t>semibold</a:t>
            </a:r>
            <a:endParaRPr lang="de-DE" sz="1350" dirty="0">
              <a:latin typeface="Source Serif Pro Semibold" panose="020407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Serif Pro" panose="02040603050405020204" pitchFamily="18" charset="0"/>
              </a:rPr>
              <a:t>Source</a:t>
            </a:r>
            <a:r>
              <a:rPr lang="de-DE" sz="1350" b="1" baseline="0" dirty="0">
                <a:latin typeface="Source Serif Pro" panose="02040603050405020204" pitchFamily="18" charset="0"/>
              </a:rPr>
              <a:t> Serif </a:t>
            </a:r>
            <a:r>
              <a:rPr lang="de-DE" sz="1350" b="1" baseline="0" dirty="0" err="1">
                <a:latin typeface="Source Serif Pro" panose="02040603050405020204" pitchFamily="18" charset="0"/>
              </a:rPr>
              <a:t>bold</a:t>
            </a:r>
            <a:endParaRPr lang="de-DE" sz="1350" b="1" dirty="0">
              <a:latin typeface="Source Serif Pro" panose="020406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Serif Pro Black" panose="02040903050405020204" pitchFamily="18" charset="0"/>
              </a:rPr>
              <a:t>Source</a:t>
            </a:r>
            <a:r>
              <a:rPr lang="de-DE" sz="1350" baseline="0" dirty="0">
                <a:latin typeface="Source Serif Pro Black" panose="02040903050405020204" pitchFamily="18" charset="0"/>
              </a:rPr>
              <a:t> Serif </a:t>
            </a:r>
            <a:r>
              <a:rPr lang="de-DE" sz="1350" baseline="0" dirty="0" err="1">
                <a:latin typeface="Source Serif Pro Black" panose="02040903050405020204" pitchFamily="18" charset="0"/>
              </a:rPr>
              <a:t>black</a:t>
            </a:r>
            <a:endParaRPr lang="de-DE" sz="1350" baseline="0" dirty="0">
              <a:latin typeface="Source Serif Pro Black" panose="02040903050405020204" pitchFamily="18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5220072" y="1275607"/>
            <a:ext cx="3240000" cy="11310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Source</a:t>
            </a:r>
            <a:r>
              <a:rPr lang="de-DE" sz="1350" baseline="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 Code light</a:t>
            </a:r>
            <a:endParaRPr lang="de-DE" sz="1350" dirty="0">
              <a:latin typeface="Source Code Pro Light" panose="020B0409030403020204" pitchFamily="49" charset="0"/>
              <a:ea typeface="Source Serif Pro Light" panose="02040303050405020204" pitchFamily="18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" panose="020B0509030403020204" pitchFamily="49" charset="0"/>
              </a:rPr>
              <a:t>Source</a:t>
            </a:r>
            <a:r>
              <a:rPr lang="de-DE" sz="1350" baseline="0" dirty="0">
                <a:latin typeface="Source Code Pro" panose="020B0509030403020204" pitchFamily="49" charset="0"/>
              </a:rPr>
              <a:t> Code </a:t>
            </a:r>
            <a:r>
              <a:rPr lang="de-DE" sz="1350" baseline="0" dirty="0" err="1">
                <a:latin typeface="Source Code Pro" panose="020B0509030403020204" pitchFamily="49" charset="0"/>
              </a:rPr>
              <a:t>regular</a:t>
            </a:r>
            <a:endParaRPr lang="de-DE" sz="1350" dirty="0">
              <a:latin typeface="Source Code Pro" panose="020B05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Semibold" panose="020B0609030403020204" pitchFamily="49" charset="0"/>
              </a:rPr>
              <a:t>Source</a:t>
            </a:r>
            <a:r>
              <a:rPr lang="de-DE" sz="1350" baseline="0" dirty="0">
                <a:latin typeface="Source Code Pro Semibold" panose="020B0609030403020204" pitchFamily="49" charset="0"/>
              </a:rPr>
              <a:t> Code </a:t>
            </a:r>
            <a:r>
              <a:rPr lang="de-DE" sz="1350" baseline="0" dirty="0" err="1">
                <a:latin typeface="Source Code Pro Semibold" panose="020B0609030403020204" pitchFamily="49" charset="0"/>
              </a:rPr>
              <a:t>semibold</a:t>
            </a:r>
            <a:endParaRPr lang="de-DE" sz="1350" dirty="0">
              <a:latin typeface="Source Code Pro Semibold" panose="020B06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b="1" dirty="0">
                <a:latin typeface="Source Code Pro" panose="020B0509030403020204" pitchFamily="49" charset="0"/>
              </a:rPr>
              <a:t>Source</a:t>
            </a:r>
            <a:r>
              <a:rPr lang="de-DE" sz="1350" b="1" baseline="0" dirty="0">
                <a:latin typeface="Source Code Pro" panose="020B0509030403020204" pitchFamily="49" charset="0"/>
              </a:rPr>
              <a:t> Code </a:t>
            </a:r>
            <a:r>
              <a:rPr lang="de-DE" sz="1350" b="1" baseline="0" dirty="0" err="1">
                <a:latin typeface="Source Code Pro" panose="020B0509030403020204" pitchFamily="49" charset="0"/>
              </a:rPr>
              <a:t>bold</a:t>
            </a:r>
            <a:endParaRPr lang="de-DE" sz="1350" b="1" dirty="0">
              <a:latin typeface="Source Code Pro" panose="020B0509030403020204" pitchFamily="49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50" dirty="0">
                <a:latin typeface="Source Code Pro Black" panose="020B0809030403020204" pitchFamily="49" charset="0"/>
              </a:rPr>
              <a:t>Source</a:t>
            </a:r>
            <a:r>
              <a:rPr lang="de-DE" sz="1350" baseline="0" dirty="0">
                <a:latin typeface="Source Code Pro Black" panose="020B0809030403020204" pitchFamily="49" charset="0"/>
              </a:rPr>
              <a:t> Code </a:t>
            </a:r>
            <a:r>
              <a:rPr lang="de-DE" sz="1350" baseline="0" dirty="0" err="1">
                <a:latin typeface="Source Code Pro Black" panose="020B0809030403020204" pitchFamily="49" charset="0"/>
              </a:rPr>
              <a:t>black</a:t>
            </a:r>
            <a:endParaRPr lang="de-DE" sz="1350" dirty="0">
              <a:latin typeface="Source Code Pro Black" panose="020B08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101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7" y="3208738"/>
            <a:ext cx="601409" cy="494538"/>
          </a:xfrm>
          <a:prstGeom prst="rect">
            <a:avLst/>
          </a:prstGeom>
        </p:spPr>
      </p:pic>
      <p:sp>
        <p:nvSpPr>
          <p:cNvPr id="5" name="Rechteck 4"/>
          <p:cNvSpPr/>
          <p:nvPr userDrawn="1"/>
        </p:nvSpPr>
        <p:spPr>
          <a:xfrm>
            <a:off x="0" y="1992359"/>
            <a:ext cx="9144000" cy="864096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4" y="2208382"/>
            <a:ext cx="7632202" cy="432049"/>
          </a:xfrm>
        </p:spPr>
        <p:txBody>
          <a:bodyPr>
            <a:normAutofit/>
          </a:bodyPr>
          <a:lstStyle>
            <a:lvl1pPr marL="0" indent="0" algn="ctr">
              <a:buNone/>
              <a:defRPr sz="2700">
                <a:solidFill>
                  <a:schemeClr val="bg1"/>
                </a:solidFill>
                <a:latin typeface="Source Sans Pro Light" panose="020B0403030403020204" pitchFamily="34" charset="0"/>
              </a:defRPr>
            </a:lvl1pPr>
          </a:lstStyle>
          <a:p>
            <a:pPr lvl="0"/>
            <a:r>
              <a:rPr lang="en-US" dirty="0"/>
              <a:t>Thank you for your attention</a:t>
            </a:r>
            <a:r>
              <a:rPr lang="de-DE" dirty="0"/>
              <a:t>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0" y="1728617"/>
            <a:ext cx="9144000" cy="263742"/>
          </a:xfrm>
          <a:prstGeom prst="rect">
            <a:avLst/>
          </a:prstGeom>
          <a:solidFill>
            <a:srgbClr val="58748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29147"/>
            <a:ext cx="2182091" cy="45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2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096345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58748F"/>
              </a:buClr>
              <a:buFont typeface="Wingdings" panose="05000000000000000000" pitchFamily="2" charset="2"/>
              <a:buChar char="§"/>
              <a:defRPr sz="3200">
                <a:latin typeface="Source Sans Pro" pitchFamily="34" charset="0"/>
              </a:defRPr>
            </a:lvl1pPr>
            <a:lvl2pPr marL="742950" indent="-28575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2pPr>
            <a:lvl3pPr marL="11430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3pPr>
            <a:lvl4pPr marL="16002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4pPr>
            <a:lvl5pPr marL="2057400" indent="-228600">
              <a:buClr>
                <a:srgbClr val="58748F"/>
              </a:buClr>
              <a:buFont typeface="Wingdings" panose="05000000000000000000" pitchFamily="2" charset="2"/>
              <a:buChar char="§"/>
              <a:defRPr>
                <a:latin typeface="Source Sans Pro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71072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940663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843558"/>
            <a:ext cx="9144000" cy="42999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76000" y="4803998"/>
            <a:ext cx="54438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endParaRPr lang="de-DE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44208" y="4803998"/>
            <a:ext cx="2088232" cy="273844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Source Sans Pro" pitchFamily="34" charset="0"/>
              </a:defRPr>
            </a:lvl1pPr>
          </a:lstStyle>
          <a:p>
            <a:fld id="{09A8107A-2C49-4B82-99C5-F512A9BF1D1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982042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733486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0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rift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 userDrawn="1"/>
        </p:nvSpPr>
        <p:spPr>
          <a:xfrm>
            <a:off x="700834" y="1700808"/>
            <a:ext cx="3240000" cy="3139321"/>
          </a:xfrm>
          <a:prstGeom prst="rect">
            <a:avLst/>
          </a:prstGeom>
          <a:noFill/>
        </p:spPr>
        <p:txBody>
          <a:bodyPr wrap="square" numCol="1" spcCol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" panose="020B0503030403020204" pitchFamily="34" charset="0"/>
              </a:rPr>
              <a:t>Source</a:t>
            </a:r>
            <a:r>
              <a:rPr lang="de-DE" baseline="0" dirty="0">
                <a:latin typeface="Source Sans Pro" panose="020B0503030403020204" pitchFamily="34" charset="0"/>
              </a:rPr>
              <a:t> Sans light</a:t>
            </a:r>
            <a:endParaRPr lang="de-DE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" panose="020B0503030403020204" pitchFamily="34" charset="0"/>
              </a:rPr>
              <a:t>Source</a:t>
            </a:r>
            <a:r>
              <a:rPr lang="de-DE" baseline="0" dirty="0">
                <a:latin typeface="Source Sans Pro" panose="020B0503030403020204" pitchFamily="34" charset="0"/>
              </a:rPr>
              <a:t> Sans </a:t>
            </a:r>
            <a:r>
              <a:rPr lang="de-DE" baseline="0" dirty="0" err="1">
                <a:latin typeface="Source Sans Pro" panose="020B0503030403020204" pitchFamily="34" charset="0"/>
              </a:rPr>
              <a:t>regular</a:t>
            </a:r>
            <a:endParaRPr lang="de-DE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 Semibold" panose="020B0603030403020204" pitchFamily="34" charset="0"/>
              </a:rPr>
              <a:t>Source</a:t>
            </a:r>
            <a:r>
              <a:rPr lang="de-DE" baseline="0" dirty="0">
                <a:latin typeface="Source Sans Pro Semibold" panose="020B0603030403020204" pitchFamily="34" charset="0"/>
              </a:rPr>
              <a:t> Sans </a:t>
            </a:r>
            <a:r>
              <a:rPr lang="de-DE" baseline="0" dirty="0" err="1">
                <a:latin typeface="Source Sans Pro Semibold" panose="020B0603030403020204" pitchFamily="34" charset="0"/>
              </a:rPr>
              <a:t>semibold</a:t>
            </a:r>
            <a:endParaRPr lang="de-DE" dirty="0">
              <a:latin typeface="Source Sans Pro Semibold" panose="020B06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Sans Pro" panose="020B0503030403020204" pitchFamily="34" charset="0"/>
              </a:rPr>
              <a:t>Source</a:t>
            </a:r>
            <a:r>
              <a:rPr lang="de-DE" b="1" baseline="0" dirty="0">
                <a:latin typeface="Source Sans Pro" panose="020B0503030403020204" pitchFamily="34" charset="0"/>
              </a:rPr>
              <a:t> Sans </a:t>
            </a:r>
            <a:r>
              <a:rPr lang="de-DE" b="1" baseline="0" dirty="0" err="1">
                <a:latin typeface="Source Sans Pro" panose="020B0503030403020204" pitchFamily="34" charset="0"/>
              </a:rPr>
              <a:t>bold</a:t>
            </a:r>
            <a:endParaRPr lang="de-DE" b="1" dirty="0">
              <a:latin typeface="Source Sans Pro" panose="020B05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ans Pro Black" panose="020B0803030403020204" pitchFamily="34" charset="0"/>
              </a:rPr>
              <a:t>Source</a:t>
            </a:r>
            <a:r>
              <a:rPr lang="de-DE" baseline="0" dirty="0">
                <a:latin typeface="Source Sans Pro Black" panose="020B0803030403020204" pitchFamily="34" charset="0"/>
              </a:rPr>
              <a:t> Sans </a:t>
            </a:r>
            <a:r>
              <a:rPr lang="de-DE" baseline="0" dirty="0" err="1">
                <a:latin typeface="Source Sans Pro Black" panose="020B0803030403020204" pitchFamily="34" charset="0"/>
              </a:rPr>
              <a:t>black</a:t>
            </a:r>
            <a:endParaRPr lang="de-DE" baseline="0" dirty="0">
              <a:latin typeface="Source Sans Pro Black" panose="020B08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>
              <a:latin typeface="Source Sans Pro Black" panose="020B0803030403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Source</a:t>
            </a:r>
            <a:r>
              <a:rPr lang="de-DE" baseline="0" dirty="0">
                <a:latin typeface="Source Serif Pro Light" panose="02040303050405020204" pitchFamily="18" charset="0"/>
                <a:ea typeface="Source Serif Pro Light" panose="02040303050405020204" pitchFamily="18" charset="0"/>
              </a:rPr>
              <a:t> Serif light</a:t>
            </a:r>
            <a:endParaRPr lang="de-DE" dirty="0">
              <a:latin typeface="Source Serif Pro Light" panose="02040303050405020204" pitchFamily="18" charset="0"/>
              <a:ea typeface="Source Serif Pro Light" panose="020403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" panose="02040603050405020204" pitchFamily="18" charset="0"/>
              </a:rPr>
              <a:t>Source</a:t>
            </a:r>
            <a:r>
              <a:rPr lang="de-DE" baseline="0" dirty="0">
                <a:latin typeface="Source Serif Pro" panose="02040603050405020204" pitchFamily="18" charset="0"/>
              </a:rPr>
              <a:t> Serif </a:t>
            </a:r>
            <a:r>
              <a:rPr lang="de-DE" baseline="0" dirty="0" err="1">
                <a:latin typeface="Source Serif Pro" panose="02040603050405020204" pitchFamily="18" charset="0"/>
              </a:rPr>
              <a:t>regular</a:t>
            </a:r>
            <a:endParaRPr lang="de-DE" dirty="0">
              <a:latin typeface="Source Serif Pro" panose="020406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Semibold" panose="02040703050405020204" pitchFamily="18" charset="0"/>
              </a:rPr>
              <a:t>Source</a:t>
            </a:r>
            <a:r>
              <a:rPr lang="de-DE" baseline="0" dirty="0">
                <a:latin typeface="Source Serif Pro Semibold" panose="02040703050405020204" pitchFamily="18" charset="0"/>
              </a:rPr>
              <a:t> Serif </a:t>
            </a:r>
            <a:r>
              <a:rPr lang="de-DE" baseline="0" dirty="0" err="1">
                <a:latin typeface="Source Serif Pro Semibold" panose="02040703050405020204" pitchFamily="18" charset="0"/>
              </a:rPr>
              <a:t>semibold</a:t>
            </a:r>
            <a:endParaRPr lang="de-DE" dirty="0">
              <a:latin typeface="Source Serif Pro Semibold" panose="020407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Serif Pro" panose="02040603050405020204" pitchFamily="18" charset="0"/>
              </a:rPr>
              <a:t>Source</a:t>
            </a:r>
            <a:r>
              <a:rPr lang="de-DE" b="1" baseline="0" dirty="0">
                <a:latin typeface="Source Serif Pro" panose="02040603050405020204" pitchFamily="18" charset="0"/>
              </a:rPr>
              <a:t> Serif </a:t>
            </a:r>
            <a:r>
              <a:rPr lang="de-DE" b="1" baseline="0" dirty="0" err="1">
                <a:latin typeface="Source Serif Pro" panose="02040603050405020204" pitchFamily="18" charset="0"/>
              </a:rPr>
              <a:t>bold</a:t>
            </a:r>
            <a:endParaRPr lang="de-DE" b="1" dirty="0">
              <a:latin typeface="Source Serif Pro" panose="020406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Serif Pro Black" panose="02040903050405020204" pitchFamily="18" charset="0"/>
              </a:rPr>
              <a:t>Source</a:t>
            </a:r>
            <a:r>
              <a:rPr lang="de-DE" baseline="0" dirty="0">
                <a:latin typeface="Source Serif Pro Black" panose="02040903050405020204" pitchFamily="18" charset="0"/>
              </a:rPr>
              <a:t> Serif </a:t>
            </a:r>
            <a:r>
              <a:rPr lang="de-DE" baseline="0" dirty="0" err="1">
                <a:latin typeface="Source Serif Pro Black" panose="02040903050405020204" pitchFamily="18" charset="0"/>
              </a:rPr>
              <a:t>black</a:t>
            </a:r>
            <a:endParaRPr lang="de-DE" baseline="0" dirty="0">
              <a:latin typeface="Source Serif Pro Black" panose="02040903050405020204" pitchFamily="18" charset="0"/>
            </a:endParaRPr>
          </a:p>
        </p:txBody>
      </p:sp>
      <p:sp>
        <p:nvSpPr>
          <p:cNvPr id="9" name="Rechteck 8"/>
          <p:cNvSpPr/>
          <p:nvPr userDrawn="1"/>
        </p:nvSpPr>
        <p:spPr>
          <a:xfrm>
            <a:off x="5220072" y="1700808"/>
            <a:ext cx="3240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Source</a:t>
            </a:r>
            <a:r>
              <a:rPr lang="de-DE" baseline="0" dirty="0">
                <a:latin typeface="Source Code Pro Light" panose="020B0409030403020204" pitchFamily="49" charset="0"/>
                <a:ea typeface="Source Serif Pro Light" panose="02040303050405020204" pitchFamily="18" charset="0"/>
              </a:rPr>
              <a:t> Code light</a:t>
            </a:r>
            <a:endParaRPr lang="de-DE" dirty="0">
              <a:latin typeface="Source Code Pro Light" panose="020B0409030403020204" pitchFamily="49" charset="0"/>
              <a:ea typeface="Source Serif Pro Light" panose="020403030504050202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" panose="020B0509030403020204" pitchFamily="49" charset="0"/>
              </a:rPr>
              <a:t>Source</a:t>
            </a:r>
            <a:r>
              <a:rPr lang="de-DE" baseline="0" dirty="0">
                <a:latin typeface="Source Code Pro" panose="020B0509030403020204" pitchFamily="49" charset="0"/>
              </a:rPr>
              <a:t> Code </a:t>
            </a:r>
            <a:r>
              <a:rPr lang="de-DE" baseline="0" dirty="0" err="1">
                <a:latin typeface="Source Code Pro" panose="020B0509030403020204" pitchFamily="49" charset="0"/>
              </a:rPr>
              <a:t>regular</a:t>
            </a:r>
            <a:endParaRPr lang="de-DE" dirty="0">
              <a:latin typeface="Source Code Pro" panose="020B05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Semibold" panose="020B0609030403020204" pitchFamily="49" charset="0"/>
              </a:rPr>
              <a:t>Source</a:t>
            </a:r>
            <a:r>
              <a:rPr lang="de-DE" baseline="0" dirty="0">
                <a:latin typeface="Source Code Pro Semibold" panose="020B0609030403020204" pitchFamily="49" charset="0"/>
              </a:rPr>
              <a:t> Code </a:t>
            </a:r>
            <a:r>
              <a:rPr lang="de-DE" baseline="0" dirty="0" err="1">
                <a:latin typeface="Source Code Pro Semibold" panose="020B0609030403020204" pitchFamily="49" charset="0"/>
              </a:rPr>
              <a:t>semibold</a:t>
            </a:r>
            <a:endParaRPr lang="de-DE" dirty="0">
              <a:latin typeface="Source Code Pro Semibold" panose="020B06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>
                <a:latin typeface="Source Code Pro" panose="020B0509030403020204" pitchFamily="49" charset="0"/>
              </a:rPr>
              <a:t>Source</a:t>
            </a:r>
            <a:r>
              <a:rPr lang="de-DE" b="1" baseline="0" dirty="0">
                <a:latin typeface="Source Code Pro" panose="020B0509030403020204" pitchFamily="49" charset="0"/>
              </a:rPr>
              <a:t> Code </a:t>
            </a:r>
            <a:r>
              <a:rPr lang="de-DE" b="1" baseline="0" dirty="0" err="1">
                <a:latin typeface="Source Code Pro" panose="020B0509030403020204" pitchFamily="49" charset="0"/>
              </a:rPr>
              <a:t>bold</a:t>
            </a:r>
            <a:endParaRPr lang="de-DE" b="1" dirty="0">
              <a:latin typeface="Source Code Pro" panose="020B0509030403020204" pitchFamily="49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latin typeface="Source Code Pro Black" panose="020B0809030403020204" pitchFamily="49" charset="0"/>
              </a:rPr>
              <a:t>Source</a:t>
            </a:r>
            <a:r>
              <a:rPr lang="de-DE" baseline="0" dirty="0">
                <a:latin typeface="Source Code Pro Black" panose="020B0809030403020204" pitchFamily="49" charset="0"/>
              </a:rPr>
              <a:t> Code </a:t>
            </a:r>
            <a:r>
              <a:rPr lang="de-DE" baseline="0" dirty="0" err="1">
                <a:latin typeface="Source Code Pro Black" panose="020B0809030403020204" pitchFamily="49" charset="0"/>
              </a:rPr>
              <a:t>black</a:t>
            </a:r>
            <a:endParaRPr lang="de-DE" dirty="0">
              <a:latin typeface="Source Code Pro Black" panose="020B0809030403020204" pitchFamily="49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5865" b="25865"/>
          <a:stretch/>
        </p:blipFill>
        <p:spPr>
          <a:xfrm>
            <a:off x="576000" y="432000"/>
            <a:ext cx="1665421" cy="293701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576000" y="843558"/>
            <a:ext cx="7956440" cy="509588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58748F"/>
                </a:solidFill>
              </a:defRPr>
            </a:lvl1pPr>
          </a:lstStyle>
          <a:p>
            <a:r>
              <a:rPr lang="de-DE" dirty="0"/>
              <a:t>Writing </a:t>
            </a:r>
            <a:r>
              <a:rPr lang="de-DE" dirty="0" err="1"/>
              <a:t>samples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894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992150"/>
            <a:ext cx="9144000" cy="967468"/>
          </a:xfrm>
          <a:prstGeom prst="rect">
            <a:avLst/>
          </a:prstGeom>
          <a:solidFill>
            <a:srgbClr val="C6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750925"/>
            <a:ext cx="3007070" cy="412097"/>
          </a:xfrm>
          <a:prstGeom prst="rect">
            <a:avLst/>
          </a:prstGeom>
        </p:spPr>
      </p:pic>
      <p:sp>
        <p:nvSpPr>
          <p:cNvPr id="8" name="Rechteck 7"/>
          <p:cNvSpPr/>
          <p:nvPr userDrawn="1"/>
        </p:nvSpPr>
        <p:spPr>
          <a:xfrm>
            <a:off x="0" y="2959617"/>
            <a:ext cx="9144000" cy="967468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95936" y="2031690"/>
            <a:ext cx="4896544" cy="864097"/>
          </a:xfrm>
        </p:spPr>
        <p:txBody>
          <a:bodyPr>
            <a:noAutofit/>
          </a:bodyPr>
          <a:lstStyle>
            <a:lvl1pPr algn="l">
              <a:defRPr sz="2400" b="0">
                <a:solidFill>
                  <a:srgbClr val="58748F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995936" y="3057804"/>
            <a:ext cx="4896544" cy="810090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 Light" panose="020B0403030403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59513"/>
            <a:ext cx="792088" cy="488501"/>
          </a:xfrm>
          <a:prstGeom prst="rect">
            <a:avLst/>
          </a:prstGeom>
        </p:spPr>
      </p:pic>
      <p:pic>
        <p:nvPicPr>
          <p:cNvPr id="5" name="Grafik 4" descr="Ein Bild, das Gebäude, draußen, Apartmentgebäude, Stadt enthält.&#10;&#10;Automatisch generierte Beschreibung">
            <a:extLst>
              <a:ext uri="{FF2B5EF4-FFF2-40B4-BE49-F238E27FC236}">
                <a16:creationId xmlns:a16="http://schemas.microsoft.com/office/drawing/2014/main" id="{19AF6949-17A6-492E-83ED-D411A64E5CF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44" y="1991997"/>
            <a:ext cx="3300977" cy="193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92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84214" y="681037"/>
            <a:ext cx="7775575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3570" y="1200150"/>
            <a:ext cx="7776219" cy="358584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 algn="r"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2060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2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684214" y="681037"/>
            <a:ext cx="7775575" cy="382191"/>
          </a:xfrm>
        </p:spPr>
        <p:txBody>
          <a:bodyPr/>
          <a:lstStyle>
            <a:lvl1pPr>
              <a:defRPr b="0"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683570" y="1221600"/>
            <a:ext cx="3744415" cy="356439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3"/>
          </p:nvPr>
        </p:nvSpPr>
        <p:spPr>
          <a:xfrm>
            <a:off x="4716017" y="1221600"/>
            <a:ext cx="3744415" cy="3564396"/>
          </a:xfrm>
        </p:spPr>
        <p:txBody>
          <a:bodyPr/>
          <a:lstStyle>
            <a:lvl1pPr marL="257175" indent="-257175">
              <a:buClr>
                <a:srgbClr val="58748F"/>
              </a:buClr>
              <a:buFont typeface="Wingdings" panose="05000000000000000000" pitchFamily="2" charset="2"/>
              <a:buChar char="§"/>
              <a:defRPr sz="2100"/>
            </a:lvl1pPr>
            <a:lvl2pPr marL="557213" indent="-214313">
              <a:buClr>
                <a:srgbClr val="58748F"/>
              </a:buClr>
              <a:buFont typeface="Wingdings 3" panose="05040102010807070707" pitchFamily="18" charset="2"/>
              <a:buChar char=""/>
              <a:defRPr sz="1800"/>
            </a:lvl2pPr>
            <a:lvl3pPr marL="8572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4pPr>
            <a:lvl5pPr marL="1543050" indent="-171450">
              <a:buClr>
                <a:srgbClr val="58748F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4" y="266700"/>
            <a:ext cx="1638918" cy="224602"/>
          </a:xfrm>
          <a:prstGeom prst="rect">
            <a:avLst/>
          </a:prstGeom>
        </p:spPr>
      </p:pic>
      <p:sp>
        <p:nvSpPr>
          <p:cNvPr id="9" name="Fußzeilenplatzhalter 13"/>
          <p:cNvSpPr>
            <a:spLocks noGrp="1"/>
          </p:cNvSpPr>
          <p:nvPr>
            <p:ph type="ftr" sz="quarter" idx="11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/>
            </a:lvl1pPr>
          </a:lstStyle>
          <a:p>
            <a:endParaRPr lang="de-DE" dirty="0"/>
          </a:p>
        </p:txBody>
      </p:sp>
      <p:sp>
        <p:nvSpPr>
          <p:cNvPr id="11" name="Foliennummernplatzhalter 14"/>
          <p:cNvSpPr>
            <a:spLocks noGrp="1"/>
          </p:cNvSpPr>
          <p:nvPr>
            <p:ph type="sldNum" sz="quarter" idx="12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077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162000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28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9" r:id="rId4"/>
    <p:sldLayoutId id="2147483655" r:id="rId5"/>
    <p:sldLayoutId id="214748365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4214" y="673217"/>
            <a:ext cx="7775575" cy="390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4214" y="1200150"/>
            <a:ext cx="7775575" cy="3585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0" y="0"/>
            <a:ext cx="9144000" cy="141480"/>
          </a:xfrm>
          <a:prstGeom prst="rect">
            <a:avLst/>
          </a:prstGeom>
          <a:solidFill>
            <a:srgbClr val="587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latin typeface="Source Sans Pro" panose="020B0503030403020204" pitchFamily="34" charset="0"/>
            </a:endParaRPr>
          </a:p>
        </p:txBody>
      </p:sp>
      <p:sp>
        <p:nvSpPr>
          <p:cNvPr id="8" name="Fußzeilenplatzhalter 13"/>
          <p:cNvSpPr>
            <a:spLocks noGrp="1"/>
          </p:cNvSpPr>
          <p:nvPr>
            <p:ph type="ftr" sz="quarter" idx="3"/>
          </p:nvPr>
        </p:nvSpPr>
        <p:spPr>
          <a:xfrm>
            <a:off x="700834" y="4894008"/>
            <a:ext cx="5318966" cy="165525"/>
          </a:xfrm>
          <a:prstGeom prst="rect">
            <a:avLst/>
          </a:prstGeom>
        </p:spPr>
        <p:txBody>
          <a:bodyPr/>
          <a:lstStyle>
            <a:lvl1pPr algn="l">
              <a:defRPr sz="750">
                <a:latin typeface="Source Sans Pro" panose="020B0503030403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14"/>
          <p:cNvSpPr>
            <a:spLocks noGrp="1"/>
          </p:cNvSpPr>
          <p:nvPr>
            <p:ph type="sldNum" sz="quarter" idx="4"/>
          </p:nvPr>
        </p:nvSpPr>
        <p:spPr>
          <a:xfrm>
            <a:off x="6516216" y="4894008"/>
            <a:ext cx="1943572" cy="165525"/>
          </a:xfrm>
          <a:prstGeom prst="rect">
            <a:avLst/>
          </a:prstGeom>
        </p:spPr>
        <p:txBody>
          <a:bodyPr/>
          <a:lstStyle>
            <a:lvl1pPr algn="r">
              <a:defRPr sz="750">
                <a:latin typeface="Source Sans Pro" panose="020B0503030403020204" pitchFamily="34" charset="0"/>
              </a:defRPr>
            </a:lvl1pPr>
          </a:lstStyle>
          <a:p>
            <a:fld id="{506DEF79-D5F3-42ED-9335-D73AD216B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964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2700" b="1" kern="1200">
          <a:solidFill>
            <a:srgbClr val="58748F"/>
          </a:solidFill>
          <a:latin typeface="Source Sans Pro" panose="020B0503030403020204" pitchFamily="34" charset="0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Clr>
          <a:srgbClr val="58748F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moeltgen/ColStudie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Wolfgang.Zenk-Moeltgen@gesis.org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1100" dirty="0"/>
              <a:t>Wolfgang Zenk-Möltgen, GESIS – Leibniz Institute </a:t>
            </a:r>
            <a:r>
              <a:rPr lang="de-DE" sz="1100" dirty="0" err="1"/>
              <a:t>for</a:t>
            </a:r>
            <a:r>
              <a:rPr lang="de-DE" sz="1100" dirty="0"/>
              <a:t> </a:t>
            </a:r>
            <a:r>
              <a:rPr lang="de-DE" sz="1100" dirty="0" err="1"/>
              <a:t>the</a:t>
            </a:r>
            <a:r>
              <a:rPr lang="de-DE" sz="1100" dirty="0"/>
              <a:t> </a:t>
            </a:r>
            <a:r>
              <a:rPr lang="de-DE" sz="1100" dirty="0" err="1"/>
              <a:t>Social</a:t>
            </a:r>
            <a:r>
              <a:rPr lang="de-DE" sz="1100" dirty="0"/>
              <a:t> Sciences</a:t>
            </a:r>
          </a:p>
          <a:p>
            <a:endParaRPr lang="de-DE" sz="1000" dirty="0"/>
          </a:p>
          <a:p>
            <a:r>
              <a:rPr lang="en-US" sz="1000" dirty="0"/>
              <a:t>EDDI 2023 – The 15</a:t>
            </a:r>
            <a:r>
              <a:rPr lang="en-US" sz="1000" baseline="30000" dirty="0"/>
              <a:t>th</a:t>
            </a:r>
            <a:r>
              <a:rPr lang="en-US" sz="1000" dirty="0"/>
              <a:t> Annual European DDI User Conference</a:t>
            </a:r>
          </a:p>
          <a:p>
            <a:r>
              <a:rPr lang="en-US" sz="1000" dirty="0"/>
              <a:t>hosted by the Slovenian Social Science Data Archive (ADP)</a:t>
            </a:r>
          </a:p>
          <a:p>
            <a:r>
              <a:rPr lang="en-US" sz="1000" dirty="0"/>
              <a:t>Ljubljana, Slovenia, 27 November – 1 December 2023</a:t>
            </a:r>
            <a:endParaRPr lang="de-DE" sz="1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Implementing Colectica at the GESIS Data Archive</a:t>
            </a:r>
            <a:endParaRPr lang="de-DE" sz="2800" dirty="0"/>
          </a:p>
        </p:txBody>
      </p:sp>
      <p:sp>
        <p:nvSpPr>
          <p:cNvPr id="4" name="Textplatzhalter 5">
            <a:extLst>
              <a:ext uri="{FF2B5EF4-FFF2-40B4-BE49-F238E27FC236}">
                <a16:creationId xmlns:a16="http://schemas.microsoft.com/office/drawing/2014/main" id="{FF33B2F2-48BC-4E18-B83C-76AC82B8AF0C}"/>
              </a:ext>
            </a:extLst>
          </p:cNvPr>
          <p:cNvSpPr txBox="1">
            <a:spLocks/>
          </p:cNvSpPr>
          <p:nvPr/>
        </p:nvSpPr>
        <p:spPr>
          <a:xfrm>
            <a:off x="828230" y="4731990"/>
            <a:ext cx="7632202" cy="29641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None/>
              <a:defRPr sz="2700" kern="1200">
                <a:solidFill>
                  <a:schemeClr val="bg1"/>
                </a:solidFill>
                <a:latin typeface="Source Sans Pro Light" panose="020B0403030403020204" pitchFamily="34" charset="0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1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Source Sans Pro" panose="020B0503030403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>
                <a:solidFill>
                  <a:srgbClr val="58748F"/>
                </a:solidFill>
                <a:ea typeface="Source Sans Pro Light" panose="020B0403030403020204" pitchFamily="34" charset="0"/>
              </a:rPr>
              <a:t>Licensed</a:t>
            </a:r>
            <a:r>
              <a:rPr lang="de-DE" dirty="0">
                <a:solidFill>
                  <a:srgbClr val="58748F"/>
                </a:solidFill>
                <a:ea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58748F"/>
                </a:solidFill>
                <a:ea typeface="Source Sans Pro Light" panose="020B0403030403020204" pitchFamily="34" charset="0"/>
              </a:rPr>
              <a:t>under</a:t>
            </a:r>
            <a:r>
              <a:rPr lang="de-DE" dirty="0">
                <a:solidFill>
                  <a:srgbClr val="58748F"/>
                </a:solidFill>
                <a:ea typeface="Source Sans Pro Light" panose="020B0403030403020204" pitchFamily="34" charset="0"/>
              </a:rPr>
              <a:t> </a:t>
            </a:r>
            <a:r>
              <a:rPr lang="en-US" dirty="0">
                <a:solidFill>
                  <a:srgbClr val="58748F"/>
                </a:solidFill>
                <a:ea typeface="Source Sans Pro Light" panose="020B0403030403020204" pitchFamily="34" charset="0"/>
              </a:rPr>
              <a:t>Creative Commons Attribution 4.0 International (CC BY 4.0)</a:t>
            </a:r>
            <a:endParaRPr lang="de-DE" dirty="0">
              <a:solidFill>
                <a:srgbClr val="58748F"/>
              </a:solidFill>
              <a:ea typeface="Source Sans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95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Policy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migrated</a:t>
            </a:r>
            <a:r>
              <a:rPr lang="de-DE" dirty="0"/>
              <a:t> </a:t>
            </a:r>
            <a:r>
              <a:rPr lang="de-DE" dirty="0" err="1"/>
              <a:t>study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51520" y="1563637"/>
            <a:ext cx="8712968" cy="309634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Currently</a:t>
            </a:r>
          </a:p>
          <a:p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DBKEdit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             ZA7484               1.0.0                   </a:t>
            </a:r>
            <a:r>
              <a:rPr lang="en-US" sz="1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https://doi.org/10.4232/1.13211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dirty="0"/>
              <a:t>New</a:t>
            </a:r>
          </a:p>
          <a:p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DBKEdit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             ZA7484               1.0.0                   </a:t>
            </a:r>
            <a:r>
              <a:rPr lang="en-US" sz="1600" dirty="0">
                <a:latin typeface="Calibri" panose="020F0502020204030204" pitchFamily="34" charset="0"/>
              </a:rPr>
              <a:t>-not published-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Colectica                          ZA7484               1.0.0                   </a:t>
            </a:r>
            <a:r>
              <a:rPr lang="en-US" sz="1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https://doi.org/10.4232/1.13211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Colectica                          ZA7484               2.0.0                   </a:t>
            </a:r>
            <a:r>
              <a:rPr lang="en-US" sz="1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https://doi.org/10.4232/5.ZA7484.2.0.0</a:t>
            </a:r>
          </a:p>
          <a:p>
            <a:endParaRPr lang="en-US" sz="16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dirty="0">
                <a:latin typeface="Calibri" panose="020F0502020204030204" pitchFamily="34" charset="0"/>
              </a:rPr>
              <a:t>Migrated ZA-Numbers stay as four digit numbers, only new studies get five digit numbers</a:t>
            </a:r>
          </a:p>
          <a:p>
            <a:endParaRPr lang="en-US" sz="1600" dirty="0">
              <a:latin typeface="Calibri" panose="020F0502020204030204" pitchFamily="34" charset="0"/>
            </a:endParaRPr>
          </a:p>
          <a:p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345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AF09575-97A2-22AA-46D5-B5059D3A7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50" y="1482599"/>
            <a:ext cx="5002400" cy="27098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2347" y="246888"/>
            <a:ext cx="8179308" cy="1337310"/>
          </a:xfrm>
        </p:spPr>
        <p:txBody>
          <a:bodyPr anchor="b">
            <a:normAutofit/>
          </a:bodyPr>
          <a:lstStyle/>
          <a:p>
            <a:r>
              <a:rPr lang="de-DE" sz="4050" dirty="0" err="1"/>
              <a:t>ColStudies</a:t>
            </a:r>
            <a:r>
              <a:rPr lang="de-DE" sz="4050" dirty="0"/>
              <a:t> </a:t>
            </a:r>
            <a:r>
              <a:rPr lang="de-DE" sz="4050" dirty="0" err="1"/>
              <a:t>Application</a:t>
            </a:r>
            <a:endParaRPr lang="de-DE" sz="405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00650" y="1482599"/>
            <a:ext cx="3461004" cy="31602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75" dirty="0"/>
          </a:p>
          <a:p>
            <a:r>
              <a:rPr lang="en-US" sz="1275" dirty="0"/>
              <a:t>Manage Colectica Studies at DSS</a:t>
            </a:r>
          </a:p>
          <a:p>
            <a:r>
              <a:rPr lang="en-US" sz="1275" dirty="0"/>
              <a:t>Python application</a:t>
            </a:r>
          </a:p>
          <a:p>
            <a:r>
              <a:rPr lang="en-US" sz="1275" dirty="0"/>
              <a:t>Starts a local server that provides the application in a browser</a:t>
            </a:r>
          </a:p>
          <a:p>
            <a:r>
              <a:rPr lang="en-US" sz="1275" dirty="0"/>
              <a:t>Studies within the GESIS Colectica Repository can be accessed</a:t>
            </a:r>
          </a:p>
          <a:p>
            <a:r>
              <a:rPr lang="en-US" sz="1275" dirty="0"/>
              <a:t>When documentation requirements are met, a DOI can be assigned</a:t>
            </a:r>
          </a:p>
          <a:p>
            <a:r>
              <a:rPr lang="en-US" sz="1275" dirty="0"/>
              <a:t>Documentation and data files can be marked for publication</a:t>
            </a:r>
          </a:p>
          <a:p>
            <a:endParaRPr lang="en-US" sz="1275" dirty="0"/>
          </a:p>
          <a:p>
            <a:endParaRPr lang="en-US" sz="1275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539734" y="4767263"/>
            <a:ext cx="975616" cy="273844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450"/>
              </a:spcAft>
            </a:pPr>
            <a:fld id="{506DEF79-D5F3-42ED-9335-D73AD216BB54}" type="slidenum">
              <a:rPr lang="de-DE" smtClean="0"/>
              <a:pPr>
                <a:spcAft>
                  <a:spcPts val="450"/>
                </a:spcAft>
              </a:pPr>
              <a:t>11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49DFCEF-9D5C-1A56-83EC-947FD540C475}"/>
              </a:ext>
            </a:extLst>
          </p:cNvPr>
          <p:cNvSpPr txBox="1"/>
          <p:nvPr/>
        </p:nvSpPr>
        <p:spPr>
          <a:xfrm>
            <a:off x="628650" y="4632722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350">
                <a:hlinkClick r:id="rId4"/>
              </a:rPr>
              <a:t>https://github.com/moeltgen/ColStudies</a:t>
            </a:r>
            <a:r>
              <a:rPr lang="de-DE" sz="135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0242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5CF87A1-4154-C337-FE51-405AC0F09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587937"/>
            <a:ext cx="5303226" cy="311712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2346" y="246888"/>
            <a:ext cx="8179309" cy="1337310"/>
          </a:xfrm>
        </p:spPr>
        <p:txBody>
          <a:bodyPr anchor="b">
            <a:normAutofit/>
          </a:bodyPr>
          <a:lstStyle/>
          <a:p>
            <a:r>
              <a:rPr lang="de-DE" sz="4050" dirty="0" err="1"/>
              <a:t>Getting</a:t>
            </a:r>
            <a:r>
              <a:rPr lang="de-DE" sz="4050" dirty="0"/>
              <a:t> </a:t>
            </a:r>
            <a:r>
              <a:rPr lang="de-DE" sz="4050" dirty="0" err="1"/>
              <a:t>started</a:t>
            </a:r>
            <a:endParaRPr lang="de-DE" sz="405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482738" y="1584198"/>
            <a:ext cx="3178916" cy="30586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75" dirty="0"/>
          </a:p>
          <a:p>
            <a:r>
              <a:rPr lang="en-US" sz="1275" dirty="0"/>
              <a:t>Download the application / git clone</a:t>
            </a:r>
          </a:p>
          <a:p>
            <a:r>
              <a:rPr lang="en-US" sz="1275" dirty="0"/>
              <a:t>If not already done: Install Python 3.x and dependencies</a:t>
            </a:r>
          </a:p>
          <a:p>
            <a:r>
              <a:rPr lang="en-US" sz="1275" dirty="0"/>
              <a:t>Configure connections to Colectica and </a:t>
            </a:r>
            <a:r>
              <a:rPr lang="en-US" sz="1275" dirty="0" err="1"/>
              <a:t>da|ra</a:t>
            </a:r>
            <a:r>
              <a:rPr lang="en-US" sz="1275" dirty="0"/>
              <a:t> in “settings.py”</a:t>
            </a:r>
          </a:p>
          <a:p>
            <a:pPr lvl="1"/>
            <a:r>
              <a:rPr lang="en-US" sz="975" dirty="0" err="1"/>
              <a:t>colecticahostname</a:t>
            </a:r>
            <a:r>
              <a:rPr lang="en-US" sz="975" dirty="0"/>
              <a:t> / </a:t>
            </a:r>
            <a:r>
              <a:rPr lang="en-US" sz="975" dirty="0" err="1"/>
              <a:t>colecticausername</a:t>
            </a:r>
            <a:r>
              <a:rPr lang="en-US" sz="975" dirty="0"/>
              <a:t> / </a:t>
            </a:r>
            <a:r>
              <a:rPr lang="en-US" sz="975" dirty="0" err="1"/>
              <a:t>colecticapassword</a:t>
            </a:r>
            <a:endParaRPr lang="en-US" sz="975" dirty="0"/>
          </a:p>
          <a:p>
            <a:pPr lvl="1"/>
            <a:r>
              <a:rPr lang="en-US" sz="975" dirty="0" err="1"/>
              <a:t>daraapi</a:t>
            </a:r>
            <a:r>
              <a:rPr lang="en-US" sz="975" dirty="0"/>
              <a:t> / </a:t>
            </a:r>
            <a:r>
              <a:rPr lang="en-US" sz="975" dirty="0" err="1"/>
              <a:t>darausername</a:t>
            </a:r>
            <a:r>
              <a:rPr lang="en-US" sz="975" dirty="0"/>
              <a:t> / </a:t>
            </a:r>
            <a:r>
              <a:rPr lang="en-US" sz="975" dirty="0" err="1"/>
              <a:t>darapassword</a:t>
            </a:r>
            <a:endParaRPr lang="en-US" sz="975" dirty="0"/>
          </a:p>
          <a:p>
            <a:r>
              <a:rPr lang="en-US" sz="1275" dirty="0"/>
              <a:t>Configure connections to </a:t>
            </a:r>
            <a:r>
              <a:rPr lang="en-US" sz="1275" dirty="0" err="1"/>
              <a:t>DBKEdit</a:t>
            </a:r>
            <a:r>
              <a:rPr lang="en-US" sz="1275" dirty="0"/>
              <a:t> and STAR</a:t>
            </a:r>
          </a:p>
          <a:p>
            <a:pPr lvl="1"/>
            <a:r>
              <a:rPr lang="en-US" sz="975" dirty="0" err="1"/>
              <a:t>dbkediturl</a:t>
            </a:r>
            <a:r>
              <a:rPr lang="en-US" sz="975" dirty="0"/>
              <a:t> / </a:t>
            </a:r>
            <a:r>
              <a:rPr lang="en-US" sz="975" dirty="0" err="1"/>
              <a:t>dbkeditusername</a:t>
            </a:r>
            <a:r>
              <a:rPr lang="en-US" sz="975" dirty="0"/>
              <a:t> / </a:t>
            </a:r>
            <a:r>
              <a:rPr lang="en-US" sz="975" dirty="0" err="1"/>
              <a:t>dbkeditpassword</a:t>
            </a:r>
            <a:endParaRPr lang="en-US" sz="975" dirty="0"/>
          </a:p>
          <a:p>
            <a:pPr lvl="1"/>
            <a:r>
              <a:rPr lang="en-US" sz="975" dirty="0" err="1"/>
              <a:t>starpath</a:t>
            </a:r>
            <a:endParaRPr lang="en-US" sz="975" dirty="0"/>
          </a:p>
          <a:p>
            <a:r>
              <a:rPr lang="en-US" sz="1275" dirty="0"/>
              <a:t>Run StartColStudies.cmd</a:t>
            </a:r>
          </a:p>
          <a:p>
            <a:endParaRPr lang="en-US" sz="1275" dirty="0"/>
          </a:p>
          <a:p>
            <a:endParaRPr lang="en-US" sz="1275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539734" y="4767263"/>
            <a:ext cx="975616" cy="273844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450"/>
              </a:spcAft>
            </a:pPr>
            <a:fld id="{506DEF79-D5F3-42ED-9335-D73AD216BB54}" type="slidenum">
              <a:rPr lang="de-DE" smtClean="0"/>
              <a:pPr>
                <a:spcAft>
                  <a:spcPts val="450"/>
                </a:spcAft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458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F109E32E-D238-335E-78A2-FCA58F3E5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16" y="2571750"/>
            <a:ext cx="4437684" cy="252073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573CF9D-7F30-8573-6BBB-ABB299E76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753" y="71451"/>
            <a:ext cx="5599931" cy="5021036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1D992BBA-DB9A-A9CF-CED4-3554F7B555EB}"/>
              </a:ext>
            </a:extLst>
          </p:cNvPr>
          <p:cNvSpPr txBox="1"/>
          <p:nvPr/>
        </p:nvSpPr>
        <p:spPr>
          <a:xfrm>
            <a:off x="424543" y="1044601"/>
            <a:ext cx="45720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/>
              <a:t>StartColStudies.cmd</a:t>
            </a:r>
            <a:endParaRPr lang="de-DE" sz="1350"/>
          </a:p>
        </p:txBody>
      </p:sp>
    </p:spTree>
    <p:extLst>
      <p:ext uri="{BB962C8B-B14F-4D97-AF65-F5344CB8AC3E}">
        <p14:creationId xmlns:p14="http://schemas.microsoft.com/office/powerpoint/2010/main" val="4053084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14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FD53857-FF93-B1E2-C851-67A6B85D7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73724"/>
            <a:ext cx="7032905" cy="499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41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15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C9F17B2-A0D8-32BA-9366-5E600B1D5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76" y="134991"/>
            <a:ext cx="6914474" cy="487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2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4CCDBF9-9F67-C8DF-440E-6C36876A4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07" y="168268"/>
            <a:ext cx="6898263" cy="487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3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17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101C42E-1D0D-55A1-C5E8-B2BE77E3B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99" y="171921"/>
            <a:ext cx="6359458" cy="497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1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18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978E164-F159-3320-F748-6F87A3DE8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353146"/>
            <a:ext cx="5170507" cy="4627891"/>
          </a:xfrm>
          <a:prstGeom prst="rect">
            <a:avLst/>
          </a:prstGeom>
        </p:spPr>
      </p:pic>
      <p:sp>
        <p:nvSpPr>
          <p:cNvPr id="6" name="Titel 2">
            <a:extLst>
              <a:ext uri="{FF2B5EF4-FFF2-40B4-BE49-F238E27FC236}">
                <a16:creationId xmlns:a16="http://schemas.microsoft.com/office/drawing/2014/main" id="{595DDC53-A816-8FC5-D246-A40290F8C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843558"/>
            <a:ext cx="7956440" cy="509588"/>
          </a:xfrm>
        </p:spPr>
        <p:txBody>
          <a:bodyPr/>
          <a:lstStyle/>
          <a:p>
            <a:r>
              <a:rPr lang="de-DE" dirty="0" err="1"/>
              <a:t>Results</a:t>
            </a:r>
            <a:r>
              <a:rPr lang="de-DE" dirty="0"/>
              <a:t> at GESIS Search </a:t>
            </a:r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36E4E3F9-AD0B-34AE-CAC8-33687667D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00" y="1563637"/>
            <a:ext cx="3059896" cy="3096345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After publication in the production repository:</a:t>
            </a:r>
          </a:p>
          <a:p>
            <a:r>
              <a:rPr lang="en-US" sz="1600" dirty="0"/>
              <a:t>DOI will point to the GESIS Search landing page</a:t>
            </a:r>
          </a:p>
          <a:p>
            <a:r>
              <a:rPr lang="en-US" sz="1600" dirty="0"/>
              <a:t>Metadata will be searchable</a:t>
            </a:r>
          </a:p>
          <a:p>
            <a:r>
              <a:rPr lang="en-US" sz="1600" dirty="0"/>
              <a:t>Study and Variable level included</a:t>
            </a:r>
          </a:p>
          <a:p>
            <a:r>
              <a:rPr lang="en-US" sz="1600" dirty="0"/>
              <a:t>Datasets and pdf Documents will be downloadable</a:t>
            </a:r>
          </a:p>
          <a:p>
            <a:endParaRPr lang="en-US" sz="1600" dirty="0"/>
          </a:p>
          <a:p>
            <a:pPr marL="0" indent="0">
              <a:buNone/>
            </a:pP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640252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DEF79-D5F3-42ED-9335-D73AD216BB54}" type="slidenum">
              <a:rPr lang="de-DE" smtClean="0"/>
              <a:t>19</a:t>
            </a:fld>
            <a:endParaRPr lang="de-DE"/>
          </a:p>
        </p:txBody>
      </p:sp>
      <p:sp>
        <p:nvSpPr>
          <p:cNvPr id="6" name="Titel 2">
            <a:extLst>
              <a:ext uri="{FF2B5EF4-FFF2-40B4-BE49-F238E27FC236}">
                <a16:creationId xmlns:a16="http://schemas.microsoft.com/office/drawing/2014/main" id="{595DDC53-A816-8FC5-D246-A40290F8C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843558"/>
            <a:ext cx="7956440" cy="509588"/>
          </a:xfrm>
        </p:spPr>
        <p:txBody>
          <a:bodyPr/>
          <a:lstStyle/>
          <a:p>
            <a:r>
              <a:rPr lang="de-DE" dirty="0"/>
              <a:t>Future Work</a:t>
            </a:r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36E4E3F9-AD0B-34AE-CAC8-33687667D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00" y="1563637"/>
            <a:ext cx="7380376" cy="3096345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Go Live</a:t>
            </a:r>
          </a:p>
          <a:p>
            <a:r>
              <a:rPr lang="en-US" sz="1400" dirty="0"/>
              <a:t>Publish the first (new) study via the new workflow</a:t>
            </a:r>
          </a:p>
          <a:p>
            <a:r>
              <a:rPr lang="en-US" sz="1400" dirty="0"/>
              <a:t>Publish the second (updated) study via the new workflow</a:t>
            </a:r>
          </a:p>
          <a:p>
            <a:r>
              <a:rPr lang="en-US" sz="1400" dirty="0"/>
              <a:t>Finish the exports for OAI-PMH use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/>
              <a:t>To improve the publication workflow</a:t>
            </a:r>
          </a:p>
          <a:p>
            <a:r>
              <a:rPr lang="en-US" sz="1400" dirty="0"/>
              <a:t>Find solutions for the (few) missing metadata fields, e.g. free-text fields for date of collection</a:t>
            </a:r>
          </a:p>
          <a:p>
            <a:r>
              <a:rPr lang="en-US" sz="1400" dirty="0"/>
              <a:t>Include study level metadata with the </a:t>
            </a:r>
            <a:r>
              <a:rPr lang="en-US" sz="1400" dirty="0" err="1"/>
              <a:t>ExploreData</a:t>
            </a:r>
            <a:r>
              <a:rPr lang="en-US" sz="1400" dirty="0"/>
              <a:t> index</a:t>
            </a:r>
          </a:p>
          <a:p>
            <a:r>
              <a:rPr lang="en-US" sz="1400" dirty="0"/>
              <a:t>Use the </a:t>
            </a:r>
            <a:r>
              <a:rPr lang="en-US" sz="1400" dirty="0" err="1"/>
              <a:t>DataCite</a:t>
            </a:r>
            <a:r>
              <a:rPr lang="en-US" sz="1400" dirty="0"/>
              <a:t> registration API for DOI assignment</a:t>
            </a:r>
          </a:p>
          <a:p>
            <a:endParaRPr lang="en-US" sz="1400" dirty="0"/>
          </a:p>
          <a:p>
            <a:pPr marL="0" indent="0">
              <a:buNone/>
            </a:pPr>
            <a:r>
              <a:rPr lang="en-US" sz="1400" dirty="0"/>
              <a:t>To leave behind older software tools and consolidate</a:t>
            </a:r>
          </a:p>
          <a:p>
            <a:r>
              <a:rPr lang="en-US" sz="1400" dirty="0"/>
              <a:t>Migrate all existing </a:t>
            </a:r>
            <a:r>
              <a:rPr lang="en-US" sz="1400" dirty="0" err="1"/>
              <a:t>DBKEdit</a:t>
            </a:r>
            <a:r>
              <a:rPr lang="en-US" sz="1400" dirty="0"/>
              <a:t> metadata into Colectica</a:t>
            </a:r>
          </a:p>
          <a:p>
            <a:r>
              <a:rPr lang="en-US" sz="1400" dirty="0"/>
              <a:t>Migrate most GESIS Data Collections with variable level documentation</a:t>
            </a:r>
          </a:p>
          <a:p>
            <a:endParaRPr lang="en-US" sz="1400" dirty="0"/>
          </a:p>
          <a:p>
            <a:pPr marL="0" indent="0">
              <a:buNone/>
            </a:pP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056069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 err="1"/>
              <a:t>Current</a:t>
            </a:r>
            <a:r>
              <a:rPr lang="de-DE" sz="1600" dirty="0"/>
              <a:t> Workflow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Metadata</a:t>
            </a:r>
            <a:r>
              <a:rPr lang="de-DE" sz="1600" dirty="0"/>
              <a:t> Management</a:t>
            </a:r>
          </a:p>
          <a:p>
            <a:pPr lvl="1"/>
            <a:r>
              <a:rPr lang="de-DE" sz="1200" dirty="0"/>
              <a:t>Study and Variable Level</a:t>
            </a:r>
          </a:p>
          <a:p>
            <a:r>
              <a:rPr lang="en-US" sz="1600" dirty="0"/>
              <a:t>Introducing Colectica</a:t>
            </a:r>
          </a:p>
          <a:p>
            <a:pPr lvl="1"/>
            <a:r>
              <a:rPr lang="en-US" sz="1200" dirty="0"/>
              <a:t>Implementation Plan</a:t>
            </a:r>
          </a:p>
          <a:p>
            <a:r>
              <a:rPr lang="en-US" sz="1600" dirty="0"/>
              <a:t>Connecting Colectica to Existing Tools</a:t>
            </a:r>
          </a:p>
          <a:p>
            <a:pPr lvl="1"/>
            <a:r>
              <a:rPr lang="en-US" sz="1200" dirty="0" err="1"/>
              <a:t>ColStudies</a:t>
            </a:r>
            <a:r>
              <a:rPr lang="en-US" sz="1200" dirty="0"/>
              <a:t> application</a:t>
            </a:r>
          </a:p>
          <a:p>
            <a:r>
              <a:rPr lang="en-US" sz="1600" dirty="0"/>
              <a:t>Result in GESIS Search</a:t>
            </a:r>
          </a:p>
          <a:p>
            <a:pPr lvl="1"/>
            <a:r>
              <a:rPr lang="en-US" sz="1200" dirty="0"/>
              <a:t>Search and Download</a:t>
            </a:r>
          </a:p>
          <a:p>
            <a:r>
              <a:rPr lang="en-US" sz="1600" dirty="0"/>
              <a:t>Future work</a:t>
            </a:r>
            <a:endParaRPr lang="de-DE" sz="16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6093471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7F3D6CD-FA2C-4398-8509-3EB9BFC8C7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8D96F5A-6091-40D4-AB9F-CD631183F3DF}"/>
              </a:ext>
            </a:extLst>
          </p:cNvPr>
          <p:cNvSpPr txBox="1"/>
          <p:nvPr/>
        </p:nvSpPr>
        <p:spPr>
          <a:xfrm>
            <a:off x="2358331" y="401191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Contact: </a:t>
            </a:r>
            <a:r>
              <a:rPr lang="de-DE" dirty="0">
                <a:hlinkClick r:id="rId3"/>
              </a:rPr>
              <a:t>Wolfgang.Zenk-Moeltgen@gesis.org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910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Existing</a:t>
            </a:r>
            <a:r>
              <a:rPr lang="de-DE" dirty="0"/>
              <a:t> Workflow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818240D-7AB7-E824-93D6-32D4F09F4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968960"/>
            <a:ext cx="7236296" cy="3157656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4788088" cy="3096345"/>
          </a:xfrm>
        </p:spPr>
        <p:txBody>
          <a:bodyPr/>
          <a:lstStyle/>
          <a:p>
            <a:r>
              <a:rPr lang="en-US" sz="2200" dirty="0" err="1"/>
              <a:t>DBKEdit</a:t>
            </a:r>
            <a:r>
              <a:rPr lang="en-US" sz="2200" dirty="0"/>
              <a:t> for Studies</a:t>
            </a:r>
          </a:p>
          <a:p>
            <a:r>
              <a:rPr lang="en-US" sz="2200" dirty="0"/>
              <a:t>DSDM/convert2xml for Variables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99714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Adding</a:t>
            </a:r>
            <a:r>
              <a:rPr lang="de-DE" dirty="0"/>
              <a:t> Colectica Repository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818240D-7AB7-E824-93D6-32D4F09F4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968960"/>
            <a:ext cx="7236296" cy="3157656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3069286" cy="3096345"/>
          </a:xfrm>
        </p:spPr>
        <p:txBody>
          <a:bodyPr/>
          <a:lstStyle/>
          <a:p>
            <a:r>
              <a:rPr lang="en-US" sz="2200" dirty="0"/>
              <a:t>Colectica for both</a:t>
            </a:r>
          </a:p>
          <a:p>
            <a:r>
              <a:rPr lang="en-US" sz="2200" dirty="0" err="1"/>
              <a:t>DBKEdit</a:t>
            </a:r>
            <a:r>
              <a:rPr lang="en-US" sz="2200" dirty="0"/>
              <a:t> for Studies</a:t>
            </a:r>
          </a:p>
          <a:p>
            <a:r>
              <a:rPr lang="en-US" sz="2200" dirty="0"/>
              <a:t>DSDM/convert2xml for Variables</a:t>
            </a:r>
            <a:endParaRPr lang="de-DE" sz="1800" dirty="0"/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4658E205-17E3-D561-1A51-79C225472ED6}"/>
              </a:ext>
            </a:extLst>
          </p:cNvPr>
          <p:cNvSpPr/>
          <p:nvPr/>
        </p:nvSpPr>
        <p:spPr>
          <a:xfrm>
            <a:off x="3645286" y="1577014"/>
            <a:ext cx="1296144" cy="36004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Colectica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381FABF-2E5C-13EF-63B5-B4888C5A5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765" y="1548079"/>
            <a:ext cx="1057423" cy="409632"/>
          </a:xfrm>
          <a:prstGeom prst="rect">
            <a:avLst/>
          </a:prstGeom>
        </p:spPr>
      </p:pic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640A3A9E-BE02-62AB-30C4-D1936B6E8DE7}"/>
              </a:ext>
            </a:extLst>
          </p:cNvPr>
          <p:cNvCxnSpPr>
            <a:stCxn id="4" idx="3"/>
            <a:endCxn id="7" idx="1"/>
          </p:cNvCxnSpPr>
          <p:nvPr/>
        </p:nvCxnSpPr>
        <p:spPr>
          <a:xfrm flipV="1">
            <a:off x="4941430" y="1752895"/>
            <a:ext cx="265335" cy="4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D79237F3-C514-2416-03B7-369E444D8F46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6264188" y="1752895"/>
            <a:ext cx="1980220" cy="1106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5EA5C28D-4F96-DEC6-0393-1684A4BD9348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293358" y="1937054"/>
            <a:ext cx="1142738" cy="634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E396DE5A-9B80-C066-5A53-90B63633D2C2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293358" y="1937054"/>
            <a:ext cx="1142738" cy="922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BB50989-2E58-F13A-43CA-6593A0616A00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293358" y="1937054"/>
            <a:ext cx="1142738" cy="1786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708022D9-5324-38FE-73C9-083E9E0BDD34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293358" y="1937054"/>
            <a:ext cx="1142738" cy="1138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850EF322-77F7-B376-C286-F9FC426D2EB3}"/>
              </a:ext>
            </a:extLst>
          </p:cNvPr>
          <p:cNvCxnSpPr>
            <a:cxnSpLocks/>
          </p:cNvCxnSpPr>
          <p:nvPr/>
        </p:nvCxnSpPr>
        <p:spPr>
          <a:xfrm flipH="1" flipV="1">
            <a:off x="4067944" y="1968960"/>
            <a:ext cx="144016" cy="2186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757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Colectica Elasticsearch Index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7956440" cy="3096345"/>
          </a:xfrm>
        </p:spPr>
        <p:txBody>
          <a:bodyPr/>
          <a:lstStyle/>
          <a:p>
            <a:r>
              <a:rPr lang="en-US" sz="2200" dirty="0"/>
              <a:t>GESIS Search currently uses Elasticsearch Index</a:t>
            </a:r>
          </a:p>
          <a:p>
            <a:r>
              <a:rPr lang="en-US" sz="2200" dirty="0"/>
              <a:t>Separately for Studies and Variables</a:t>
            </a:r>
          </a:p>
          <a:p>
            <a:r>
              <a:rPr lang="en-US" sz="2200" dirty="0"/>
              <a:t>Colectica will provide both levels</a:t>
            </a:r>
          </a:p>
          <a:p>
            <a:r>
              <a:rPr lang="en-US" sz="2200" dirty="0"/>
              <a:t>Repository needs to be extended with 2 indices</a:t>
            </a:r>
          </a:p>
          <a:p>
            <a:r>
              <a:rPr lang="en-US" sz="2200" dirty="0"/>
              <a:t>Colectica Repository already includes an Elastic index</a:t>
            </a:r>
          </a:p>
          <a:p>
            <a:r>
              <a:rPr lang="en-US" sz="2200" dirty="0"/>
              <a:t>Definition of mappings from DDI3.3 to index fields needed</a:t>
            </a:r>
          </a:p>
          <a:p>
            <a:r>
              <a:rPr lang="en-US" sz="2200" dirty="0"/>
              <a:t>No change at GESIS Search, except that a new source is added</a:t>
            </a:r>
          </a:p>
          <a:p>
            <a:pPr marL="0" indent="0"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4802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Colectica Designer Setup and Use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DC26B00-0A22-3FAE-F4FD-C5B658C08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873" y="2139702"/>
            <a:ext cx="4546600" cy="291909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8EC78EC-26D9-F3F7-A5FE-19052A72F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275" y="1491630"/>
            <a:ext cx="2245995" cy="268160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97F8F34-2EF3-6266-4C3A-BBEB5C7FE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54" y="2917324"/>
            <a:ext cx="4121785" cy="2069465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4121784" cy="3096345"/>
          </a:xfrm>
        </p:spPr>
        <p:txBody>
          <a:bodyPr/>
          <a:lstStyle/>
          <a:p>
            <a:r>
              <a:rPr lang="en-US" sz="1400" dirty="0"/>
              <a:t>Client Installation</a:t>
            </a:r>
          </a:p>
          <a:p>
            <a:r>
              <a:rPr lang="en-US" sz="1400" dirty="0"/>
              <a:t>Configure Languages and Repos</a:t>
            </a:r>
          </a:p>
          <a:p>
            <a:r>
              <a:rPr lang="en-US" sz="1400" dirty="0"/>
              <a:t>Setup Controlled Vocabularies for specific fields</a:t>
            </a:r>
          </a:p>
          <a:p>
            <a:r>
              <a:rPr lang="en-US" sz="1400" dirty="0"/>
              <a:t>Organize the workflow and division of work between different users</a:t>
            </a:r>
          </a:p>
          <a:p>
            <a:endParaRPr lang="en-US" sz="1400" dirty="0"/>
          </a:p>
          <a:p>
            <a:pPr marL="0" indent="0">
              <a:buNone/>
            </a:pP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769115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Colectica Designer Setup and Use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76000" y="1563637"/>
            <a:ext cx="4121784" cy="3096345"/>
          </a:xfrm>
        </p:spPr>
        <p:txBody>
          <a:bodyPr/>
          <a:lstStyle/>
          <a:p>
            <a:r>
              <a:rPr lang="en-US" sz="1400" dirty="0"/>
              <a:t>Importing the SPSS Data</a:t>
            </a:r>
          </a:p>
          <a:p>
            <a:r>
              <a:rPr lang="en-US" sz="1400" dirty="0"/>
              <a:t>Document the dataset</a:t>
            </a:r>
          </a:p>
          <a:p>
            <a:r>
              <a:rPr lang="en-US" sz="1400" dirty="0"/>
              <a:t>Publish (test first)</a:t>
            </a:r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de-DE" sz="11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87353E8-2AAA-F388-2051-D17CCAA27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1504544"/>
            <a:ext cx="3055620" cy="64579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CD401EB-A827-6D43-CF2B-EBC4ADD69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1436" y="1501712"/>
            <a:ext cx="3011170" cy="119951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65D276D-B3CF-B90F-5C8C-777E9048A4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00" y="2301737"/>
            <a:ext cx="4921806" cy="415059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D3EF894-067D-B317-2046-5F3346C0EA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7384" y="3118460"/>
            <a:ext cx="5045488" cy="175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13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Required</a:t>
            </a:r>
            <a:r>
              <a:rPr lang="de-DE" dirty="0"/>
              <a:t> </a:t>
            </a:r>
            <a:r>
              <a:rPr lang="de-DE" dirty="0" err="1"/>
              <a:t>connections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79512" y="1563637"/>
            <a:ext cx="8784976" cy="309634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New study</a:t>
            </a:r>
          </a:p>
          <a:p>
            <a:r>
              <a:rPr lang="en-US" sz="1600" dirty="0">
                <a:latin typeface="Calibri" panose="020F0502020204030204" pitchFamily="34" charset="0"/>
              </a:rPr>
              <a:t>SPSS files, and documents from STAR need to be listed in Colectica study metadata</a:t>
            </a:r>
          </a:p>
          <a:p>
            <a:r>
              <a:rPr lang="en-US" sz="1600" dirty="0">
                <a:latin typeface="Calibri" panose="020F0502020204030204" pitchFamily="34" charset="0"/>
              </a:rPr>
              <a:t>Information about downloadable files needs to be transferred to Download Gateway</a:t>
            </a:r>
          </a:p>
          <a:p>
            <a:r>
              <a:rPr lang="de-DE" sz="1600" dirty="0" err="1">
                <a:latin typeface="Calibri" panose="020F0502020204030204" pitchFamily="34" charset="0"/>
              </a:rPr>
              <a:t>da|ra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registration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of</a:t>
            </a:r>
            <a:r>
              <a:rPr lang="de-DE" sz="1600" dirty="0">
                <a:latin typeface="Calibri" panose="020F0502020204030204" pitchFamily="34" charset="0"/>
              </a:rPr>
              <a:t> DOI </a:t>
            </a:r>
            <a:r>
              <a:rPr lang="de-DE" sz="1600" dirty="0" err="1">
                <a:latin typeface="Calibri" panose="020F0502020204030204" pitchFamily="34" charset="0"/>
              </a:rPr>
              <a:t>names</a:t>
            </a:r>
            <a:r>
              <a:rPr lang="de-DE" sz="1600" dirty="0">
                <a:latin typeface="Calibri" panose="020F0502020204030204" pitchFamily="34" charset="0"/>
              </a:rPr>
              <a:t>: </a:t>
            </a:r>
            <a:r>
              <a:rPr lang="de-DE" sz="1600" dirty="0" err="1">
                <a:latin typeface="Calibri" panose="020F0502020204030204" pitchFamily="34" charset="0"/>
              </a:rPr>
              <a:t>da|ra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metadata</a:t>
            </a:r>
            <a:endParaRPr lang="de-DE" sz="1600" dirty="0">
              <a:latin typeface="Calibri" panose="020F0502020204030204" pitchFamily="34" charset="0"/>
            </a:endParaRPr>
          </a:p>
          <a:p>
            <a:r>
              <a:rPr lang="de-DE" sz="1600" dirty="0">
                <a:latin typeface="Calibri" panose="020F0502020204030204" pitchFamily="34" charset="0"/>
              </a:rPr>
              <a:t>switch </a:t>
            </a:r>
            <a:r>
              <a:rPr lang="de-DE" sz="1600" dirty="0" err="1">
                <a:latin typeface="Calibri" panose="020F0502020204030204" pitchFamily="34" charset="0"/>
              </a:rPr>
              <a:t>later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to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DataCite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for</a:t>
            </a:r>
            <a:r>
              <a:rPr lang="de-DE" sz="1600" dirty="0">
                <a:latin typeface="Calibri" panose="020F0502020204030204" pitchFamily="34" charset="0"/>
              </a:rPr>
              <a:t> all DOI </a:t>
            </a:r>
            <a:r>
              <a:rPr lang="de-DE" sz="1600" dirty="0" err="1">
                <a:latin typeface="Calibri" panose="020F0502020204030204" pitchFamily="34" charset="0"/>
              </a:rPr>
              <a:t>names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of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one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prefix</a:t>
            </a:r>
            <a:r>
              <a:rPr lang="de-DE" sz="1600" dirty="0">
                <a:latin typeface="Calibri" panose="020F0502020204030204" pitchFamily="34" charset="0"/>
              </a:rPr>
              <a:t> at </a:t>
            </a:r>
            <a:r>
              <a:rPr lang="de-DE" sz="1600" dirty="0" err="1">
                <a:latin typeface="Calibri" panose="020F0502020204030204" pitchFamily="34" charset="0"/>
              </a:rPr>
              <a:t>once</a:t>
            </a:r>
            <a:r>
              <a:rPr lang="de-DE" sz="1600" dirty="0">
                <a:latin typeface="Calibri" panose="020F0502020204030204" pitchFamily="34" charset="0"/>
              </a:rPr>
              <a:t>: </a:t>
            </a:r>
            <a:r>
              <a:rPr lang="de-DE" sz="1600" dirty="0" err="1">
                <a:latin typeface="Calibri" panose="020F0502020204030204" pitchFamily="34" charset="0"/>
              </a:rPr>
              <a:t>DataCite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metadata</a:t>
            </a:r>
            <a:endParaRPr lang="de-DE" sz="1600" dirty="0">
              <a:latin typeface="Calibri" panose="020F0502020204030204" pitchFamily="34" charset="0"/>
            </a:endParaRPr>
          </a:p>
          <a:p>
            <a:r>
              <a:rPr lang="de-DE" sz="1600" dirty="0">
                <a:latin typeface="Calibri" panose="020F0502020204030204" pitchFamily="34" charset="0"/>
              </a:rPr>
              <a:t>DDI3.2 </a:t>
            </a:r>
            <a:r>
              <a:rPr lang="de-DE" sz="1600" dirty="0" err="1">
                <a:latin typeface="Calibri" panose="020F0502020204030204" pitchFamily="34" charset="0"/>
              </a:rPr>
              <a:t>needs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to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be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exported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for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integration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into</a:t>
            </a:r>
            <a:r>
              <a:rPr lang="de-DE" sz="1600" dirty="0">
                <a:latin typeface="Calibri" panose="020F0502020204030204" pitchFamily="34" charset="0"/>
              </a:rPr>
              <a:t> OAI-PMH </a:t>
            </a:r>
            <a:r>
              <a:rPr lang="de-DE" sz="1600" dirty="0" err="1">
                <a:latin typeface="Calibri" panose="020F0502020204030204" pitchFamily="34" charset="0"/>
              </a:rPr>
              <a:t>endpoint</a:t>
            </a:r>
            <a:endParaRPr lang="de-DE" sz="1600" dirty="0">
              <a:latin typeface="Calibri" panose="020F0502020204030204" pitchFamily="34" charset="0"/>
            </a:endParaRPr>
          </a:p>
          <a:p>
            <a:r>
              <a:rPr lang="de-DE" sz="1600" dirty="0">
                <a:latin typeface="Calibri" panose="020F0502020204030204" pitchFamily="34" charset="0"/>
              </a:rPr>
              <a:t>DDI2.5 </a:t>
            </a:r>
            <a:r>
              <a:rPr lang="de-DE" sz="1600" dirty="0" err="1">
                <a:latin typeface="Calibri" panose="020F0502020204030204" pitchFamily="34" charset="0"/>
              </a:rPr>
              <a:t>needs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to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be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exported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for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integration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into</a:t>
            </a:r>
            <a:r>
              <a:rPr lang="de-DE" sz="1600" dirty="0">
                <a:latin typeface="Calibri" panose="020F0502020204030204" pitchFamily="34" charset="0"/>
              </a:rPr>
              <a:t> OAI-PMH </a:t>
            </a:r>
            <a:r>
              <a:rPr lang="de-DE" sz="1600" dirty="0" err="1">
                <a:latin typeface="Calibri" panose="020F0502020204030204" pitchFamily="34" charset="0"/>
              </a:rPr>
              <a:t>endpoint</a:t>
            </a:r>
            <a:r>
              <a:rPr lang="de-DE" sz="1600" dirty="0">
                <a:latin typeface="Calibri" panose="020F0502020204030204" pitchFamily="34" charset="0"/>
              </a:rPr>
              <a:t>, </a:t>
            </a:r>
            <a:r>
              <a:rPr lang="de-DE" sz="1600" dirty="0" err="1">
                <a:latin typeface="Calibri" panose="020F0502020204030204" pitchFamily="34" charset="0"/>
              </a:rPr>
              <a:t>for</a:t>
            </a:r>
            <a:r>
              <a:rPr lang="de-DE" sz="1600" dirty="0">
                <a:latin typeface="Calibri" panose="020F0502020204030204" pitchFamily="34" charset="0"/>
              </a:rPr>
              <a:t> CESSDA CDC </a:t>
            </a:r>
          </a:p>
          <a:p>
            <a:r>
              <a:rPr lang="de-DE" sz="1600" dirty="0" err="1">
                <a:latin typeface="Calibri" panose="020F0502020204030204" pitchFamily="34" charset="0"/>
              </a:rPr>
              <a:t>Metadata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needs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to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be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included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into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Solr</a:t>
            </a:r>
            <a:r>
              <a:rPr lang="de-DE" sz="1600" dirty="0">
                <a:latin typeface="Calibri" panose="020F0502020204030204" pitchFamily="34" charset="0"/>
              </a:rPr>
              <a:t> Study Index </a:t>
            </a:r>
            <a:r>
              <a:rPr lang="de-DE" sz="1600" dirty="0" err="1">
                <a:latin typeface="Calibri" panose="020F0502020204030204" pitchFamily="34" charset="0"/>
              </a:rPr>
              <a:t>for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access</a:t>
            </a:r>
            <a:r>
              <a:rPr lang="de-DE" sz="1600" dirty="0">
                <a:latin typeface="Calibri" panose="020F0502020204030204" pitchFamily="34" charset="0"/>
              </a:rPr>
              <a:t> </a:t>
            </a:r>
            <a:r>
              <a:rPr lang="de-DE" sz="1600" dirty="0" err="1">
                <a:latin typeface="Calibri" panose="020F0502020204030204" pitchFamily="34" charset="0"/>
              </a:rPr>
              <a:t>from</a:t>
            </a:r>
            <a:r>
              <a:rPr lang="de-DE" sz="1600" dirty="0">
                <a:latin typeface="Calibri" panose="020F0502020204030204" pitchFamily="34" charset="0"/>
              </a:rPr>
              <a:t> GESIS Search</a:t>
            </a:r>
          </a:p>
          <a:p>
            <a:endParaRPr lang="de-DE" sz="1600" dirty="0">
              <a:latin typeface="Calibri" panose="020F0502020204030204" pitchFamily="34" charset="0"/>
            </a:endParaRPr>
          </a:p>
          <a:p>
            <a:endParaRPr lang="de-DE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13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Policy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study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79512" y="1563637"/>
            <a:ext cx="8784976" cy="309634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New study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Colectica                          ZA12345               1.0.0                   </a:t>
            </a:r>
            <a:r>
              <a:rPr lang="en-US" sz="1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https://doi.org/10.4232/5.ZA12345.1.0.0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Colectica                          ZA12345               2.0.0                  </a:t>
            </a:r>
            <a:r>
              <a:rPr lang="en-US" sz="1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https://doi.org/10.4232/5.ZA12345.2.0.0</a:t>
            </a:r>
          </a:p>
          <a:p>
            <a:endParaRPr lang="en-US" sz="16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dirty="0">
                <a:latin typeface="Calibri" panose="020F0502020204030204" pitchFamily="34" charset="0"/>
              </a:rPr>
              <a:t>ZA-Numbers are extended to five digits</a:t>
            </a:r>
          </a:p>
          <a:p>
            <a:r>
              <a:rPr lang="en-US" sz="1600" dirty="0">
                <a:latin typeface="Calibri" panose="020F0502020204030204" pitchFamily="34" charset="0"/>
              </a:rPr>
              <a:t>ZA-Numbers start with ZA10001 to avoid confusion with old (four digits) numbers</a:t>
            </a:r>
          </a:p>
          <a:p>
            <a:r>
              <a:rPr lang="en-US" sz="1600" dirty="0">
                <a:latin typeface="Calibri" panose="020F0502020204030204" pitchFamily="34" charset="0"/>
              </a:rPr>
              <a:t>DOI Names use the same prefix 10.4232</a:t>
            </a:r>
          </a:p>
          <a:p>
            <a:r>
              <a:rPr lang="en-US" sz="1600" dirty="0">
                <a:latin typeface="Calibri" panose="020F0502020204030204" pitchFamily="34" charset="0"/>
              </a:rPr>
              <a:t>DOI Names for new studies use a suffix starting with “5.” (name with 1.-4. are taken, also 10.)</a:t>
            </a:r>
          </a:p>
          <a:p>
            <a:r>
              <a:rPr lang="en-US" sz="1600" dirty="0">
                <a:latin typeface="Calibri" panose="020F0502020204030204" pitchFamily="34" charset="0"/>
              </a:rPr>
              <a:t>DOI Names for new studies use study number and version number</a:t>
            </a:r>
            <a:endParaRPr lang="de-DE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04817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arissa">
  <a:themeElements>
    <a:clrScheme name="GESIS Farben">
      <a:dk1>
        <a:sysClr val="windowText" lastClr="000000"/>
      </a:dk1>
      <a:lt1>
        <a:srgbClr val="FFFFFF"/>
      </a:lt1>
      <a:dk2>
        <a:srgbClr val="597490"/>
      </a:dk2>
      <a:lt2>
        <a:srgbClr val="F2F2F2"/>
      </a:lt2>
      <a:accent1>
        <a:srgbClr val="FF6400"/>
      </a:accent1>
      <a:accent2>
        <a:srgbClr val="FFC000"/>
      </a:accent2>
      <a:accent3>
        <a:srgbClr val="9BBB59"/>
      </a:accent3>
      <a:accent4>
        <a:srgbClr val="8064A2"/>
      </a:accent4>
      <a:accent5>
        <a:srgbClr val="597490"/>
      </a:accent5>
      <a:accent6>
        <a:srgbClr val="953734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7986CD3EAB9FD4E8583834B02114A36" ma:contentTypeVersion="8" ma:contentTypeDescription="Ein neues Dokument erstellen." ma:contentTypeScope="" ma:versionID="b057d421de2fbef9e03ead46c70d49f1">
  <xsd:schema xmlns:xsd="http://www.w3.org/2001/XMLSchema" xmlns:xs="http://www.w3.org/2001/XMLSchema" xmlns:p="http://schemas.microsoft.com/office/2006/metadata/properties" xmlns:ns1="http://schemas.microsoft.com/sharepoint/v3" xmlns:ns2="8ec5f598-09a5-4f4d-8ba3-f8504e05b148" xmlns:ns3="97d28e5f-86ae-4aa5-b3a4-04adc43ff35d" targetNamespace="http://schemas.microsoft.com/office/2006/metadata/properties" ma:root="true" ma:fieldsID="f58d75fffd2f272f8ee2be4726270f90" ns1:_="" ns2:_="" ns3:_="">
    <xsd:import namespace="http://schemas.microsoft.com/sharepoint/v3"/>
    <xsd:import namespace="8ec5f598-09a5-4f4d-8ba3-f8504e05b148"/>
    <xsd:import namespace="97d28e5f-86ae-4aa5-b3a4-04adc43ff35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Bereich" minOccurs="0"/>
                <xsd:element ref="ns3:Dokumenttyp" minOccurs="0"/>
                <xsd:element ref="ns3:Sprache_x002f_Language" minOccurs="0"/>
                <xsd:element ref="ns3:Publishing_x0020_Year" minOccurs="0"/>
                <xsd:element ref="ns1:DataSource" minOccurs="0"/>
                <xsd:element ref="ns1:RoutingTargetPat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ataSource" ma:index="15" nillable="true" ma:displayName="Datenquelle" ma:description="Die URL zur Datenquelle." ma:internalName="DataSourc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RoutingTargetPath" ma:index="16" nillable="true" ma:displayName="Zielpfad" ma:hidden="true" ma:internalName="RoutingTargetPath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5f598-09a5-4f4d-8ba3-f8504e05b14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d28e5f-86ae-4aa5-b3a4-04adc43ff35d" elementFormDefault="qualified">
    <xsd:import namespace="http://schemas.microsoft.com/office/2006/documentManagement/types"/>
    <xsd:import namespace="http://schemas.microsoft.com/office/infopath/2007/PartnerControls"/>
    <xsd:element name="Bereich" ma:index="11" nillable="true" ma:displayName="Bereich" ma:internalName="Bereich">
      <xsd:simpleType>
        <xsd:restriction base="dms:Text">
          <xsd:maxLength value="255"/>
        </xsd:restriction>
      </xsd:simpleType>
    </xsd:element>
    <xsd:element name="Dokumenttyp" ma:index="12" nillable="true" ma:displayName="Type" ma:internalName="Dokumenttyp">
      <xsd:simpleType>
        <xsd:restriction base="dms:Text">
          <xsd:maxLength value="255"/>
        </xsd:restriction>
      </xsd:simpleType>
    </xsd:element>
    <xsd:element name="Sprache_x002f_Language" ma:index="13" nillable="true" ma:displayName="Language" ma:internalName="Sprache_x002f_Language">
      <xsd:simpleType>
        <xsd:restriction base="dms:Text">
          <xsd:maxLength value="255"/>
        </xsd:restriction>
      </xsd:simpleType>
    </xsd:element>
    <xsd:element name="Publishing_x0020_Year" ma:index="14" nillable="true" ma:displayName="Publishing Year" ma:internalName="Publishing_x0020_Year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outingTargetPath xmlns="http://schemas.microsoft.com/sharepoint/v3" xsi:nil="true"/>
    <Sprache_x002f_Language xmlns="97d28e5f-86ae-4aa5-b3a4-04adc43ff35d">Englisch</Sprache_x002f_Language>
    <Publishing_x0020_Year xmlns="97d28e5f-86ae-4aa5-b3a4-04adc43ff35d" xsi:nil="true"/>
    <Bereich xmlns="97d28e5f-86ae-4aa5-b3a4-04adc43ff35d">Powerpoint</Bereich>
    <DataSource xmlns="http://schemas.microsoft.com/sharepoint/v3">
      <Url xsi:nil="true"/>
      <Description xsi:nil="true"/>
    </DataSource>
    <Dokumenttyp xmlns="97d28e5f-86ae-4aa5-b3a4-04adc43ff35d">pptx</Dokumenttyp>
    <_dlc_DocId xmlns="8ec5f598-09a5-4f4d-8ba3-f8504e05b148">GESISDOC-544667437-156</_dlc_DocId>
    <_dlc_DocIdUrl xmlns="8ec5f598-09a5-4f4d-8ba3-f8504e05b148">
      <Url>http://intranet.gesis.intra/Communication/_layouts/15/DocIdRedir.aspx?ID=GESISDOC-544667437-156</Url>
      <Description>GESISDOC-544667437-156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E74CA5-7550-4279-93D5-FD5465EFAD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ec5f598-09a5-4f4d-8ba3-f8504e05b148"/>
    <ds:schemaRef ds:uri="97d28e5f-86ae-4aa5-b3a4-04adc43ff3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300E81-AE17-482B-9DCF-86D6D0FCF4C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97d28e5f-86ae-4aa5-b3a4-04adc43ff35d"/>
    <ds:schemaRef ds:uri="8ec5f598-09a5-4f4d-8ba3-f8504e05b148"/>
  </ds:schemaRefs>
</ds:datastoreItem>
</file>

<file path=customXml/itemProps3.xml><?xml version="1.0" encoding="utf-8"?>
<ds:datastoreItem xmlns:ds="http://schemas.openxmlformats.org/officeDocument/2006/customXml" ds:itemID="{0EAF1715-0293-4E5D-A5F4-B17CC8CDE0E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691DD0A-5D8F-4E5D-9699-843F466A33D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759</Words>
  <Application>Microsoft Office PowerPoint</Application>
  <PresentationFormat>Bildschirmpräsentation (16:9)</PresentationFormat>
  <Paragraphs>142</Paragraphs>
  <Slides>20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20</vt:i4>
      </vt:variant>
    </vt:vector>
  </HeadingPairs>
  <TitlesOfParts>
    <vt:vector size="38" baseType="lpstr">
      <vt:lpstr>Source Serif Pro Black</vt:lpstr>
      <vt:lpstr>Wingdings 3</vt:lpstr>
      <vt:lpstr>Arial</vt:lpstr>
      <vt:lpstr>Source Serif Pro</vt:lpstr>
      <vt:lpstr>Source Code Pro Black</vt:lpstr>
      <vt:lpstr>Source Serif Pro Light</vt:lpstr>
      <vt:lpstr>Source Code Pro Light</vt:lpstr>
      <vt:lpstr>Source Code Pro</vt:lpstr>
      <vt:lpstr>Source Code Pro Semibold</vt:lpstr>
      <vt:lpstr>Source Serif Pro Semibold</vt:lpstr>
      <vt:lpstr>Source Sans Pro Black</vt:lpstr>
      <vt:lpstr>Source Sans Pro Light</vt:lpstr>
      <vt:lpstr>Source Sans Pro</vt:lpstr>
      <vt:lpstr>Calibri</vt:lpstr>
      <vt:lpstr>Source Sans Pro Semibold</vt:lpstr>
      <vt:lpstr>Wingdings</vt:lpstr>
      <vt:lpstr>Larissa</vt:lpstr>
      <vt:lpstr>1_Larissa</vt:lpstr>
      <vt:lpstr>Implementing Colectica at the GESIS Data Archive</vt:lpstr>
      <vt:lpstr>Outline</vt:lpstr>
      <vt:lpstr>Existing Workflow</vt:lpstr>
      <vt:lpstr>Adding Colectica Repository</vt:lpstr>
      <vt:lpstr>Colectica Elasticsearch Index</vt:lpstr>
      <vt:lpstr>Colectica Designer Setup and Use</vt:lpstr>
      <vt:lpstr>Colectica Designer Setup and Use</vt:lpstr>
      <vt:lpstr>Required connections</vt:lpstr>
      <vt:lpstr>Policy for a new study</vt:lpstr>
      <vt:lpstr>Policy for a migrated study</vt:lpstr>
      <vt:lpstr>ColStudies Application</vt:lpstr>
      <vt:lpstr>Getting started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Results at GESIS Search </vt:lpstr>
      <vt:lpstr>Future Work</vt:lpstr>
      <vt:lpstr>PowerPoint-Präsentation</vt:lpstr>
    </vt:vector>
  </TitlesOfParts>
  <Company>Gesis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Heuser, Holger</dc:creator>
  <cp:lastModifiedBy>Zenk-Möltgen, Wolfgang</cp:lastModifiedBy>
  <cp:revision>154</cp:revision>
  <dcterms:created xsi:type="dcterms:W3CDTF">2020-02-19T13:48:42Z</dcterms:created>
  <dcterms:modified xsi:type="dcterms:W3CDTF">2023-11-27T12:45:01Z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0x010100A7986CD3EAB9FD4E8583834B02114A36</vt:lpwstr>
  </property>
  <property fmtid="{D5CDD505-2E9C-101B-9397-08002B2CF9AE}" pid="3" name="_dlc_DocIdItemGuid">
    <vt:lpwstr>412266d5-3a01-4788-8b29-44d526466494</vt:lpwstr>
  </property>
</Properties>
</file>