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258" r:id="rId3"/>
    <p:sldId id="299" r:id="rId4"/>
    <p:sldId id="264" r:id="rId5"/>
    <p:sldId id="263" r:id="rId6"/>
    <p:sldId id="320" r:id="rId7"/>
    <p:sldId id="265" r:id="rId8"/>
    <p:sldId id="266" r:id="rId9"/>
    <p:sldId id="267" r:id="rId10"/>
    <p:sldId id="268" r:id="rId11"/>
    <p:sldId id="270" r:id="rId12"/>
    <p:sldId id="259" r:id="rId13"/>
    <p:sldId id="271" r:id="rId14"/>
    <p:sldId id="274" r:id="rId15"/>
    <p:sldId id="315" r:id="rId16"/>
    <p:sldId id="272" r:id="rId17"/>
    <p:sldId id="273" r:id="rId18"/>
    <p:sldId id="319" r:id="rId19"/>
    <p:sldId id="276" r:id="rId20"/>
    <p:sldId id="308" r:id="rId21"/>
    <p:sldId id="309" r:id="rId22"/>
    <p:sldId id="310" r:id="rId23"/>
    <p:sldId id="311" r:id="rId24"/>
    <p:sldId id="316" r:id="rId25"/>
    <p:sldId id="318" r:id="rId26"/>
    <p:sldId id="277" r:id="rId27"/>
    <p:sldId id="300" r:id="rId28"/>
    <p:sldId id="317" r:id="rId29"/>
    <p:sldId id="304" r:id="rId30"/>
    <p:sldId id="278" r:id="rId31"/>
    <p:sldId id="279" r:id="rId32"/>
    <p:sldId id="275" r:id="rId33"/>
    <p:sldId id="314" r:id="rId34"/>
    <p:sldId id="280" r:id="rId35"/>
    <p:sldId id="281" r:id="rId36"/>
    <p:sldId id="286" r:id="rId37"/>
    <p:sldId id="287" r:id="rId38"/>
    <p:sldId id="282" r:id="rId39"/>
    <p:sldId id="285" r:id="rId40"/>
    <p:sldId id="284" r:id="rId41"/>
    <p:sldId id="283" r:id="rId42"/>
    <p:sldId id="321" r:id="rId43"/>
    <p:sldId id="322" r:id="rId44"/>
    <p:sldId id="288" r:id="rId45"/>
    <p:sldId id="289" r:id="rId46"/>
    <p:sldId id="290" r:id="rId47"/>
    <p:sldId id="298" r:id="rId48"/>
    <p:sldId id="296" r:id="rId49"/>
    <p:sldId id="297" r:id="rId50"/>
    <p:sldId id="295" r:id="rId51"/>
    <p:sldId id="262" r:id="rId5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7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38" y="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5BB2-5552-4A37-BFD0-AB119A89C59B}" type="datetimeFigureOut">
              <a:rPr lang="fr-FR" smtClean="0"/>
              <a:t>23/09/2019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72599-BE45-474F-8788-64678893BE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0405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EBD3E-AF77-479F-ACF8-60D24D186A5F}" type="datetimeFigureOut">
              <a:rPr lang="da-DK" smtClean="0"/>
              <a:pPr/>
              <a:t>23-09-2019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E058F-3D64-452B-AED7-B561252B1864}" type="slidenum">
              <a:rPr lang="da-DK" smtClean="0"/>
              <a:pPr/>
              <a:t>‹N°›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642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9682956-8E44-4E61-9A81-17F8D19AA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0000" y="1691999"/>
            <a:ext cx="7380000" cy="2376000"/>
          </a:xfrm>
          <a:noFill/>
        </p:spPr>
        <p:txBody>
          <a:bodyPr lIns="0" tIns="0" rIns="360000" bIns="72000" anchor="b" anchorCtr="0">
            <a:no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Undertitel 2">
            <a:extLst>
              <a:ext uri="{FF2B5EF4-FFF2-40B4-BE49-F238E27FC236}">
                <a16:creationId xmlns="" xmlns:a16="http://schemas.microsoft.com/office/drawing/2014/main" id="{55F94B69-B171-416D-9F2A-D0FA8E8DE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0000" y="4140000"/>
            <a:ext cx="7380000" cy="1260000"/>
          </a:xfrm>
          <a:noFill/>
        </p:spPr>
        <p:txBody>
          <a:bodyPr lIns="0" tIns="180000" rIns="0" bIns="180000" anchor="t" anchorCtr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80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 dirty="0"/>
          </a:p>
        </p:txBody>
      </p:sp>
      <p:sp>
        <p:nvSpPr>
          <p:cNvPr id="5" name="Pladsholder til tekst 4">
            <a:extLst>
              <a:ext uri="{FF2B5EF4-FFF2-40B4-BE49-F238E27FC236}">
                <a16:creationId xmlns="" xmlns:a16="http://schemas.microsoft.com/office/drawing/2014/main" id="{3EC53E3D-0F77-450A-966E-0EEFEBC7FD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79998" y="5346000"/>
            <a:ext cx="7380001" cy="1080000"/>
          </a:xfrm>
          <a:noFill/>
        </p:spPr>
        <p:txBody>
          <a:bodyPr lIns="0" tIns="180000" rIns="0" bIns="360000" anchor="t" anchorCtr="0"/>
          <a:lstStyle>
            <a:lvl1pPr marL="0" indent="0"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uppe 7">
            <a:extLst>
              <a:ext uri="{FF2B5EF4-FFF2-40B4-BE49-F238E27FC236}">
                <a16:creationId xmlns="" xmlns:a16="http://schemas.microsoft.com/office/drawing/2014/main" id="{927C0733-AA50-40CE-94CE-766F86E21FE7}"/>
              </a:ext>
            </a:extLst>
          </p:cNvPr>
          <p:cNvGrpSpPr/>
          <p:nvPr userDrawn="1"/>
        </p:nvGrpSpPr>
        <p:grpSpPr>
          <a:xfrm>
            <a:off x="943200" y="314252"/>
            <a:ext cx="2371532" cy="939616"/>
            <a:chOff x="547287" y="314252"/>
            <a:chExt cx="2371532" cy="939616"/>
          </a:xfrm>
        </p:grpSpPr>
        <p:pic>
          <p:nvPicPr>
            <p:cNvPr id="9" name="Billede 8">
              <a:extLst>
                <a:ext uri="{FF2B5EF4-FFF2-40B4-BE49-F238E27FC236}">
                  <a16:creationId xmlns="" xmlns:a16="http://schemas.microsoft.com/office/drawing/2014/main" id="{05FC8437-26A3-491F-86EB-D0C96B40D3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87" y="995218"/>
              <a:ext cx="2371532" cy="258650"/>
            </a:xfrm>
            <a:prstGeom prst="rect">
              <a:avLst/>
            </a:prstGeom>
          </p:spPr>
        </p:pic>
        <p:pic>
          <p:nvPicPr>
            <p:cNvPr id="11" name="Billede 10">
              <a:extLst>
                <a:ext uri="{FF2B5EF4-FFF2-40B4-BE49-F238E27FC236}">
                  <a16:creationId xmlns="" xmlns:a16="http://schemas.microsoft.com/office/drawing/2014/main" id="{7C85021B-2492-435B-AFAD-8614CE0B3C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730" y="314252"/>
              <a:ext cx="2001600" cy="6549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1047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small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400"/>
              </a:lnSpc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9000000" y="6480000"/>
            <a:ext cx="1800000" cy="180000"/>
          </a:xfrm>
        </p:spPr>
        <p:txBody>
          <a:bodyPr/>
          <a:lstStyle/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6B9770CD-F4C3-4676-A139-D381A665F5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0000" y="1979010"/>
            <a:ext cx="3420000" cy="4140803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dsholder til indhold 6">
            <a:extLst>
              <a:ext uri="{FF2B5EF4-FFF2-40B4-BE49-F238E27FC236}">
                <a16:creationId xmlns="" xmlns:a16="http://schemas.microsoft.com/office/drawing/2014/main" id="{3D1C4563-C02F-4994-88BF-5E79DAEBD3C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20001" y="1979613"/>
            <a:ext cx="5580000" cy="4140200"/>
          </a:xfrm>
        </p:spPr>
        <p:txBody>
          <a:bodyPr/>
          <a:lstStyle>
            <a:lvl1pPr marL="0" indent="0"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BCFD64D9-5E39-4F90-9BB2-7A3645E0F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87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999" y="414000"/>
            <a:ext cx="9720001" cy="1260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400"/>
              </a:lnSpc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4678BF08-3083-472A-AA4E-BE2B2E25E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  <p:sp>
        <p:nvSpPr>
          <p:cNvPr id="8" name="Pladsholder til SmartArt 7">
            <a:extLst>
              <a:ext uri="{FF2B5EF4-FFF2-40B4-BE49-F238E27FC236}">
                <a16:creationId xmlns="" xmlns:a16="http://schemas.microsoft.com/office/drawing/2014/main" id="{9B3FC587-2EF2-4A03-971E-2B639D59503E}"/>
              </a:ext>
            </a:extLst>
          </p:cNvPr>
          <p:cNvSpPr>
            <a:spLocks noGrp="1"/>
          </p:cNvSpPr>
          <p:nvPr>
            <p:ph type="dgm" sz="quarter" idx="19"/>
          </p:nvPr>
        </p:nvSpPr>
        <p:spPr>
          <a:xfrm>
            <a:off x="1079500" y="1980000"/>
            <a:ext cx="9720263" cy="414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SmartArt graphic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96650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400"/>
              </a:lnSpc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6B9770CD-F4C3-4676-A139-D381A665F5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0000" y="1979009"/>
            <a:ext cx="4500000" cy="4140000"/>
          </a:xfrm>
        </p:spPr>
        <p:txBody>
          <a:bodyPr/>
          <a:lstStyle>
            <a:lvl1pPr marL="0" indent="0"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356D445D-8253-4E53-AAAD-815D61F4CB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  <p:sp>
        <p:nvSpPr>
          <p:cNvPr id="9" name="Pladsholder til tekst 10">
            <a:extLst>
              <a:ext uri="{FF2B5EF4-FFF2-40B4-BE49-F238E27FC236}">
                <a16:creationId xmlns="" xmlns:a16="http://schemas.microsoft.com/office/drawing/2014/main" id="{D5335718-3FE3-453A-8AF3-F1D7EA742D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00000" y="1979009"/>
            <a:ext cx="4500000" cy="4140000"/>
          </a:xfrm>
          <a:solidFill>
            <a:schemeClr val="tx2">
              <a:lumMod val="10000"/>
              <a:lumOff val="90000"/>
            </a:schemeClr>
          </a:solidFill>
        </p:spPr>
        <p:txBody>
          <a:bodyPr lIns="252000" tIns="252000" rIns="252000" bIns="252000">
            <a:normAutofit/>
          </a:bodyPr>
          <a:lstStyle>
            <a:lvl1pPr marL="180000" indent="-180000"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tx2"/>
                </a:solidFill>
              </a:defRPr>
            </a:lvl1pPr>
            <a:lvl2pPr marL="360000" indent="-180000">
              <a:buClr>
                <a:schemeClr val="tx2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2pPr>
            <a:lvl3pPr marL="540000" indent="-180000">
              <a:buClr>
                <a:schemeClr val="tx2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3pPr>
            <a:lvl4pPr marL="720000" indent="-180000">
              <a:buClr>
                <a:schemeClr val="tx2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4pPr>
            <a:lvl5pPr marL="900000" indent="-180000">
              <a:buClr>
                <a:schemeClr val="tx2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5pPr>
            <a:lvl6pPr>
              <a:buClr>
                <a:schemeClr val="tx2"/>
              </a:buClr>
              <a:defRPr>
                <a:solidFill>
                  <a:schemeClr val="tx2"/>
                </a:solidFill>
              </a:defRPr>
            </a:lvl6pPr>
            <a:lvl7pPr marL="1260000">
              <a:buClr>
                <a:schemeClr val="tx2"/>
              </a:buClr>
              <a:defRPr>
                <a:solidFill>
                  <a:schemeClr val="tx2"/>
                </a:solidFill>
              </a:defRPr>
            </a:lvl7pPr>
            <a:lvl8pPr marL="1440000" indent="-180000">
              <a:buClr>
                <a:schemeClr val="tx2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</a:defRPr>
            </a:lvl8pPr>
            <a:lvl9pPr marL="1620000" indent="-180000">
              <a:buClr>
                <a:schemeClr val="tx2"/>
              </a:buClr>
              <a:buFont typeface="Wingdings" panose="05000000000000000000" pitchFamily="2" charset="2"/>
              <a:buChar char="§"/>
              <a:defRPr u="none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65991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and statements, DARK colour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4678BF08-3083-472A-AA4E-BE2B2E25E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1" y="6480000"/>
            <a:ext cx="502342" cy="179999"/>
          </a:xfrm>
          <a:prstGeom prst="rect">
            <a:avLst/>
          </a:prstGeom>
        </p:spPr>
      </p:pic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B0096773-E7A9-4AAC-A357-31C12BE858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9762" y="1980000"/>
            <a:ext cx="9720001" cy="4345849"/>
          </a:xfrm>
        </p:spPr>
        <p:txBody>
          <a:bodyPr>
            <a:normAutofit/>
          </a:bodyPr>
          <a:lstStyle>
            <a:lvl1pPr marL="0" indent="0">
              <a:lnSpc>
                <a:spcPts val="5400"/>
              </a:lnSpc>
              <a:buNone/>
              <a:defRPr sz="5000" b="1">
                <a:solidFill>
                  <a:schemeClr val="accent2"/>
                </a:solidFill>
              </a:defRPr>
            </a:lvl1pPr>
            <a:lvl2pPr marL="180000" indent="0">
              <a:buNone/>
              <a:defRPr sz="6000"/>
            </a:lvl2pPr>
            <a:lvl3pPr marL="360000" indent="0">
              <a:buNone/>
              <a:defRPr sz="6000"/>
            </a:lvl3pPr>
            <a:lvl4pPr marL="540000" indent="0">
              <a:buNone/>
              <a:defRPr sz="6000"/>
            </a:lvl4pPr>
            <a:lvl5pPr marL="720000" indent="0">
              <a:buNone/>
              <a:defRPr sz="6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dsholder til billede 10">
            <a:extLst>
              <a:ext uri="{FF2B5EF4-FFF2-40B4-BE49-F238E27FC236}">
                <a16:creationId xmlns="" xmlns:a16="http://schemas.microsoft.com/office/drawing/2014/main" id="{E0FCE05D-F9BE-42FE-98B1-A6A9054295C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9499" y="360000"/>
            <a:ext cx="1260000" cy="1260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 err="1"/>
              <a:t>Insert</a:t>
            </a:r>
            <a:r>
              <a:rPr lang="da-DK" dirty="0"/>
              <a:t> </a:t>
            </a:r>
            <a:r>
              <a:rPr lang="da-DK" dirty="0" err="1"/>
              <a:t>icon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789535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and statements, LIGHT colou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4678BF08-3083-472A-AA4E-BE2B2E25E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B0096773-E7A9-4AAC-A357-31C12BE858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9762" y="1980000"/>
            <a:ext cx="9720001" cy="4345849"/>
          </a:xfrm>
        </p:spPr>
        <p:txBody>
          <a:bodyPr>
            <a:normAutofit/>
          </a:bodyPr>
          <a:lstStyle>
            <a:lvl1pPr marL="0" indent="0">
              <a:lnSpc>
                <a:spcPts val="5400"/>
              </a:lnSpc>
              <a:buNone/>
              <a:defRPr sz="5000" b="1">
                <a:solidFill>
                  <a:schemeClr val="accent2"/>
                </a:solidFill>
              </a:defRPr>
            </a:lvl1pPr>
            <a:lvl2pPr marL="180000" indent="0">
              <a:buNone/>
              <a:defRPr sz="6000"/>
            </a:lvl2pPr>
            <a:lvl3pPr marL="360000" indent="0">
              <a:buNone/>
              <a:defRPr sz="6000"/>
            </a:lvl3pPr>
            <a:lvl4pPr marL="540000" indent="0">
              <a:buNone/>
              <a:defRPr sz="6000"/>
            </a:lvl4pPr>
            <a:lvl5pPr marL="720000" indent="0">
              <a:buNone/>
              <a:defRPr sz="6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dsholder til billede 10">
            <a:extLst>
              <a:ext uri="{FF2B5EF4-FFF2-40B4-BE49-F238E27FC236}">
                <a16:creationId xmlns="" xmlns:a16="http://schemas.microsoft.com/office/drawing/2014/main" id="{E0FCE05D-F9BE-42FE-98B1-A6A9054295C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9499" y="360000"/>
            <a:ext cx="1260000" cy="12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 err="1"/>
              <a:t>Insert</a:t>
            </a:r>
            <a:r>
              <a:rPr lang="da-DK" dirty="0"/>
              <a:t> </a:t>
            </a:r>
            <a:r>
              <a:rPr lang="da-DK" dirty="0" err="1"/>
              <a:t>icon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12114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a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billede 6">
            <a:extLst>
              <a:ext uri="{FF2B5EF4-FFF2-40B4-BE49-F238E27FC236}">
                <a16:creationId xmlns="" xmlns:a16="http://schemas.microsoft.com/office/drawing/2014/main" id="{12E354A1-E814-4CE3-B772-134096C536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E6CF52A7-6F2F-4BEE-B885-7246B0A3C4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PowerPoint template 16:9</a:t>
            </a:r>
            <a:endParaRPr lang="da-DK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1D332D0D-DDAB-4CCA-A24D-ACBC4D94DB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5FCB0D0-ED65-43CE-99DB-B5202260ED0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9D7D815-E001-4683-8B18-3683B19E45D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8">
            <a:extLst>
              <a:ext uri="{FF2B5EF4-FFF2-40B4-BE49-F238E27FC236}">
                <a16:creationId xmlns="" xmlns:a16="http://schemas.microsoft.com/office/drawing/2014/main" id="{36D626E1-2497-40C2-B4A8-F19DDFB242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80000" y="6480000"/>
            <a:ext cx="504000" cy="17901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68175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9682956-8E44-4E61-9A81-17F8D19AA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9999" y="3434400"/>
            <a:ext cx="10080000" cy="720000"/>
          </a:xfrm>
          <a:noFill/>
        </p:spPr>
        <p:txBody>
          <a:bodyPr lIns="0" tIns="0" rIns="360000" bIns="360000" anchor="t" anchorCtr="0">
            <a:no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8645B696-1BA4-4F6C-B4A8-FBFF6560E3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0000" y="4140000"/>
            <a:ext cx="7357441" cy="1502805"/>
          </a:xfrm>
        </p:spPr>
        <p:txBody>
          <a:bodyPr tIns="18000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80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270000" indent="0" algn="ctr">
              <a:buNone/>
              <a:defRPr>
                <a:solidFill>
                  <a:schemeClr val="bg1"/>
                </a:solidFill>
              </a:defRPr>
            </a:lvl2pPr>
            <a:lvl3pPr marL="540000" indent="0" algn="ctr">
              <a:buNone/>
              <a:defRPr>
                <a:solidFill>
                  <a:schemeClr val="bg1"/>
                </a:solidFill>
              </a:defRPr>
            </a:lvl3pPr>
            <a:lvl4pPr marL="810000" indent="0" algn="ctr">
              <a:buNone/>
              <a:defRPr>
                <a:solidFill>
                  <a:schemeClr val="bg1"/>
                </a:solidFill>
              </a:defRPr>
            </a:lvl4pPr>
            <a:lvl5pPr marL="10800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uppe 7">
            <a:extLst>
              <a:ext uri="{FF2B5EF4-FFF2-40B4-BE49-F238E27FC236}">
                <a16:creationId xmlns="" xmlns:a16="http://schemas.microsoft.com/office/drawing/2014/main" id="{DD2103AB-83F3-4128-AA8C-14C6E6E917DA}"/>
              </a:ext>
            </a:extLst>
          </p:cNvPr>
          <p:cNvGrpSpPr/>
          <p:nvPr userDrawn="1"/>
        </p:nvGrpSpPr>
        <p:grpSpPr>
          <a:xfrm>
            <a:off x="90720000" y="314252"/>
            <a:ext cx="2371532" cy="1180824"/>
            <a:chOff x="547287" y="314252"/>
            <a:chExt cx="2371532" cy="1180824"/>
          </a:xfrm>
        </p:grpSpPr>
        <p:pic>
          <p:nvPicPr>
            <p:cNvPr id="9" name="Billede 8">
              <a:extLst>
                <a:ext uri="{FF2B5EF4-FFF2-40B4-BE49-F238E27FC236}">
                  <a16:creationId xmlns="" xmlns:a16="http://schemas.microsoft.com/office/drawing/2014/main" id="{DF9E73F9-F0F5-4612-AE3E-C396AD88E2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87" y="995218"/>
              <a:ext cx="2371532" cy="258650"/>
            </a:xfrm>
            <a:prstGeom prst="rect">
              <a:avLst/>
            </a:prstGeom>
          </p:spPr>
        </p:pic>
        <p:pic>
          <p:nvPicPr>
            <p:cNvPr id="10" name="Billede 9">
              <a:extLst>
                <a:ext uri="{FF2B5EF4-FFF2-40B4-BE49-F238E27FC236}">
                  <a16:creationId xmlns="" xmlns:a16="http://schemas.microsoft.com/office/drawing/2014/main" id="{82107DE4-04FE-420D-A32F-B676F05E26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1279076"/>
              <a:ext cx="1456630" cy="216000"/>
            </a:xfrm>
            <a:prstGeom prst="rect">
              <a:avLst/>
            </a:prstGeom>
          </p:spPr>
        </p:pic>
        <p:pic>
          <p:nvPicPr>
            <p:cNvPr id="12" name="Billede 11">
              <a:extLst>
                <a:ext uri="{FF2B5EF4-FFF2-40B4-BE49-F238E27FC236}">
                  <a16:creationId xmlns="" xmlns:a16="http://schemas.microsoft.com/office/drawing/2014/main" id="{83F8E6BE-7234-45A0-96F9-4666685C79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730" y="314252"/>
              <a:ext cx="2001600" cy="654909"/>
            </a:xfrm>
            <a:prstGeom prst="rect">
              <a:avLst/>
            </a:prstGeom>
          </p:spPr>
        </p:pic>
      </p:grpSp>
      <p:grpSp>
        <p:nvGrpSpPr>
          <p:cNvPr id="3" name="Gruppe 2">
            <a:extLst>
              <a:ext uri="{FF2B5EF4-FFF2-40B4-BE49-F238E27FC236}">
                <a16:creationId xmlns="" xmlns:a16="http://schemas.microsoft.com/office/drawing/2014/main" id="{901CDADE-6AB5-4EB8-A34A-8F2BD8EB77A4}"/>
              </a:ext>
            </a:extLst>
          </p:cNvPr>
          <p:cNvGrpSpPr/>
          <p:nvPr userDrawn="1"/>
        </p:nvGrpSpPr>
        <p:grpSpPr>
          <a:xfrm>
            <a:off x="943200" y="314252"/>
            <a:ext cx="2371532" cy="1180824"/>
            <a:chOff x="907200" y="314252"/>
            <a:chExt cx="2371532" cy="1180824"/>
          </a:xfrm>
        </p:grpSpPr>
        <p:pic>
          <p:nvPicPr>
            <p:cNvPr id="15" name="Billede 14">
              <a:extLst>
                <a:ext uri="{FF2B5EF4-FFF2-40B4-BE49-F238E27FC236}">
                  <a16:creationId xmlns="" xmlns:a16="http://schemas.microsoft.com/office/drawing/2014/main" id="{B51919A2-3861-4007-9769-B55F2B140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200" y="995218"/>
              <a:ext cx="2371532" cy="258650"/>
            </a:xfrm>
            <a:prstGeom prst="rect">
              <a:avLst/>
            </a:prstGeom>
          </p:spPr>
        </p:pic>
        <p:pic>
          <p:nvPicPr>
            <p:cNvPr id="17" name="Billede 16">
              <a:extLst>
                <a:ext uri="{FF2B5EF4-FFF2-40B4-BE49-F238E27FC236}">
                  <a16:creationId xmlns="" xmlns:a16="http://schemas.microsoft.com/office/drawing/2014/main" id="{F0C6E35A-CDB5-4B6B-9870-8E5905E7E1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9913" y="1279076"/>
              <a:ext cx="1456630" cy="216000"/>
            </a:xfrm>
            <a:prstGeom prst="rect">
              <a:avLst/>
            </a:prstGeom>
          </p:spPr>
        </p:pic>
        <p:pic>
          <p:nvPicPr>
            <p:cNvPr id="18" name="Billede 17">
              <a:extLst>
                <a:ext uri="{FF2B5EF4-FFF2-40B4-BE49-F238E27FC236}">
                  <a16:creationId xmlns="" xmlns:a16="http://schemas.microsoft.com/office/drawing/2014/main" id="{792E1E12-C3A6-4ABF-A03F-B03C341E4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9643" y="314252"/>
              <a:ext cx="2001600" cy="6549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7078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04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360000"/>
            <a:ext cx="9720000" cy="1314000"/>
          </a:xfrm>
        </p:spPr>
        <p:txBody>
          <a:bodyPr lIns="0" tIns="0" rIns="0" bIns="0" anchor="b" anchorCtr="0">
            <a:noAutofit/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/>
              <a:t>PowerPoint template 16:9</a:t>
            </a:r>
            <a:endParaRPr lang="da-DK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="" xmlns:a16="http://schemas.microsoft.com/office/drawing/2014/main" id="{D3DE1636-AA73-41D6-914A-14C26B56CF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1" y="6480000"/>
            <a:ext cx="502342" cy="179999"/>
          </a:xfrm>
          <a:prstGeom prst="rect">
            <a:avLst/>
          </a:prstGeom>
        </p:spPr>
      </p:pic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06ACD415-5B38-4FCB-B23C-F24B3427A5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979999"/>
            <a:ext cx="9720000" cy="4140000"/>
          </a:xfrm>
        </p:spPr>
        <p:txBody>
          <a:bodyPr/>
          <a:lstStyle>
            <a:lvl1pPr marL="0" indent="-612000">
              <a:buNone/>
              <a:defRPr sz="1800"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441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dsholder til billede 7">
            <a:extLst>
              <a:ext uri="{FF2B5EF4-FFF2-40B4-BE49-F238E27FC236}">
                <a16:creationId xmlns="" xmlns:a16="http://schemas.microsoft.com/office/drawing/2014/main" id="{D070636F-56ED-4AC0-86B8-CF2028A464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60000" y="0"/>
            <a:ext cx="3732000" cy="6858000"/>
          </a:xfrm>
          <a:solidFill>
            <a:schemeClr val="bg1"/>
          </a:solidFill>
        </p:spPr>
        <p:txBody>
          <a:bodyPr lIns="360000" tIns="360000" rIns="360000" bIns="360000" anchor="t" anchorCtr="0"/>
          <a:lstStyle>
            <a:lvl1pPr algn="r">
              <a:defRPr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2" name="Titel 1">
            <a:extLst>
              <a:ext uri="{FF2B5EF4-FFF2-40B4-BE49-F238E27FC236}">
                <a16:creationId xmlns="" xmlns:a16="http://schemas.microsoft.com/office/drawing/2014/main" id="{A9682956-8E44-4E61-9A81-17F8D19AA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0000" y="2440800"/>
            <a:ext cx="7380000" cy="3240000"/>
          </a:xfrm>
          <a:noFill/>
        </p:spPr>
        <p:txBody>
          <a:bodyPr lIns="0" tIns="0" rIns="360000" bIns="0" anchor="t" anchorCtr="0">
            <a:no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="" xmlns:a16="http://schemas.microsoft.com/office/drawing/2014/main" id="{D44DE7F6-F8D1-4683-91F4-F5B1DFAB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60000" y="6480000"/>
            <a:ext cx="1800000" cy="180000"/>
          </a:xfrm>
          <a:prstGeom prst="rect">
            <a:avLst/>
          </a:prstGeom>
        </p:spPr>
        <p:txBody>
          <a:bodyPr/>
          <a:lstStyle/>
          <a:p>
            <a:fld id="{930B1B23-4667-42DB-80B6-3FE19686C639}" type="datetime1">
              <a:rPr lang="en-US" smtClean="0"/>
              <a:pPr/>
              <a:t>9/23/2019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="" xmlns:a16="http://schemas.microsoft.com/office/drawing/2014/main" id="{2EE83EC3-9FFE-4122-B232-DC5B2B020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66000" y="6480000"/>
            <a:ext cx="5400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PowerPoint template 16:9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="" xmlns:a16="http://schemas.microsoft.com/office/drawing/2014/main" id="{19C82042-8DB4-4B97-A415-FA2797A66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CD1CD501-D0E0-444F-9190-F8E84B4C97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0000" y="617866"/>
            <a:ext cx="1440000" cy="1440000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lIns="0" tIns="36000" rIns="0" bIns="72000" anchor="ctr" anchorCtr="0">
            <a:no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1</a:t>
            </a:r>
          </a:p>
        </p:txBody>
      </p:sp>
      <p:pic>
        <p:nvPicPr>
          <p:cNvPr id="9" name="Billede 8">
            <a:extLst>
              <a:ext uri="{FF2B5EF4-FFF2-40B4-BE49-F238E27FC236}">
                <a16:creationId xmlns="" xmlns:a16="http://schemas.microsoft.com/office/drawing/2014/main" id="{8BD9857F-D5E4-49D0-86EF-18F3CFC090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1" y="6480000"/>
            <a:ext cx="502342" cy="1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54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</p:spPr>
        <p:txBody>
          <a:bodyPr lIns="0" tIns="0" rIns="0" bIns="0" anchor="b" anchorCtr="0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="" xmlns:a16="http://schemas.microsoft.com/office/drawing/2014/main" id="{D3DE1636-AA73-41D6-914A-14C26B56CF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06ACD415-5B38-4FCB-B23C-F24B3427A5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979999"/>
            <a:ext cx="9719763" cy="41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9547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 with pre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68000"/>
            <a:ext cx="9720000" cy="1206000"/>
          </a:xfrm>
        </p:spPr>
        <p:txBody>
          <a:bodyPr lIns="0" tIns="0" rIns="0" bIns="0" anchor="b" anchorCtr="0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="" xmlns:a16="http://schemas.microsoft.com/office/drawing/2014/main" id="{D3DE1636-AA73-41D6-914A-14C26B56CF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06ACD415-5B38-4FCB-B23C-F24B3427A5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979999"/>
            <a:ext cx="9719763" cy="414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 dirty="0"/>
          </a:p>
        </p:txBody>
      </p:sp>
      <p:sp>
        <p:nvSpPr>
          <p:cNvPr id="8" name="Pladsholder til tekst 7">
            <a:extLst>
              <a:ext uri="{FF2B5EF4-FFF2-40B4-BE49-F238E27FC236}">
                <a16:creationId xmlns="" xmlns:a16="http://schemas.microsoft.com/office/drawing/2014/main" id="{21750361-F9BE-4CEB-B2EF-BC216C3CC2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79500" y="0"/>
            <a:ext cx="9719762" cy="468000"/>
          </a:xfrm>
        </p:spPr>
        <p:txBody>
          <a:bodyPr bIns="0" anchor="b" anchorCtr="0"/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9422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,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</p:spPr>
        <p:txBody>
          <a:bodyPr lIns="0" tIns="0" rIns="0" bIns="0" anchor="b" anchorCtr="0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CA65960-67CC-4641-B4A2-1D804901E76A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8" name="Pladsholder til indhold 7">
            <a:extLst>
              <a:ext uri="{FF2B5EF4-FFF2-40B4-BE49-F238E27FC236}">
                <a16:creationId xmlns="" xmlns:a16="http://schemas.microsoft.com/office/drawing/2014/main" id="{7504B60A-076D-4745-A2B5-2B65295F99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80000" y="1980000"/>
            <a:ext cx="4500000" cy="4140000"/>
          </a:xfrm>
        </p:spPr>
        <p:txBody>
          <a:bodyPr lIns="0" tIns="0" rIns="0" bIns="0">
            <a:noAutofit/>
          </a:bodyPr>
          <a:lstStyle>
            <a:lvl1pPr marL="0" indent="0">
              <a:spcAft>
                <a:spcPts val="1000"/>
              </a:spcAft>
              <a:buFont typeface="Wingdings" panose="05000000000000000000" pitchFamily="2" charset="2"/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dsholder til indhold 7">
            <a:extLst>
              <a:ext uri="{FF2B5EF4-FFF2-40B4-BE49-F238E27FC236}">
                <a16:creationId xmlns="" xmlns:a16="http://schemas.microsoft.com/office/drawing/2014/main" id="{E005E74C-7F6C-4582-9026-FF53749B507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300000" y="1980000"/>
            <a:ext cx="4500000" cy="4140000"/>
          </a:xfrm>
        </p:spPr>
        <p:txBody>
          <a:bodyPr lIns="0" tIns="0" rIns="0" bIns="0">
            <a:noAutofit/>
          </a:bodyPr>
          <a:lstStyle>
            <a:lvl1pPr marL="0" indent="0">
              <a:spcAft>
                <a:spcPts val="1000"/>
              </a:spcAft>
              <a:buFont typeface="Wingdings" panose="05000000000000000000" pitchFamily="2" charset="2"/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Billede 11">
            <a:extLst>
              <a:ext uri="{FF2B5EF4-FFF2-40B4-BE49-F238E27FC236}">
                <a16:creationId xmlns="" xmlns:a16="http://schemas.microsoft.com/office/drawing/2014/main" id="{32E12CCB-CAA9-4F5B-ADC9-5686B7FF25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84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4400"/>
              </a:lnSpc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6B9770CD-F4C3-4676-A139-D381A665F5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0000" y="1979009"/>
            <a:ext cx="4500000" cy="4140000"/>
          </a:xfrm>
        </p:spPr>
        <p:txBody>
          <a:bodyPr/>
          <a:lstStyle>
            <a:lvl1pPr marL="0" indent="0"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dsholder til billede 12">
            <a:extLst>
              <a:ext uri="{FF2B5EF4-FFF2-40B4-BE49-F238E27FC236}">
                <a16:creationId xmlns="" xmlns:a16="http://schemas.microsoft.com/office/drawing/2014/main" id="{C81D9F8B-2A9C-456B-A9C9-4C61C574968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00000" y="1979613"/>
            <a:ext cx="4500000" cy="4140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356D445D-8253-4E53-AAAD-815D61F4CB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21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AB4CD47-84E0-4DD6-89B7-FF3A76F23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360000"/>
            <a:ext cx="4500000" cy="1314000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32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F7B46DE7-05A3-46DE-BA59-83F7FEF5F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PowerPoint template 16:9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FFE7A5C2-047B-4F46-B0B2-AB4D7EF81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5BAFF7BD-0993-480E-92DE-7551CD4746C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1BA858-80AA-4B34-B27B-B535B6FD4805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1" name="Pladsholder til tekst 10">
            <a:extLst>
              <a:ext uri="{FF2B5EF4-FFF2-40B4-BE49-F238E27FC236}">
                <a16:creationId xmlns="" xmlns:a16="http://schemas.microsoft.com/office/drawing/2014/main" id="{6B9770CD-F4C3-4676-A139-D381A665F5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80000" y="1979009"/>
            <a:ext cx="4500000" cy="4140000"/>
          </a:xfrm>
        </p:spPr>
        <p:txBody>
          <a:bodyPr/>
          <a:lstStyle>
            <a:lvl1pPr marL="0" indent="0">
              <a:buNone/>
              <a:defRPr/>
            </a:lvl1pPr>
            <a:lvl2pPr marL="270000" indent="0">
              <a:buNone/>
              <a:defRPr/>
            </a:lvl2pPr>
            <a:lvl3pPr marL="540000" indent="0">
              <a:buNone/>
              <a:defRPr/>
            </a:lvl3pPr>
            <a:lvl4pPr marL="810000" indent="0">
              <a:buNone/>
              <a:defRPr/>
            </a:lvl4pPr>
            <a:lvl5pPr marL="1080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dsholder til billede 12">
            <a:extLst>
              <a:ext uri="{FF2B5EF4-FFF2-40B4-BE49-F238E27FC236}">
                <a16:creationId xmlns="" xmlns:a16="http://schemas.microsoft.com/office/drawing/2014/main" id="{C81D9F8B-2A9C-456B-A9C9-4C61C574968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00000" y="0"/>
            <a:ext cx="58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="" xmlns:a16="http://schemas.microsoft.com/office/drawing/2014/main" id="{4975F611-563D-4AE5-9AEB-94D7FC1880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6480000"/>
            <a:ext cx="502345" cy="17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="" xmlns:a16="http://schemas.microsoft.com/office/drawing/2014/main" id="{E8164D8C-CB59-4934-871B-9F66CC2CA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endParaRPr lang="da-DK" dirty="0"/>
          </a:p>
        </p:txBody>
      </p:sp>
      <p:sp>
        <p:nvSpPr>
          <p:cNvPr id="3" name="Pladsholder til tekst 2">
            <a:extLst>
              <a:ext uri="{FF2B5EF4-FFF2-40B4-BE49-F238E27FC236}">
                <a16:creationId xmlns="" xmlns:a16="http://schemas.microsoft.com/office/drawing/2014/main" id="{DF2E75FC-CE4D-4566-BF4B-11E94AEEF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0000" y="1980000"/>
            <a:ext cx="9720000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 dirty="0"/>
              <a:t>Rediger teksttypografien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  <a:p>
            <a:pPr lvl="5"/>
            <a:r>
              <a:rPr lang="da-DK" dirty="0"/>
              <a:t>Sjette niveau</a:t>
            </a:r>
          </a:p>
          <a:p>
            <a:pPr lvl="6"/>
            <a:r>
              <a:rPr lang="da-DK" dirty="0"/>
              <a:t>Syvende niveau</a:t>
            </a:r>
          </a:p>
          <a:p>
            <a:pPr lvl="7"/>
            <a:r>
              <a:rPr lang="da-DK" dirty="0"/>
              <a:t>Ottende niveau</a:t>
            </a:r>
          </a:p>
          <a:p>
            <a:pPr lvl="8"/>
            <a:r>
              <a:rPr lang="da-DK" dirty="0"/>
              <a:t>Niende niveau</a:t>
            </a:r>
          </a:p>
        </p:txBody>
      </p:sp>
      <p:sp>
        <p:nvSpPr>
          <p:cNvPr id="5" name="Pladsholder til sidefod 4">
            <a:extLst>
              <a:ext uri="{FF2B5EF4-FFF2-40B4-BE49-F238E27FC236}">
                <a16:creationId xmlns="" xmlns:a16="http://schemas.microsoft.com/office/drawing/2014/main" id="{2CB0B4A3-850C-437A-BA5C-B5C16D09C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000" y="6480000"/>
            <a:ext cx="5400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a-DK"/>
              <a:t>PowerPoint template 16:9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="" xmlns:a16="http://schemas.microsoft.com/office/drawing/2014/main" id="{75927D54-696A-40B4-820B-658BE4F2A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00" y="6480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65B7C27-3FE4-4A2D-B806-6F5728E302F6}" type="slidenum">
              <a:rPr lang="da-DK" smtClean="0"/>
              <a:pPr/>
              <a:t>‹N°›</a:t>
            </a:fld>
            <a:endParaRPr lang="da-DK" dirty="0"/>
          </a:p>
        </p:txBody>
      </p:sp>
      <p:sp>
        <p:nvSpPr>
          <p:cNvPr id="8" name="Pladsholder til dato 7">
            <a:extLst>
              <a:ext uri="{FF2B5EF4-FFF2-40B4-BE49-F238E27FC236}">
                <a16:creationId xmlns="" xmlns:a16="http://schemas.microsoft.com/office/drawing/2014/main" id="{18834146-4217-4D85-A795-60426981F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00000" y="6480000"/>
            <a:ext cx="1800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D7D815-E001-4683-8B18-3683B19E45D8}" type="datetime1">
              <a:rPr lang="en-US" smtClean="0"/>
              <a:pPr/>
              <a:t>9/23/2019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8721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4" r:id="rId2"/>
    <p:sldLayoutId id="2147483659" r:id="rId3"/>
    <p:sldLayoutId id="2147483649" r:id="rId4"/>
    <p:sldLayoutId id="2147483650" r:id="rId5"/>
    <p:sldLayoutId id="2147483660" r:id="rId6"/>
    <p:sldLayoutId id="2147483652" r:id="rId7"/>
    <p:sldLayoutId id="2147483653" r:id="rId8"/>
    <p:sldLayoutId id="2147483655" r:id="rId9"/>
    <p:sldLayoutId id="2147483654" r:id="rId10"/>
    <p:sldLayoutId id="2147483657" r:id="rId11"/>
    <p:sldLayoutId id="2147483663" r:id="rId12"/>
    <p:sldLayoutId id="2147483662" r:id="rId13"/>
    <p:sldLayoutId id="2147483661" r:id="rId14"/>
    <p:sldLayoutId id="2147483658" r:id="rId15"/>
    <p:sldLayoutId id="2147483656" r:id="rId16"/>
  </p:sldLayoutIdLst>
  <p:hf hdr="0"/>
  <p:txStyles>
    <p:titleStyle>
      <a:lvl1pPr algn="l" defTabSz="914400" rtl="0" eaLnBrk="1" latinLnBrk="0" hangingPunct="1">
        <a:lnSpc>
          <a:spcPts val="4400"/>
        </a:lnSpc>
        <a:spcBef>
          <a:spcPct val="0"/>
        </a:spcBef>
        <a:buNone/>
        <a:defRPr sz="4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SzPct val="10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SzPct val="10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SzPct val="10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SzPct val="10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SzPct val="10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riate.cnrs.fr/?page_id=140" TargetMode="External"/><Relationship Id="rId2" Type="http://schemas.openxmlformats.org/officeDocument/2006/relationships/hyperlink" Target="https://www.espon.eu/big-data-housing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="" xmlns:a16="http://schemas.microsoft.com/office/drawing/2014/main" id="{A69F3021-D7F7-488D-AED7-94ACB89FA1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Les Big Data : quelles possibilités d’analyse des marchés immobiliers européens ? </a:t>
            </a:r>
            <a:endParaRPr lang="da-DK" dirty="0"/>
          </a:p>
        </p:txBody>
      </p:sp>
      <p:sp>
        <p:nvSpPr>
          <p:cNvPr id="6" name="Undertitel 5">
            <a:extLst>
              <a:ext uri="{FF2B5EF4-FFF2-40B4-BE49-F238E27FC236}">
                <a16:creationId xmlns="" xmlns:a16="http://schemas.microsoft.com/office/drawing/2014/main" id="{AE3FE0AA-4397-4491-8406-601930E875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Résultats issus du projet ESPON Big Data for Territorial Analysis and Housing Dynamics</a:t>
            </a:r>
            <a:endParaRPr lang="da-DK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EE4704A5-4D50-486F-B278-E4E28226A8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71760" y="5494280"/>
            <a:ext cx="9480910" cy="1080000"/>
          </a:xfrm>
        </p:spPr>
        <p:txBody>
          <a:bodyPr/>
          <a:lstStyle/>
          <a:p>
            <a:r>
              <a:rPr lang="da-DK" dirty="0"/>
              <a:t>Renaud Le Goix, Ronan </a:t>
            </a:r>
            <a:r>
              <a:rPr lang="da-DK" dirty="0" smtClean="0"/>
              <a:t>Ysebaert, Marc Lieury </a:t>
            </a:r>
            <a:r>
              <a:rPr lang="da-DK" dirty="0" smtClean="0"/>
              <a:t>(Université de Paris, UMS RIATE) </a:t>
            </a:r>
            <a:endParaRPr lang="da-DK" dirty="0"/>
          </a:p>
          <a:p>
            <a:endParaRPr lang="da-DK" sz="1000" dirty="0" smtClean="0"/>
          </a:p>
          <a:p>
            <a:r>
              <a:rPr lang="da-DK" sz="1000" dirty="0" smtClean="0"/>
              <a:t>Et... Timothée </a:t>
            </a:r>
            <a:r>
              <a:rPr lang="da-DK" sz="1000" dirty="0"/>
              <a:t>Giraud, Marc Lieury (UMS RIATE, FR) </a:t>
            </a:r>
            <a:r>
              <a:rPr lang="da-DK" sz="1000" dirty="0" smtClean="0"/>
              <a:t> Guilhem </a:t>
            </a:r>
            <a:r>
              <a:rPr lang="da-DK" sz="1000" dirty="0"/>
              <a:t>Boulay (University of Avignon, </a:t>
            </a:r>
            <a:r>
              <a:rPr lang="da-DK" sz="1000" dirty="0" smtClean="0"/>
              <a:t>FR) José </a:t>
            </a:r>
            <a:r>
              <a:rPr lang="da-DK" sz="1000" dirty="0"/>
              <a:t>Ravier Ramasco, Mattia Mazzoli, Pere Colet (FISC-CSIC, ES)</a:t>
            </a:r>
          </a:p>
          <a:p>
            <a:r>
              <a:rPr lang="da-DK" sz="1000" dirty="0"/>
              <a:t>Thierry Teurillat, Alain Segessemann (Haute-École Arc, </a:t>
            </a:r>
            <a:r>
              <a:rPr lang="da-DK" sz="1000" dirty="0" smtClean="0"/>
              <a:t>CH), Szymon </a:t>
            </a:r>
            <a:r>
              <a:rPr lang="da-DK" sz="1000" dirty="0"/>
              <a:t>Marcinczak, Bartosz Bartosiewicz (University of Lodz, PL) </a:t>
            </a:r>
          </a:p>
          <a:p>
            <a:r>
              <a:rPr lang="da-DK" sz="1000" dirty="0"/>
              <a:t>Experts : S</a:t>
            </a:r>
            <a:r>
              <a:rPr lang="en-US" sz="1000" dirty="0" err="1"/>
              <a:t>ølve</a:t>
            </a:r>
            <a:r>
              <a:rPr lang="en-US" sz="1000" dirty="0"/>
              <a:t> </a:t>
            </a:r>
            <a:r>
              <a:rPr lang="en-US" sz="1000" dirty="0" err="1"/>
              <a:t>Baerug</a:t>
            </a:r>
            <a:r>
              <a:rPr lang="en-US" sz="1000" dirty="0"/>
              <a:t> and </a:t>
            </a:r>
            <a:r>
              <a:rPr lang="en-US" sz="1000" dirty="0" err="1"/>
              <a:t>Terje</a:t>
            </a:r>
            <a:r>
              <a:rPr lang="en-US" sz="1000" dirty="0"/>
              <a:t> </a:t>
            </a:r>
            <a:r>
              <a:rPr lang="en-US" sz="1000" dirty="0" err="1"/>
              <a:t>Holsen</a:t>
            </a:r>
            <a:r>
              <a:rPr lang="en-US" sz="1000" dirty="0"/>
              <a:t> (NO), </a:t>
            </a:r>
            <a:r>
              <a:rPr lang="en-US" sz="1000" dirty="0" err="1"/>
              <a:t>Elisabete</a:t>
            </a:r>
            <a:r>
              <a:rPr lang="en-US" sz="1000" dirty="0"/>
              <a:t> Silva (UK) </a:t>
            </a:r>
            <a:endParaRPr lang="da-DK" sz="1000" dirty="0"/>
          </a:p>
        </p:txBody>
      </p:sp>
      <p:pic>
        <p:nvPicPr>
          <p:cNvPr id="102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310" y="4432863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7" name="Picture 18">
            <a:extLst>
              <a:ext uri="{FF2B5EF4-FFF2-40B4-BE49-F238E27FC236}">
                <a16:creationId xmlns="" xmlns:a16="http://schemas.microsoft.com/office/drawing/2014/main" id="{D2E2A582-3F47-5649-8AEF-7170603E7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317" y="5976576"/>
            <a:ext cx="12319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1">
            <a:extLst>
              <a:ext uri="{FF2B5EF4-FFF2-40B4-BE49-F238E27FC236}">
                <a16:creationId xmlns="" xmlns:a16="http://schemas.microsoft.com/office/drawing/2014/main" id="{2DA5425A-394F-B94A-AA0D-C2008FD4D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317" y="5446988"/>
            <a:ext cx="1270000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3">
            <a:extLst>
              <a:ext uri="{FF2B5EF4-FFF2-40B4-BE49-F238E27FC236}">
                <a16:creationId xmlns="" xmlns:a16="http://schemas.microsoft.com/office/drawing/2014/main" id="{35DF90D9-1EBD-604A-A431-66E304DD9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5667" y="4917400"/>
            <a:ext cx="1511300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012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Un besoin plus détaillé d’informations... </a:t>
            </a:r>
            <a:endParaRPr lang="da-DK" sz="3600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10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 smtClean="0"/>
              <a:t>Plus de</a:t>
            </a:r>
            <a:r>
              <a:rPr lang="da-DK" dirty="0" smtClean="0"/>
              <a:t> </a:t>
            </a:r>
            <a:r>
              <a:rPr lang="da-DK" b="1" dirty="0" smtClean="0"/>
              <a:t>détails thématiques </a:t>
            </a:r>
            <a:r>
              <a:rPr lang="da-DK" dirty="0" smtClean="0"/>
              <a:t>: si des informations relatives au logement sont disponibles (recensements), ils ne fournissent pas d’éléments sur le marché de l’immobilier en tant que tel </a:t>
            </a:r>
            <a:r>
              <a:rPr lang="da-DK" dirty="0"/>
              <a:t>&gt; </a:t>
            </a:r>
            <a:r>
              <a:rPr lang="da-DK" dirty="0" smtClean="0"/>
              <a:t>besoin d’information </a:t>
            </a:r>
            <a:r>
              <a:rPr lang="da-DK" b="1" dirty="0" smtClean="0"/>
              <a:t>basé sur les prix et les caractéristiques de l’immobilier</a:t>
            </a:r>
            <a:r>
              <a:rPr lang="da-DK" dirty="0" smtClean="0"/>
              <a:t>.</a:t>
            </a:r>
          </a:p>
          <a:p>
            <a:r>
              <a:rPr lang="da-DK" dirty="0"/>
              <a:t>U</a:t>
            </a:r>
            <a:r>
              <a:rPr lang="da-DK" dirty="0" smtClean="0"/>
              <a:t>n </a:t>
            </a:r>
            <a:r>
              <a:rPr lang="da-DK" b="1" dirty="0"/>
              <a:t>socle méthodologique </a:t>
            </a:r>
            <a:r>
              <a:rPr lang="da-DK" dirty="0"/>
              <a:t>à définir (sources des données, construction des indicateurs</a:t>
            </a:r>
            <a:r>
              <a:rPr lang="da-DK" dirty="0" smtClean="0"/>
              <a:t>...) pour créer des </a:t>
            </a:r>
            <a:r>
              <a:rPr lang="da-DK" b="1" dirty="0" smtClean="0"/>
              <a:t>indicateurs comparables </a:t>
            </a:r>
            <a:r>
              <a:rPr lang="da-DK" dirty="0" smtClean="0"/>
              <a:t>au </a:t>
            </a:r>
            <a:r>
              <a:rPr lang="da-DK" b="1" dirty="0" smtClean="0"/>
              <a:t>niveau international</a:t>
            </a:r>
            <a:r>
              <a:rPr lang="da-DK" dirty="0" smtClean="0"/>
              <a:t>.  </a:t>
            </a:r>
            <a:endParaRPr lang="da-DK" dirty="0"/>
          </a:p>
          <a:p>
            <a:r>
              <a:rPr lang="da-DK" dirty="0" smtClean="0"/>
              <a:t>Une </a:t>
            </a:r>
            <a:r>
              <a:rPr lang="da-DK" b="1" dirty="0" smtClean="0"/>
              <a:t>meilleure granularité géographique recherchée. </a:t>
            </a:r>
            <a:r>
              <a:rPr lang="da-DK" dirty="0" smtClean="0"/>
              <a:t>La plupart des études portent sur des échelons d’analyse nationaux et sur bases d’enquêtes de perception: </a:t>
            </a:r>
            <a:r>
              <a:rPr lang="da-DK" i="1" dirty="0" smtClean="0"/>
              <a:t>quid</a:t>
            </a:r>
            <a:r>
              <a:rPr lang="da-DK" dirty="0" smtClean="0"/>
              <a:t> de l’</a:t>
            </a:r>
            <a:r>
              <a:rPr lang="da-DK" b="1" dirty="0" smtClean="0"/>
              <a:t>urbain</a:t>
            </a:r>
            <a:r>
              <a:rPr lang="da-DK" dirty="0" smtClean="0"/>
              <a:t> et de </a:t>
            </a:r>
            <a:r>
              <a:rPr lang="da-DK" b="1" dirty="0" smtClean="0"/>
              <a:t>l’intra-urbain</a:t>
            </a:r>
            <a:r>
              <a:rPr lang="da-DK" dirty="0" smtClean="0"/>
              <a:t> ? </a:t>
            </a:r>
            <a:endParaRPr lang="da-DK" b="1" dirty="0"/>
          </a:p>
          <a:p>
            <a:r>
              <a:rPr lang="da-DK" dirty="0" smtClean="0"/>
              <a:t>Plus de profondeur </a:t>
            </a:r>
            <a:r>
              <a:rPr lang="da-DK" b="1" dirty="0" smtClean="0"/>
              <a:t>temporelle</a:t>
            </a:r>
            <a:r>
              <a:rPr lang="da-DK" dirty="0" smtClean="0"/>
              <a:t> : </a:t>
            </a:r>
            <a:r>
              <a:rPr lang="da-DK" b="1" dirty="0" smtClean="0"/>
              <a:t>capter l’évolution du marché, les dernières tendances.</a:t>
            </a:r>
            <a:endParaRPr lang="da-DK" b="1" dirty="0"/>
          </a:p>
          <a:p>
            <a:r>
              <a:rPr lang="da-DK" dirty="0" smtClean="0"/>
              <a:t>Plus de liens avec les fournisseurs classiques issus du ”Big Data”</a:t>
            </a:r>
            <a:r>
              <a:rPr lang="da-DK" dirty="0" smtClean="0"/>
              <a:t> : Offre</a:t>
            </a:r>
            <a:r>
              <a:rPr lang="da-DK" b="1" dirty="0" smtClean="0"/>
              <a:t> Airbnb</a:t>
            </a:r>
            <a:r>
              <a:rPr lang="da-DK" dirty="0" smtClean="0"/>
              <a:t>... </a:t>
            </a:r>
            <a:endParaRPr lang="da-DK" b="1" dirty="0"/>
          </a:p>
          <a:p>
            <a:endParaRPr lang="da-DK" b="1" dirty="0"/>
          </a:p>
        </p:txBody>
      </p:sp>
      <p:sp>
        <p:nvSpPr>
          <p:cNvPr id="8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65677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8F4B835A-FDA4-4B12-92BF-9FE8AE0852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Cadre conceptuel </a:t>
            </a:r>
            <a:r>
              <a:rPr lang="da-DK" dirty="0" smtClean="0"/>
              <a:t>et </a:t>
            </a:r>
            <a:r>
              <a:rPr lang="da-DK" dirty="0" smtClean="0"/>
              <a:t>méthodologique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="" xmlns:a16="http://schemas.microsoft.com/office/drawing/2014/main" id="{BDA26535-9587-4CEB-A503-1671E8919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B1B23-4667-42DB-80B6-3FE19686C639}" type="datetime1">
              <a:rPr lang="en-US" smtClean="0"/>
              <a:pPr/>
              <a:t>9/23/2019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="" xmlns:a16="http://schemas.microsoft.com/office/drawing/2014/main" id="{4F98CCD6-637F-4C48-8F62-349088CF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="" xmlns:a16="http://schemas.microsoft.com/office/drawing/2014/main" id="{011FC0E6-5E50-4CEC-8221-0BF30B272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11</a:t>
            </a:fld>
            <a:endParaRPr lang="da-DK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B54A5E45-4469-4BCF-9B30-1B2D6FA657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a-DK" dirty="0"/>
              <a:t>2</a:t>
            </a:r>
          </a:p>
        </p:txBody>
      </p:sp>
      <p:pic>
        <p:nvPicPr>
          <p:cNvPr id="8" name="Picture Placeholder 10">
            <a:extLst>
              <a:ext uri="{FF2B5EF4-FFF2-40B4-BE49-F238E27FC236}">
                <a16:creationId xmlns="" xmlns:a16="http://schemas.microsoft.com/office/drawing/2014/main" id="{4C4BD563-4416-E746-8C5B-A8CA4A54356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2" r="29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63783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4000"/>
              </a:lnSpc>
            </a:pPr>
            <a:r>
              <a:rPr lang="da-DK" sz="3600" dirty="0" smtClean="0"/>
              <a:t>Combiner des données</a:t>
            </a:r>
            <a:br>
              <a:rPr lang="da-DK" sz="3600" dirty="0" smtClean="0"/>
            </a:br>
            <a:r>
              <a:rPr lang="da-DK" sz="3600" dirty="0" smtClean="0"/>
              <a:t>conventionnelles et non</a:t>
            </a:r>
            <a:br>
              <a:rPr lang="da-DK" sz="3600" dirty="0" smtClean="0"/>
            </a:br>
            <a:r>
              <a:rPr lang="da-DK" sz="3600" dirty="0" smtClean="0"/>
              <a:t>conventionnelles</a:t>
            </a:r>
            <a:endParaRPr lang="da-DK" sz="3600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12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1" y="1979999"/>
            <a:ext cx="5411416" cy="4140000"/>
          </a:xfrm>
        </p:spPr>
        <p:txBody>
          <a:bodyPr/>
          <a:lstStyle/>
          <a:p>
            <a:r>
              <a:rPr lang="da-DK" b="1" dirty="0" smtClean="0"/>
              <a:t>Données conventionnelles</a:t>
            </a:r>
            <a:r>
              <a:rPr lang="da-DK" dirty="0" smtClean="0"/>
              <a:t>: données publiques, dérivées des recensements nationaux </a:t>
            </a:r>
            <a:r>
              <a:rPr lang="da-DK" dirty="0"/>
              <a:t>(income data derived from </a:t>
            </a:r>
            <a:r>
              <a:rPr lang="da-DK" dirty="0" smtClean="0"/>
              <a:t>ce)</a:t>
            </a:r>
            <a:endParaRPr lang="da-DK" dirty="0"/>
          </a:p>
          <a:p>
            <a:r>
              <a:rPr lang="da-DK" b="1" dirty="0" smtClean="0"/>
              <a:t>Données non conventionnelles (institutionnelles) </a:t>
            </a:r>
            <a:r>
              <a:rPr lang="da-DK" dirty="0" smtClean="0"/>
              <a:t>: bases de données sur les transactions immobières </a:t>
            </a:r>
            <a:r>
              <a:rPr lang="da-DK" dirty="0"/>
              <a:t>= </a:t>
            </a:r>
            <a:r>
              <a:rPr lang="da-DK" dirty="0" smtClean="0"/>
              <a:t>prix payé.</a:t>
            </a:r>
            <a:endParaRPr lang="da-DK" dirty="0"/>
          </a:p>
          <a:p>
            <a:r>
              <a:rPr lang="da-DK" b="1" dirty="0" smtClean="0"/>
              <a:t>Données non conventionnelles (Big Data) </a:t>
            </a:r>
            <a:r>
              <a:rPr lang="da-DK" dirty="0" smtClean="0"/>
              <a:t>: sites Web d’agents immobiliers </a:t>
            </a:r>
            <a:r>
              <a:rPr lang="da-DK" dirty="0"/>
              <a:t>= </a:t>
            </a:r>
            <a:r>
              <a:rPr lang="da-DK" dirty="0" smtClean="0"/>
              <a:t>prix demandés. </a:t>
            </a:r>
            <a:endParaRPr lang="da-DK" dirty="0"/>
          </a:p>
          <a:p>
            <a:endParaRPr lang="da-DK" dirty="0"/>
          </a:p>
          <a:p>
            <a:pPr>
              <a:buFont typeface="Wingdings" panose="05000000000000000000" pitchFamily="2" charset="2"/>
              <a:buChar char="Ø"/>
            </a:pPr>
            <a:r>
              <a:rPr lang="da-DK" b="1" dirty="0"/>
              <a:t> </a:t>
            </a:r>
            <a:r>
              <a:rPr lang="da-DK" b="1" dirty="0" smtClean="0"/>
              <a:t>Indicateurs harmonisés</a:t>
            </a:r>
            <a:r>
              <a:rPr lang="da-DK" dirty="0"/>
              <a:t> </a:t>
            </a:r>
            <a:r>
              <a:rPr lang="da-DK" dirty="0" smtClean="0"/>
              <a:t>multi-échelle comme les ratios d</a:t>
            </a:r>
            <a:r>
              <a:rPr lang="da-DK" b="1" dirty="0" smtClean="0"/>
              <a:t>’abordabilité (prix/revenu).</a:t>
            </a:r>
            <a:endParaRPr lang="da-DK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da-DK" dirty="0"/>
              <a:t> </a:t>
            </a:r>
            <a:r>
              <a:rPr lang="da-DK" dirty="0" smtClean="0"/>
              <a:t>Prix </a:t>
            </a:r>
            <a:r>
              <a:rPr lang="da-DK" dirty="0"/>
              <a:t>: </a:t>
            </a:r>
            <a:r>
              <a:rPr lang="da-DK" dirty="0" smtClean="0"/>
              <a:t>propriété ou location</a:t>
            </a:r>
            <a:endParaRPr lang="da-DK" dirty="0"/>
          </a:p>
          <a:p>
            <a:pPr>
              <a:buFont typeface="Wingdings" panose="05000000000000000000" pitchFamily="2" charset="2"/>
              <a:buChar char="Ø"/>
            </a:pPr>
            <a:r>
              <a:rPr lang="da-DK" dirty="0" smtClean="0"/>
              <a:t>Revenu </a:t>
            </a:r>
            <a:r>
              <a:rPr lang="da-DK" dirty="0"/>
              <a:t>: </a:t>
            </a:r>
            <a:r>
              <a:rPr lang="da-DK" dirty="0" smtClean="0"/>
              <a:t>des enjeux d’hétérogénité de définition.  </a:t>
            </a:r>
            <a:endParaRPr lang="da-DK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 t="-3" r="-5" b="-3"/>
          <a:stretch>
            <a:fillRect/>
          </a:stretch>
        </p:blipFill>
        <p:spPr bwMode="auto">
          <a:xfrm>
            <a:off x="7287012" y="470700"/>
            <a:ext cx="4371975" cy="5829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06227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414000"/>
            <a:ext cx="11238806" cy="727332"/>
          </a:xfrm>
        </p:spPr>
        <p:txBody>
          <a:bodyPr vert="horz" lIns="0" tIns="0" rIns="0" bIns="0" rtlCol="0" anchor="b" anchorCtr="0">
            <a:noAutofit/>
          </a:bodyPr>
          <a:lstStyle/>
          <a:p>
            <a:pPr>
              <a:lnSpc>
                <a:spcPts val="4000"/>
              </a:lnSpc>
            </a:pPr>
            <a:r>
              <a:rPr lang="da-DK" sz="3600" dirty="0"/>
              <a:t>Combiner des données conventionnelles et non conventionnelles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13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6146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237" y="1501333"/>
            <a:ext cx="7493649" cy="467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979999"/>
            <a:ext cx="2923589" cy="4140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da-DK" b="1" dirty="0"/>
              <a:t> Indicateurs harmonisés</a:t>
            </a:r>
            <a:r>
              <a:rPr lang="da-DK" dirty="0"/>
              <a:t> multi-échelle comme les ratios d</a:t>
            </a:r>
            <a:r>
              <a:rPr lang="da-DK" b="1" dirty="0"/>
              <a:t>’abordabilité (prix/revenu).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a-DK" dirty="0"/>
              <a:t> Prix : propriété ou location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a-DK" dirty="0" smtClean="0"/>
              <a:t> Revenu </a:t>
            </a:r>
            <a:r>
              <a:rPr lang="da-DK" dirty="0"/>
              <a:t>: des enjeux </a:t>
            </a:r>
            <a:r>
              <a:rPr lang="da-DK" dirty="0" smtClean="0"/>
              <a:t>   d’hétérogénité </a:t>
            </a:r>
            <a:r>
              <a:rPr lang="da-DK" dirty="0"/>
              <a:t>de définition.  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10479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166350"/>
            <a:ext cx="10216650" cy="1260000"/>
          </a:xfrm>
        </p:spPr>
        <p:txBody>
          <a:bodyPr/>
          <a:lstStyle/>
          <a:p>
            <a:r>
              <a:rPr lang="da-DK" sz="3600" dirty="0" smtClean="0"/>
              <a:t>La chaîne de traitement </a:t>
            </a:r>
            <a:r>
              <a:rPr lang="da-DK" sz="3600" dirty="0" smtClean="0"/>
              <a:t>d’un projet de 9 mois</a:t>
            </a:r>
            <a:endParaRPr lang="da-DK" sz="3600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14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0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9848" y="2097332"/>
            <a:ext cx="2304619" cy="954120"/>
          </a:xfrm>
          <a:solidFill>
            <a:schemeClr val="accent1"/>
          </a:solidFill>
        </p:spPr>
        <p:txBody>
          <a:bodyPr anchor="ctr"/>
          <a:lstStyle/>
          <a:p>
            <a:pPr marL="0" indent="0" algn="ctr">
              <a:buNone/>
            </a:pPr>
            <a:r>
              <a:rPr lang="da-DK" b="1" dirty="0" smtClean="0">
                <a:solidFill>
                  <a:schemeClr val="bg1"/>
                </a:solidFill>
              </a:rPr>
              <a:t>Identifier les sources pertinentes (pays par pays)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9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4126503" y="2059757"/>
            <a:ext cx="1832163" cy="94407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da-DK" b="1" dirty="0" smtClean="0">
                <a:solidFill>
                  <a:schemeClr val="bg1"/>
                </a:solidFill>
              </a:rPr>
              <a:t>Collecte et mise en forme des données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670415" y="1936390"/>
            <a:ext cx="2363049" cy="123941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da-DK" b="1" dirty="0" smtClean="0">
                <a:solidFill>
                  <a:schemeClr val="bg1"/>
                </a:solidFill>
              </a:rPr>
              <a:t>Agrégation des données et création d’indicateurs harmonisés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9857423" y="2251299"/>
            <a:ext cx="1607745" cy="952446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da-DK" b="1" dirty="0" smtClean="0">
                <a:solidFill>
                  <a:schemeClr val="bg1"/>
                </a:solidFill>
              </a:rPr>
              <a:t>Combinaison à d’autres BD  de référence</a:t>
            </a:r>
            <a:endParaRPr lang="da-DK" dirty="0">
              <a:solidFill>
                <a:schemeClr val="bg1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390" y="3233889"/>
            <a:ext cx="923406" cy="65757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490" y="3104341"/>
            <a:ext cx="923406" cy="65757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235" y="3137240"/>
            <a:ext cx="703937" cy="685314"/>
          </a:xfrm>
          <a:prstGeom prst="rect">
            <a:avLst/>
          </a:prstGeom>
        </p:spPr>
      </p:pic>
      <p:sp>
        <p:nvSpPr>
          <p:cNvPr id="17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80000" y="3286281"/>
            <a:ext cx="2135473" cy="4361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a-DK" sz="1600" b="1" i="1" dirty="0" smtClean="0"/>
              <a:t>Institutionnelles, conventionnelles ou non </a:t>
            </a:r>
            <a:r>
              <a:rPr lang="da-DK" sz="1600" i="1" dirty="0" smtClean="0"/>
              <a:t>: </a:t>
            </a:r>
            <a:r>
              <a:rPr lang="da-DK" sz="1600" i="1" dirty="0" smtClean="0"/>
              <a:t>quels indicateurs, quelle(s) condition(s) d’accès, quelle couverture géographique, quelle échelle d’analyse ? </a:t>
            </a:r>
            <a:endParaRPr lang="da-DK" sz="1600" i="1" dirty="0"/>
          </a:p>
          <a:p>
            <a:pPr marL="0" indent="0" algn="ctr">
              <a:buNone/>
            </a:pPr>
            <a:endParaRPr lang="da-DK" sz="1600" i="1" dirty="0"/>
          </a:p>
        </p:txBody>
      </p:sp>
      <p:sp>
        <p:nvSpPr>
          <p:cNvPr id="18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3974847" y="4181800"/>
            <a:ext cx="2135473" cy="4361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a-DK" sz="1600" i="1" dirty="0" smtClean="0"/>
              <a:t>Collecte multi-sources, négocier l’accès aux BD de référence, gérer les valeurs exceptionnelles... </a:t>
            </a:r>
            <a:endParaRPr lang="da-DK" sz="1600" i="1" dirty="0"/>
          </a:p>
        </p:txBody>
      </p:sp>
      <p:sp>
        <p:nvSpPr>
          <p:cNvPr id="19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850455" y="4163381"/>
            <a:ext cx="2135473" cy="4361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a-DK" sz="1600" i="1" dirty="0" smtClean="0"/>
              <a:t>Création d’indicateurs harmonisés multi-échelle permettant de qualifier les prix de l’immobilier</a:t>
            </a:r>
            <a:endParaRPr lang="da-DK" sz="1600" i="1" dirty="0"/>
          </a:p>
          <a:p>
            <a:pPr marL="0" indent="0" algn="ctr">
              <a:buNone/>
            </a:pPr>
            <a:endParaRPr lang="da-DK" sz="1600" i="1" dirty="0"/>
          </a:p>
        </p:txBody>
      </p:sp>
      <p:sp>
        <p:nvSpPr>
          <p:cNvPr id="20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9615108" y="4182473"/>
            <a:ext cx="2135473" cy="4361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a-DK" sz="1600" i="1" dirty="0" smtClean="0"/>
              <a:t>Comparaison avec d’autres sources issues du </a:t>
            </a:r>
            <a:r>
              <a:rPr lang="da-DK" sz="1600" i="1" dirty="0"/>
              <a:t>Big Data </a:t>
            </a:r>
            <a:r>
              <a:rPr lang="da-DK" sz="1600" i="1" dirty="0" smtClean="0"/>
              <a:t>(</a:t>
            </a:r>
            <a:r>
              <a:rPr lang="da-DK" sz="1600" i="1" dirty="0"/>
              <a:t>Airbnb...) </a:t>
            </a:r>
          </a:p>
          <a:p>
            <a:pPr marL="0" indent="0" algn="ctr">
              <a:buNone/>
            </a:pPr>
            <a:endParaRPr lang="da-DK" sz="1600" i="1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8731" y="3317377"/>
            <a:ext cx="923406" cy="657577"/>
          </a:xfrm>
          <a:prstGeom prst="rect">
            <a:avLst/>
          </a:prstGeom>
        </p:spPr>
      </p:pic>
      <p:pic>
        <p:nvPicPr>
          <p:cNvPr id="11266" name="Picture 2" descr="Résultat de recherche d'images pour &quot;expert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613" y="5312138"/>
            <a:ext cx="1886476" cy="10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hevron 7"/>
          <p:cNvSpPr/>
          <p:nvPr/>
        </p:nvSpPr>
        <p:spPr>
          <a:xfrm>
            <a:off x="3577215" y="2436935"/>
            <a:ext cx="357440" cy="35169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4" name="Chevron 23"/>
          <p:cNvSpPr/>
          <p:nvPr/>
        </p:nvSpPr>
        <p:spPr>
          <a:xfrm>
            <a:off x="6157482" y="2369971"/>
            <a:ext cx="357440" cy="35169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9274614" y="2532185"/>
            <a:ext cx="357440" cy="35169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2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98806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15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9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11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249243"/>
            <a:ext cx="10311900" cy="655757"/>
          </a:xfrm>
        </p:spPr>
        <p:txBody>
          <a:bodyPr/>
          <a:lstStyle/>
          <a:p>
            <a:r>
              <a:rPr lang="da-DK" dirty="0" smtClean="0"/>
              <a:t>Une nécessité : utiliser les délimitations </a:t>
            </a:r>
            <a:r>
              <a:rPr lang="da-DK" b="1" dirty="0" smtClean="0"/>
              <a:t>urbaines et municipales de référence </a:t>
            </a:r>
            <a:r>
              <a:rPr lang="da-DK" dirty="0" smtClean="0"/>
              <a:t>au niveau européen</a:t>
            </a: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025" y="1981200"/>
            <a:ext cx="4495302" cy="404812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80025" y="1981200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Paris</a:t>
            </a:r>
            <a:endParaRPr lang="fr-FR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0000" y="1981200"/>
            <a:ext cx="2844534" cy="4048125"/>
          </a:xfrm>
          <a:prstGeom prst="rect">
            <a:avLst/>
          </a:prstGeom>
        </p:spPr>
      </p:pic>
      <p:sp>
        <p:nvSpPr>
          <p:cNvPr id="12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5775327" y="1997582"/>
            <a:ext cx="3224673" cy="3177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a-DK" b="1" dirty="0" smtClean="0">
                <a:solidFill>
                  <a:srgbClr val="C00000"/>
                </a:solidFill>
              </a:rPr>
              <a:t>... </a:t>
            </a:r>
            <a:r>
              <a:rPr lang="da-DK" dirty="0" smtClean="0">
                <a:solidFill>
                  <a:srgbClr val="C00000"/>
                </a:solidFill>
              </a:rPr>
              <a:t>Et favoriser une </a:t>
            </a:r>
            <a:r>
              <a:rPr lang="da-DK" b="1" dirty="0" smtClean="0">
                <a:solidFill>
                  <a:srgbClr val="C00000"/>
                </a:solidFill>
              </a:rPr>
              <a:t>approche</a:t>
            </a:r>
            <a:r>
              <a:rPr lang="da-DK" dirty="0" smtClean="0">
                <a:solidFill>
                  <a:srgbClr val="C00000"/>
                </a:solidFill>
              </a:rPr>
              <a:t> </a:t>
            </a:r>
            <a:r>
              <a:rPr lang="da-DK" b="1" dirty="0" smtClean="0">
                <a:solidFill>
                  <a:srgbClr val="C00000"/>
                </a:solidFill>
              </a:rPr>
              <a:t>multiscalaire</a:t>
            </a:r>
            <a:endParaRPr lang="da-DK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da-DK" b="1" dirty="0">
              <a:solidFill>
                <a:srgbClr val="C00000"/>
              </a:solidFill>
            </a:endParaRPr>
          </a:p>
        </p:txBody>
      </p:sp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070602" y="2778773"/>
            <a:ext cx="2387100" cy="3177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dirty="0" smtClean="0"/>
              <a:t>Comparer les objets urbains </a:t>
            </a:r>
            <a:r>
              <a:rPr lang="da-DK" b="1" dirty="0" smtClean="0"/>
              <a:t>globallement</a:t>
            </a:r>
            <a:r>
              <a:rPr lang="da-DK" dirty="0" smtClean="0"/>
              <a:t>: </a:t>
            </a:r>
            <a:r>
              <a:rPr lang="da-DK" dirty="0" smtClean="0">
                <a:solidFill>
                  <a:srgbClr val="C00000"/>
                </a:solidFill>
              </a:rPr>
              <a:t>FUA</a:t>
            </a:r>
            <a:r>
              <a:rPr lang="da-DK" dirty="0" smtClean="0"/>
              <a:t> </a:t>
            </a:r>
            <a:r>
              <a:rPr lang="da-DK" dirty="0" smtClean="0"/>
              <a:t>&gt; indicateurs synthétiques</a:t>
            </a:r>
            <a:endParaRPr lang="da-DK" dirty="0" smtClean="0"/>
          </a:p>
          <a:p>
            <a:r>
              <a:rPr lang="da-DK" dirty="0" smtClean="0"/>
              <a:t>Analyser les </a:t>
            </a:r>
            <a:r>
              <a:rPr lang="da-DK" b="1" dirty="0" smtClean="0"/>
              <a:t>inégalités intra-urbaines</a:t>
            </a:r>
            <a:r>
              <a:rPr lang="da-DK" dirty="0" smtClean="0"/>
              <a:t>: </a:t>
            </a:r>
            <a:r>
              <a:rPr lang="da-DK" dirty="0">
                <a:solidFill>
                  <a:srgbClr val="C00000"/>
                </a:solidFill>
              </a:rPr>
              <a:t>LAU2, </a:t>
            </a:r>
            <a:r>
              <a:rPr lang="da-DK" dirty="0">
                <a:solidFill>
                  <a:srgbClr val="C00000"/>
                </a:solidFill>
              </a:rPr>
              <a:t>G</a:t>
            </a:r>
            <a:r>
              <a:rPr lang="da-DK" dirty="0" smtClean="0">
                <a:solidFill>
                  <a:srgbClr val="C00000"/>
                </a:solidFill>
              </a:rPr>
              <a:t>rille 1km</a:t>
            </a:r>
            <a:endParaRPr lang="da-DK" dirty="0"/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080127" y="4074173"/>
            <a:ext cx="2387100" cy="3177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da-DK" b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9000000" y="2023157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Geneva</a:t>
            </a:r>
            <a:endParaRPr lang="fr-FR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10783875" y="5659993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Annecy</a:t>
            </a:r>
            <a:endParaRPr lang="fr-FR" b="1" dirty="0"/>
          </a:p>
        </p:txBody>
      </p:sp>
      <p:sp>
        <p:nvSpPr>
          <p:cNvPr id="17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699183"/>
          </a:xfrm>
        </p:spPr>
        <p:txBody>
          <a:bodyPr/>
          <a:lstStyle/>
          <a:p>
            <a:r>
              <a:rPr lang="da-DK" sz="3600" dirty="0"/>
              <a:t>E</a:t>
            </a:r>
            <a:r>
              <a:rPr lang="da-DK" sz="3600" dirty="0" smtClean="0"/>
              <a:t>spaces d’étude et sources de données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089664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16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7170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963" y="1232452"/>
            <a:ext cx="9084787" cy="511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11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8264" y="2020768"/>
            <a:ext cx="2135472" cy="4140000"/>
          </a:xfrm>
        </p:spPr>
        <p:txBody>
          <a:bodyPr/>
          <a:lstStyle/>
          <a:p>
            <a:r>
              <a:rPr lang="da-DK" dirty="0" smtClean="0"/>
              <a:t>Revue</a:t>
            </a:r>
            <a:r>
              <a:rPr lang="da-DK" dirty="0" smtClean="0"/>
              <a:t> des sources de données d’intérêt – données conventionnelles et non conventionnelles. </a:t>
            </a:r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  <a:p>
            <a:pPr marL="0" indent="0" algn="just">
              <a:buNone/>
            </a:pPr>
            <a:r>
              <a:rPr lang="da-DK" i="1" dirty="0" smtClean="0"/>
              <a:t>Sources françaises</a:t>
            </a:r>
            <a:endParaRPr lang="da-DK" i="1" dirty="0"/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699183"/>
          </a:xfrm>
        </p:spPr>
        <p:txBody>
          <a:bodyPr/>
          <a:lstStyle/>
          <a:p>
            <a:r>
              <a:rPr lang="da-DK" sz="3600" dirty="0"/>
              <a:t>E</a:t>
            </a:r>
            <a:r>
              <a:rPr lang="da-DK" sz="3600" dirty="0" smtClean="0"/>
              <a:t>spaces d’étude et sources de données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4261501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17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9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73" y="1818486"/>
            <a:ext cx="8869363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8264" y="2020768"/>
            <a:ext cx="2135472" cy="4140000"/>
          </a:xfrm>
        </p:spPr>
        <p:txBody>
          <a:bodyPr/>
          <a:lstStyle/>
          <a:p>
            <a:r>
              <a:rPr lang="da-DK" dirty="0" smtClean="0"/>
              <a:t>Revue</a:t>
            </a:r>
            <a:r>
              <a:rPr lang="da-DK" dirty="0" smtClean="0"/>
              <a:t> des sources de données d’intérêt – données conventionnelles et non conventionnelles. </a:t>
            </a:r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  <a:p>
            <a:pPr marL="0" indent="0" algn="just">
              <a:buNone/>
            </a:pPr>
            <a:r>
              <a:rPr lang="da-DK" i="1" dirty="0" smtClean="0"/>
              <a:t>Sources espagnoles + 5 autres pays</a:t>
            </a:r>
            <a:endParaRPr lang="da-DK" i="1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13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699183"/>
          </a:xfrm>
        </p:spPr>
        <p:txBody>
          <a:bodyPr/>
          <a:lstStyle/>
          <a:p>
            <a:r>
              <a:rPr lang="da-DK" sz="3600" dirty="0"/>
              <a:t>E</a:t>
            </a:r>
            <a:r>
              <a:rPr lang="da-DK" sz="3600" dirty="0" smtClean="0"/>
              <a:t>spaces d’étude et sources de données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338867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18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9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ZoneTexte 17"/>
          <p:cNvSpPr txBox="1"/>
          <p:nvPr/>
        </p:nvSpPr>
        <p:spPr>
          <a:xfrm>
            <a:off x="7442293" y="2718312"/>
            <a:ext cx="3737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Complémentarités thématiques</a:t>
            </a:r>
          </a:p>
        </p:txBody>
      </p:sp>
      <p:sp>
        <p:nvSpPr>
          <p:cNvPr id="19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3141" y="1235795"/>
            <a:ext cx="11183717" cy="655757"/>
          </a:xfrm>
        </p:spPr>
        <p:txBody>
          <a:bodyPr/>
          <a:lstStyle/>
          <a:p>
            <a:r>
              <a:rPr lang="da-DK" sz="2000" b="1" dirty="0" smtClean="0"/>
              <a:t>10 </a:t>
            </a:r>
            <a:r>
              <a:rPr lang="da-DK" sz="2000" b="1" dirty="0" smtClean="0"/>
              <a:t>cas d’étude </a:t>
            </a:r>
            <a:r>
              <a:rPr lang="da-DK" sz="2000" dirty="0" smtClean="0"/>
              <a:t>: Paris, Avignon, </a:t>
            </a:r>
            <a:r>
              <a:rPr lang="da-DK" sz="2000" dirty="0" smtClean="0"/>
              <a:t>Genève (</a:t>
            </a:r>
            <a:r>
              <a:rPr lang="da-DK" sz="2000" dirty="0" smtClean="0"/>
              <a:t>espace transfrontalier</a:t>
            </a:r>
            <a:r>
              <a:rPr lang="da-DK" sz="2000" dirty="0" smtClean="0"/>
              <a:t>), Varsovie, </a:t>
            </a:r>
            <a:r>
              <a:rPr lang="da-DK" sz="2000" dirty="0" smtClean="0"/>
              <a:t>Lodz, </a:t>
            </a:r>
            <a:r>
              <a:rPr lang="da-DK" sz="2000" dirty="0" smtClean="0"/>
              <a:t>Cracovie</a:t>
            </a:r>
            <a:r>
              <a:rPr lang="da-DK" sz="2000" dirty="0" smtClean="0"/>
              <a:t>, </a:t>
            </a:r>
            <a:r>
              <a:rPr lang="da-DK" sz="2000" dirty="0" smtClean="0"/>
              <a:t>Madrid, </a:t>
            </a:r>
            <a:r>
              <a:rPr lang="da-DK" sz="2000" dirty="0" smtClean="0"/>
              <a:t>Barcelone, </a:t>
            </a:r>
            <a:r>
              <a:rPr lang="da-DK" sz="2000" dirty="0" smtClean="0"/>
              <a:t>Palma de Mallorca. </a:t>
            </a:r>
            <a:endParaRPr lang="da-DK" sz="2000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21" name="ZoneTexte 20"/>
          <p:cNvSpPr txBox="1"/>
          <p:nvPr/>
        </p:nvSpPr>
        <p:spPr>
          <a:xfrm>
            <a:off x="295835" y="2793371"/>
            <a:ext cx="24406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/>
              <a:t>Compétences techniques :</a:t>
            </a:r>
          </a:p>
          <a:p>
            <a:pPr algn="ctr"/>
            <a:r>
              <a:rPr lang="fr-FR" sz="1400" dirty="0" smtClean="0"/>
              <a:t>Traitement et analyse de bases de données / </a:t>
            </a:r>
            <a:r>
              <a:rPr lang="fr-FR" sz="1400" dirty="0" err="1" smtClean="0"/>
              <a:t>Webscrapping</a:t>
            </a:r>
            <a:endParaRPr lang="fr-FR" sz="1400" dirty="0"/>
          </a:p>
        </p:txBody>
      </p:sp>
      <p:sp>
        <p:nvSpPr>
          <p:cNvPr id="22" name="ZoneTexte 21"/>
          <p:cNvSpPr txBox="1"/>
          <p:nvPr/>
        </p:nvSpPr>
        <p:spPr>
          <a:xfrm>
            <a:off x="4170449" y="2900651"/>
            <a:ext cx="22846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Expertise thématique :</a:t>
            </a:r>
          </a:p>
          <a:p>
            <a:pPr algn="ctr"/>
            <a:r>
              <a:rPr lang="fr-FR" sz="1400" dirty="0" smtClean="0"/>
              <a:t>Connaissance des enjeux </a:t>
            </a:r>
          </a:p>
          <a:p>
            <a:pPr algn="ctr"/>
            <a:r>
              <a:rPr lang="fr-FR" sz="1400" dirty="0"/>
              <a:t>d</a:t>
            </a:r>
            <a:r>
              <a:rPr lang="fr-FR" sz="1400" dirty="0" smtClean="0"/>
              <a:t>e l’immobilier</a:t>
            </a:r>
            <a:endParaRPr lang="fr-FR" sz="1400" dirty="0"/>
          </a:p>
        </p:txBody>
      </p:sp>
      <p:sp>
        <p:nvSpPr>
          <p:cNvPr id="23" name="ZoneTexte 22"/>
          <p:cNvSpPr txBox="1"/>
          <p:nvPr/>
        </p:nvSpPr>
        <p:spPr>
          <a:xfrm>
            <a:off x="2497478" y="5292418"/>
            <a:ext cx="17972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Faisabilité :</a:t>
            </a:r>
          </a:p>
          <a:p>
            <a:pPr algn="ctr"/>
            <a:r>
              <a:rPr lang="fr-FR" sz="1400" dirty="0"/>
              <a:t>D</a:t>
            </a:r>
            <a:r>
              <a:rPr lang="fr-FR" sz="1400" dirty="0" smtClean="0"/>
              <a:t>isponibilité</a:t>
            </a:r>
          </a:p>
          <a:p>
            <a:pPr algn="ctr"/>
            <a:r>
              <a:rPr lang="fr-FR" sz="1400" dirty="0" smtClean="0"/>
              <a:t>des données, </a:t>
            </a:r>
          </a:p>
          <a:p>
            <a:pPr algn="ctr"/>
            <a:r>
              <a:rPr lang="fr-FR" sz="1400" dirty="0" smtClean="0"/>
              <a:t>coût de la collecte…</a:t>
            </a:r>
            <a:endParaRPr lang="fr-FR" sz="1400" dirty="0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765" y="3680043"/>
            <a:ext cx="1409447" cy="1409447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145691" y="2610732"/>
            <a:ext cx="2705082" cy="1167893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/>
          <p:cNvSpPr/>
          <p:nvPr/>
        </p:nvSpPr>
        <p:spPr>
          <a:xfrm>
            <a:off x="3900861" y="2686733"/>
            <a:ext cx="2705082" cy="1167893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/>
        </p:nvSpPr>
        <p:spPr>
          <a:xfrm>
            <a:off x="2043577" y="5194982"/>
            <a:ext cx="2705082" cy="1167893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3" name="Connecteur droit 32"/>
          <p:cNvCxnSpPr/>
          <p:nvPr/>
        </p:nvCxnSpPr>
        <p:spPr>
          <a:xfrm>
            <a:off x="665629" y="2028747"/>
            <a:ext cx="11181230" cy="41762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/>
          <p:cNvCxnSpPr>
            <a:endCxn id="9" idx="3"/>
          </p:cNvCxnSpPr>
          <p:nvPr/>
        </p:nvCxnSpPr>
        <p:spPr>
          <a:xfrm flipH="1">
            <a:off x="6966000" y="2039254"/>
            <a:ext cx="38100" cy="453074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>
            <a:off x="2117912" y="3839135"/>
            <a:ext cx="497541" cy="1270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 flipH="1" flipV="1">
            <a:off x="1869141" y="3886200"/>
            <a:ext cx="504265" cy="1308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/>
          <p:nvPr/>
        </p:nvCxnSpPr>
        <p:spPr>
          <a:xfrm flipH="1">
            <a:off x="4764413" y="4118699"/>
            <a:ext cx="294674" cy="1308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/>
          <p:cNvCxnSpPr/>
          <p:nvPr/>
        </p:nvCxnSpPr>
        <p:spPr>
          <a:xfrm flipV="1">
            <a:off x="4522366" y="4125423"/>
            <a:ext cx="294674" cy="12079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ZoneTexte 49"/>
          <p:cNvSpPr txBox="1"/>
          <p:nvPr/>
        </p:nvSpPr>
        <p:spPr>
          <a:xfrm>
            <a:off x="5194216" y="2052584"/>
            <a:ext cx="3617521" cy="369332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/>
              <a:t>Quels critères de sélection ?</a:t>
            </a:r>
            <a:endParaRPr lang="fr-FR" b="1" dirty="0"/>
          </a:p>
        </p:txBody>
      </p:sp>
      <p:sp>
        <p:nvSpPr>
          <p:cNvPr id="51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7364157" y="3328710"/>
            <a:ext cx="4101562" cy="6557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1400" b="1" dirty="0" smtClean="0"/>
              <a:t>Dans la hiérarchie urbaine </a:t>
            </a:r>
            <a:r>
              <a:rPr lang="da-DK" sz="1400" dirty="0" smtClean="0"/>
              <a:t>: d’Avignon (320m hab), en passant par Palma de Mallorca (620) et Lodz (920), jusqu’à Paris (12 millions) ou Madrid (6.6 millions)</a:t>
            </a:r>
          </a:p>
          <a:p>
            <a:r>
              <a:rPr lang="da-DK" sz="1400" b="1" dirty="0" smtClean="0"/>
              <a:t>Dans le système politique passé </a:t>
            </a:r>
            <a:r>
              <a:rPr lang="da-DK" sz="1400" dirty="0" smtClean="0"/>
              <a:t>: économie anciennement socialiste / vs capitaliste</a:t>
            </a:r>
          </a:p>
          <a:p>
            <a:r>
              <a:rPr lang="da-DK" sz="1400" dirty="0" smtClean="0"/>
              <a:t>Dans les </a:t>
            </a:r>
            <a:r>
              <a:rPr lang="da-DK" sz="1400" b="1" dirty="0" smtClean="0"/>
              <a:t>spécialisations économiques et sociales actuelles</a:t>
            </a:r>
            <a:r>
              <a:rPr lang="da-DK" sz="1400" dirty="0" smtClean="0"/>
              <a:t>: économies touristiques (Paris, Barcelone, Cracovie, Palma), tensions immobilières (Paris, Barcelone, Genève), villes en déclin industriel (Lodz). 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a-DK" sz="1400" dirty="0"/>
          </a:p>
        </p:txBody>
      </p:sp>
      <p:sp>
        <p:nvSpPr>
          <p:cNvPr id="53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612" y="414000"/>
            <a:ext cx="9939388" cy="699183"/>
          </a:xfrm>
        </p:spPr>
        <p:txBody>
          <a:bodyPr/>
          <a:lstStyle/>
          <a:p>
            <a:r>
              <a:rPr lang="da-DK" sz="3600" dirty="0"/>
              <a:t>E</a:t>
            </a:r>
            <a:r>
              <a:rPr lang="da-DK" sz="3600" dirty="0" smtClean="0"/>
              <a:t>spaces d’étude et sources de données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4247308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19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" t="-8" r="-9" b="-8"/>
          <a:stretch>
            <a:fillRect/>
          </a:stretch>
        </p:blipFill>
        <p:spPr bwMode="auto">
          <a:xfrm>
            <a:off x="8698534" y="996675"/>
            <a:ext cx="3090767" cy="43326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8534" y="547742"/>
            <a:ext cx="4496834" cy="341170"/>
          </a:xfrm>
        </p:spPr>
        <p:txBody>
          <a:bodyPr/>
          <a:lstStyle/>
          <a:p>
            <a:r>
              <a:rPr lang="da-DK" b="1" dirty="0"/>
              <a:t>Leboncoin (FR)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54" y="2022686"/>
            <a:ext cx="4395337" cy="462726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855" y="4957315"/>
            <a:ext cx="3602766" cy="1929818"/>
          </a:xfrm>
          <a:prstGeom prst="rect">
            <a:avLst/>
          </a:prstGeom>
        </p:spPr>
      </p:pic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526729" y="1569430"/>
            <a:ext cx="4496834" cy="3411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b="1" dirty="0"/>
              <a:t>Fotocasa (ES)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2499" y="1668031"/>
            <a:ext cx="4255645" cy="3994220"/>
          </a:xfrm>
          <a:prstGeom prst="rect">
            <a:avLst/>
          </a:prstGeom>
        </p:spPr>
      </p:pic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4162161" y="1363338"/>
            <a:ext cx="4496834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b="1" dirty="0"/>
              <a:t>Domiporta (PL)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4060" y="1824384"/>
            <a:ext cx="1509929" cy="1525130"/>
          </a:xfrm>
          <a:prstGeom prst="rect">
            <a:avLst/>
          </a:prstGeom>
        </p:spPr>
      </p:pic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9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3152691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8F4B835A-FDA4-4B12-92BF-9FE8AE0852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Contexte politique et disponibilité des données d’immobilier harmonisées au niveau européen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="" xmlns:a16="http://schemas.microsoft.com/office/drawing/2014/main" id="{BDA26535-9587-4CEB-A503-1671E8919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B1B23-4667-42DB-80B6-3FE19686C639}" type="datetime1">
              <a:rPr lang="en-US" smtClean="0"/>
              <a:pPr/>
              <a:t>9/23/2019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="" xmlns:a16="http://schemas.microsoft.com/office/drawing/2014/main" id="{4F98CCD6-637F-4C48-8F62-349088CF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J</a:t>
            </a:r>
            <a:r>
              <a:rPr lang="da-DK" dirty="0" smtClean="0"/>
              <a:t>ournée NUMIMMO – Avignon – 24 septembre 2019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="" xmlns:a16="http://schemas.microsoft.com/office/drawing/2014/main" id="{011FC0E6-5E50-4CEC-8221-0BF30B272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</a:t>
            </a:fld>
            <a:endParaRPr lang="da-DK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B54A5E45-4469-4BCF-9B30-1B2D6FA657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9" name="Picture Placeholder 8">
            <a:extLst>
              <a:ext uri="{FF2B5EF4-FFF2-40B4-BE49-F238E27FC236}">
                <a16:creationId xmlns="" xmlns:a16="http://schemas.microsoft.com/office/drawing/2014/main" id="{BD63F1D6-FFBC-1441-8C51-CB0EAE76467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2" r="29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6871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20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43" y="983244"/>
            <a:ext cx="6520921" cy="4435952"/>
          </a:xfrm>
          <a:prstGeom prst="rect">
            <a:avLst/>
          </a:prstGeom>
        </p:spPr>
      </p:pic>
      <p:sp>
        <p:nvSpPr>
          <p:cNvPr id="21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266" y="5419196"/>
            <a:ext cx="515653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Réalisation : </a:t>
            </a:r>
            <a:r>
              <a:rPr lang="da-DK" i="1" dirty="0" smtClean="0"/>
              <a:t>Marc Lieury, 2019</a:t>
            </a:r>
            <a:endParaRPr lang="da-DK" i="1" dirty="0"/>
          </a:p>
        </p:txBody>
      </p:sp>
      <p:sp>
        <p:nvSpPr>
          <p:cNvPr id="13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3881940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21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43" y="983244"/>
            <a:ext cx="6520921" cy="443595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927899" y="1039287"/>
            <a:ext cx="4658733" cy="21390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b="1" dirty="0"/>
              <a:t>Prix au m² de biens immobiliers en </a:t>
            </a:r>
            <a:r>
              <a:rPr lang="fr-FR" b="1" dirty="0" smtClean="0"/>
              <a:t>vente/location</a:t>
            </a:r>
            <a:r>
              <a:rPr lang="fr-FR" dirty="0" smtClean="0"/>
              <a:t>…</a:t>
            </a:r>
            <a:endParaRPr lang="fr-FR" dirty="0"/>
          </a:p>
          <a:p>
            <a:r>
              <a:rPr lang="fr-FR" dirty="0"/>
              <a:t>… dans des </a:t>
            </a:r>
            <a:r>
              <a:rPr lang="fr-FR" b="1" dirty="0"/>
              <a:t>communes ciblées</a:t>
            </a:r>
            <a:r>
              <a:rPr lang="fr-FR" dirty="0"/>
              <a:t>.</a:t>
            </a:r>
          </a:p>
          <a:p>
            <a:r>
              <a:rPr lang="fr-FR" dirty="0"/>
              <a:t>… de façon </a:t>
            </a:r>
            <a:r>
              <a:rPr lang="fr-FR" b="1" dirty="0"/>
              <a:t>exhaustive</a:t>
            </a:r>
            <a:r>
              <a:rPr lang="fr-FR" dirty="0"/>
              <a:t>.</a:t>
            </a:r>
          </a:p>
          <a:p>
            <a:r>
              <a:rPr lang="fr-FR" dirty="0"/>
              <a:t>… pour un certain type de biens (</a:t>
            </a:r>
            <a:r>
              <a:rPr lang="fr-FR" b="1" dirty="0"/>
              <a:t>maisons, appartements</a:t>
            </a:r>
            <a:r>
              <a:rPr lang="fr-FR" dirty="0"/>
              <a:t>). </a:t>
            </a:r>
          </a:p>
        </p:txBody>
      </p:sp>
      <p:cxnSp>
        <p:nvCxnSpPr>
          <p:cNvPr id="14" name="Connecteur droit 13"/>
          <p:cNvCxnSpPr/>
          <p:nvPr/>
        </p:nvCxnSpPr>
        <p:spPr>
          <a:xfrm>
            <a:off x="6019799" y="1171575"/>
            <a:ext cx="9462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  <p:sp>
        <p:nvSpPr>
          <p:cNvPr id="18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266" y="5419196"/>
            <a:ext cx="515653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Réalisation : </a:t>
            </a:r>
            <a:r>
              <a:rPr lang="da-DK" i="1" dirty="0" smtClean="0"/>
              <a:t>Marc Lieury, 2019</a:t>
            </a: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3042808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22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43" y="983244"/>
            <a:ext cx="6520921" cy="4435952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966000" y="2122002"/>
            <a:ext cx="4658733" cy="35240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dirty="0"/>
              <a:t>Leboncoin.fr</a:t>
            </a:r>
            <a:r>
              <a:rPr lang="fr-FR" b="0" dirty="0"/>
              <a:t> pour la France.</a:t>
            </a:r>
          </a:p>
          <a:p>
            <a:r>
              <a:rPr lang="fr-FR" b="0" dirty="0"/>
              <a:t>Entrer dans l’</a:t>
            </a:r>
            <a:r>
              <a:rPr lang="fr-FR" dirty="0"/>
              <a:t>architecture des pages </a:t>
            </a:r>
            <a:r>
              <a:rPr lang="fr-FR" dirty="0" smtClean="0"/>
              <a:t>Web </a:t>
            </a:r>
            <a:r>
              <a:rPr lang="fr-FR" b="0" dirty="0" smtClean="0"/>
              <a:t>(balises html...)</a:t>
            </a:r>
            <a:endParaRPr lang="fr-FR" b="0" dirty="0"/>
          </a:p>
          <a:p>
            <a:r>
              <a:rPr lang="fr-FR" dirty="0"/>
              <a:t>Éthique du </a:t>
            </a:r>
            <a:r>
              <a:rPr lang="fr-FR" dirty="0" err="1"/>
              <a:t>webscrapping</a:t>
            </a:r>
            <a:r>
              <a:rPr lang="fr-FR" b="0" dirty="0"/>
              <a:t>: ne pas mettre en danger le site Web, ne pas </a:t>
            </a:r>
            <a:r>
              <a:rPr lang="fr-FR" b="0" dirty="0" err="1"/>
              <a:t>scrapper</a:t>
            </a:r>
            <a:r>
              <a:rPr lang="fr-FR" b="0" dirty="0"/>
              <a:t> de sites qui demandent expressément de ne pas </a:t>
            </a:r>
            <a:r>
              <a:rPr lang="fr-FR" b="0" dirty="0" smtClean="0"/>
              <a:t>l’être, </a:t>
            </a:r>
            <a:r>
              <a:rPr lang="fr-FR" b="0" dirty="0" err="1" smtClean="0"/>
              <a:t>sourcer</a:t>
            </a:r>
            <a:r>
              <a:rPr lang="fr-FR" b="0" dirty="0" smtClean="0"/>
              <a:t> les résultats.  </a:t>
            </a:r>
            <a:endParaRPr lang="fr-FR" b="0" dirty="0"/>
          </a:p>
          <a:p>
            <a:r>
              <a:rPr lang="fr-FR" dirty="0"/>
              <a:t>Aspects légaux </a:t>
            </a:r>
            <a:r>
              <a:rPr lang="fr-FR" b="0" dirty="0"/>
              <a:t>à maitriser: recherche, non commercialisation, anonymisation des données, non diffusion des données collectées telles quelles…</a:t>
            </a:r>
          </a:p>
        </p:txBody>
      </p:sp>
      <p:cxnSp>
        <p:nvCxnSpPr>
          <p:cNvPr id="15" name="Connecteur droit 14"/>
          <p:cNvCxnSpPr/>
          <p:nvPr/>
        </p:nvCxnSpPr>
        <p:spPr>
          <a:xfrm>
            <a:off x="6019799" y="2266950"/>
            <a:ext cx="9462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  <p:sp>
        <p:nvSpPr>
          <p:cNvPr id="18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266" y="5419196"/>
            <a:ext cx="515653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Réalisation : </a:t>
            </a:r>
            <a:r>
              <a:rPr lang="da-DK" i="1" dirty="0" smtClean="0"/>
              <a:t>Marc Lieury, 2019</a:t>
            </a: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3438655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23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43" y="983244"/>
            <a:ext cx="6520921" cy="4435952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6927900" y="3245952"/>
            <a:ext cx="4658733" cy="24365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dirty="0"/>
              <a:t>Python: </a:t>
            </a:r>
            <a:r>
              <a:rPr lang="fr-FR" i="1" dirty="0" err="1"/>
              <a:t>scrappy</a:t>
            </a:r>
            <a:r>
              <a:rPr lang="fr-FR" b="0" i="1" dirty="0"/>
              <a:t>, pandas, </a:t>
            </a:r>
            <a:r>
              <a:rPr lang="fr-FR" b="0" i="1" dirty="0" err="1"/>
              <a:t>json</a:t>
            </a:r>
            <a:r>
              <a:rPr lang="fr-FR" b="0" i="1" dirty="0"/>
              <a:t>, </a:t>
            </a:r>
            <a:r>
              <a:rPr lang="fr-FR" b="0" i="1" dirty="0" err="1"/>
              <a:t>random</a:t>
            </a:r>
            <a:r>
              <a:rPr lang="fr-FR" b="0" i="1" dirty="0"/>
              <a:t>, </a:t>
            </a:r>
            <a:r>
              <a:rPr lang="fr-FR" b="0" i="1" dirty="0" err="1"/>
              <a:t>csvkit</a:t>
            </a:r>
            <a:r>
              <a:rPr lang="fr-FR" b="0" i="1" dirty="0"/>
              <a:t>, </a:t>
            </a:r>
            <a:r>
              <a:rPr lang="fr-FR" b="0" i="1" dirty="0" err="1"/>
              <a:t>BeautifulSoup</a:t>
            </a:r>
            <a:r>
              <a:rPr lang="fr-FR" b="0" i="1" dirty="0"/>
              <a:t>, </a:t>
            </a:r>
            <a:r>
              <a:rPr lang="fr-FR" b="0" i="1" dirty="0" err="1"/>
              <a:t>cfscrap</a:t>
            </a:r>
            <a:r>
              <a:rPr lang="fr-FR" b="0" i="1" dirty="0"/>
              <a:t>… </a:t>
            </a:r>
          </a:p>
          <a:p>
            <a:r>
              <a:rPr lang="fr-FR" b="0" dirty="0"/>
              <a:t>Création du programme opérationnel </a:t>
            </a:r>
            <a:r>
              <a:rPr lang="fr-FR" dirty="0"/>
              <a:t>: 1 mois de travail (M2):</a:t>
            </a:r>
            <a:r>
              <a:rPr lang="fr-FR" b="0" dirty="0"/>
              <a:t> «</a:t>
            </a:r>
            <a:r>
              <a:rPr lang="fr-FR" b="0" i="1" dirty="0"/>
              <a:t> comment faire comprendre au programme qu’il doit cliquer sur un bouton correctement dans la page Web</a:t>
            </a:r>
            <a:r>
              <a:rPr lang="fr-FR" b="0" dirty="0"/>
              <a:t> » ?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6019799" y="3381375"/>
            <a:ext cx="9462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266" y="5419196"/>
            <a:ext cx="515653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Réalisation : </a:t>
            </a:r>
            <a:r>
              <a:rPr lang="da-DK" i="1" dirty="0" smtClean="0"/>
              <a:t>Marc Lieury, 2019</a:t>
            </a: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1711879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24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43" y="983244"/>
            <a:ext cx="6520921" cy="4435952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6908850" y="4360406"/>
            <a:ext cx="4658733" cy="21595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dirty="0"/>
              <a:t>Organiser / agréger l’information dans un format (.csv) </a:t>
            </a:r>
            <a:r>
              <a:rPr lang="fr-FR" b="0" dirty="0"/>
              <a:t>qui facilitera sa </a:t>
            </a:r>
            <a:r>
              <a:rPr lang="fr-FR" b="0" dirty="0" smtClean="0"/>
              <a:t>réutilisation ultérieure (indicateurs socio-économiques, fonds de carte…)</a:t>
            </a:r>
            <a:endParaRPr lang="fr-FR" b="0" dirty="0"/>
          </a:p>
          <a:p>
            <a:r>
              <a:rPr lang="fr-FR" b="0" dirty="0"/>
              <a:t>Gérer les </a:t>
            </a:r>
            <a:r>
              <a:rPr lang="fr-FR" dirty="0"/>
              <a:t>valeurs exceptionnelles, </a:t>
            </a:r>
            <a:r>
              <a:rPr lang="fr-FR" b="0" dirty="0"/>
              <a:t>le</a:t>
            </a:r>
            <a:r>
              <a:rPr lang="fr-FR" dirty="0"/>
              <a:t> </a:t>
            </a:r>
            <a:r>
              <a:rPr lang="fr-FR" dirty="0" err="1"/>
              <a:t>géoréférencement</a:t>
            </a:r>
            <a:r>
              <a:rPr lang="fr-FR" dirty="0"/>
              <a:t> des annonces. </a:t>
            </a:r>
          </a:p>
        </p:txBody>
      </p:sp>
      <p:cxnSp>
        <p:nvCxnSpPr>
          <p:cNvPr id="15" name="Connecteur droit 14"/>
          <p:cNvCxnSpPr/>
          <p:nvPr/>
        </p:nvCxnSpPr>
        <p:spPr>
          <a:xfrm>
            <a:off x="6019799" y="4505325"/>
            <a:ext cx="9462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  <p:sp>
        <p:nvSpPr>
          <p:cNvPr id="17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266" y="5419196"/>
            <a:ext cx="515653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Réalisation : </a:t>
            </a:r>
            <a:r>
              <a:rPr lang="da-DK" i="1" dirty="0" smtClean="0"/>
              <a:t>Marc Lieury, 2019</a:t>
            </a: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27500443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25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ESPON Big Data for Territorial Analysis and Housing Dynamics</a:t>
            </a:r>
          </a:p>
        </p:txBody>
      </p:sp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469" y="516368"/>
            <a:ext cx="5371531" cy="5606047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803325" y="2030374"/>
            <a:ext cx="5445075" cy="29893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dirty="0" smtClean="0"/>
              <a:t>Un processus qui ne peut être automatisé. </a:t>
            </a:r>
            <a:endParaRPr lang="fr-FR" b="0" dirty="0"/>
          </a:p>
          <a:p>
            <a:r>
              <a:rPr lang="fr-FR" b="0" dirty="0" smtClean="0"/>
              <a:t>Nécessite du temps, </a:t>
            </a:r>
            <a:r>
              <a:rPr lang="fr-FR" dirty="0" smtClean="0"/>
              <a:t>sans garantie de pérennité </a:t>
            </a:r>
            <a:r>
              <a:rPr lang="fr-FR" b="0" dirty="0" smtClean="0"/>
              <a:t>des programmes. </a:t>
            </a:r>
          </a:p>
          <a:p>
            <a:r>
              <a:rPr lang="fr-FR" dirty="0" smtClean="0"/>
              <a:t>Difficile à généraliser </a:t>
            </a:r>
            <a:r>
              <a:rPr lang="fr-FR" b="0" dirty="0" smtClean="0"/>
              <a:t>avec peu de moyens pour un trop grand nombre de cas d’étude. </a:t>
            </a:r>
          </a:p>
          <a:p>
            <a:r>
              <a:rPr lang="fr-FR" b="0" dirty="0" smtClean="0"/>
              <a:t>Des données qui n’existent nul par ailleurs. </a:t>
            </a:r>
            <a:r>
              <a:rPr lang="fr-FR" dirty="0" smtClean="0"/>
              <a:t>Un enjeu</a:t>
            </a:r>
            <a:r>
              <a:rPr lang="fr-FR" b="0" dirty="0" smtClean="0"/>
              <a:t> pour la statistique publique « conventionnelle » de capter ces informations issues du Web. </a:t>
            </a:r>
            <a:endParaRPr lang="fr-FR" dirty="0"/>
          </a:p>
        </p:txBody>
      </p:sp>
      <p:sp>
        <p:nvSpPr>
          <p:cNvPr id="11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91" y="205570"/>
            <a:ext cx="9720000" cy="699183"/>
          </a:xfrm>
        </p:spPr>
        <p:txBody>
          <a:bodyPr/>
          <a:lstStyle/>
          <a:p>
            <a:r>
              <a:rPr lang="da-DK" sz="3600" dirty="0" smtClean="0"/>
              <a:t>Le webscrapping : étapes et enjeux</a:t>
            </a:r>
            <a:endParaRPr lang="da-DK" sz="3600" dirty="0"/>
          </a:p>
        </p:txBody>
      </p:sp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20469" y="6008624"/>
            <a:ext cx="515653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Réalisation : </a:t>
            </a:r>
            <a:r>
              <a:rPr lang="da-DK" i="1" dirty="0" smtClean="0"/>
              <a:t>Marc Lieury, 2019</a:t>
            </a: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276305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26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298128" y="1807555"/>
            <a:ext cx="4712021" cy="3411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a-DK" b="1" dirty="0" smtClean="0"/>
              <a:t>NUMÉRATEUR </a:t>
            </a:r>
            <a:r>
              <a:rPr lang="da-DK" b="1" dirty="0" smtClean="0"/>
              <a:t>/ </a:t>
            </a:r>
            <a:r>
              <a:rPr lang="da-DK" b="1" dirty="0" smtClean="0"/>
              <a:t>DÉNOMINATEUR</a:t>
            </a:r>
            <a:endParaRPr lang="da-DK" b="1" dirty="0" smtClean="0"/>
          </a:p>
          <a:p>
            <a:r>
              <a:rPr lang="da-DK" sz="1600" b="1" dirty="0" smtClean="0"/>
              <a:t>Nombre de transactions effectuées / nombre d’offres immobilières </a:t>
            </a:r>
            <a:r>
              <a:rPr lang="da-DK" sz="1600" dirty="0" smtClean="0"/>
              <a:t>(location/vente) </a:t>
            </a:r>
            <a:endParaRPr lang="da-DK" sz="1600" dirty="0"/>
          </a:p>
          <a:p>
            <a:r>
              <a:rPr lang="da-DK" sz="1600" b="1" dirty="0" smtClean="0"/>
              <a:t>Prix payé/demandé, </a:t>
            </a:r>
            <a:r>
              <a:rPr lang="da-DK" sz="1600" b="1" dirty="0" smtClean="0"/>
              <a:t>surface </a:t>
            </a:r>
            <a:r>
              <a:rPr lang="da-DK" sz="1600" b="1" dirty="0" smtClean="0"/>
              <a:t>du bien</a:t>
            </a:r>
            <a:r>
              <a:rPr lang="da-DK" sz="1600" b="1" dirty="0" smtClean="0"/>
              <a:t>, nombre de pièces </a:t>
            </a:r>
            <a:r>
              <a:rPr lang="da-DK" sz="1400" dirty="0" smtClean="0"/>
              <a:t>(Q25, Q50, Q75, sum, IQR)</a:t>
            </a:r>
          </a:p>
          <a:p>
            <a:r>
              <a:rPr lang="da-DK" sz="1600" b="1" dirty="0" smtClean="0"/>
              <a:t>Revenu municipal </a:t>
            </a:r>
            <a:r>
              <a:rPr lang="da-DK" sz="1400" dirty="0" smtClean="0"/>
              <a:t>(moyenne ou médiane selon les pays)</a:t>
            </a:r>
            <a:r>
              <a:rPr lang="da-DK" sz="1400" b="1" dirty="0" smtClean="0"/>
              <a:t>  </a:t>
            </a:r>
            <a:endParaRPr lang="da-DK" sz="1400" b="1" dirty="0"/>
          </a:p>
          <a:p>
            <a:r>
              <a:rPr lang="da-DK" sz="1600" b="1" dirty="0" smtClean="0"/>
              <a:t>Revenu national </a:t>
            </a:r>
            <a:r>
              <a:rPr lang="da-DK" sz="1400" dirty="0" smtClean="0"/>
              <a:t>(D1</a:t>
            </a:r>
            <a:r>
              <a:rPr lang="da-DK" sz="1400" dirty="0" smtClean="0"/>
              <a:t>, D5, D9)</a:t>
            </a:r>
          </a:p>
          <a:p>
            <a:pPr marL="0" indent="0">
              <a:buNone/>
            </a:pPr>
            <a:endParaRPr lang="da-DK" sz="1400" dirty="0"/>
          </a:p>
          <a:p>
            <a:pPr marL="0" indent="0">
              <a:buNone/>
            </a:pPr>
            <a:r>
              <a:rPr lang="da-DK" b="1" dirty="0" smtClean="0"/>
              <a:t>RATIOS</a:t>
            </a:r>
            <a:endParaRPr lang="da-DK" b="1" dirty="0"/>
          </a:p>
          <a:p>
            <a:r>
              <a:rPr lang="da-DK" b="1" dirty="0" smtClean="0"/>
              <a:t>Prix moyen payé/demandé au m² </a:t>
            </a:r>
            <a:r>
              <a:rPr lang="da-DK" sz="1400" dirty="0" smtClean="0"/>
              <a:t>(average locally, Q25-50-75 for FUA)</a:t>
            </a:r>
            <a:endParaRPr lang="da-DK" sz="1400" dirty="0"/>
          </a:p>
          <a:p>
            <a:r>
              <a:rPr lang="da-DK" b="1" dirty="0"/>
              <a:t>Time required to </a:t>
            </a:r>
            <a:r>
              <a:rPr lang="da-DK" b="1" dirty="0" smtClean="0"/>
              <a:t>buy/rent </a:t>
            </a:r>
            <a:r>
              <a:rPr lang="da-DK" b="1" dirty="0"/>
              <a:t>1 </a:t>
            </a:r>
            <a:r>
              <a:rPr lang="da-DK" b="1" dirty="0" smtClean="0"/>
              <a:t>sq.meter locally </a:t>
            </a:r>
            <a:r>
              <a:rPr lang="da-DK" sz="1400" dirty="0" smtClean="0"/>
              <a:t>(average) </a:t>
            </a:r>
            <a:r>
              <a:rPr lang="da-DK" dirty="0" smtClean="0"/>
              <a:t>and </a:t>
            </a:r>
            <a:r>
              <a:rPr lang="da-DK" b="1" dirty="0" smtClean="0"/>
              <a:t>nationally</a:t>
            </a:r>
            <a:r>
              <a:rPr lang="da-DK" dirty="0" smtClean="0"/>
              <a:t> </a:t>
            </a:r>
            <a:r>
              <a:rPr lang="da-DK" sz="1400" dirty="0" smtClean="0"/>
              <a:t>(D1,5,9) </a:t>
            </a:r>
            <a:endParaRPr lang="da-DK" sz="1400" b="1" dirty="0" smtClean="0"/>
          </a:p>
          <a:p>
            <a:endParaRPr lang="da-DK" b="1" dirty="0"/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902952"/>
              </p:ext>
            </p:extLst>
          </p:nvPr>
        </p:nvGraphicFramePr>
        <p:xfrm>
          <a:off x="5099763" y="280368"/>
          <a:ext cx="6983999" cy="60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837"/>
                <a:gridCol w="781050"/>
                <a:gridCol w="676275"/>
                <a:gridCol w="742950"/>
                <a:gridCol w="714375"/>
                <a:gridCol w="771525"/>
                <a:gridCol w="638175"/>
                <a:gridCol w="742950"/>
                <a:gridCol w="691862"/>
              </a:tblGrid>
              <a:tr h="265395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Local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income</a:t>
                      </a:r>
                      <a:endParaRPr lang="fr-FR" sz="1600" dirty="0"/>
                    </a:p>
                  </a:txBody>
                  <a:tcPr marL="108000"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08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Transactions</a:t>
                      </a:r>
                      <a:endParaRPr lang="fr-FR" sz="1600" dirty="0"/>
                    </a:p>
                  </a:txBody>
                  <a:tcPr marL="108000"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08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Scrapping</a:t>
                      </a:r>
                      <a:r>
                        <a:rPr lang="fr-FR" sz="1600" baseline="0" dirty="0" smtClean="0"/>
                        <a:t> real-</a:t>
                      </a:r>
                      <a:r>
                        <a:rPr lang="fr-FR" sz="1600" baseline="0" dirty="0" err="1" smtClean="0"/>
                        <a:t>estate</a:t>
                      </a:r>
                      <a:endParaRPr lang="fr-FR" sz="1600" dirty="0"/>
                    </a:p>
                  </a:txBody>
                  <a:tcPr marL="108000"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08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Scrapping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rental</a:t>
                      </a:r>
                      <a:endParaRPr lang="fr-FR" sz="1600" dirty="0"/>
                    </a:p>
                  </a:txBody>
                  <a:tcPr marL="108000"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08000"/>
                </a:tc>
              </a:tr>
              <a:tr h="265395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LAU2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/>
                        <a:t>Grid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LAU2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/>
                        <a:t>Grid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LAU2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/>
                        <a:t>Grid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LAU2</a:t>
                      </a:r>
                      <a:endParaRPr lang="fr-FR" sz="1600" b="1" dirty="0"/>
                    </a:p>
                  </a:txBody>
                  <a:tcPr marL="108000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/>
                        <a:t>Grid</a:t>
                      </a:r>
                      <a:endParaRPr lang="fr-FR" sz="1600" b="1" dirty="0"/>
                    </a:p>
                  </a:txBody>
                  <a:tcPr marL="108000"/>
                </a:tc>
              </a:tr>
              <a:tr h="530789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Krakow – Lodz - </a:t>
                      </a:r>
                      <a:r>
                        <a:rPr lang="fr-FR" sz="1600" b="0" dirty="0" err="1" smtClean="0"/>
                        <a:t>Warsaw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530789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Barcelona-Madrid-Palma de Mallorca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</a:tr>
              <a:tr h="530789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Geneva</a:t>
                      </a:r>
                      <a:r>
                        <a:rPr lang="fr-FR" sz="1600" b="0" baseline="0" dirty="0" smtClean="0"/>
                        <a:t> </a:t>
                      </a:r>
                      <a:r>
                        <a:rPr lang="fr-FR" sz="1600" b="0" baseline="0" dirty="0" err="1" smtClean="0"/>
                        <a:t>Swizz</a:t>
                      </a:r>
                      <a:r>
                        <a:rPr lang="fr-FR" sz="1600" b="0" baseline="0" dirty="0" smtClean="0"/>
                        <a:t> part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</a:tr>
              <a:tr h="530789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Geneva French part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</a:tr>
              <a:tr h="530789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Avignon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  <a:tr h="530789"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/>
                        <a:t>Paris</a:t>
                      </a:r>
                      <a:endParaRPr lang="fr-FR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600" dirty="0" smtClean="0"/>
                    </a:p>
                    <a:p>
                      <a:endParaRPr lang="fr-FR" sz="1600" dirty="0" smtClean="0"/>
                    </a:p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38" y="1438529"/>
            <a:ext cx="360000" cy="360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38" y="2340614"/>
            <a:ext cx="360000" cy="3600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38" y="3312181"/>
            <a:ext cx="360000" cy="3600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38" y="4129551"/>
            <a:ext cx="360000" cy="3600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38" y="4951981"/>
            <a:ext cx="360000" cy="3600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38" y="5790181"/>
            <a:ext cx="360000" cy="3600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436" y="1438529"/>
            <a:ext cx="360000" cy="3600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436" y="2340614"/>
            <a:ext cx="360000" cy="36000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436" y="3312181"/>
            <a:ext cx="360000" cy="36000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436" y="4129551"/>
            <a:ext cx="360000" cy="36000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861" y="1438529"/>
            <a:ext cx="360000" cy="3600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861" y="2340614"/>
            <a:ext cx="360000" cy="36000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861" y="3312181"/>
            <a:ext cx="360000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8049" y="2340614"/>
            <a:ext cx="3600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8049" y="1438529"/>
            <a:ext cx="360000" cy="36000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96" y="1438529"/>
            <a:ext cx="360000" cy="360000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96" y="2340614"/>
            <a:ext cx="360000" cy="3600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96" y="3312181"/>
            <a:ext cx="360000" cy="3600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96" y="4129551"/>
            <a:ext cx="360000" cy="36000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96" y="4951981"/>
            <a:ext cx="360000" cy="360000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96" y="5790181"/>
            <a:ext cx="360000" cy="360000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8333" y="2340614"/>
            <a:ext cx="360000" cy="360000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8333" y="1438529"/>
            <a:ext cx="360000" cy="360000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246" y="1438529"/>
            <a:ext cx="360000" cy="360000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246" y="2340614"/>
            <a:ext cx="360000" cy="360000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246" y="3312181"/>
            <a:ext cx="360000" cy="360000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246" y="4129551"/>
            <a:ext cx="360000" cy="360000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246" y="4951981"/>
            <a:ext cx="360000" cy="360000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246" y="5790181"/>
            <a:ext cx="360000" cy="360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5467" y="1438529"/>
            <a:ext cx="360000" cy="360000"/>
          </a:xfrm>
          <a:prstGeom prst="rect">
            <a:avLst/>
          </a:prstGeom>
        </p:spPr>
      </p:pic>
      <p:pic>
        <p:nvPicPr>
          <p:cNvPr id="49" name="Imag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5467" y="2340614"/>
            <a:ext cx="360000" cy="360000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5950" y="3312181"/>
            <a:ext cx="360000" cy="360000"/>
          </a:xfrm>
          <a:prstGeom prst="rect">
            <a:avLst/>
          </a:prstGeom>
        </p:spPr>
      </p:pic>
      <p:pic>
        <p:nvPicPr>
          <p:cNvPr id="51" name="Imag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5950" y="4129551"/>
            <a:ext cx="360000" cy="360000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5950" y="4951981"/>
            <a:ext cx="360000" cy="360000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5950" y="5790181"/>
            <a:ext cx="360000" cy="360000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6234" y="5790181"/>
            <a:ext cx="360000" cy="360000"/>
          </a:xfrm>
          <a:prstGeom prst="rect">
            <a:avLst/>
          </a:prstGeom>
        </p:spPr>
      </p:pic>
      <p:pic>
        <p:nvPicPr>
          <p:cNvPr id="55" name="Image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6234" y="4951981"/>
            <a:ext cx="360000" cy="360000"/>
          </a:xfrm>
          <a:prstGeom prst="rect">
            <a:avLst/>
          </a:prstGeom>
        </p:spPr>
      </p:pic>
      <p:pic>
        <p:nvPicPr>
          <p:cNvPr id="56" name="Image 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6234" y="4129551"/>
            <a:ext cx="360000" cy="360000"/>
          </a:xfrm>
          <a:prstGeom prst="rect">
            <a:avLst/>
          </a:prstGeom>
        </p:spPr>
      </p:pic>
      <p:pic>
        <p:nvPicPr>
          <p:cNvPr id="57" name="Imag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6234" y="3312181"/>
            <a:ext cx="360000" cy="360000"/>
          </a:xfrm>
          <a:prstGeom prst="rect">
            <a:avLst/>
          </a:prstGeom>
        </p:spPr>
      </p:pic>
      <p:pic>
        <p:nvPicPr>
          <p:cNvPr id="60" name="Image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66" y="3312181"/>
            <a:ext cx="360000" cy="360000"/>
          </a:xfrm>
          <a:prstGeom prst="rect">
            <a:avLst/>
          </a:prstGeom>
        </p:spPr>
      </p:pic>
      <p:pic>
        <p:nvPicPr>
          <p:cNvPr id="61" name="Image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66" y="4129551"/>
            <a:ext cx="360000" cy="360000"/>
          </a:xfrm>
          <a:prstGeom prst="rect">
            <a:avLst/>
          </a:prstGeom>
        </p:spPr>
      </p:pic>
      <p:pic>
        <p:nvPicPr>
          <p:cNvPr id="62" name="Image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4348" y="4129551"/>
            <a:ext cx="360000" cy="360000"/>
          </a:xfrm>
          <a:prstGeom prst="rect">
            <a:avLst/>
          </a:prstGeom>
        </p:spPr>
      </p:pic>
      <p:pic>
        <p:nvPicPr>
          <p:cNvPr id="63" name="Imag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66" y="4951981"/>
            <a:ext cx="360000" cy="360000"/>
          </a:xfrm>
          <a:prstGeom prst="rect">
            <a:avLst/>
          </a:prstGeom>
        </p:spPr>
      </p:pic>
      <p:pic>
        <p:nvPicPr>
          <p:cNvPr id="64" name="Imag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4348" y="4951981"/>
            <a:ext cx="360000" cy="360000"/>
          </a:xfrm>
          <a:prstGeom prst="rect">
            <a:avLst/>
          </a:prstGeom>
        </p:spPr>
      </p:pic>
      <p:pic>
        <p:nvPicPr>
          <p:cNvPr id="65" name="Image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66" y="5790181"/>
            <a:ext cx="360000" cy="360000"/>
          </a:xfrm>
          <a:prstGeom prst="rect">
            <a:avLst/>
          </a:prstGeom>
        </p:spPr>
      </p:pic>
      <p:pic>
        <p:nvPicPr>
          <p:cNvPr id="66" name="Image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4348" y="5790181"/>
            <a:ext cx="360000" cy="360000"/>
          </a:xfrm>
          <a:prstGeom prst="rect">
            <a:avLst/>
          </a:prstGeom>
        </p:spPr>
      </p:pic>
      <p:pic>
        <p:nvPicPr>
          <p:cNvPr id="67" name="Image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824" y="4951981"/>
            <a:ext cx="360000" cy="360000"/>
          </a:xfrm>
          <a:prstGeom prst="rect">
            <a:avLst/>
          </a:prstGeom>
        </p:spPr>
      </p:pic>
      <p:pic>
        <p:nvPicPr>
          <p:cNvPr id="68" name="Image 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824" y="5790181"/>
            <a:ext cx="360000" cy="360000"/>
          </a:xfrm>
          <a:prstGeom prst="rect">
            <a:avLst/>
          </a:prstGeom>
        </p:spPr>
      </p:pic>
      <p:pic>
        <p:nvPicPr>
          <p:cNvPr id="69" name="Imag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598" y="6288451"/>
            <a:ext cx="432000" cy="432000"/>
          </a:xfrm>
          <a:prstGeom prst="rect">
            <a:avLst/>
          </a:prstGeom>
        </p:spPr>
      </p:pic>
      <p:pic>
        <p:nvPicPr>
          <p:cNvPr id="70" name="Image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5138" y="6278926"/>
            <a:ext cx="432000" cy="432000"/>
          </a:xfrm>
          <a:prstGeom prst="rect">
            <a:avLst/>
          </a:prstGeom>
        </p:spPr>
      </p:pic>
      <p:sp>
        <p:nvSpPr>
          <p:cNvPr id="71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574" y="709836"/>
            <a:ext cx="5194996" cy="699183"/>
          </a:xfrm>
        </p:spPr>
        <p:txBody>
          <a:bodyPr/>
          <a:lstStyle/>
          <a:p>
            <a:r>
              <a:rPr lang="da-DK" sz="3600" dirty="0" smtClean="0"/>
              <a:t>Des ratios </a:t>
            </a:r>
            <a:br>
              <a:rPr lang="da-DK" sz="3600" dirty="0" smtClean="0"/>
            </a:br>
            <a:r>
              <a:rPr lang="da-DK" sz="3600" dirty="0" smtClean="0"/>
              <a:t>harmonisés...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587731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27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6" name="Imag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9" y="1359428"/>
            <a:ext cx="5286375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316" y="1410230"/>
            <a:ext cx="4964694" cy="473796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515" y="393824"/>
            <a:ext cx="8751744" cy="699183"/>
          </a:xfrm>
        </p:spPr>
        <p:txBody>
          <a:bodyPr/>
          <a:lstStyle/>
          <a:p>
            <a:r>
              <a:rPr lang="da-DK" sz="3600" dirty="0" smtClean="0"/>
              <a:t>Des ratios </a:t>
            </a:r>
            <a:r>
              <a:rPr lang="da-DK" sz="3600" dirty="0" smtClean="0"/>
              <a:t>harmonisés...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7095288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28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00" y="358368"/>
            <a:ext cx="5245259" cy="630163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5244" y="358368"/>
            <a:ext cx="5617155" cy="505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593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29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00" y="358368"/>
            <a:ext cx="5245259" cy="627343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5244" y="358368"/>
            <a:ext cx="5650969" cy="5053271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5244" y="5697120"/>
            <a:ext cx="6226756" cy="699183"/>
          </a:xfrm>
        </p:spPr>
        <p:txBody>
          <a:bodyPr/>
          <a:lstStyle/>
          <a:p>
            <a:r>
              <a:rPr lang="da-DK" sz="3600" dirty="0" smtClean="0"/>
              <a:t>Aux indicateurs </a:t>
            </a:r>
            <a:br>
              <a:rPr lang="da-DK" sz="3600" dirty="0" smtClean="0"/>
            </a:br>
            <a:r>
              <a:rPr lang="da-DK" sz="3600" dirty="0" smtClean="0"/>
              <a:t>spatialement harmonisés !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089425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999" y="-63379"/>
            <a:ext cx="10255871" cy="1646470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fr-FR" sz="3600" dirty="0" smtClean="0"/>
              <a:t>Inégalités d’accès au logement : un sujet politique</a:t>
            </a:r>
            <a:endParaRPr lang="da-DK" sz="2800" b="0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2420471"/>
            <a:ext cx="9719763" cy="3699528"/>
          </a:xfrm>
        </p:spPr>
        <p:txBody>
          <a:bodyPr/>
          <a:lstStyle/>
          <a:p>
            <a:r>
              <a:rPr lang="en-US" sz="2800" dirty="0"/>
              <a:t>in European larger cities</a:t>
            </a:r>
            <a:r>
              <a:rPr lang="en-US" sz="2800" b="1" dirty="0"/>
              <a:t>, decent and affordable housing is increasingly hard to get access to (</a:t>
            </a:r>
            <a:r>
              <a:rPr lang="en-US" sz="2800" dirty="0"/>
              <a:t>Pact of Amsterdam, 2016 </a:t>
            </a:r>
            <a:r>
              <a:rPr lang="en-US" sz="2800" b="1" dirty="0"/>
              <a:t>; </a:t>
            </a:r>
            <a:r>
              <a:rPr lang="en-US" sz="2800" dirty="0"/>
              <a:t>The </a:t>
            </a:r>
            <a:r>
              <a:rPr lang="en-US" sz="2800" i="1" dirty="0"/>
              <a:t>Action Plan  of the Partnership on Housing </a:t>
            </a:r>
            <a:r>
              <a:rPr lang="en-US" sz="2800" dirty="0"/>
              <a:t>of the UE Urban Agenda).</a:t>
            </a:r>
          </a:p>
          <a:p>
            <a:r>
              <a:rPr lang="en-US" sz="2800" dirty="0"/>
              <a:t>Since the 1990s, housing prices have on average increased faster than the income of residents (renters and buyers) in major post-industrial city-regions.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707AAA50-396D-E14D-8615-95D5D053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5512" y="6480000"/>
            <a:ext cx="1368170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93334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30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-6" r="-6" b="-6"/>
          <a:stretch>
            <a:fillRect/>
          </a:stretch>
        </p:blipFill>
        <p:spPr bwMode="auto">
          <a:xfrm>
            <a:off x="63273" y="1516285"/>
            <a:ext cx="3994060" cy="38227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-6" r="-6" b="-6"/>
          <a:stretch>
            <a:fillRect/>
          </a:stretch>
        </p:blipFill>
        <p:spPr bwMode="auto">
          <a:xfrm>
            <a:off x="8228246" y="1616768"/>
            <a:ext cx="3963754" cy="376777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-6" r="-6" b="-6"/>
          <a:stretch>
            <a:fillRect/>
          </a:stretch>
        </p:blipFill>
        <p:spPr bwMode="auto">
          <a:xfrm>
            <a:off x="4150630" y="1506237"/>
            <a:ext cx="4084882" cy="39195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514" y="447613"/>
            <a:ext cx="11044467" cy="699183"/>
          </a:xfrm>
        </p:spPr>
        <p:txBody>
          <a:bodyPr/>
          <a:lstStyle/>
          <a:p>
            <a:r>
              <a:rPr lang="da-DK" sz="3600" dirty="0" smtClean="0"/>
              <a:t>Harmonisation spatiale : </a:t>
            </a:r>
            <a:r>
              <a:rPr lang="da-DK" sz="2000" dirty="0" smtClean="0"/>
              <a:t>fonction, impédence et portée de lissage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3920983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31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342" y="1457882"/>
            <a:ext cx="4145652" cy="487438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99" y="1457882"/>
            <a:ext cx="7252487" cy="4874380"/>
          </a:xfrm>
          <a:prstGeom prst="rect">
            <a:avLst/>
          </a:prstGeom>
        </p:spPr>
      </p:pic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514" y="447613"/>
            <a:ext cx="11044467" cy="699183"/>
          </a:xfrm>
        </p:spPr>
        <p:txBody>
          <a:bodyPr/>
          <a:lstStyle/>
          <a:p>
            <a:r>
              <a:rPr lang="da-DK" sz="3600" dirty="0" smtClean="0"/>
              <a:t>Combinaison de sources hétérogènes de données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580793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32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6002" y="286339"/>
            <a:ext cx="7695998" cy="6373661"/>
          </a:xfrm>
          <a:prstGeom prst="rect">
            <a:avLst/>
          </a:prstGeom>
        </p:spPr>
      </p:pic>
      <p:sp>
        <p:nvSpPr>
          <p:cNvPr id="26" name="ZoneTexte 25"/>
          <p:cNvSpPr txBox="1"/>
          <p:nvPr/>
        </p:nvSpPr>
        <p:spPr>
          <a:xfrm>
            <a:off x="286178" y="1375647"/>
            <a:ext cx="2768521" cy="1200329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Guidance </a:t>
            </a:r>
            <a:r>
              <a:rPr lang="fr-FR" b="1" dirty="0">
                <a:solidFill>
                  <a:schemeClr val="bg1"/>
                </a:solidFill>
              </a:rPr>
              <a:t>document</a:t>
            </a:r>
          </a:p>
          <a:p>
            <a:r>
              <a:rPr lang="fr-FR" dirty="0">
                <a:solidFill>
                  <a:schemeClr val="bg1"/>
                </a:solidFill>
              </a:rPr>
              <a:t>R </a:t>
            </a:r>
            <a:r>
              <a:rPr lang="fr-FR" dirty="0" err="1">
                <a:solidFill>
                  <a:schemeClr val="bg1"/>
                </a:solidFill>
              </a:rPr>
              <a:t>Markdown</a:t>
            </a:r>
            <a:r>
              <a:rPr lang="fr-FR" dirty="0">
                <a:solidFill>
                  <a:schemeClr val="bg1"/>
                </a:solidFill>
              </a:rPr>
              <a:t> document </a:t>
            </a:r>
            <a:r>
              <a:rPr lang="fr-FR" dirty="0" smtClean="0">
                <a:solidFill>
                  <a:schemeClr val="bg1"/>
                </a:solidFill>
              </a:rPr>
              <a:t>adapté aux Yvelines </a:t>
            </a:r>
            <a:r>
              <a:rPr lang="fr-FR" dirty="0" smtClean="0">
                <a:solidFill>
                  <a:schemeClr val="bg1"/>
                </a:solidFill>
              </a:rPr>
              <a:t>+ programmes R utilisés.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289" y="393824"/>
            <a:ext cx="3675479" cy="699183"/>
          </a:xfrm>
        </p:spPr>
        <p:txBody>
          <a:bodyPr/>
          <a:lstStyle/>
          <a:p>
            <a:r>
              <a:rPr lang="da-DK" sz="3600" dirty="0" smtClean="0"/>
              <a:t>Reproductibilité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35165406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33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1386125"/>
            <a:ext cx="1590675" cy="146685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86178" y="1375647"/>
            <a:ext cx="2768521" cy="147732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Pour les 10 cas d’étude, mise à </a:t>
            </a:r>
            <a:r>
              <a:rPr lang="fr-FR" b="1" dirty="0" smtClean="0">
                <a:solidFill>
                  <a:schemeClr val="bg1"/>
                </a:solidFill>
              </a:rPr>
              <a:t>disposition de l’ensemble des indicateurs</a:t>
            </a:r>
            <a:r>
              <a:rPr lang="fr-FR" dirty="0" smtClean="0">
                <a:solidFill>
                  <a:schemeClr val="bg1"/>
                </a:solidFill>
              </a:rPr>
              <a:t> créés pour l’étude (LAU2, grille 1km)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352" y="138068"/>
            <a:ext cx="6044281" cy="601508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00" y="4012899"/>
            <a:ext cx="5619323" cy="2039398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289" y="393824"/>
            <a:ext cx="3675479" cy="699183"/>
          </a:xfrm>
        </p:spPr>
        <p:txBody>
          <a:bodyPr/>
          <a:lstStyle/>
          <a:p>
            <a:r>
              <a:rPr lang="da-DK" sz="3600" dirty="0" smtClean="0"/>
              <a:t>Reproductibilité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7624469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8F4B835A-FDA4-4B12-92BF-9FE8AE0852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Principaux résultats– Analyse harmonisée pour </a:t>
            </a:r>
            <a:r>
              <a:rPr lang="da-DK" dirty="0"/>
              <a:t>10 </a:t>
            </a:r>
            <a:r>
              <a:rPr lang="da-DK" dirty="0" smtClean="0"/>
              <a:t>cas d’étude européens</a:t>
            </a: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="" xmlns:a16="http://schemas.microsoft.com/office/drawing/2014/main" id="{BDA26535-9587-4CEB-A503-1671E8919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B1B23-4667-42DB-80B6-3FE19686C639}" type="datetime1">
              <a:rPr lang="en-US" smtClean="0"/>
              <a:pPr/>
              <a:t>9/23/2019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="" xmlns:a16="http://schemas.microsoft.com/office/drawing/2014/main" id="{4F98CCD6-637F-4C48-8F62-349088CF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PowerPoint template 16:9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="" xmlns:a16="http://schemas.microsoft.com/office/drawing/2014/main" id="{011FC0E6-5E50-4CEC-8221-0BF30B272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34</a:t>
            </a:fld>
            <a:endParaRPr lang="da-DK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="" xmlns:a16="http://schemas.microsoft.com/office/drawing/2014/main" id="{B54A5E45-4469-4BCF-9B30-1B2D6FA657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a-DK" dirty="0"/>
              <a:t>3</a:t>
            </a:r>
          </a:p>
        </p:txBody>
      </p:sp>
      <p:pic>
        <p:nvPicPr>
          <p:cNvPr id="8" name="Picture Placeholder 14">
            <a:extLst>
              <a:ext uri="{FF2B5EF4-FFF2-40B4-BE49-F238E27FC236}">
                <a16:creationId xmlns="" xmlns:a16="http://schemas.microsoft.com/office/drawing/2014/main" id="{029E8BAE-EDF9-2A49-B25C-7E6D73DBE00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2" r="29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20040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35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14338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248" y="1391438"/>
            <a:ext cx="5025873" cy="5025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461" y="1305482"/>
            <a:ext cx="3957956" cy="5264518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668" y="393824"/>
            <a:ext cx="8859325" cy="699183"/>
          </a:xfrm>
        </p:spPr>
        <p:txBody>
          <a:bodyPr/>
          <a:lstStyle/>
          <a:p>
            <a:r>
              <a:rPr lang="da-DK" sz="3600" dirty="0" smtClean="0"/>
              <a:t>Indicateurs harmonisés pour les 10 FUA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5657754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36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17412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69" y="1402708"/>
            <a:ext cx="4307771" cy="3832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3536" y="5363360"/>
            <a:ext cx="7850058" cy="9357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dirty="0"/>
              <a:t>NB / </a:t>
            </a:r>
            <a:r>
              <a:rPr lang="da-DK" dirty="0" smtClean="0"/>
              <a:t>Géolocalisation (XY) indisponible pour la Suisse </a:t>
            </a:r>
            <a:endParaRPr lang="da-DK" dirty="0"/>
          </a:p>
          <a:p>
            <a:endParaRPr lang="da-DK" dirty="0"/>
          </a:p>
          <a:p>
            <a:pPr marL="0" indent="0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17413" name="Imag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940" y="1402708"/>
            <a:ext cx="4125200" cy="3983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Imag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140" y="2136235"/>
            <a:ext cx="3564860" cy="3295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1152009" y="561917"/>
            <a:ext cx="10190579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sz="3600" dirty="0" smtClean="0"/>
              <a:t>Prix payé (grille + lissage spatial)  </a:t>
            </a:r>
          </a:p>
          <a:p>
            <a:pPr algn="ctr"/>
            <a:r>
              <a:rPr lang="da-DK" sz="3600" dirty="0" smtClean="0"/>
              <a:t>données non conventionelles institutionnelles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9076402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37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17410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952" y="1181630"/>
            <a:ext cx="4600048" cy="554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Imag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0" y="1798815"/>
            <a:ext cx="452437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1152009" y="561917"/>
            <a:ext cx="10190579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sz="3600" dirty="0" smtClean="0"/>
              <a:t>Prix demandé (grille + lissage spatial)</a:t>
            </a:r>
          </a:p>
          <a:p>
            <a:pPr algn="ctr"/>
            <a:r>
              <a:rPr lang="da-DK" sz="3600" dirty="0" smtClean="0"/>
              <a:t> données webscrappées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5046013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38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15362" name="Imag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687" y="486834"/>
            <a:ext cx="3380355" cy="3036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09" y="1587640"/>
            <a:ext cx="3994166" cy="481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Imag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806" y="1968734"/>
            <a:ext cx="3743595" cy="406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326809" y="1297677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Warsaw – Lodz - Krakow (PL)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391181" y="1661404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Madrid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15367" name="Imag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735" y="3718491"/>
            <a:ext cx="3342707" cy="306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119126" y="204608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Barcelona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7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066339" y="3571245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Palma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5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371950"/>
            <a:ext cx="67481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Analyse comparative au LAU2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513757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39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EJournée NUMIMMO – Avignon – 24 septembre 2019</a:t>
            </a:r>
          </a:p>
        </p:txBody>
      </p:sp>
      <p:pic>
        <p:nvPicPr>
          <p:cNvPr id="15362" name="Imag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687" y="486834"/>
            <a:ext cx="3380355" cy="3036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09" y="1587640"/>
            <a:ext cx="3994166" cy="481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Imag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806" y="1968734"/>
            <a:ext cx="3743595" cy="406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326809" y="1297677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Warsaw – Lodz - Krakow (PL)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391181" y="1661404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Madrid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15367" name="Imag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735" y="3718491"/>
            <a:ext cx="3342707" cy="306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119126" y="204608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Barcelona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7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066339" y="3571245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Palma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cxnSp>
        <p:nvCxnSpPr>
          <p:cNvPr id="6" name="Connecteur droit avec flèche 5"/>
          <p:cNvCxnSpPr/>
          <p:nvPr/>
        </p:nvCxnSpPr>
        <p:spPr>
          <a:xfrm flipH="1" flipV="1">
            <a:off x="2263140" y="2720342"/>
            <a:ext cx="541020" cy="1018245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1434920" y="3616965"/>
            <a:ext cx="2852063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 </a:t>
            </a:r>
            <a:r>
              <a:rPr lang="fr-FR" dirty="0" smtClean="0"/>
              <a:t>2.8 mois </a:t>
            </a:r>
            <a:endParaRPr lang="fr-FR" dirty="0"/>
          </a:p>
          <a:p>
            <a:pPr algn="ctr"/>
            <a:r>
              <a:rPr lang="fr-FR" dirty="0"/>
              <a:t>d</a:t>
            </a:r>
            <a:r>
              <a:rPr lang="fr-FR" dirty="0" smtClean="0"/>
              <a:t>e salaire </a:t>
            </a:r>
            <a:r>
              <a:rPr lang="fr-FR" dirty="0" smtClean="0"/>
              <a:t>médian</a:t>
            </a:r>
          </a:p>
          <a:p>
            <a:pPr algn="ctr"/>
            <a:r>
              <a:rPr lang="fr-FR" dirty="0" smtClean="0"/>
              <a:t> entier</a:t>
            </a:r>
            <a:r>
              <a:rPr lang="fr-FR" dirty="0" smtClean="0"/>
              <a:t> </a:t>
            </a:r>
            <a:r>
              <a:rPr lang="fr-FR" dirty="0"/>
              <a:t>(Q50</a:t>
            </a:r>
            <a:r>
              <a:rPr lang="fr-FR" dirty="0" smtClean="0"/>
              <a:t>) au niveau </a:t>
            </a:r>
          </a:p>
          <a:p>
            <a:pPr algn="ctr"/>
            <a:r>
              <a:rPr lang="fr-FR" dirty="0" smtClean="0"/>
              <a:t>National</a:t>
            </a:r>
            <a:r>
              <a:rPr lang="fr-FR" dirty="0" smtClean="0"/>
              <a:t> pour acheter</a:t>
            </a:r>
            <a:r>
              <a:rPr lang="fr-FR" dirty="0" smtClean="0"/>
              <a:t> 1m²</a:t>
            </a:r>
            <a:endParaRPr lang="fr-FR" dirty="0"/>
          </a:p>
        </p:txBody>
      </p:sp>
      <p:cxnSp>
        <p:nvCxnSpPr>
          <p:cNvPr id="19" name="Connecteur droit avec flèche 18"/>
          <p:cNvCxnSpPr/>
          <p:nvPr/>
        </p:nvCxnSpPr>
        <p:spPr>
          <a:xfrm flipH="1" flipV="1">
            <a:off x="6748830" y="3963521"/>
            <a:ext cx="551509" cy="1425778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5895953" y="5361945"/>
            <a:ext cx="19543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 2.4 mois 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9617716" y="2720342"/>
            <a:ext cx="19543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 2.6 mois </a:t>
            </a:r>
            <a:endParaRPr lang="fr-FR" dirty="0"/>
          </a:p>
        </p:txBody>
      </p:sp>
      <p:cxnSp>
        <p:nvCxnSpPr>
          <p:cNvPr id="25" name="Connecteur droit avec flèche 24"/>
          <p:cNvCxnSpPr/>
          <p:nvPr/>
        </p:nvCxnSpPr>
        <p:spPr>
          <a:xfrm flipH="1" flipV="1">
            <a:off x="10371837" y="2219090"/>
            <a:ext cx="428163" cy="501252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>
            <a:off x="9020152" y="6050358"/>
            <a:ext cx="19543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</a:t>
            </a:r>
            <a:r>
              <a:rPr lang="fr-FR" dirty="0" smtClean="0"/>
              <a:t> 3.5 mois </a:t>
            </a:r>
            <a:endParaRPr lang="fr-FR" dirty="0"/>
          </a:p>
        </p:txBody>
      </p:sp>
      <p:cxnSp>
        <p:nvCxnSpPr>
          <p:cNvPr id="28" name="Connecteur droit avec flèche 27"/>
          <p:cNvCxnSpPr/>
          <p:nvPr/>
        </p:nvCxnSpPr>
        <p:spPr>
          <a:xfrm flipV="1">
            <a:off x="9163737" y="5361945"/>
            <a:ext cx="300303" cy="688413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371950"/>
            <a:ext cx="67481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Analyse comparative au LAU2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214871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 err="1"/>
              <a:t>Cities</a:t>
            </a:r>
            <a:r>
              <a:rPr lang="da-DK" dirty="0"/>
              <a:t> are the heart of the Urban Agenda of the EU. But EU has no direct competence in the area of housing.</a:t>
            </a:r>
          </a:p>
          <a:p>
            <a:r>
              <a:rPr lang="da-DK" dirty="0"/>
              <a:t>25 States in the OECD promote homeownership (subsidies and fiscal incentives). </a:t>
            </a:r>
          </a:p>
          <a:p>
            <a:r>
              <a:rPr lang="da-DK" dirty="0"/>
              <a:t> Housing issue have gained increasing attention since the financial crisis (descreasing construction activities accross Europe). </a:t>
            </a:r>
          </a:p>
          <a:p>
            <a:r>
              <a:rPr lang="da-DK" dirty="0"/>
              <a:t>11.3 % of the EU population lived in households which spent 40 % or more of their disposable income on housing;  </a:t>
            </a:r>
          </a:p>
          <a:p>
            <a:r>
              <a:rPr lang="da-DK" dirty="0"/>
              <a:t>Housing prices have increased faster than the income of renters and buyers : real estate become an important driver of socio-economic inequalities.</a:t>
            </a:r>
          </a:p>
          <a:p>
            <a:pPr lvl="4">
              <a:buFont typeface="Wingdings" panose="05000000000000000000" pitchFamily="2" charset="2"/>
              <a:buChar char="v"/>
            </a:pPr>
            <a:r>
              <a:rPr lang="da-DK" dirty="0"/>
              <a:t> For homeowners : socially selective access to housing markets (spatial exclusion and increased social tensions). </a:t>
            </a:r>
          </a:p>
          <a:p>
            <a:pPr lvl="4">
              <a:buFont typeface="Wingdings" panose="05000000000000000000" pitchFamily="2" charset="2"/>
              <a:buChar char="v"/>
            </a:pPr>
            <a:r>
              <a:rPr lang="da-DK" dirty="0"/>
              <a:t> Cost of ownership impacts rent : availability of housing, competition with Airbnb offer...  </a:t>
            </a:r>
          </a:p>
        </p:txBody>
      </p:sp>
      <p:sp>
        <p:nvSpPr>
          <p:cNvPr id="7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999" y="-63379"/>
            <a:ext cx="10255871" cy="1646470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fr-FR" sz="3600" dirty="0" smtClean="0"/>
              <a:t>Inégalités d’accès au logement : un sujet politique</a:t>
            </a:r>
            <a:endParaRPr lang="da-DK" sz="2800" b="0" dirty="0"/>
          </a:p>
        </p:txBody>
      </p:sp>
    </p:spTree>
    <p:extLst>
      <p:ext uri="{BB962C8B-B14F-4D97-AF65-F5344CB8AC3E}">
        <p14:creationId xmlns:p14="http://schemas.microsoft.com/office/powerpoint/2010/main" val="16420097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40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326809" y="1297677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Paris (FR)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5516545" y="1560922"/>
            <a:ext cx="2692952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Geneva – Annemasse - Annecy (CH-FR)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269851" y="1986038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Avignon (FR)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16386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09" y="1778506"/>
            <a:ext cx="4209989" cy="401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931" y="2345348"/>
            <a:ext cx="3645069" cy="336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Imag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44" y="2175227"/>
            <a:ext cx="4052711" cy="359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371950"/>
            <a:ext cx="67481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Analyse comparative au LAU2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0754914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41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13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326809" y="1297677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Paris (FR)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4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5516545" y="1560922"/>
            <a:ext cx="2692952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Geneva – Annemasse - Annecy (CH-FR)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sp>
        <p:nvSpPr>
          <p:cNvPr id="1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10269851" y="1986038"/>
            <a:ext cx="1818316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/>
              <a:t>Avignon (FR)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dirty="0"/>
          </a:p>
        </p:txBody>
      </p:sp>
      <p:pic>
        <p:nvPicPr>
          <p:cNvPr id="16386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09" y="1778506"/>
            <a:ext cx="4209989" cy="401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931" y="2345348"/>
            <a:ext cx="3645069" cy="336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Imag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44" y="2175227"/>
            <a:ext cx="4052711" cy="359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cteur droit avec flèche 17"/>
          <p:cNvCxnSpPr>
            <a:stCxn id="19" idx="0"/>
          </p:cNvCxnSpPr>
          <p:nvPr/>
        </p:nvCxnSpPr>
        <p:spPr>
          <a:xfrm flipH="1" flipV="1">
            <a:off x="2203346" y="3787143"/>
            <a:ext cx="597804" cy="1292862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1952199" y="5080005"/>
            <a:ext cx="16979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 </a:t>
            </a:r>
            <a:r>
              <a:rPr lang="fr-FR" dirty="0" smtClean="0"/>
              <a:t>5 mois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4671349" y="5900669"/>
            <a:ext cx="34547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 3.6 mois pour </a:t>
            </a:r>
            <a:r>
              <a:rPr lang="fr-FR" dirty="0" smtClean="0"/>
              <a:t>un</a:t>
            </a:r>
            <a:r>
              <a:rPr lang="fr-FR" dirty="0" smtClean="0"/>
              <a:t> suisse</a:t>
            </a:r>
            <a:endParaRPr lang="fr-FR" dirty="0"/>
          </a:p>
          <a:p>
            <a:pPr algn="ctr"/>
            <a:r>
              <a:rPr lang="fr-FR" dirty="0" smtClean="0"/>
              <a:t>et</a:t>
            </a:r>
            <a:r>
              <a:rPr lang="fr-FR" dirty="0" smtClean="0"/>
              <a:t> </a:t>
            </a:r>
            <a:r>
              <a:rPr lang="fr-FR" dirty="0"/>
              <a:t>6.8 </a:t>
            </a:r>
            <a:r>
              <a:rPr lang="fr-FR" dirty="0" smtClean="0"/>
              <a:t>mois pour un français</a:t>
            </a:r>
            <a:endParaRPr lang="fr-FR" dirty="0"/>
          </a:p>
        </p:txBody>
      </p:sp>
      <p:cxnSp>
        <p:nvCxnSpPr>
          <p:cNvPr id="21" name="Connecteur droit avec flèche 20"/>
          <p:cNvCxnSpPr/>
          <p:nvPr/>
        </p:nvCxnSpPr>
        <p:spPr>
          <a:xfrm flipV="1">
            <a:off x="5777996" y="3604260"/>
            <a:ext cx="699004" cy="2296409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9000787" y="5923357"/>
            <a:ext cx="189026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Plus de 1.6 mois</a:t>
            </a:r>
            <a:endParaRPr lang="fr-FR" dirty="0"/>
          </a:p>
        </p:txBody>
      </p:sp>
      <p:cxnSp>
        <p:nvCxnSpPr>
          <p:cNvPr id="24" name="Connecteur droit avec flèche 23"/>
          <p:cNvCxnSpPr/>
          <p:nvPr/>
        </p:nvCxnSpPr>
        <p:spPr>
          <a:xfrm flipV="1">
            <a:off x="9254780" y="3787144"/>
            <a:ext cx="699004" cy="2136213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371950"/>
            <a:ext cx="67481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Analyse comparative au LAU2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0632359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42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22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0" y="667791"/>
            <a:ext cx="12192000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sz="3600" dirty="0" smtClean="0"/>
              <a:t>Comparaison des sources </a:t>
            </a:r>
          </a:p>
          <a:p>
            <a:pPr algn="ctr"/>
            <a:r>
              <a:rPr lang="da-DK" sz="3600" dirty="0" smtClean="0"/>
              <a:t>Leboncoin.fr &amp; BIEN/PERVAL</a:t>
            </a:r>
            <a:endParaRPr lang="da-DK" sz="36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97" y="1438925"/>
            <a:ext cx="5338763" cy="241505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17" y="3806018"/>
            <a:ext cx="5398153" cy="235657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1000" y="1422156"/>
            <a:ext cx="5016874" cy="2324594"/>
          </a:xfrm>
          <a:prstGeom prst="rect">
            <a:avLst/>
          </a:prstGeom>
        </p:spPr>
      </p:pic>
      <p:sp>
        <p:nvSpPr>
          <p:cNvPr id="2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3468" y="6195746"/>
            <a:ext cx="5156533" cy="293644"/>
          </a:xfrm>
        </p:spPr>
        <p:txBody>
          <a:bodyPr/>
          <a:lstStyle/>
          <a:p>
            <a:pPr marL="0" indent="0">
              <a:buNone/>
            </a:pPr>
            <a:r>
              <a:rPr lang="da-DK" sz="1400" i="1" dirty="0" smtClean="0"/>
              <a:t>Réalisation : </a:t>
            </a:r>
            <a:r>
              <a:rPr lang="da-DK" sz="1400" i="1" dirty="0" smtClean="0"/>
              <a:t>Marc Lieury, 2019</a:t>
            </a:r>
            <a:endParaRPr lang="da-DK" sz="1400" i="1" dirty="0"/>
          </a:p>
        </p:txBody>
      </p:sp>
      <p:sp>
        <p:nvSpPr>
          <p:cNvPr id="27" name="ZoneTexte 26"/>
          <p:cNvSpPr txBox="1"/>
          <p:nvPr/>
        </p:nvSpPr>
        <p:spPr>
          <a:xfrm>
            <a:off x="5919469" y="4838703"/>
            <a:ext cx="5445075" cy="56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b="0" dirty="0" smtClean="0"/>
              <a:t>Résidu de l’équation                                                    </a:t>
            </a:r>
            <a:r>
              <a:rPr lang="fr-FR" sz="1600" b="0" i="1" dirty="0" smtClean="0"/>
              <a:t>Surface (leboncoin.fr) = a x Surface (Notaires) + b</a:t>
            </a:r>
          </a:p>
          <a:p>
            <a:r>
              <a:rPr lang="fr-FR" b="0" dirty="0" smtClean="0"/>
              <a:t>Par quartiles de surface (Q25, Q50, Q75)</a:t>
            </a:r>
            <a:endParaRPr lang="fr-FR" b="0" dirty="0"/>
          </a:p>
        </p:txBody>
      </p:sp>
      <p:cxnSp>
        <p:nvCxnSpPr>
          <p:cNvPr id="28" name="Connecteur droit avec flèche 27"/>
          <p:cNvCxnSpPr/>
          <p:nvPr/>
        </p:nvCxnSpPr>
        <p:spPr>
          <a:xfrm flipH="1" flipV="1">
            <a:off x="7308476" y="2634164"/>
            <a:ext cx="961465" cy="1340842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6364839" y="3955524"/>
            <a:ext cx="5445075" cy="56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pPr marL="0" indent="0">
              <a:buNone/>
            </a:pPr>
            <a:r>
              <a:rPr lang="fr-FR" sz="1400" b="0" i="1" dirty="0" smtClean="0"/>
              <a:t>Surfaces (Q75) offertes </a:t>
            </a:r>
            <a:r>
              <a:rPr lang="fr-FR" sz="1400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plus importantes </a:t>
            </a:r>
            <a:r>
              <a:rPr lang="fr-FR" sz="1400" b="0" i="1" dirty="0" smtClean="0"/>
              <a:t>que les surfaces (Q75) des transactions enregistrées dans la chambre des notaires le laissent présager. </a:t>
            </a:r>
            <a:endParaRPr lang="fr-FR" sz="1400" b="0" i="1" dirty="0"/>
          </a:p>
        </p:txBody>
      </p:sp>
    </p:spTree>
    <p:extLst>
      <p:ext uri="{BB962C8B-B14F-4D97-AF65-F5344CB8AC3E}">
        <p14:creationId xmlns:p14="http://schemas.microsoft.com/office/powerpoint/2010/main" val="25788049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43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22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0" y="667791"/>
            <a:ext cx="12192000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sz="3600" dirty="0" smtClean="0"/>
              <a:t>Comparaison des sources </a:t>
            </a:r>
          </a:p>
          <a:p>
            <a:pPr algn="ctr"/>
            <a:r>
              <a:rPr lang="da-DK" sz="3600" dirty="0" smtClean="0"/>
              <a:t>Leboncoin.fr &amp; BIEN/PERVAL</a:t>
            </a:r>
            <a:endParaRPr lang="da-DK" sz="3600" dirty="0"/>
          </a:p>
        </p:txBody>
      </p:sp>
      <p:sp>
        <p:nvSpPr>
          <p:cNvPr id="2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3468" y="5694666"/>
            <a:ext cx="5156533" cy="293644"/>
          </a:xfrm>
        </p:spPr>
        <p:txBody>
          <a:bodyPr/>
          <a:lstStyle/>
          <a:p>
            <a:pPr marL="0" indent="0">
              <a:buNone/>
            </a:pPr>
            <a:r>
              <a:rPr lang="da-DK" sz="1400" i="1" dirty="0" smtClean="0"/>
              <a:t>Réalisation : </a:t>
            </a:r>
            <a:r>
              <a:rPr lang="da-DK" sz="1400" i="1" dirty="0" smtClean="0"/>
              <a:t>Marc Lieury, 2019</a:t>
            </a:r>
            <a:endParaRPr lang="da-DK" sz="1400" i="1" dirty="0"/>
          </a:p>
        </p:txBody>
      </p:sp>
      <p:sp>
        <p:nvSpPr>
          <p:cNvPr id="27" name="ZoneTexte 26"/>
          <p:cNvSpPr txBox="1"/>
          <p:nvPr/>
        </p:nvSpPr>
        <p:spPr>
          <a:xfrm>
            <a:off x="5919469" y="4838703"/>
            <a:ext cx="5445075" cy="56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r>
              <a:rPr lang="fr-FR" b="0" dirty="0" smtClean="0"/>
              <a:t>Résidu de l’équation                                                    </a:t>
            </a:r>
            <a:r>
              <a:rPr lang="fr-FR" sz="1600" b="0" i="1" dirty="0" smtClean="0"/>
              <a:t>Surface (leboncoin.fr) = a x Surface (Notaires) + b</a:t>
            </a:r>
          </a:p>
          <a:p>
            <a:r>
              <a:rPr lang="fr-FR" b="0" dirty="0" smtClean="0"/>
              <a:t>Par quartiles de surface (Q25, Q50, Q75)</a:t>
            </a:r>
            <a:endParaRPr lang="fr-FR" b="0" dirty="0"/>
          </a:p>
        </p:txBody>
      </p:sp>
      <p:sp>
        <p:nvSpPr>
          <p:cNvPr id="29" name="ZoneTexte 28"/>
          <p:cNvSpPr txBox="1"/>
          <p:nvPr/>
        </p:nvSpPr>
        <p:spPr>
          <a:xfrm>
            <a:off x="6364839" y="3955524"/>
            <a:ext cx="5445075" cy="56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a-DK"/>
            </a:defPPr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b="1"/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/>
            </a:lvl5pPr>
            <a:lvl6pPr marL="10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6pPr>
            <a:lvl7pPr marL="126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7pPr>
            <a:lvl8pPr marL="144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8pPr>
            <a:lvl9pPr marL="162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/>
            </a:lvl9pPr>
          </a:lstStyle>
          <a:p>
            <a:pPr marL="0" indent="0">
              <a:buNone/>
            </a:pPr>
            <a:r>
              <a:rPr lang="fr-FR" sz="1400" b="0" i="1" dirty="0" smtClean="0"/>
              <a:t>Surfaces (Q75) offertes </a:t>
            </a:r>
            <a:r>
              <a:rPr lang="fr-FR" sz="1400" i="1" dirty="0" smtClean="0">
                <a:solidFill>
                  <a:srgbClr val="C00000"/>
                </a:solidFill>
              </a:rPr>
              <a:t>moins importantes </a:t>
            </a:r>
            <a:r>
              <a:rPr lang="fr-FR" sz="1400" b="0" i="1" dirty="0" smtClean="0"/>
              <a:t>que les surfaces (Q75) des transactions enregistrées dans la chambre des notaires le laisse présager. </a:t>
            </a:r>
            <a:endParaRPr lang="fr-FR" sz="1400" b="0" i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55" y="1500538"/>
            <a:ext cx="4852446" cy="188143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468" y="3666223"/>
            <a:ext cx="4920961" cy="186724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0642" y="1484259"/>
            <a:ext cx="4823012" cy="1852136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>
          <a:xfrm flipH="1" flipV="1">
            <a:off x="7470396" y="2456601"/>
            <a:ext cx="961465" cy="1340842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7780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44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043" y="1520018"/>
            <a:ext cx="9153525" cy="4762500"/>
          </a:xfrm>
          <a:prstGeom prst="rect">
            <a:avLst/>
          </a:prstGeom>
        </p:spPr>
      </p:pic>
      <p:sp>
        <p:nvSpPr>
          <p:cNvPr id="22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628617" y="1635283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da-DK" b="1" dirty="0" smtClean="0"/>
              <a:t>Barcelone </a:t>
            </a:r>
            <a:r>
              <a:rPr lang="da-DK" b="1" dirty="0"/>
              <a:t>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b="1" dirty="0"/>
          </a:p>
        </p:txBody>
      </p:sp>
      <p:cxnSp>
        <p:nvCxnSpPr>
          <p:cNvPr id="25" name="Connecteur droit avec flèche 24"/>
          <p:cNvCxnSpPr/>
          <p:nvPr/>
        </p:nvCxnSpPr>
        <p:spPr>
          <a:xfrm flipH="1" flipV="1">
            <a:off x="7150765" y="4415698"/>
            <a:ext cx="1742026" cy="507994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9053710" y="4789266"/>
            <a:ext cx="130035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La </a:t>
            </a:r>
            <a:r>
              <a:rPr lang="fr-FR" dirty="0" err="1"/>
              <a:t>Rambla</a:t>
            </a:r>
            <a:endParaRPr lang="fr-FR" dirty="0"/>
          </a:p>
        </p:txBody>
      </p:sp>
      <p:cxnSp>
        <p:nvCxnSpPr>
          <p:cNvPr id="27" name="Connecteur droit avec flèche 26"/>
          <p:cNvCxnSpPr/>
          <p:nvPr/>
        </p:nvCxnSpPr>
        <p:spPr>
          <a:xfrm flipH="1">
            <a:off x="7150765" y="3522921"/>
            <a:ext cx="1849235" cy="565839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8738816" y="3324079"/>
            <a:ext cx="332655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Quartier de la </a:t>
            </a:r>
            <a:r>
              <a:rPr lang="fr-FR" dirty="0" err="1" smtClean="0"/>
              <a:t>Sagrada</a:t>
            </a:r>
            <a:r>
              <a:rPr lang="fr-FR" dirty="0" smtClean="0"/>
              <a:t> </a:t>
            </a:r>
            <a:r>
              <a:rPr lang="fr-FR" dirty="0" err="1" smtClean="0"/>
              <a:t>Familia</a:t>
            </a:r>
            <a:endParaRPr lang="fr-FR" dirty="0"/>
          </a:p>
        </p:txBody>
      </p:sp>
      <p:pic>
        <p:nvPicPr>
          <p:cNvPr id="13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694679"/>
            <a:ext cx="112058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Impact d’Airbnb sur la densité d’offres immobilières ?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39122134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45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22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6193380" y="1118826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da-DK" b="1" dirty="0"/>
              <a:t>Paris (FR)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b="1" dirty="0"/>
          </a:p>
        </p:txBody>
      </p:sp>
      <p:sp>
        <p:nvSpPr>
          <p:cNvPr id="26" name="ZoneTexte 25"/>
          <p:cNvSpPr txBox="1"/>
          <p:nvPr/>
        </p:nvSpPr>
        <p:spPr>
          <a:xfrm>
            <a:off x="10414597" y="4345113"/>
            <a:ext cx="15824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Quartier Latin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10075743" y="3121199"/>
            <a:ext cx="146706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Paris Centre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3" y="1533610"/>
            <a:ext cx="4979548" cy="4325398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712" y="1533610"/>
            <a:ext cx="5513118" cy="4312587"/>
          </a:xfrm>
          <a:prstGeom prst="rect">
            <a:avLst/>
          </a:prstGeom>
        </p:spPr>
      </p:pic>
      <p:cxnSp>
        <p:nvCxnSpPr>
          <p:cNvPr id="24" name="Connecteur droit avec flèche 23"/>
          <p:cNvCxnSpPr/>
          <p:nvPr/>
        </p:nvCxnSpPr>
        <p:spPr>
          <a:xfrm flipH="1" flipV="1">
            <a:off x="7136504" y="3385775"/>
            <a:ext cx="3117909" cy="1041949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flipH="1" flipV="1">
            <a:off x="7320273" y="3033796"/>
            <a:ext cx="2756557" cy="261398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 flipH="1">
            <a:off x="7215963" y="1974136"/>
            <a:ext cx="3373188" cy="453504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10382537" y="1789470"/>
            <a:ext cx="13644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Montmartre</a:t>
            </a:r>
          </a:p>
        </p:txBody>
      </p:sp>
      <p:pic>
        <p:nvPicPr>
          <p:cNvPr id="15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694679"/>
            <a:ext cx="112058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Impact d’Airbnb sur la densité d’offres immobilières ?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158730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46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12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22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 txBox="1">
            <a:spLocks/>
          </p:cNvSpPr>
          <p:nvPr/>
        </p:nvSpPr>
        <p:spPr>
          <a:xfrm>
            <a:off x="5701008" y="1118826"/>
            <a:ext cx="3883450" cy="3346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da-DK" b="1" dirty="0"/>
              <a:t>Madrid (ES)</a:t>
            </a:r>
          </a:p>
          <a:p>
            <a:pPr marL="0" indent="0" algn="r">
              <a:buFont typeface="Wingdings" panose="05000000000000000000" pitchFamily="2" charset="2"/>
              <a:buNone/>
            </a:pPr>
            <a:endParaRPr lang="da-DK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677" y="1533610"/>
            <a:ext cx="4382689" cy="468967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00" y="1921058"/>
            <a:ext cx="4610100" cy="3914775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>
          <a:xfrm flipH="1" flipV="1">
            <a:off x="7177386" y="3563080"/>
            <a:ext cx="2756557" cy="261398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9900000" y="3619644"/>
            <a:ext cx="15824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Plazza Mayor</a:t>
            </a:r>
          </a:p>
        </p:txBody>
      </p:sp>
      <p:pic>
        <p:nvPicPr>
          <p:cNvPr id="11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 txBox="1">
            <a:spLocks/>
          </p:cNvSpPr>
          <p:nvPr/>
        </p:nvSpPr>
        <p:spPr>
          <a:xfrm>
            <a:off x="472933" y="694679"/>
            <a:ext cx="11205838" cy="69918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 smtClean="0"/>
              <a:t>Impact d’Airbnb sur la densité d’offres immobilières ?</a:t>
            </a:r>
            <a:endParaRPr lang="da-DK" sz="3600" dirty="0"/>
          </a:p>
        </p:txBody>
      </p:sp>
    </p:spTree>
    <p:extLst>
      <p:ext uri="{BB962C8B-B14F-4D97-AF65-F5344CB8AC3E}">
        <p14:creationId xmlns:p14="http://schemas.microsoft.com/office/powerpoint/2010/main" val="24157874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47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9763" y="1838746"/>
            <a:ext cx="9719763" cy="4523732"/>
          </a:xfrm>
        </p:spPr>
        <p:txBody>
          <a:bodyPr/>
          <a:lstStyle/>
          <a:p>
            <a:pPr lvl="1"/>
            <a:r>
              <a:rPr lang="en-US" sz="2000" b="1" dirty="0"/>
              <a:t>the increased and unequal affordability gap </a:t>
            </a:r>
          </a:p>
          <a:p>
            <a:pPr lvl="1"/>
            <a:r>
              <a:rPr lang="en-US" sz="2000" dirty="0"/>
              <a:t>housing costs exacerbate differences, inequalities and segregation </a:t>
            </a:r>
          </a:p>
          <a:p>
            <a:pPr lvl="1"/>
            <a:r>
              <a:rPr lang="en-US" sz="2000" dirty="0"/>
              <a:t>Inflation has been </a:t>
            </a:r>
            <a:r>
              <a:rPr lang="en-US" sz="2000" dirty="0" err="1"/>
              <a:t>ubiquitious</a:t>
            </a:r>
            <a:r>
              <a:rPr lang="en-US" sz="2000" dirty="0"/>
              <a:t> during the last two decades, but the hierarchy of neighborhoods has been maintained, and extended to the inner suburbs. This hierarchization leads to a strong, very selective / filtered ownership access, by income, now constrained also in the inner ring of the region, in former blue-collar neighborhoods. </a:t>
            </a:r>
          </a:p>
          <a:p>
            <a:pPr lvl="1"/>
            <a:r>
              <a:rPr lang="en-US" sz="2000" dirty="0"/>
              <a:t>Important processes, gentrification and </a:t>
            </a:r>
            <a:r>
              <a:rPr lang="en-US" sz="2000" dirty="0" err="1"/>
              <a:t>touristification</a:t>
            </a:r>
            <a:r>
              <a:rPr lang="en-US" sz="2000" dirty="0"/>
              <a:t> are preeminent, but many factors can be highlighted </a:t>
            </a:r>
          </a:p>
          <a:p>
            <a:pPr lvl="3"/>
            <a:r>
              <a:rPr lang="en-US" sz="2000" dirty="0"/>
              <a:t>Urban dynamics and growth</a:t>
            </a:r>
          </a:p>
          <a:p>
            <a:pPr lvl="3"/>
            <a:r>
              <a:rPr lang="en-US" sz="2000" dirty="0"/>
              <a:t>Local contingencies in the structure of submarkets.</a:t>
            </a:r>
          </a:p>
          <a:p>
            <a:pPr lvl="3"/>
            <a:r>
              <a:rPr lang="en-US" sz="2000" dirty="0"/>
              <a:t>An effect of how the investment is driven by public policies and ordinary financialization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707AAA50-396D-E14D-8615-95D5D053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5512" y="6480000"/>
            <a:ext cx="1368170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763" y="504263"/>
            <a:ext cx="9720000" cy="712691"/>
          </a:xfrm>
        </p:spPr>
        <p:txBody>
          <a:bodyPr/>
          <a:lstStyle/>
          <a:p>
            <a:r>
              <a:rPr lang="da-DK" sz="3600" dirty="0" smtClean="0"/>
              <a:t>Résultats</a:t>
            </a:r>
            <a:r>
              <a:rPr lang="da-DK" sz="3600" dirty="0" smtClean="0"/>
              <a:t> [logement et immobilier]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4092454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48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568016"/>
            <a:ext cx="9719763" cy="4140000"/>
          </a:xfrm>
        </p:spPr>
        <p:txBody>
          <a:bodyPr/>
          <a:lstStyle/>
          <a:p>
            <a:r>
              <a:rPr lang="da-DK" dirty="0"/>
              <a:t>For most of case-studies, major parts of the </a:t>
            </a:r>
            <a:r>
              <a:rPr lang="da-DK" b="1" dirty="0"/>
              <a:t>cities are unaffordable</a:t>
            </a:r>
            <a:r>
              <a:rPr lang="da-DK" dirty="0"/>
              <a:t>: effect of continuous two decades of </a:t>
            </a:r>
            <a:r>
              <a:rPr lang="da-DK" b="1" dirty="0"/>
              <a:t>continuous price increase </a:t>
            </a:r>
            <a:r>
              <a:rPr lang="da-DK" dirty="0"/>
              <a:t>and growing </a:t>
            </a:r>
            <a:r>
              <a:rPr lang="da-DK" b="1" dirty="0"/>
              <a:t>disconnection between prices and income</a:t>
            </a:r>
            <a:r>
              <a:rPr lang="da-DK" dirty="0"/>
              <a:t>. </a:t>
            </a:r>
          </a:p>
          <a:p>
            <a:r>
              <a:rPr lang="da-DK" dirty="0"/>
              <a:t>A typical household would require in most of the cases housing wealth or intergenerational transfer to purchase a property. </a:t>
            </a:r>
          </a:p>
          <a:p>
            <a:r>
              <a:rPr lang="da-DK" b="1" dirty="0"/>
              <a:t>Inequalities</a:t>
            </a:r>
            <a:r>
              <a:rPr lang="da-DK" dirty="0"/>
              <a:t> manifest in </a:t>
            </a:r>
            <a:r>
              <a:rPr lang="da-DK" b="1" dirty="0"/>
              <a:t>two spatial scales</a:t>
            </a:r>
            <a:r>
              <a:rPr lang="da-DK" dirty="0"/>
              <a:t>:</a:t>
            </a:r>
            <a:r>
              <a:rPr lang="da-DK" b="1" dirty="0"/>
              <a:t> inter-urban and intra-urban. </a:t>
            </a:r>
          </a:p>
          <a:p>
            <a:r>
              <a:rPr lang="da-DK" dirty="0"/>
              <a:t>Unequal access to affordability reinforce the </a:t>
            </a:r>
            <a:r>
              <a:rPr lang="da-DK" b="1" dirty="0"/>
              <a:t>process of gentrification</a:t>
            </a:r>
            <a:r>
              <a:rPr lang="da-DK" dirty="0"/>
              <a:t> and </a:t>
            </a:r>
            <a:r>
              <a:rPr lang="da-DK" b="1" dirty="0"/>
              <a:t>financialisation of housing</a:t>
            </a:r>
          </a:p>
          <a:p>
            <a:r>
              <a:rPr lang="da-DK" dirty="0"/>
              <a:t>Policy response to the problem of housing should be tailored to several parameters such as </a:t>
            </a:r>
            <a:r>
              <a:rPr lang="da-DK" b="1" dirty="0"/>
              <a:t>urban history </a:t>
            </a:r>
            <a:r>
              <a:rPr lang="da-DK" dirty="0"/>
              <a:t>(reurbanization process, like Barcelona), </a:t>
            </a:r>
            <a:r>
              <a:rPr lang="da-DK" b="1" dirty="0"/>
              <a:t>local market specificity </a:t>
            </a:r>
            <a:r>
              <a:rPr lang="da-DK" dirty="0"/>
              <a:t>(mortgage access and rates), presence or not of </a:t>
            </a:r>
            <a:r>
              <a:rPr lang="da-DK" b="1" dirty="0"/>
              <a:t>tourism </a:t>
            </a:r>
            <a:r>
              <a:rPr lang="da-DK" dirty="0"/>
              <a:t>(Paris, Palma, Barcelona)</a:t>
            </a:r>
            <a:r>
              <a:rPr lang="da-DK" b="1" dirty="0"/>
              <a:t>, demographic pressure </a:t>
            </a:r>
            <a:r>
              <a:rPr lang="da-DK" dirty="0"/>
              <a:t>(Madrid, Paris), </a:t>
            </a:r>
            <a:r>
              <a:rPr lang="da-DK" dirty="0" err="1"/>
              <a:t>class-based</a:t>
            </a:r>
            <a:r>
              <a:rPr lang="da-DK" dirty="0"/>
              <a:t> segregation (Paris, Polish cities) </a:t>
            </a:r>
          </a:p>
          <a:p>
            <a:r>
              <a:rPr lang="da-DK" dirty="0"/>
              <a:t>At Stake, the </a:t>
            </a:r>
            <a:r>
              <a:rPr lang="da-DK" b="1" dirty="0"/>
              <a:t>right to city for the middle class</a:t>
            </a:r>
            <a:r>
              <a:rPr lang="da-DK" dirty="0"/>
              <a:t>: Monitor the effect of urban policies in specific urban areas.   </a:t>
            </a:r>
          </a:p>
          <a:p>
            <a:endParaRPr lang="da-DK" dirty="0"/>
          </a:p>
          <a:p>
            <a:endParaRPr lang="da-DK" b="1" dirty="0"/>
          </a:p>
          <a:p>
            <a:pPr marL="0" indent="0">
              <a:buNone/>
            </a:pPr>
            <a:endParaRPr lang="da-DK" b="1" dirty="0"/>
          </a:p>
        </p:txBody>
      </p:sp>
      <p:sp>
        <p:nvSpPr>
          <p:cNvPr id="7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763" y="504263"/>
            <a:ext cx="9720000" cy="712691"/>
          </a:xfrm>
        </p:spPr>
        <p:txBody>
          <a:bodyPr/>
          <a:lstStyle/>
          <a:p>
            <a:r>
              <a:rPr lang="da-DK" sz="3600" dirty="0" smtClean="0"/>
              <a:t>Résultats</a:t>
            </a:r>
            <a:r>
              <a:rPr lang="da-DK" sz="3600" dirty="0" smtClean="0"/>
              <a:t> [logement et immobilier]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5912235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49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568016"/>
            <a:ext cx="9719763" cy="4140000"/>
          </a:xfrm>
        </p:spPr>
        <p:txBody>
          <a:bodyPr/>
          <a:lstStyle/>
          <a:p>
            <a:r>
              <a:rPr lang="da-DK" dirty="0"/>
              <a:t>Creation of an </a:t>
            </a:r>
            <a:r>
              <a:rPr lang="da-DK" b="1" dirty="0"/>
              <a:t>operational methodological framework </a:t>
            </a:r>
            <a:r>
              <a:rPr lang="da-DK" dirty="0"/>
              <a:t>for producing comparable analysis between case-studies: harmonised indicators, territorial scales, etc.  </a:t>
            </a:r>
          </a:p>
          <a:p>
            <a:r>
              <a:rPr lang="da-DK" dirty="0"/>
              <a:t>Demonstration of the interest to combine </a:t>
            </a:r>
            <a:r>
              <a:rPr lang="da-DK" b="1" dirty="0"/>
              <a:t>conventional and unconventional </a:t>
            </a:r>
            <a:r>
              <a:rPr lang="da-DK" dirty="0"/>
              <a:t>data sources for housing thematic. But </a:t>
            </a:r>
            <a:r>
              <a:rPr lang="da-DK" b="1" dirty="0"/>
              <a:t>how negociating officially the access </a:t>
            </a:r>
            <a:r>
              <a:rPr lang="da-DK" dirty="0"/>
              <a:t>to these unconventional (private/institutional) data sources for monitoring public policies ? </a:t>
            </a:r>
          </a:p>
          <a:p>
            <a:r>
              <a:rPr lang="da-DK" dirty="0"/>
              <a:t>Added-value of multi-scalar perspective (FUA, LAU2, grid) and methodology (data smoothing) for combining complementary views on the thematics. </a:t>
            </a:r>
          </a:p>
          <a:p>
            <a:r>
              <a:rPr lang="da-DK" dirty="0"/>
              <a:t>Would require to extend the analysis in the time and the space (other cities): </a:t>
            </a:r>
            <a:r>
              <a:rPr lang="da-DK" b="1" dirty="0"/>
              <a:t>costful</a:t>
            </a:r>
            <a:r>
              <a:rPr lang="da-DK" dirty="0"/>
              <a:t> at the moment (data identification/collection/cleaning = manual/experts). </a:t>
            </a:r>
          </a:p>
          <a:p>
            <a:endParaRPr lang="da-DK" dirty="0"/>
          </a:p>
          <a:p>
            <a:endParaRPr lang="da-DK" b="1" dirty="0"/>
          </a:p>
          <a:p>
            <a:pPr marL="0" indent="0">
              <a:buNone/>
            </a:pPr>
            <a:endParaRPr lang="da-DK" b="1" dirty="0"/>
          </a:p>
        </p:txBody>
      </p:sp>
      <p:sp>
        <p:nvSpPr>
          <p:cNvPr id="7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763" y="504263"/>
            <a:ext cx="9720000" cy="712691"/>
          </a:xfrm>
        </p:spPr>
        <p:txBody>
          <a:bodyPr/>
          <a:lstStyle/>
          <a:p>
            <a:r>
              <a:rPr lang="da-DK" sz="3600" dirty="0" smtClean="0"/>
              <a:t>Résultats</a:t>
            </a:r>
            <a:r>
              <a:rPr lang="da-DK" sz="3600" dirty="0" smtClean="0"/>
              <a:t> [logement et immobilier]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748386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5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2456329"/>
            <a:ext cx="9719763" cy="3663670"/>
          </a:xfrm>
        </p:spPr>
        <p:txBody>
          <a:bodyPr/>
          <a:lstStyle/>
          <a:p>
            <a:pPr lvl="1"/>
            <a:r>
              <a:rPr lang="en-US" sz="2000" b="1" dirty="0"/>
              <a:t>To </a:t>
            </a:r>
            <a:r>
              <a:rPr lang="en-US" sz="2000" b="1" dirty="0" err="1"/>
              <a:t>infom</a:t>
            </a:r>
            <a:r>
              <a:rPr lang="en-US" sz="2000" b="1" dirty="0"/>
              <a:t> the unequal situation and increased affordability gap.</a:t>
            </a:r>
          </a:p>
          <a:p>
            <a:pPr lvl="1"/>
            <a:r>
              <a:rPr lang="en-US" sz="2000" dirty="0"/>
              <a:t>For prospective homeowners : increased affordability gap leads to a socially-selective access to housing markets, yielding more spatial exclusion and increased social tensions</a:t>
            </a:r>
          </a:p>
          <a:p>
            <a:pPr lvl="1"/>
            <a:r>
              <a:rPr lang="en-US" sz="2000" dirty="0"/>
              <a:t>The cost of ownership impacts rents, and also the availability of housing to let.</a:t>
            </a:r>
          </a:p>
          <a:p>
            <a:pPr lvl="1"/>
            <a:r>
              <a:rPr lang="en-US" sz="2000" dirty="0"/>
              <a:t>For owners, real estate has become a major component of housing wealth. But local markets are also volatile. Housing prices are therefore unstable and contingent upon the market’s continuous </a:t>
            </a:r>
            <a:r>
              <a:rPr lang="en-US" sz="2000" dirty="0" err="1"/>
              <a:t>restratification</a:t>
            </a:r>
            <a:r>
              <a:rPr lang="en-US" sz="2000" dirty="0"/>
              <a:t> within and across neighborhoods. Real estate influences the local conditions through which household wealth is accumulated or lost. </a:t>
            </a:r>
            <a:endParaRPr lang="da-DK" sz="2000" dirty="0"/>
          </a:p>
        </p:txBody>
      </p:sp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707AAA50-396D-E14D-8615-95D5D053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5512" y="6480000"/>
            <a:ext cx="1368170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999" y="-63379"/>
            <a:ext cx="10255871" cy="1646470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fr-FR" sz="3600" dirty="0" smtClean="0"/>
              <a:t>Inégalités d’accès au logement : un sujet politique</a:t>
            </a:r>
            <a:endParaRPr lang="da-DK" sz="2800" b="0" dirty="0"/>
          </a:p>
        </p:txBody>
      </p:sp>
    </p:spTree>
    <p:extLst>
      <p:ext uri="{BB962C8B-B14F-4D97-AF65-F5344CB8AC3E}">
        <p14:creationId xmlns:p14="http://schemas.microsoft.com/office/powerpoint/2010/main" val="32898230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102503"/>
            <a:ext cx="9720000" cy="1260000"/>
          </a:xfrm>
        </p:spPr>
        <p:txBody>
          <a:bodyPr/>
          <a:lstStyle/>
          <a:p>
            <a:r>
              <a:rPr lang="da-DK" sz="3600" dirty="0" smtClean="0"/>
              <a:t>Plus d’informations? </a:t>
            </a:r>
            <a:endParaRPr lang="da-DK" sz="3600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50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6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568016"/>
            <a:ext cx="9719763" cy="4140000"/>
          </a:xfrm>
        </p:spPr>
        <p:txBody>
          <a:bodyPr/>
          <a:lstStyle/>
          <a:p>
            <a:r>
              <a:rPr lang="da-DK" dirty="0"/>
              <a:t>#1 : Wellbeing Report: Main findings (not technical), results</a:t>
            </a:r>
          </a:p>
          <a:p>
            <a:r>
              <a:rPr lang="da-DK" dirty="0"/>
              <a:t>#2 : Guidance document: Explains the methodological challenges. A narrative adapted to Paris and Western Paris. </a:t>
            </a:r>
          </a:p>
          <a:p>
            <a:r>
              <a:rPr lang="da-DK" dirty="0"/>
              <a:t>#3: Datasets (basic data, harmonised indicators) for 10 case-study cities at LAU2 and grid scale</a:t>
            </a:r>
          </a:p>
          <a:p>
            <a:r>
              <a:rPr lang="da-DK" dirty="0"/>
              <a:t>#4: All the maps produced on the basis of harmonised indicators (around 10 maps/case-studies). </a:t>
            </a:r>
          </a:p>
          <a:p>
            <a:r>
              <a:rPr lang="da-DK" dirty="0"/>
              <a:t>#5: R programs used to build harmonised indicators and analysis. </a:t>
            </a:r>
          </a:p>
          <a:p>
            <a:endParaRPr lang="da-DK" dirty="0" smtClean="0"/>
          </a:p>
          <a:p>
            <a:pPr marL="0" indent="0">
              <a:buNone/>
            </a:pPr>
            <a:r>
              <a:rPr lang="da-DK" dirty="0" smtClean="0"/>
              <a:t>... </a:t>
            </a:r>
            <a:r>
              <a:rPr lang="da-DK" dirty="0" smtClean="0"/>
              <a:t>Bientôt disponibles sur le site d’ESPON et de l’UMS RIATE ! </a:t>
            </a:r>
            <a:endParaRPr lang="da-DK" dirty="0" smtClean="0"/>
          </a:p>
          <a:p>
            <a:pPr marL="0" indent="0">
              <a:buNone/>
            </a:pPr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www.espon.eu/big-data-housing</a:t>
            </a:r>
            <a:endParaRPr lang="fr-FR" dirty="0" smtClean="0"/>
          </a:p>
          <a:p>
            <a:pPr marL="0" indent="0">
              <a:buNone/>
            </a:pPr>
            <a:r>
              <a:rPr lang="fr-FR" dirty="0">
                <a:hlinkClick r:id="rId3"/>
              </a:rPr>
              <a:t>http://riate.cnrs.fr/?page_id=140</a:t>
            </a:r>
            <a:endParaRPr lang="fr-FR" dirty="0" smtClean="0"/>
          </a:p>
          <a:p>
            <a:pPr marL="0" indent="0">
              <a:buNone/>
            </a:pPr>
            <a:endParaRPr lang="da-DK" dirty="0"/>
          </a:p>
          <a:p>
            <a:endParaRPr lang="da-DK" b="1" dirty="0"/>
          </a:p>
          <a:p>
            <a:pPr marL="0" indent="0">
              <a:buNone/>
            </a:pPr>
            <a:endParaRPr lang="da-DK" b="1" dirty="0"/>
          </a:p>
        </p:txBody>
      </p:sp>
      <p:sp>
        <p:nvSpPr>
          <p:cNvPr id="7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819679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="" xmlns:a16="http://schemas.microsoft.com/office/drawing/2014/main" id="{A69F3021-D7F7-488D-AED7-94ACB89FA13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849889" y="1947042"/>
            <a:ext cx="10336212" cy="237648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da-DK" sz="5400" dirty="0">
                <a:solidFill>
                  <a:srgbClr val="F48120"/>
                </a:solidFill>
              </a:rPr>
              <a:t>//</a:t>
            </a:r>
            <a:r>
              <a:rPr lang="da-DK" sz="5400" dirty="0">
                <a:solidFill>
                  <a:srgbClr val="293E5C"/>
                </a:solidFill>
              </a:rPr>
              <a:t> </a:t>
            </a:r>
            <a:r>
              <a:rPr lang="da-DK" sz="5400" dirty="0" smtClean="0">
                <a:solidFill>
                  <a:srgbClr val="293E5C"/>
                </a:solidFill>
              </a:rPr>
              <a:t>Merci ! </a:t>
            </a:r>
            <a:r>
              <a:rPr lang="da-DK" sz="5400" dirty="0">
                <a:solidFill>
                  <a:srgbClr val="164193"/>
                </a:solidFill>
              </a:rPr>
              <a:t/>
            </a:r>
            <a:br>
              <a:rPr lang="da-DK" sz="5400" dirty="0">
                <a:solidFill>
                  <a:srgbClr val="164193"/>
                </a:solidFill>
              </a:rPr>
            </a:br>
            <a:r>
              <a:rPr lang="da-DK" sz="2000" b="0" dirty="0">
                <a:solidFill>
                  <a:srgbClr val="293E5C"/>
                </a:solidFill>
              </a:rPr>
              <a:t>Renaud Le </a:t>
            </a:r>
            <a:r>
              <a:rPr lang="da-DK" sz="2000" b="0" dirty="0" smtClean="0">
                <a:solidFill>
                  <a:srgbClr val="293E5C"/>
                </a:solidFill>
              </a:rPr>
              <a:t>Goix, Ronan </a:t>
            </a:r>
            <a:r>
              <a:rPr lang="da-DK" sz="2000" b="0" dirty="0" smtClean="0">
                <a:solidFill>
                  <a:srgbClr val="293E5C"/>
                </a:solidFill>
              </a:rPr>
              <a:t>Ysebaert</a:t>
            </a:r>
            <a:r>
              <a:rPr lang="da-DK" sz="2000" b="0" dirty="0" smtClean="0">
                <a:solidFill>
                  <a:srgbClr val="293E5C"/>
                </a:solidFill>
              </a:rPr>
              <a:t>, Marc Lieury, </a:t>
            </a:r>
            <a:r>
              <a:rPr lang="da-DK" sz="2000" b="0" dirty="0">
                <a:solidFill>
                  <a:srgbClr val="293E5C"/>
                </a:solidFill>
              </a:rPr>
              <a:t>Université de Paris, UMS RIATE </a:t>
            </a:r>
            <a:r>
              <a:rPr lang="da-DK" sz="2000" b="0" dirty="0" smtClean="0">
                <a:solidFill>
                  <a:srgbClr val="293E5C"/>
                </a:solidFill>
              </a:rPr>
              <a:t>CNRS</a:t>
            </a:r>
            <a:r>
              <a:rPr lang="da-DK" sz="5400" dirty="0" smtClean="0">
                <a:solidFill>
                  <a:srgbClr val="293E5C"/>
                </a:solidFill>
              </a:rPr>
              <a:t/>
            </a:r>
            <a:br>
              <a:rPr lang="da-DK" sz="5400" dirty="0" smtClean="0">
                <a:solidFill>
                  <a:srgbClr val="293E5C"/>
                </a:solidFill>
              </a:rPr>
            </a:br>
            <a:endParaRPr lang="da-DK" sz="2000" b="0" dirty="0">
              <a:solidFill>
                <a:srgbClr val="F48120"/>
              </a:solidFill>
            </a:endParaRPr>
          </a:p>
        </p:txBody>
      </p:sp>
      <p:pic>
        <p:nvPicPr>
          <p:cNvPr id="6" name="Picture 3" descr="G:\E - Outreach SO4\E3 - Publications\02 - Lay out and corporate id\Templates\ESPON Logo\ESPON-EGTC-logo_2015-12-03_cropped_RGB_sloga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206" y="320811"/>
            <a:ext cx="2744429" cy="1333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7012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6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707AAA50-396D-E14D-8615-95D5D053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5512" y="6480000"/>
            <a:ext cx="1368170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xmlns="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414000"/>
            <a:ext cx="9720000" cy="1260000"/>
          </a:xfrm>
        </p:spPr>
        <p:txBody>
          <a:bodyPr/>
          <a:lstStyle/>
          <a:p>
            <a:r>
              <a:rPr lang="da-DK" dirty="0" smtClean="0"/>
              <a:t>Des études en cours pour caractériser ces questions au niveau international</a:t>
            </a:r>
            <a:endParaRPr lang="da-DK" dirty="0"/>
          </a:p>
        </p:txBody>
      </p:sp>
      <p:sp>
        <p:nvSpPr>
          <p:cNvPr id="12" name="Pladsholder til tekst 5">
            <a:extLst>
              <a:ext uri="{FF2B5EF4-FFF2-40B4-BE49-F238E27FC236}">
                <a16:creationId xmlns:a16="http://schemas.microsoft.com/office/drawing/2014/main" xmlns="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1979999"/>
            <a:ext cx="9719763" cy="4140000"/>
          </a:xfrm>
        </p:spPr>
        <p:txBody>
          <a:bodyPr/>
          <a:lstStyle/>
          <a:p>
            <a:r>
              <a:rPr lang="en-US" dirty="0"/>
              <a:t>The OECD database on affordable housing shows that increased price and income inequalities exacerbate unequal access to affordable housing (</a:t>
            </a:r>
            <a:r>
              <a:rPr lang="en-US" dirty="0" err="1"/>
              <a:t>Oecd</a:t>
            </a:r>
            <a:r>
              <a:rPr lang="en-US" dirty="0"/>
              <a:t>, 2018), a situation that spreads across the variegated housing provision systems (André and </a:t>
            </a:r>
            <a:r>
              <a:rPr lang="en-US" dirty="0" err="1"/>
              <a:t>Chalaux</a:t>
            </a:r>
            <a:r>
              <a:rPr lang="en-US" dirty="0"/>
              <a:t>, 2018; </a:t>
            </a:r>
            <a:r>
              <a:rPr lang="en-US" dirty="0" err="1"/>
              <a:t>Kemeny</a:t>
            </a:r>
            <a:r>
              <a:rPr lang="en-US" dirty="0"/>
              <a:t>, 2001). </a:t>
            </a:r>
            <a:endParaRPr lang="en-US" dirty="0" smtClean="0"/>
          </a:p>
          <a:p>
            <a:r>
              <a:rPr lang="en-US" dirty="0"/>
              <a:t>increased property prices sort out buyers and renders access to housing highly dependent of assets and access to credit. </a:t>
            </a:r>
            <a:endParaRPr lang="en-US" dirty="0" smtClean="0"/>
          </a:p>
          <a:p>
            <a:r>
              <a:rPr lang="en-US" dirty="0" smtClean="0"/>
              <a:t>Second</a:t>
            </a:r>
            <a:r>
              <a:rPr lang="en-US" dirty="0"/>
              <a:t>, the flows of household real estate investments are instrumental to the dynamics of asset capitalization (Piketty, 2013). </a:t>
            </a:r>
            <a:endParaRPr lang="en-US" dirty="0" smtClean="0"/>
          </a:p>
          <a:p>
            <a:r>
              <a:rPr lang="en-US" dirty="0" smtClean="0"/>
              <a:t>Both </a:t>
            </a:r>
            <a:r>
              <a:rPr lang="en-US" dirty="0"/>
              <a:t>access and assets directly affect social inequalities and spatial segregation patterns of residents and buyers.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US" dirty="0" smtClean="0"/>
              <a:t>A </a:t>
            </a:r>
            <a:r>
              <a:rPr lang="en-US" dirty="0"/>
              <a:t>path dependency-shift in almost every nation-state influenced by global World Bank policies (</a:t>
            </a:r>
            <a:r>
              <a:rPr lang="en-US" dirty="0" err="1"/>
              <a:t>Rolnik</a:t>
            </a:r>
            <a:r>
              <a:rPr lang="en-US" dirty="0"/>
              <a:t>, 2013)</a:t>
            </a:r>
            <a:r>
              <a:rPr lang="en-GB" dirty="0"/>
              <a:t> 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00333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7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1026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628" y="1359803"/>
            <a:ext cx="7178506" cy="482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6082433"/>
            <a:ext cx="971976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i="1" dirty="0" smtClean="0"/>
              <a:t>OECD Affordable </a:t>
            </a:r>
            <a:r>
              <a:rPr lang="da-DK" i="1" dirty="0"/>
              <a:t>Housing Database, 2016</a:t>
            </a:r>
          </a:p>
        </p:txBody>
      </p:sp>
      <p:sp>
        <p:nvSpPr>
          <p:cNvPr id="10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8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xmlns="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58" y="396683"/>
            <a:ext cx="11112000" cy="578065"/>
          </a:xfrm>
        </p:spPr>
        <p:txBody>
          <a:bodyPr/>
          <a:lstStyle/>
          <a:p>
            <a:pPr algn="ctr"/>
            <a:r>
              <a:rPr lang="da-DK" sz="3200" dirty="0" smtClean="0"/>
              <a:t>Les bases de données internationales existantes : OCDE</a:t>
            </a: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212915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8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pic>
        <p:nvPicPr>
          <p:cNvPr id="2050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161" y="1291029"/>
            <a:ext cx="7437423" cy="46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dsholder til tekst 5">
            <a:extLst>
              <a:ext uri="{FF2B5EF4-FFF2-40B4-BE49-F238E27FC236}">
                <a16:creationId xmlns="" xmlns:a16="http://schemas.microsoft.com/office/drawing/2014/main" id="{47E15598-3552-4C9C-B3D8-DFF183E0B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0000" y="6070785"/>
            <a:ext cx="9719763" cy="293644"/>
          </a:xfrm>
        </p:spPr>
        <p:txBody>
          <a:bodyPr/>
          <a:lstStyle/>
          <a:p>
            <a:pPr marL="0" indent="0" algn="ctr">
              <a:buNone/>
            </a:pPr>
            <a:r>
              <a:rPr lang="da-DK" dirty="0"/>
              <a:t>Source : </a:t>
            </a:r>
            <a:r>
              <a:rPr lang="da-DK" i="1" dirty="0"/>
              <a:t>OECD Affordablie Housing Database, 2016</a:t>
            </a:r>
          </a:p>
        </p:txBody>
      </p:sp>
      <p:sp>
        <p:nvSpPr>
          <p:cNvPr id="8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566000" y="6480000"/>
            <a:ext cx="5400000" cy="180000"/>
          </a:xfrm>
        </p:spPr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pic>
        <p:nvPicPr>
          <p:cNvPr id="9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xmlns="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58" y="396683"/>
            <a:ext cx="11112000" cy="578065"/>
          </a:xfrm>
        </p:spPr>
        <p:txBody>
          <a:bodyPr/>
          <a:lstStyle/>
          <a:p>
            <a:pPr algn="ctr"/>
            <a:r>
              <a:rPr lang="da-DK" sz="3200" dirty="0" smtClean="0"/>
              <a:t>Les bases de données internationales existantes : OCDE</a:t>
            </a: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2904376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Image 1">
            <a:extLst>
              <a:ext uri="{FF2B5EF4-FFF2-40B4-BE49-F238E27FC236}">
                <a16:creationId xmlns="" xmlns:a16="http://schemas.microsoft.com/office/drawing/2014/main" id="{80881F5A-943D-FB4B-8A76-16AEAFDE2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12" y="1177062"/>
            <a:ext cx="4917675" cy="476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sidefod 2">
            <a:extLst>
              <a:ext uri="{FF2B5EF4-FFF2-40B4-BE49-F238E27FC236}">
                <a16:creationId xmlns="" xmlns:a16="http://schemas.microsoft.com/office/drawing/2014/main" id="{09AC8A10-B90F-4830-8955-1956A47FDF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dirty="0"/>
              <a:t>Journée NUMIMMO – Avignon – 24 septembre 2019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="" xmlns:a16="http://schemas.microsoft.com/office/drawing/2014/main" id="{B4F64C8D-D9E5-4EB3-8BCF-EE97CB4E37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5B7C27-3FE4-4A2D-B806-6F5728E302F6}" type="slidenum">
              <a:rPr lang="da-DK" smtClean="0"/>
              <a:pPr/>
              <a:t>9</a:t>
            </a:fld>
            <a:endParaRPr lang="da-DK" dirty="0"/>
          </a:p>
        </p:txBody>
      </p:sp>
      <p:sp>
        <p:nvSpPr>
          <p:cNvPr id="5" name="Pladsholder til dato 4">
            <a:extLst>
              <a:ext uri="{FF2B5EF4-FFF2-40B4-BE49-F238E27FC236}">
                <a16:creationId xmlns="" xmlns:a16="http://schemas.microsoft.com/office/drawing/2014/main" id="{FFAA03BB-E4EF-4B31-B3E6-B892BFC5BE0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7E12643-2F99-413E-B7E3-778448665D38}" type="datetime1">
              <a:rPr lang="en-US" smtClean="0"/>
              <a:pPr/>
              <a:t>9/23/2019</a:t>
            </a:fld>
            <a:endParaRPr lang="da-DK" dirty="0"/>
          </a:p>
        </p:txBody>
      </p:sp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707AAA50-396D-E14D-8615-95D5D053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5512" y="6480000"/>
            <a:ext cx="1368170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D25F4E2B-B891-4243-B49D-2DE192437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62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Image 1">
            <a:extLst>
              <a:ext uri="{FF2B5EF4-FFF2-40B4-BE49-F238E27FC236}">
                <a16:creationId xmlns="" xmlns:a16="http://schemas.microsoft.com/office/drawing/2014/main" id="{30FEC2DF-4058-D045-864A-5A7881A18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719" y="1245332"/>
            <a:ext cx="5184772" cy="500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riate_orange_high">
            <a:extLst>
              <a:ext uri="{FF2B5EF4-FFF2-40B4-BE49-F238E27FC236}">
                <a16:creationId xmlns="" xmlns:a16="http://schemas.microsoft.com/office/drawing/2014/main" id="{3359DF27-F282-E443-AA65-8E5A3FA7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806" y="6480000"/>
            <a:ext cx="1331913" cy="2460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xmlns="" id="{5B383AEA-6AAB-4A81-A148-841622D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01" y="396683"/>
            <a:ext cx="11636442" cy="578065"/>
          </a:xfrm>
        </p:spPr>
        <p:txBody>
          <a:bodyPr/>
          <a:lstStyle/>
          <a:p>
            <a:pPr algn="ctr"/>
            <a:r>
              <a:rPr lang="da-DK" sz="3200" dirty="0" smtClean="0"/>
              <a:t>Les bases de données internationales existantes : Eurostat</a:t>
            </a: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960159748"/>
      </p:ext>
    </p:extLst>
  </p:cSld>
  <p:clrMapOvr>
    <a:masterClrMapping/>
  </p:clrMapOvr>
</p:sld>
</file>

<file path=ppt/theme/theme1.xml><?xml version="1.0" encoding="utf-8"?>
<a:theme xmlns:a="http://schemas.openxmlformats.org/drawingml/2006/main" name="ESPON_PowerPoint_16_9_TEMPLATE">
  <a:themeElements>
    <a:clrScheme name="ESPON PowerPoint">
      <a:dk1>
        <a:sysClr val="windowText" lastClr="000000"/>
      </a:dk1>
      <a:lt1>
        <a:sysClr val="window" lastClr="FFFFFF"/>
      </a:lt1>
      <a:dk2>
        <a:srgbClr val="0B1741"/>
      </a:dk2>
      <a:lt2>
        <a:srgbClr val="D9D9D9"/>
      </a:lt2>
      <a:accent1>
        <a:srgbClr val="164193"/>
      </a:accent1>
      <a:accent2>
        <a:srgbClr val="EE7D00"/>
      </a:accent2>
      <a:accent3>
        <a:srgbClr val="4779B2"/>
      </a:accent3>
      <a:accent4>
        <a:srgbClr val="75B566"/>
      </a:accent4>
      <a:accent5>
        <a:srgbClr val="77BEDB"/>
      </a:accent5>
      <a:accent6>
        <a:srgbClr val="C85C54"/>
      </a:accent6>
      <a:hlink>
        <a:srgbClr val="308DAA"/>
      </a:hlink>
      <a:folHlink>
        <a:srgbClr val="783F91"/>
      </a:folHlink>
    </a:clrScheme>
    <a:fontScheme name="ESPON_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PON_PowerPoint_16_9_TEMPLATE" id="{E25A19CF-748D-4201-8386-395DB4E165DF}" vid="{CE6D13D0-FC79-4F27-A159-5AC86CDDB403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ESPON_PowerPoint_16_9_TEMPLATE</Template>
  <TotalTime>2047</TotalTime>
  <Words>3058</Words>
  <Application>Microsoft Office PowerPoint</Application>
  <PresentationFormat>Grand écran</PresentationFormat>
  <Paragraphs>414</Paragraphs>
  <Slides>51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5" baseType="lpstr">
      <vt:lpstr>Arial</vt:lpstr>
      <vt:lpstr>Calibri</vt:lpstr>
      <vt:lpstr>Wingdings</vt:lpstr>
      <vt:lpstr>ESPON_PowerPoint_16_9_TEMPLATE</vt:lpstr>
      <vt:lpstr>Les Big Data : quelles possibilités d’analyse des marchés immobiliers européens ? </vt:lpstr>
      <vt:lpstr>Contexte politique et disponibilité des données d’immobilier harmonisées au niveau européen</vt:lpstr>
      <vt:lpstr>Inégalités d’accès au logement : un sujet politique</vt:lpstr>
      <vt:lpstr>Inégalités d’accès au logement : un sujet politique</vt:lpstr>
      <vt:lpstr>Inégalités d’accès au logement : un sujet politique</vt:lpstr>
      <vt:lpstr>Des études en cours pour caractériser ces questions au niveau international</vt:lpstr>
      <vt:lpstr>Les bases de données internationales existantes : OCDE</vt:lpstr>
      <vt:lpstr>Les bases de données internationales existantes : OCDE</vt:lpstr>
      <vt:lpstr>Les bases de données internationales existantes : Eurostat</vt:lpstr>
      <vt:lpstr>Un besoin plus détaillé d’informations... </vt:lpstr>
      <vt:lpstr>Cadre conceptuel et méthodologique</vt:lpstr>
      <vt:lpstr>Combiner des données conventionnelles et non conventionnelles</vt:lpstr>
      <vt:lpstr>Combiner des données conventionnelles et non conventionnelles</vt:lpstr>
      <vt:lpstr>La chaîne de traitement d’un projet de 9 mois</vt:lpstr>
      <vt:lpstr>Espaces d’étude et sources de données</vt:lpstr>
      <vt:lpstr>Espaces d’étude et sources de données</vt:lpstr>
      <vt:lpstr>Espaces d’étude et sources de données</vt:lpstr>
      <vt:lpstr>Espaces d’étude et sources de données</vt:lpstr>
      <vt:lpstr>Le webscrapping : étapes et enjeux</vt:lpstr>
      <vt:lpstr>Le webscrapping : étapes et enjeux</vt:lpstr>
      <vt:lpstr>Le webscrapping : étapes et enjeux</vt:lpstr>
      <vt:lpstr>Le webscrapping : étapes et enjeux</vt:lpstr>
      <vt:lpstr>Le webscrapping : étapes et enjeux</vt:lpstr>
      <vt:lpstr>Le webscrapping : étapes et enjeux</vt:lpstr>
      <vt:lpstr>Le webscrapping : étapes et enjeux</vt:lpstr>
      <vt:lpstr>Des ratios  harmonisés...</vt:lpstr>
      <vt:lpstr>Des ratios harmonisés...</vt:lpstr>
      <vt:lpstr>Présentation PowerPoint</vt:lpstr>
      <vt:lpstr>Aux indicateurs  spatialement harmonisés !</vt:lpstr>
      <vt:lpstr>Harmonisation spatiale : fonction, impédence et portée de lissage</vt:lpstr>
      <vt:lpstr>Combinaison de sources hétérogènes de données</vt:lpstr>
      <vt:lpstr>Reproductibilité</vt:lpstr>
      <vt:lpstr>Reproductibilité</vt:lpstr>
      <vt:lpstr>Principaux résultats– Analyse harmonisée pour 10 cas d’étude européens</vt:lpstr>
      <vt:lpstr>Indicateurs harmonisés pour les 10 FUA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Résultats [logement et immobilier]</vt:lpstr>
      <vt:lpstr>Résultats [logement et immobilier]</vt:lpstr>
      <vt:lpstr>Résultats [logement et immobilier]</vt:lpstr>
      <vt:lpstr>Plus d’informations? </vt:lpstr>
      <vt:lpstr>// Merci !  Renaud Le Goix, Ronan Ysebaert, Marc Lieury, Université de Paris, UMS RIATE CNRS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iotzov</dc:creator>
  <cp:lastModifiedBy>Ronan</cp:lastModifiedBy>
  <cp:revision>104</cp:revision>
  <cp:lastPrinted>2019-09-23T14:50:31Z</cp:lastPrinted>
  <dcterms:created xsi:type="dcterms:W3CDTF">2017-11-29T13:01:55Z</dcterms:created>
  <dcterms:modified xsi:type="dcterms:W3CDTF">2019-09-23T14:50:49Z</dcterms:modified>
</cp:coreProperties>
</file>