
<file path=[Content_Types].xml><?xml version="1.0" encoding="utf-8"?>
<Types xmlns="http://schemas.openxmlformats.org/package/2006/content-types">
  <Default Extension="avi" ContentType="video/x-msvideo"/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3648" r:id="rId1"/>
  </p:sldMasterIdLst>
  <p:notesMasterIdLst>
    <p:notesMasterId r:id="rId28"/>
  </p:notesMasterIdLst>
  <p:sldIdLst>
    <p:sldId id="256" r:id="rId2"/>
    <p:sldId id="378" r:id="rId3"/>
    <p:sldId id="472" r:id="rId4"/>
    <p:sldId id="474" r:id="rId5"/>
    <p:sldId id="456" r:id="rId6"/>
    <p:sldId id="445" r:id="rId7"/>
    <p:sldId id="457" r:id="rId8"/>
    <p:sldId id="465" r:id="rId9"/>
    <p:sldId id="454" r:id="rId10"/>
    <p:sldId id="473" r:id="rId11"/>
    <p:sldId id="458" r:id="rId12"/>
    <p:sldId id="467" r:id="rId13"/>
    <p:sldId id="459" r:id="rId14"/>
    <p:sldId id="462" r:id="rId15"/>
    <p:sldId id="460" r:id="rId16"/>
    <p:sldId id="461" r:id="rId17"/>
    <p:sldId id="376" r:id="rId18"/>
    <p:sldId id="476" r:id="rId19"/>
    <p:sldId id="464" r:id="rId20"/>
    <p:sldId id="455" r:id="rId21"/>
    <p:sldId id="470" r:id="rId22"/>
    <p:sldId id="453" r:id="rId23"/>
    <p:sldId id="451" r:id="rId24"/>
    <p:sldId id="463" r:id="rId25"/>
    <p:sldId id="471" r:id="rId26"/>
    <p:sldId id="469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28FBE93-7334-A7BF-746E-123D30B84B2A}" name="Wes Johnson" initials="WJ" userId="S::wejo4422@colorado.edu::88ba6032-0a27-4494-b27b-0b7e214c214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C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338"/>
    <p:restoredTop sz="94113"/>
  </p:normalViewPr>
  <p:slideViewPr>
    <p:cSldViewPr snapToGrid="0">
      <p:cViewPr varScale="1">
        <p:scale>
          <a:sx n="103" d="100"/>
          <a:sy n="103" d="100"/>
        </p:scale>
        <p:origin x="125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27EC26-CC4A-3F45-8FA1-9868BBBF4BCB}" type="datetimeFigureOut">
              <a:rPr lang="en-US" smtClean="0"/>
              <a:t>11/15/23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301496-0D5E-2B45-A912-FE850B387A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90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301496-0D5E-2B45-A912-FE850B387A7C}" type="slidenum">
              <a:rPr lang="en-US" smtClean="0"/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7039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301496-0D5E-2B45-A912-FE850B387A7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7026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C03DB0-872C-4B7F-1B81-C4CFB8C406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6E2E35A-38A2-67B7-790B-362D7BFABD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D1E3DF-B0A4-05E6-C44B-D64426C4B0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B780F-0226-2141-8857-1E5EF9281D06}" type="datetime1">
              <a:rPr lang="en-US" smtClean="0"/>
              <a:t>11/15/23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26FA7C-2E2B-070E-0E9A-C136D42936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49A0C3-FD28-582B-7444-17A470A35D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7E533-AC91-E24B-A637-886F5C1E94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026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25890F-A8C8-86B7-632C-CA1FF8D98F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23C4C8C-2E82-0C5E-24CA-2C503C7BA3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50D4B-1EE5-A117-6D89-301527C2B7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22D1E-AD37-584D-8B5F-45E45DED6D7B}" type="datetime1">
              <a:rPr lang="en-US" smtClean="0"/>
              <a:t>11/15/23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C93EC5-3439-1AC4-B842-602EF716D8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CB0628-4F47-AC2A-FBD8-92B1368BBE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7E533-AC91-E24B-A637-886F5C1E94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7764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B73ECCC-90D7-B49A-C349-403192CD1FB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F9E50E-F1C2-AB40-9670-3EC149371B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1E9CD0-8253-C8F2-1B74-495A2781D0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CB231-CC2A-5147-ACDB-8493A1710CB2}" type="datetime1">
              <a:rPr lang="en-US" smtClean="0"/>
              <a:t>11/15/23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31476B-DB9B-0E56-8FEA-CC3EF75B0A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1DB85D-A55D-90BE-7981-A118A0679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7E533-AC91-E24B-A637-886F5C1E94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424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A2D20E-1997-BCFD-36ED-C36C85C942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435745-C68E-E060-7D37-BC1933EB0D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1D6A89-A583-C127-5FE4-26CF94DADE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8E578-866B-5948-B3BF-CEC2CC53DD1D}" type="datetime1">
              <a:rPr lang="en-US" smtClean="0"/>
              <a:t>11/15/23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11A1D3-FCBC-2C45-4C82-E9FAFCD75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D5D48D-6A22-4D5A-020D-269FE806D9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7E533-AC91-E24B-A637-886F5C1E942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62334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5FCDC9-2CE4-324E-8D2F-7C4D200015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6152AF-0027-65A4-AF01-6E93F4AB59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CDB9BE-C845-89AA-7BC2-EA61911185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D3AC0-6131-B043-8553-90D0184BA8BF}" type="datetime1">
              <a:rPr lang="en-US" smtClean="0"/>
              <a:t>11/15/23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88C248-6E01-D3D7-ECD0-624B51447E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BCD673-BE81-70F5-2EF3-ADFDD05A39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7E533-AC91-E24B-A637-886F5C1E94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4029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CDC4E-8D36-B8E6-A722-8EC36D5D6B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63D394-FCD7-CC95-80E5-D1135AF386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0AF363-9A4B-C559-EB98-D08D558F91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CD4271-C6E7-A09C-F183-8E7812CBE3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93665-A156-564F-BB03-00C5D5DA965C}" type="datetime1">
              <a:rPr lang="en-US" smtClean="0"/>
              <a:t>11/15/23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2ECCBB-5B60-D54D-F925-DAE0B0E4EC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82E283-CBFA-9C7F-8505-0CD8E165E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7E533-AC91-E24B-A637-886F5C1E94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3449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447454-321F-E7CA-5C60-E62505F495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702822-F0A2-0FBC-26C2-AF98C2D591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AC8163-5102-B2EB-CAFE-EE19199165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04CC48E-477F-FE7E-513C-4F6E8EEF76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166D66B-315B-22D3-67C7-19CB924597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4B1EC48-EBD9-472A-BDAD-79E5D4E13F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287DB-AAB7-654B-9FFB-DB3D002A5523}" type="datetime1">
              <a:rPr lang="en-US" smtClean="0"/>
              <a:t>11/15/23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FDE2319-4C1E-2DCD-2485-0825899955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51C0507-6F53-80BA-9F1F-C20CFA5579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7E533-AC91-E24B-A637-886F5C1E94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1582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993700-AC63-7C51-E02C-71A9077CE4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891B4D6-6452-A59E-17B1-1A31926178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260F2-BD13-1C4E-9294-25B4032DC694}" type="datetime1">
              <a:rPr lang="en-US" smtClean="0"/>
              <a:t>11/15/23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0EFB08-8900-CE96-AC6B-0E73D2C98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282C1D-394B-4FA9-0EF0-4AF599D9F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7E533-AC91-E24B-A637-886F5C1E942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899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B91BBF-6860-FC4F-9078-004CA898DC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2400"/>
            </a:lvl1pPr>
          </a:lstStyle>
          <a:p>
            <a:fld id="{EDD4F521-FA91-2D4A-BB5A-BA7495380AFE}" type="datetime1">
              <a:rPr lang="en-US" smtClean="0"/>
              <a:pPr/>
              <a:t>11/15/23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5FC18F8-5143-3A53-B24F-FA052A479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n-US" dirty="0"/>
              <a:t>APS DPP 2023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9E1DD0-66D2-0ACC-955B-31F142C75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/>
            </a:lvl1pPr>
          </a:lstStyle>
          <a:p>
            <a:fld id="{2997E533-AC91-E24B-A637-886F5C1E94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6551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864B32-63A7-C2BB-7931-C4BE04BEC6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77708E-74BB-81DB-F7EF-6521384878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AE5774-5D9C-9113-2349-5C08C98186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AE2C42-0460-2792-BDC3-2A815D3CE6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AC088-5F9A-1142-9EA3-FBE3BCC2241C}" type="datetime1">
              <a:rPr lang="en-US" smtClean="0"/>
              <a:t>11/15/23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9E8BDC-A9A2-EE03-DC01-63B18D0BC0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2C7412-CB6C-B84D-7E29-931EFC4F0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7E533-AC91-E24B-A637-886F5C1E94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82978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384734-7231-8434-D2C8-97AD47D261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181A1-4E02-E8F2-0C4F-8B41D26F39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31F29D-A084-6691-DE3C-8DFCF10607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1EF0FD-590A-327A-8143-791F708219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52891-A30B-0F4C-BF2E-DB0B9B93A3F6}" type="datetime1">
              <a:rPr lang="en-US" smtClean="0"/>
              <a:t>11/15/23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F6DEC9-8E1F-10A9-9A65-12168A7293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039062-B8A3-E613-6752-796FA7350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7E533-AC91-E24B-A637-886F5C1E94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4214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AD9A04B-EB08-D310-16BB-0268F99D7C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D37459-09F5-9481-2EEC-A4325CF202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64F66E-8437-7524-96E3-4F178E7063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D8E578-866B-5948-B3BF-CEC2CC53DD1D}" type="datetime1">
              <a:rPr lang="en-US" smtClean="0"/>
              <a:t>11/15/23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F33CF5-E743-52F2-C338-40B5968DEC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57552F-B6C7-84F2-CC3F-8A6D2923B4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97E533-AC91-E24B-A637-886F5C1E94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294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1.png"/><Relationship Id="rId5" Type="http://schemas.openxmlformats.org/officeDocument/2006/relationships/image" Target="../media/image40.emf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emf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4" Type="http://schemas.openxmlformats.org/officeDocument/2006/relationships/image" Target="../media/image5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2.emf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18" Type="http://schemas.openxmlformats.org/officeDocument/2006/relationships/image" Target="../media/image130.png"/><Relationship Id="rId3" Type="http://schemas.microsoft.com/office/2007/relationships/media" Target="../media/media4.mp4"/><Relationship Id="rId7" Type="http://schemas.openxmlformats.org/officeDocument/2006/relationships/image" Target="../media/image14.png"/><Relationship Id="rId12" Type="http://schemas.openxmlformats.org/officeDocument/2006/relationships/image" Target="../media/image19.emf"/><Relationship Id="rId17" Type="http://schemas.openxmlformats.org/officeDocument/2006/relationships/image" Target="../media/image120.png"/><Relationship Id="rId2" Type="http://schemas.openxmlformats.org/officeDocument/2006/relationships/video" Target="../media/media3.avi"/><Relationship Id="rId16" Type="http://schemas.openxmlformats.org/officeDocument/2006/relationships/image" Target="../media/image23.emf"/><Relationship Id="rId1" Type="http://schemas.microsoft.com/office/2007/relationships/media" Target="../media/media3.avi"/><Relationship Id="rId6" Type="http://schemas.openxmlformats.org/officeDocument/2006/relationships/notesSlide" Target="../notesSlides/notesSlide2.xml"/><Relationship Id="rId11" Type="http://schemas.openxmlformats.org/officeDocument/2006/relationships/image" Target="../media/image18.emf"/><Relationship Id="rId5" Type="http://schemas.openxmlformats.org/officeDocument/2006/relationships/slideLayout" Target="../slideLayouts/slideLayout2.xml"/><Relationship Id="rId15" Type="http://schemas.openxmlformats.org/officeDocument/2006/relationships/image" Target="../media/image22.emf"/><Relationship Id="rId10" Type="http://schemas.openxmlformats.org/officeDocument/2006/relationships/image" Target="../media/image17.emf"/><Relationship Id="rId4" Type="http://schemas.openxmlformats.org/officeDocument/2006/relationships/video" Target="../media/media4.mp4"/><Relationship Id="rId9" Type="http://schemas.openxmlformats.org/officeDocument/2006/relationships/image" Target="../media/image16.png"/><Relationship Id="rId14" Type="http://schemas.openxmlformats.org/officeDocument/2006/relationships/image" Target="../media/image21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CCEEB24-2187-E78A-07A9-023AC9D515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4371" y="3168859"/>
            <a:ext cx="4697629" cy="23876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4E71486-B8E0-6DC0-FEA2-CEDFF2EFAA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04166"/>
            <a:ext cx="9144000" cy="2387600"/>
          </a:xfrm>
        </p:spPr>
        <p:txBody>
          <a:bodyPr>
            <a:normAutofit/>
          </a:bodyPr>
          <a:lstStyle/>
          <a:p>
            <a:r>
              <a:rPr lang="en-US" sz="4800" dirty="0"/>
              <a:t>Accelerated Cooling: </a:t>
            </a:r>
            <a:r>
              <a:rPr lang="en-US" sz="4000" i="1" dirty="0"/>
              <a:t>Coupling Ion Crystal Modes for Improved Quantum Sensing and Simulation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CF687A-C3BA-F51B-A384-206E376010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783841"/>
            <a:ext cx="9144000" cy="1655762"/>
          </a:xfrm>
        </p:spPr>
        <p:txBody>
          <a:bodyPr>
            <a:normAutofit/>
          </a:bodyPr>
          <a:lstStyle/>
          <a:p>
            <a:r>
              <a:rPr lang="en-US" sz="3200" b="1" dirty="0"/>
              <a:t>Wes Johnson</a:t>
            </a:r>
            <a:r>
              <a:rPr lang="en-US" sz="3200" baseline="30000" dirty="0"/>
              <a:t>1</a:t>
            </a:r>
            <a:r>
              <a:rPr lang="en-US" sz="3200" dirty="0"/>
              <a:t>, John Zaris</a:t>
            </a:r>
            <a:r>
              <a:rPr lang="en-US" sz="3200" baseline="30000" dirty="0"/>
              <a:t>1</a:t>
            </a:r>
            <a:r>
              <a:rPr lang="en-US" sz="3200" dirty="0"/>
              <a:t>, Athreya Shankar</a:t>
            </a:r>
            <a:r>
              <a:rPr lang="en-US" sz="3200" baseline="30000" dirty="0"/>
              <a:t>2</a:t>
            </a:r>
            <a:r>
              <a:rPr lang="en-US" sz="3200" dirty="0"/>
              <a:t>, John Bollinger</a:t>
            </a:r>
            <a:r>
              <a:rPr lang="en-US" sz="3200" baseline="30000" dirty="0"/>
              <a:t>3</a:t>
            </a:r>
            <a:r>
              <a:rPr lang="en-US" sz="3200" dirty="0"/>
              <a:t>, Scott Parker</a:t>
            </a:r>
            <a:r>
              <a:rPr lang="en-US" sz="3200" baseline="30000" dirty="0"/>
              <a:t>1,4</a:t>
            </a:r>
            <a:endParaRPr lang="en-US" sz="3200" b="1" dirty="0"/>
          </a:p>
          <a:p>
            <a:r>
              <a:rPr lang="en-US" sz="3200" dirty="0"/>
              <a:t>Nov 1</a:t>
            </a:r>
            <a:r>
              <a:rPr lang="en-US" sz="3200" baseline="30000" dirty="0"/>
              <a:t>st</a:t>
            </a:r>
            <a:r>
              <a:rPr lang="en-US" sz="3200" dirty="0"/>
              <a:t>, 2023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9D94D6A-DC7B-7D4E-40BC-073138DA7DC0}"/>
              </a:ext>
            </a:extLst>
          </p:cNvPr>
          <p:cNvSpPr txBox="1"/>
          <p:nvPr/>
        </p:nvSpPr>
        <p:spPr>
          <a:xfrm>
            <a:off x="0" y="3700940"/>
            <a:ext cx="480105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1: University of Colorado, Boulder</a:t>
            </a:r>
          </a:p>
          <a:p>
            <a:r>
              <a:rPr lang="en-US" sz="1600" dirty="0"/>
              <a:t>2: Department of Instrumentation and Applied Physics, </a:t>
            </a:r>
          </a:p>
          <a:p>
            <a:r>
              <a:rPr lang="en-US" sz="1600" dirty="0"/>
              <a:t>Indian Institute of Science, Bangalore, India</a:t>
            </a:r>
          </a:p>
          <a:p>
            <a:r>
              <a:rPr lang="en-US" sz="1600" dirty="0"/>
              <a:t>3: National Institute of Standards and Technology</a:t>
            </a:r>
          </a:p>
          <a:p>
            <a:r>
              <a:rPr lang="en-US" sz="1600" dirty="0"/>
              <a:t>4: Renewable and Sustainable Energy Institute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9A2784A-1FB0-DE1A-4508-3DDC1F1610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1324" y="5882510"/>
            <a:ext cx="3690676" cy="96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Using the interlocking CU alone | University of Colorado">
            <a:extLst>
              <a:ext uri="{FF2B5EF4-FFF2-40B4-BE49-F238E27FC236}">
                <a16:creationId xmlns:a16="http://schemas.microsoft.com/office/drawing/2014/main" id="{609457E9-1A83-F232-D9A6-155433E8E2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78557"/>
            <a:ext cx="1431638" cy="137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31204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ovie_frot_khz180.00_Tms10_Tmag10.00mK_Tcyc10.00mK_Tax10.00mK_N54_wz1.58MHz_delta_to_beta0.250.mp4">
            <a:hlinkClick r:id="" action="ppaction://media"/>
            <a:extLst>
              <a:ext uri="{FF2B5EF4-FFF2-40B4-BE49-F238E27FC236}">
                <a16:creationId xmlns:a16="http://schemas.microsoft.com/office/drawing/2014/main" id="{B12C3494-C94D-BBE1-D40C-41D9568C108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762000"/>
            <a:ext cx="12192000" cy="609600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9EFF241-54D7-B002-79FE-EB679F8DC4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7E533-AC91-E24B-A637-886F5C1E9427}" type="slidenum">
              <a:rPr lang="en-US" smtClean="0"/>
              <a:t>9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967CBE2-E043-34E5-6DD0-2C36AA6B70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36674" y="9144"/>
            <a:ext cx="3718652" cy="752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040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5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988A36C-37D2-21AD-54D1-5C9CB609F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7E533-AC91-E24B-A637-886F5C1E9427}" type="slidenum">
              <a:rPr lang="en-US" smtClean="0"/>
              <a:t>10</a:t>
            </a:fld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1D76659-F481-D345-2319-A21A3FB12E44}"/>
              </a:ext>
            </a:extLst>
          </p:cNvPr>
          <p:cNvSpPr txBox="1">
            <a:spLocks/>
          </p:cNvSpPr>
          <p:nvPr/>
        </p:nvSpPr>
        <p:spPr>
          <a:xfrm>
            <a:off x="0" y="321008"/>
            <a:ext cx="12192000" cy="9592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/>
              <a:t>Cooling PE: coupling axial and </a:t>
            </a:r>
            <a:r>
              <a:rPr lang="en-US" b="1" dirty="0" err="1"/>
              <a:t>ExB</a:t>
            </a:r>
            <a:r>
              <a:rPr lang="en-US" b="1" dirty="0"/>
              <a:t> modes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5FA580C-27C4-83CB-EB43-E781593CED5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6788"/>
          <a:stretch/>
        </p:blipFill>
        <p:spPr>
          <a:xfrm>
            <a:off x="5002724" y="1151313"/>
            <a:ext cx="7189276" cy="2955174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682ADF7-B436-9300-67AC-4D037B95DA7A}"/>
              </a:ext>
            </a:extLst>
          </p:cNvPr>
          <p:cNvSpPr txBox="1">
            <a:spLocks/>
          </p:cNvSpPr>
          <p:nvPr/>
        </p:nvSpPr>
        <p:spPr>
          <a:xfrm>
            <a:off x="346324" y="1253332"/>
            <a:ext cx="4656400" cy="2614988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600" dirty="0"/>
              <a:t>Increasing ⍵</a:t>
            </a:r>
            <a:r>
              <a:rPr lang="en-US" sz="3600" baseline="-25000" dirty="0"/>
              <a:t>r</a:t>
            </a:r>
            <a:endParaRPr lang="en-US" sz="3600" dirty="0"/>
          </a:p>
          <a:p>
            <a:pPr lvl="1"/>
            <a:r>
              <a:rPr lang="en-US" sz="3000" dirty="0"/>
              <a:t>Increases planar confinement </a:t>
            </a:r>
            <a:r>
              <a:rPr lang="en-US" sz="3200" dirty="0"/>
              <a:t>β</a:t>
            </a:r>
          </a:p>
          <a:p>
            <a:pPr lvl="1"/>
            <a:r>
              <a:rPr lang="en-US" sz="3200" dirty="0"/>
              <a:t>At </a:t>
            </a:r>
            <a:r>
              <a:rPr lang="en-US" sz="2800" dirty="0"/>
              <a:t>β</a:t>
            </a:r>
            <a:r>
              <a:rPr lang="en-US" sz="2800" baseline="-25000" dirty="0"/>
              <a:t>crit.</a:t>
            </a:r>
            <a:r>
              <a:rPr lang="en-US" sz="2800" dirty="0"/>
              <a:t> </a:t>
            </a:r>
            <a:r>
              <a:rPr lang="en-US" sz="3200" dirty="0"/>
              <a:t>planar crystal becomes 3D</a:t>
            </a:r>
          </a:p>
          <a:p>
            <a:pPr lvl="1"/>
            <a:r>
              <a:rPr lang="en-US" sz="3200" dirty="0"/>
              <a:t>Axial resonant modes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85A7708-7EC6-2F85-9CC5-E1BCB33C7E86}"/>
              </a:ext>
            </a:extLst>
          </p:cNvPr>
          <p:cNvSpPr txBox="1">
            <a:spLocks/>
          </p:cNvSpPr>
          <p:nvPr/>
        </p:nvSpPr>
        <p:spPr>
          <a:xfrm>
            <a:off x="346324" y="4106488"/>
            <a:ext cx="11845676" cy="261498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(a) </a:t>
            </a:r>
            <a:r>
              <a:rPr lang="en-US" sz="3000" dirty="0"/>
              <a:t>Mode Branches β &lt;&lt;  β</a:t>
            </a:r>
            <a:r>
              <a:rPr lang="en-US" sz="3000" baseline="-25000" dirty="0"/>
              <a:t>crit.</a:t>
            </a:r>
            <a:r>
              <a:rPr lang="en-US" sz="3000" dirty="0"/>
              <a:t> for N = 54 planar crystal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3600" dirty="0"/>
              <a:t>   </a:t>
            </a:r>
            <a:r>
              <a:rPr lang="en-US" sz="3600" b="1" dirty="0"/>
              <a:t> </a:t>
            </a:r>
            <a:r>
              <a:rPr lang="en-US" sz="3600" dirty="0"/>
              <a:t>(b) </a:t>
            </a:r>
            <a:r>
              <a:rPr lang="en-US" sz="3000" dirty="0"/>
              <a:t>Gapless mode spectra near β</a:t>
            </a:r>
            <a:r>
              <a:rPr lang="en-US" sz="3000" baseline="-25000" dirty="0"/>
              <a:t>crit.</a:t>
            </a:r>
            <a:r>
              <a:rPr lang="en-US" sz="3000" dirty="0"/>
              <a:t> for N = 54 planar crystal</a:t>
            </a:r>
          </a:p>
          <a:p>
            <a:pPr marL="0" indent="0">
              <a:buNone/>
            </a:pPr>
            <a:r>
              <a:rPr lang="en-US" sz="3000" dirty="0"/>
              <a:t>	</a:t>
            </a:r>
            <a:r>
              <a:rPr lang="en-US" sz="3200" dirty="0">
                <a:sym typeface="Wingdings" pitchFamily="2" charset="2"/>
              </a:rPr>
              <a:t>  near resonant coupling 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3057672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ovie_frot_khz204.00_Tms10_Tmag10.00mK_Tcyc10.00mK_Tax10.00mK_N54.mp4">
            <a:hlinkClick r:id="" action="ppaction://media"/>
            <a:extLst>
              <a:ext uri="{FF2B5EF4-FFF2-40B4-BE49-F238E27FC236}">
                <a16:creationId xmlns:a16="http://schemas.microsoft.com/office/drawing/2014/main" id="{6860C316-DB9D-6646-C073-30E8D688C6A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8288" y="762000"/>
            <a:ext cx="12192000" cy="609600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1758F03-0D61-EBA1-47BA-03C94AFB26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7E533-AC91-E24B-A637-886F5C1E9427}" type="slidenum">
              <a:rPr lang="en-US" smtClean="0"/>
              <a:t>11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6D588A-8AEA-8E13-5C2E-95832B5FEA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14107" y="0"/>
            <a:ext cx="4163786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771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5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2636AAB-3CF0-66A5-261F-BBE8FCC778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7E533-AC91-E24B-A637-886F5C1E9427}" type="slidenum">
              <a:rPr lang="en-US" smtClean="0"/>
              <a:t>12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87868AD-1D18-032D-DB4E-4DAF002247D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5879"/>
          <a:stretch/>
        </p:blipFill>
        <p:spPr>
          <a:xfrm>
            <a:off x="0" y="1362263"/>
            <a:ext cx="12192000" cy="62187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62C0694-B522-26CF-6DB8-2B9352F28E0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5879" b="35878"/>
          <a:stretch/>
        </p:blipFill>
        <p:spPr>
          <a:xfrm>
            <a:off x="0" y="1902177"/>
            <a:ext cx="12192000" cy="4261663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C2ED59F-7D2D-D667-31AC-996DD6A0E3ED}"/>
              </a:ext>
            </a:extLst>
          </p:cNvPr>
          <p:cNvSpPr txBox="1">
            <a:spLocks/>
          </p:cNvSpPr>
          <p:nvPr/>
        </p:nvSpPr>
        <p:spPr>
          <a:xfrm>
            <a:off x="-315884" y="321007"/>
            <a:ext cx="12192000" cy="9592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/>
              <a:t>Result: rapid cooling (W</a:t>
            </a:r>
            <a:r>
              <a:rPr lang="en-US" b="1" baseline="-25000" dirty="0"/>
              <a:t>0 </a:t>
            </a:r>
            <a:r>
              <a:rPr lang="en-US" b="1" dirty="0"/>
              <a:t>= 30 </a:t>
            </a:r>
            <a:r>
              <a:rPr lang="en-US" b="1" dirty="0" err="1"/>
              <a:t>μm</a:t>
            </a:r>
            <a:r>
              <a:rPr lang="en-US" b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2161258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E215F44-30F5-ABE1-F6DF-3E66AB9E6C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7E533-AC91-E24B-A637-886F5C1E9427}" type="slidenum">
              <a:rPr lang="en-US" smtClean="0"/>
              <a:t>13</a:t>
            </a:fld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7515130-F1A6-C535-ED5E-628062161495}"/>
              </a:ext>
            </a:extLst>
          </p:cNvPr>
          <p:cNvSpPr txBox="1">
            <a:spLocks/>
          </p:cNvSpPr>
          <p:nvPr/>
        </p:nvSpPr>
        <p:spPr>
          <a:xfrm>
            <a:off x="-315884" y="321007"/>
            <a:ext cx="12192000" cy="9592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/>
              <a:t>Result: improved axial mode spectra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9E8F430-2F5D-12F6-E798-B9E803D59460}"/>
              </a:ext>
            </a:extLst>
          </p:cNvPr>
          <p:cNvGrpSpPr>
            <a:grpSpLocks noChangeAspect="1"/>
          </p:cNvGrpSpPr>
          <p:nvPr/>
        </p:nvGrpSpPr>
        <p:grpSpPr>
          <a:xfrm>
            <a:off x="216738" y="1280304"/>
            <a:ext cx="11778754" cy="5076046"/>
            <a:chOff x="3466711" y="4612866"/>
            <a:chExt cx="5563378" cy="2397534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1B3FB81D-EBC5-24E8-3497-2841E1E040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70179"/>
            <a:stretch/>
          </p:blipFill>
          <p:spPr>
            <a:xfrm>
              <a:off x="3466711" y="4965290"/>
              <a:ext cx="5563378" cy="204511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B333A135-F7AD-BB4D-2D8E-ADBD2646DE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b="94861"/>
            <a:stretch/>
          </p:blipFill>
          <p:spPr>
            <a:xfrm>
              <a:off x="3466711" y="4612866"/>
              <a:ext cx="5563378" cy="3524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375606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12CA9A6-817C-7A4D-E6D8-E9C7FCE16E8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9956"/>
          <a:stretch/>
        </p:blipFill>
        <p:spPr>
          <a:xfrm>
            <a:off x="5932516" y="3968496"/>
            <a:ext cx="5237341" cy="254025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4A3D678-B622-AE16-EAC1-28FC5BAD634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9956"/>
          <a:stretch/>
        </p:blipFill>
        <p:spPr>
          <a:xfrm>
            <a:off x="5932515" y="1280304"/>
            <a:ext cx="5237341" cy="254025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A6114B7F-7241-9666-F9A1-675F97E24CC1}"/>
              </a:ext>
            </a:extLst>
          </p:cNvPr>
          <p:cNvSpPr txBox="1">
            <a:spLocks/>
          </p:cNvSpPr>
          <p:nvPr/>
        </p:nvSpPr>
        <p:spPr>
          <a:xfrm>
            <a:off x="-315884" y="321007"/>
            <a:ext cx="12192000" cy="9592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/>
              <a:t>Linearization: mode coupling diagnostic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8C2AFC6-CD01-510E-F6FC-F555C06572F5}"/>
              </a:ext>
            </a:extLst>
          </p:cNvPr>
          <p:cNvSpPr txBox="1"/>
          <p:nvPr/>
        </p:nvSpPr>
        <p:spPr>
          <a:xfrm>
            <a:off x="315884" y="1280304"/>
            <a:ext cx="546423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Mode Branch &lt;E&gt; v. T</a:t>
            </a:r>
          </a:p>
          <a:p>
            <a:pPr marL="514350" indent="-514350">
              <a:buAutoNum type="alphaLcParenBoth"/>
            </a:pPr>
            <a:r>
              <a:rPr lang="en-US" sz="3000" dirty="0"/>
              <a:t>Linearized dynamics w/o laser cooling</a:t>
            </a:r>
          </a:p>
          <a:p>
            <a:pPr marL="514350" indent="-514350">
              <a:buAutoNum type="alphaLcParenBoth"/>
            </a:pPr>
            <a:r>
              <a:rPr lang="en-US" sz="3000" dirty="0"/>
              <a:t>Dynamics showing equilibration of </a:t>
            </a:r>
            <a:r>
              <a:rPr lang="en-US" sz="3000" dirty="0" err="1"/>
              <a:t>ExB</a:t>
            </a:r>
            <a:r>
              <a:rPr lang="en-US" sz="3000" dirty="0"/>
              <a:t> and Axial modes w/o laser cooling</a:t>
            </a:r>
          </a:p>
          <a:p>
            <a:pPr marL="514350" indent="-514350">
              <a:buAutoNum type="alphaLcParenBoth"/>
            </a:pPr>
            <a:r>
              <a:rPr lang="en-US" sz="3000" dirty="0"/>
              <a:t>Linear dynamics with laser cooling </a:t>
            </a:r>
          </a:p>
          <a:p>
            <a:pPr marL="514350" indent="-514350">
              <a:buAutoNum type="alphaLcParenBoth"/>
            </a:pPr>
            <a:r>
              <a:rPr lang="en-US" sz="3000" dirty="0"/>
              <a:t>Dynamics with coupling, rapid cooling of modes </a:t>
            </a:r>
          </a:p>
          <a:p>
            <a:pPr marL="514350" indent="-514350">
              <a:buAutoNum type="alphaLcParenBoth"/>
            </a:pPr>
            <a:endParaRPr lang="en-US" sz="30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1AE9251-31B5-8EFA-A9E9-DEB7690AE7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7E533-AC91-E24B-A637-886F5C1E9427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220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7BD7295-B65B-570C-0E3A-86E6166EC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7E533-AC91-E24B-A637-886F5C1E9427}" type="slidenum">
              <a:rPr lang="en-US" smtClean="0"/>
              <a:t>15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BC0C3F8-9C7B-0BAA-6C60-6B0A268EE5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80304"/>
            <a:ext cx="12191999" cy="3098379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AA058A8F-12B5-9605-C711-C5582006D6B7}"/>
              </a:ext>
            </a:extLst>
          </p:cNvPr>
          <p:cNvSpPr txBox="1">
            <a:spLocks/>
          </p:cNvSpPr>
          <p:nvPr/>
        </p:nvSpPr>
        <p:spPr>
          <a:xfrm>
            <a:off x="-315884" y="321007"/>
            <a:ext cx="12192000" cy="9592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/>
              <a:t>⍵</a:t>
            </a:r>
            <a:r>
              <a:rPr lang="en-US" b="1" baseline="-25000" dirty="0"/>
              <a:t>r </a:t>
            </a:r>
            <a:r>
              <a:rPr lang="en-US" b="1" dirty="0"/>
              <a:t>dependence: N = 100 ion crystal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76BD602-728E-274F-F221-160127E2089E}"/>
              </a:ext>
            </a:extLst>
          </p:cNvPr>
          <p:cNvSpPr txBox="1"/>
          <p:nvPr/>
        </p:nvSpPr>
        <p:spPr>
          <a:xfrm>
            <a:off x="54430" y="4378683"/>
            <a:ext cx="1213757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lphaLcParenBoth"/>
            </a:pPr>
            <a:r>
              <a:rPr lang="en-US" sz="3000" dirty="0"/>
              <a:t>Mode Frequency dependence on </a:t>
            </a:r>
            <a:r>
              <a:rPr lang="en-US" sz="3200" b="1" dirty="0"/>
              <a:t>⍵</a:t>
            </a:r>
            <a:r>
              <a:rPr lang="en-US" sz="3200" b="1" baseline="-25000" dirty="0"/>
              <a:t>r</a:t>
            </a:r>
          </a:p>
          <a:p>
            <a:pPr marL="514350" indent="-514350">
              <a:buAutoNum type="alphaLcParenBoth"/>
            </a:pPr>
            <a:endParaRPr lang="en-US" sz="3000" dirty="0"/>
          </a:p>
          <a:p>
            <a:pPr marL="514350" indent="-514350">
              <a:buAutoNum type="alphaLcParenBoth"/>
            </a:pPr>
            <a:r>
              <a:rPr lang="en-US" sz="3000" dirty="0"/>
              <a:t>Free evolution: final KE</a:t>
            </a:r>
            <a:r>
              <a:rPr lang="en-US" sz="3000" baseline="-25000" dirty="0"/>
              <a:t>∥</a:t>
            </a:r>
            <a:r>
              <a:rPr lang="en-US" sz="3000" dirty="0"/>
              <a:t> with initial </a:t>
            </a:r>
            <a:r>
              <a:rPr lang="en-US" sz="3000" dirty="0" err="1"/>
              <a:t>T</a:t>
            </a:r>
            <a:r>
              <a:rPr lang="en-US" sz="3000" baseline="-25000" dirty="0" err="1"/>
              <a:t>axl</a:t>
            </a:r>
            <a:r>
              <a:rPr lang="en-US" sz="3000" baseline="-25000" dirty="0"/>
              <a:t> </a:t>
            </a:r>
            <a:r>
              <a:rPr lang="en-US" sz="3000" dirty="0"/>
              <a:t>= 0 </a:t>
            </a:r>
            <a:r>
              <a:rPr lang="en-US" sz="3000" dirty="0" err="1"/>
              <a:t>mK</a:t>
            </a:r>
            <a:r>
              <a:rPr lang="en-US" sz="3000" dirty="0"/>
              <a:t> and </a:t>
            </a:r>
            <a:r>
              <a:rPr lang="en-US" sz="3000" dirty="0" err="1"/>
              <a:t>T</a:t>
            </a:r>
            <a:r>
              <a:rPr lang="en-US" sz="3000" baseline="-25000" dirty="0" err="1"/>
              <a:t>ExB</a:t>
            </a:r>
            <a:r>
              <a:rPr lang="en-US" sz="3000" dirty="0"/>
              <a:t> = 10 </a:t>
            </a:r>
            <a:r>
              <a:rPr lang="en-US" sz="3000" dirty="0" err="1"/>
              <a:t>mK</a:t>
            </a:r>
            <a:r>
              <a:rPr lang="en-US" sz="3000" dirty="0"/>
              <a:t> </a:t>
            </a:r>
          </a:p>
          <a:p>
            <a:pPr marL="514350" indent="-514350">
              <a:buAutoNum type="alphaLcParenBoth"/>
            </a:pPr>
            <a:endParaRPr lang="en-US" sz="3000" dirty="0"/>
          </a:p>
          <a:p>
            <a:pPr marL="514350" indent="-514350">
              <a:buAutoNum type="alphaLcParenBoth"/>
            </a:pPr>
            <a:r>
              <a:rPr lang="en-US" sz="3000" dirty="0"/>
              <a:t>Laser Cooling: final PE with initial T = 10 </a:t>
            </a:r>
            <a:r>
              <a:rPr lang="en-US" sz="3000" dirty="0" err="1"/>
              <a:t>mK</a:t>
            </a:r>
            <a:r>
              <a:rPr lang="en-US" sz="3000" dirty="0"/>
              <a:t> all modes </a:t>
            </a:r>
          </a:p>
        </p:txBody>
      </p:sp>
    </p:spTree>
    <p:extLst>
      <p:ext uri="{BB962C8B-B14F-4D97-AF65-F5344CB8AC3E}">
        <p14:creationId xmlns:p14="http://schemas.microsoft.com/office/powerpoint/2010/main" val="1850996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6E6DCBF-8DBD-EB06-A344-63C38F143DE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190" t="21848" r="22927" b="35239"/>
          <a:stretch/>
        </p:blipFill>
        <p:spPr>
          <a:xfrm>
            <a:off x="6541919" y="4153087"/>
            <a:ext cx="5472081" cy="171225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D1E4E2-2A84-C5C3-9F42-9AA5C359EF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80304"/>
            <a:ext cx="10515600" cy="5577695"/>
          </a:xfrm>
        </p:spPr>
        <p:txBody>
          <a:bodyPr>
            <a:normAutofit fontScale="92500" lnSpcReduction="10000"/>
          </a:bodyPr>
          <a:lstStyle/>
          <a:p>
            <a:endParaRPr lang="en-US" sz="3600" dirty="0"/>
          </a:p>
          <a:p>
            <a:r>
              <a:rPr lang="en-US" sz="3600" dirty="0"/>
              <a:t>Laser cooling PE directly is slow </a:t>
            </a:r>
          </a:p>
          <a:p>
            <a:pPr lvl="1"/>
            <a:r>
              <a:rPr lang="en-US" sz="3200" dirty="0"/>
              <a:t>Narrow beam waist required </a:t>
            </a:r>
            <a:endParaRPr lang="en-US" dirty="0"/>
          </a:p>
          <a:p>
            <a:pPr lvl="1"/>
            <a:r>
              <a:rPr lang="en-US" sz="3200" dirty="0"/>
              <a:t>Cooling takes place on 100 </a:t>
            </a:r>
            <a:r>
              <a:rPr lang="en-US" sz="3200" dirty="0" err="1"/>
              <a:t>ms</a:t>
            </a:r>
            <a:r>
              <a:rPr lang="en-US" sz="3200" dirty="0"/>
              <a:t> timescale</a:t>
            </a:r>
          </a:p>
          <a:p>
            <a:pPr marL="0" indent="0">
              <a:buNone/>
            </a:pPr>
            <a:endParaRPr lang="en-US" sz="3600" dirty="0"/>
          </a:p>
          <a:p>
            <a:r>
              <a:rPr lang="en-US" sz="3600" dirty="0"/>
              <a:t>Coupling modes for cooling</a:t>
            </a:r>
          </a:p>
          <a:p>
            <a:pPr lvl="1"/>
            <a:r>
              <a:rPr lang="en-US" sz="3200" dirty="0"/>
              <a:t>~ 1 </a:t>
            </a:r>
            <a:r>
              <a:rPr lang="en-US" sz="3200" dirty="0" err="1"/>
              <a:t>ms</a:t>
            </a:r>
            <a:r>
              <a:rPr lang="en-US" sz="3200" dirty="0"/>
              <a:t> cooling times </a:t>
            </a:r>
          </a:p>
          <a:p>
            <a:pPr lvl="1"/>
            <a:r>
              <a:rPr lang="en-US" sz="3200" dirty="0"/>
              <a:t>No experimental overhead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Work supported by U.S. DOE DE-SC0020393</a:t>
            </a:r>
          </a:p>
          <a:p>
            <a:pPr marL="0" indent="0">
              <a:buNone/>
            </a:pPr>
            <a:r>
              <a:rPr lang="en-US" sz="2400" dirty="0"/>
              <a:t>Special Thanks to </a:t>
            </a:r>
            <a:r>
              <a:rPr lang="en-US" sz="2400" b="1" dirty="0"/>
              <a:t>John Bollinger </a:t>
            </a:r>
            <a:r>
              <a:rPr lang="en-US" sz="2400" dirty="0"/>
              <a:t>at NIST, </a:t>
            </a:r>
            <a:r>
              <a:rPr lang="en-US" sz="2400" b="1" dirty="0"/>
              <a:t>John </a:t>
            </a:r>
            <a:r>
              <a:rPr lang="en-US" sz="2400" b="1" dirty="0" err="1"/>
              <a:t>Zaris</a:t>
            </a:r>
            <a:r>
              <a:rPr lang="en-US" sz="2400" b="1" dirty="0"/>
              <a:t> </a:t>
            </a:r>
            <a:r>
              <a:rPr lang="en-US" sz="2400" dirty="0"/>
              <a:t>and </a:t>
            </a:r>
            <a:r>
              <a:rPr lang="en-US" sz="2400" b="1" dirty="0"/>
              <a:t>Scott Parker </a:t>
            </a:r>
            <a:r>
              <a:rPr lang="en-US" sz="2400" dirty="0"/>
              <a:t>at CU Boulder, and </a:t>
            </a:r>
            <a:r>
              <a:rPr lang="en-US" sz="2400" b="1" dirty="0"/>
              <a:t>Athreya Shankar </a:t>
            </a:r>
            <a:r>
              <a:rPr lang="en-US" sz="2400" dirty="0"/>
              <a:t>at Indian Institute of Science, Bangalore, India</a:t>
            </a:r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096172-5D00-7581-84FD-33843AF10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2997E533-AC91-E24B-A637-886F5C1E9427}" type="slidenum">
              <a:rPr lang="en-US" sz="2400" smtClean="0"/>
              <a:t>16</a:t>
            </a:fld>
            <a:endParaRPr lang="en-US" sz="24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63D58D3-D48C-8B8F-F455-38F8B763DD20}"/>
              </a:ext>
            </a:extLst>
          </p:cNvPr>
          <p:cNvSpPr txBox="1">
            <a:spLocks/>
          </p:cNvSpPr>
          <p:nvPr/>
        </p:nvSpPr>
        <p:spPr>
          <a:xfrm>
            <a:off x="0" y="-1"/>
            <a:ext cx="12192000" cy="9592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sz="4800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AE073FF-BC02-71EF-47E7-C0C2DAA0C617}"/>
              </a:ext>
            </a:extLst>
          </p:cNvPr>
          <p:cNvSpPr txBox="1">
            <a:spLocks/>
          </p:cNvSpPr>
          <p:nvPr/>
        </p:nvSpPr>
        <p:spPr>
          <a:xfrm>
            <a:off x="0" y="321008"/>
            <a:ext cx="12192000" cy="9592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Summary: cooling in-plane motion fast!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5309632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5BF68C-EBB5-B0BA-9665-02B760EC6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66566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100" dirty="0"/>
              <a:t>Session TP11: Poster Session VII (Tomorrow) </a:t>
            </a:r>
          </a:p>
          <a:p>
            <a:r>
              <a:rPr lang="en-US" b="1" dirty="0"/>
              <a:t>Allison Carter</a:t>
            </a:r>
            <a:r>
              <a:rPr lang="en-US" dirty="0"/>
              <a:t>, </a:t>
            </a:r>
            <a:r>
              <a:rPr lang="en-US" sz="2400" dirty="0"/>
              <a:t>TP11.00127 : Multi-qubit gate configurations for quantum sensing and simulation in a Penning ion trap with three-dimensional crystals</a:t>
            </a:r>
          </a:p>
          <a:p>
            <a:r>
              <a:rPr lang="en-US" b="1" dirty="0"/>
              <a:t>Jennifer </a:t>
            </a:r>
            <a:r>
              <a:rPr lang="en-US" b="1" dirty="0" err="1"/>
              <a:t>Lilieholm</a:t>
            </a:r>
            <a:r>
              <a:rPr lang="en-US" dirty="0"/>
              <a:t>, </a:t>
            </a:r>
            <a:r>
              <a:rPr lang="en-US" sz="2400" dirty="0"/>
              <a:t>TP11.00129 : Towards single site addressing of ions in a Penning ion trap</a:t>
            </a:r>
          </a:p>
          <a:p>
            <a:r>
              <a:rPr lang="en-US" b="1" dirty="0"/>
              <a:t>John &amp; Wes</a:t>
            </a:r>
            <a:r>
              <a:rPr lang="en-US" dirty="0"/>
              <a:t>, </a:t>
            </a:r>
            <a:r>
              <a:rPr lang="en-US" sz="2400" dirty="0"/>
              <a:t>TP11.00004 :</a:t>
            </a:r>
            <a:r>
              <a:rPr lang="en-US" dirty="0"/>
              <a:t> </a:t>
            </a:r>
            <a:r>
              <a:rPr lang="en-US" sz="2400" dirty="0"/>
              <a:t>Efficient Simulation Framework for Laser Cooling Ion Crystals in a Penning Trap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7CC7A3-A6C6-0835-ACFC-FC8DA597E3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2997E533-AC91-E24B-A637-886F5C1E9427}" type="slidenum">
              <a:rPr lang="en-US" sz="2400" smtClean="0"/>
              <a:pPr/>
              <a:t>17</a:t>
            </a:fld>
            <a:endParaRPr lang="en-US" sz="24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8E10746-B068-B336-386B-9C07141ECB15}"/>
              </a:ext>
            </a:extLst>
          </p:cNvPr>
          <p:cNvSpPr txBox="1">
            <a:spLocks/>
          </p:cNvSpPr>
          <p:nvPr/>
        </p:nvSpPr>
        <p:spPr>
          <a:xfrm>
            <a:off x="0" y="321008"/>
            <a:ext cx="12192000" cy="9592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/>
              <a:t>Posters</a:t>
            </a:r>
          </a:p>
        </p:txBody>
      </p:sp>
    </p:spTree>
    <p:extLst>
      <p:ext uri="{BB962C8B-B14F-4D97-AF65-F5344CB8AC3E}">
        <p14:creationId xmlns:p14="http://schemas.microsoft.com/office/powerpoint/2010/main" val="20292669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D1E4E2-2A84-C5C3-9F42-9AA5C359EF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80304"/>
            <a:ext cx="10515600" cy="5577695"/>
          </a:xfrm>
        </p:spPr>
        <p:txBody>
          <a:bodyPr>
            <a:normAutofit fontScale="92500" lnSpcReduction="20000"/>
          </a:bodyPr>
          <a:lstStyle/>
          <a:p>
            <a:r>
              <a:rPr lang="en-US" sz="3600" dirty="0"/>
              <a:t>Lower axial freq. </a:t>
            </a:r>
            <a:r>
              <a:rPr lang="en-US" sz="3600" dirty="0">
                <a:sym typeface="Wingdings" pitchFamily="2" charset="2"/>
              </a:rPr>
              <a:t> worse quantum control </a:t>
            </a:r>
            <a:endParaRPr lang="en-US" sz="3600" dirty="0"/>
          </a:p>
          <a:p>
            <a:pPr lvl="1"/>
            <a:r>
              <a:rPr lang="en-US" sz="3200" dirty="0"/>
              <a:t>Larger Lamb </a:t>
            </a:r>
            <a:r>
              <a:rPr lang="en-US" sz="3200" dirty="0" err="1"/>
              <a:t>Dicke</a:t>
            </a:r>
            <a:r>
              <a:rPr lang="en-US" sz="3200" dirty="0"/>
              <a:t> parameter </a:t>
            </a:r>
          </a:p>
          <a:p>
            <a:pPr lvl="1"/>
            <a:r>
              <a:rPr lang="en-US" sz="3200" dirty="0"/>
              <a:t>Slower interactions </a:t>
            </a:r>
          </a:p>
          <a:p>
            <a:pPr lvl="1"/>
            <a:r>
              <a:rPr lang="en-US" sz="3200" dirty="0"/>
              <a:t>Poorer confinement</a:t>
            </a:r>
          </a:p>
          <a:p>
            <a:pPr marL="0" indent="0">
              <a:buNone/>
            </a:pPr>
            <a:endParaRPr lang="en-US" sz="3600" dirty="0"/>
          </a:p>
          <a:p>
            <a:r>
              <a:rPr lang="en-US" sz="3600" dirty="0" err="1"/>
              <a:t>Axialization</a:t>
            </a:r>
            <a:r>
              <a:rPr lang="en-US" sz="3600" dirty="0"/>
              <a:t> technique: coupling with oscillating fields  </a:t>
            </a:r>
          </a:p>
          <a:p>
            <a:pPr lvl="1"/>
            <a:r>
              <a:rPr lang="en-US" sz="3200" dirty="0"/>
              <a:t>Known to work with small numbers of ions</a:t>
            </a:r>
          </a:p>
          <a:p>
            <a:pPr lvl="1"/>
            <a:r>
              <a:rPr lang="en-US" sz="3200" dirty="0"/>
              <a:t>No need to lower axial mode frequencies</a:t>
            </a:r>
          </a:p>
          <a:p>
            <a:pPr lvl="1"/>
            <a:r>
              <a:rPr lang="en-US" sz="3200" dirty="0"/>
              <a:t>Hasn’t been demonstrated for planar crystal</a:t>
            </a:r>
          </a:p>
          <a:p>
            <a:endParaRPr lang="en-US" sz="3600" dirty="0"/>
          </a:p>
          <a:p>
            <a:r>
              <a:rPr lang="en-US" sz="3600" dirty="0"/>
              <a:t>Adiabatically vary ⍵</a:t>
            </a:r>
            <a:r>
              <a:rPr lang="en-US" sz="3600" baseline="-25000" dirty="0"/>
              <a:t>r</a:t>
            </a:r>
            <a:r>
              <a:rPr lang="en-US" sz="3600" dirty="0"/>
              <a:t> to raise axial mode </a:t>
            </a:r>
            <a:r>
              <a:rPr lang="en-US" sz="3600" dirty="0" err="1"/>
              <a:t>freqs</a:t>
            </a:r>
            <a:r>
              <a:rPr lang="en-US" sz="3600" dirty="0"/>
              <a:t>.</a:t>
            </a:r>
          </a:p>
          <a:p>
            <a:pPr lvl="1"/>
            <a:r>
              <a:rPr lang="en-US" sz="3200" dirty="0"/>
              <a:t>Can we keep cooled in-planar motion?</a:t>
            </a:r>
          </a:p>
          <a:p>
            <a:pPr marL="457200" lvl="1" indent="0">
              <a:buNone/>
            </a:pPr>
            <a:endParaRPr lang="en-US" sz="3200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096172-5D00-7581-84FD-33843AF10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2997E533-AC91-E24B-A637-886F5C1E9427}" type="slidenum">
              <a:rPr lang="en-US" sz="2400" smtClean="0"/>
              <a:t>18</a:t>
            </a:fld>
            <a:endParaRPr lang="en-US" sz="24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63D58D3-D48C-8B8F-F455-38F8B763DD20}"/>
              </a:ext>
            </a:extLst>
          </p:cNvPr>
          <p:cNvSpPr txBox="1">
            <a:spLocks/>
          </p:cNvSpPr>
          <p:nvPr/>
        </p:nvSpPr>
        <p:spPr>
          <a:xfrm>
            <a:off x="0" y="-1"/>
            <a:ext cx="12192000" cy="9592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sz="4800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AE073FF-BC02-71EF-47E7-C0C2DAA0C617}"/>
              </a:ext>
            </a:extLst>
          </p:cNvPr>
          <p:cNvSpPr txBox="1">
            <a:spLocks/>
          </p:cNvSpPr>
          <p:nvPr/>
        </p:nvSpPr>
        <p:spPr>
          <a:xfrm>
            <a:off x="0" y="321008"/>
            <a:ext cx="12192000" cy="9592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Future work: fast cooling w/o lowe</a:t>
            </a:r>
            <a:r>
              <a:rPr lang="en-US" dirty="0">
                <a:solidFill>
                  <a:srgbClr val="222222"/>
                </a:solidFill>
                <a:latin typeface="Arial" panose="020B0604020202020204" pitchFamily="34" charset="0"/>
              </a:rPr>
              <a:t>r axial freq.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167337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824197F-A91A-CF06-8A7F-99B434345E9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6000"/>
          </a:blip>
          <a:srcRect l="43190" t="21848" r="22927" b="35239"/>
          <a:stretch/>
        </p:blipFill>
        <p:spPr>
          <a:xfrm>
            <a:off x="89000" y="3152736"/>
            <a:ext cx="12014000" cy="375927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D1E4E2-2A84-C5C3-9F42-9AA5C359EF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7383"/>
            <a:ext cx="10515600" cy="4351338"/>
          </a:xfrm>
          <a:noFill/>
        </p:spPr>
        <p:txBody>
          <a:bodyPr>
            <a:normAutofit/>
          </a:bodyPr>
          <a:lstStyle/>
          <a:p>
            <a:r>
              <a:rPr lang="en-US" sz="4000" dirty="0"/>
              <a:t>Penning trap planar ion crystals</a:t>
            </a:r>
          </a:p>
          <a:p>
            <a:pPr lvl="1"/>
            <a:r>
              <a:rPr lang="en-US" sz="3200" dirty="0"/>
              <a:t>Hundreds of ions/qubits</a:t>
            </a:r>
          </a:p>
          <a:p>
            <a:pPr lvl="1"/>
            <a:r>
              <a:rPr lang="en-US" sz="3200" dirty="0"/>
              <a:t>Platform for Quantum Science</a:t>
            </a:r>
          </a:p>
          <a:p>
            <a:pPr lvl="1"/>
            <a:endParaRPr lang="en-US" sz="3200" dirty="0"/>
          </a:p>
          <a:p>
            <a:r>
              <a:rPr lang="en-US" sz="4000" dirty="0"/>
              <a:t>“Doppler” laser cooling </a:t>
            </a:r>
          </a:p>
          <a:p>
            <a:pPr lvl="1"/>
            <a:r>
              <a:rPr lang="en-US" sz="3200" dirty="0"/>
              <a:t>Require millikelvin temperatures </a:t>
            </a:r>
          </a:p>
          <a:p>
            <a:pPr lvl="1"/>
            <a:r>
              <a:rPr lang="en-US" sz="3200" dirty="0"/>
              <a:t>Unconventional cooling dynamics! </a:t>
            </a:r>
          </a:p>
          <a:p>
            <a:pPr marL="457200" lvl="1" indent="0">
              <a:buNone/>
            </a:pPr>
            <a:r>
              <a:rPr lang="en-US" sz="3200" dirty="0"/>
              <a:t>↦ Simulations of many body physics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096172-5D00-7581-84FD-33843AF10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2997E533-AC91-E24B-A637-886F5C1E9427}" type="slidenum">
              <a:rPr lang="en-US" sz="2400" smtClean="0"/>
              <a:t>1</a:t>
            </a:fld>
            <a:endParaRPr lang="en-US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8FBB9F2-3FAE-54AA-8128-29EEA9567E53}"/>
              </a:ext>
            </a:extLst>
          </p:cNvPr>
          <p:cNvSpPr txBox="1"/>
          <p:nvPr/>
        </p:nvSpPr>
        <p:spPr>
          <a:xfrm>
            <a:off x="7728543" y="1927383"/>
            <a:ext cx="4219617" cy="1754326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dirty="0"/>
              <a:t>J. </a:t>
            </a:r>
            <a:r>
              <a:rPr lang="en-US" dirty="0" err="1"/>
              <a:t>Bohnet</a:t>
            </a:r>
            <a:r>
              <a:rPr lang="en-US" dirty="0"/>
              <a:t>, et al., Science (2016)</a:t>
            </a:r>
          </a:p>
          <a:p>
            <a:r>
              <a:rPr lang="en-US" dirty="0"/>
              <a:t>K. Gilmore et al., Phys. Rev. Lett. (2017)</a:t>
            </a:r>
          </a:p>
          <a:p>
            <a:r>
              <a:rPr lang="en-US" dirty="0"/>
              <a:t>R. Lewis-Swan, et al., Nat. </a:t>
            </a:r>
            <a:r>
              <a:rPr lang="en-US" dirty="0" err="1"/>
              <a:t>Commun</a:t>
            </a:r>
            <a:r>
              <a:rPr lang="en-US" dirty="0"/>
              <a:t>. (2019)</a:t>
            </a:r>
          </a:p>
          <a:p>
            <a:r>
              <a:rPr lang="en-US" dirty="0"/>
              <a:t>M. Affolter, et al., Phys. Rev. A (2020)</a:t>
            </a:r>
          </a:p>
          <a:p>
            <a:r>
              <a:rPr lang="en-US" dirty="0">
                <a:ea typeface="+mn-lt"/>
                <a:cs typeface="+mn-lt"/>
              </a:rPr>
              <a:t>K. Gilmore, et al., Science (2021)</a:t>
            </a:r>
            <a:endParaRPr lang="en-US" dirty="0"/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7CCD37-937F-95CE-0AD4-B706F573D02A}"/>
              </a:ext>
            </a:extLst>
          </p:cNvPr>
          <p:cNvSpPr txBox="1"/>
          <p:nvPr/>
        </p:nvSpPr>
        <p:spPr>
          <a:xfrm>
            <a:off x="7728543" y="4202946"/>
            <a:ext cx="3766352" cy="2031325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dirty="0"/>
              <a:t>S. </a:t>
            </a:r>
            <a:r>
              <a:rPr lang="en-US" dirty="0" err="1"/>
              <a:t>Torrisi</a:t>
            </a:r>
            <a:r>
              <a:rPr lang="en-US" dirty="0"/>
              <a:t>, et al., Phys. Rev. A (2016)</a:t>
            </a:r>
          </a:p>
          <a:p>
            <a:r>
              <a:rPr lang="en-US" dirty="0">
                <a:ea typeface="+mn-lt"/>
                <a:cs typeface="+mn-lt"/>
              </a:rPr>
              <a:t>C. Tang, et al., Phys. of Plasmas (2019)</a:t>
            </a:r>
            <a:endParaRPr lang="en-US" dirty="0"/>
          </a:p>
          <a:p>
            <a:r>
              <a:rPr lang="en-US" dirty="0"/>
              <a:t>D. </a:t>
            </a:r>
            <a:r>
              <a:rPr lang="en-US" dirty="0" err="1"/>
              <a:t>Dubin</a:t>
            </a:r>
            <a:r>
              <a:rPr lang="en-US" dirty="0"/>
              <a:t>  Phys. of Plasmas (2020)</a:t>
            </a:r>
          </a:p>
          <a:p>
            <a:pPr marL="342900" indent="-342900">
              <a:buAutoNum type="alphaUcPeriod"/>
            </a:pPr>
            <a:r>
              <a:rPr lang="en-US" dirty="0"/>
              <a:t>Shankar, et al., Phys. Rev. A (2020) </a:t>
            </a:r>
          </a:p>
          <a:p>
            <a:r>
              <a:rPr lang="en-US" dirty="0"/>
              <a:t>C. Tang, et al., Phys. Rev. A (2021)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92DDDC-B00E-FC5D-FF09-90E40F18D940}"/>
              </a:ext>
            </a:extLst>
          </p:cNvPr>
          <p:cNvSpPr txBox="1">
            <a:spLocks/>
          </p:cNvSpPr>
          <p:nvPr/>
        </p:nvSpPr>
        <p:spPr>
          <a:xfrm>
            <a:off x="0" y="321008"/>
            <a:ext cx="12192000" cy="15046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/>
              <a:t>Background: </a:t>
            </a:r>
            <a:r>
              <a:rPr lang="en-US" sz="4000" b="1" dirty="0"/>
              <a:t>applications &amp; challenges</a:t>
            </a:r>
          </a:p>
        </p:txBody>
      </p:sp>
    </p:spTree>
    <p:extLst>
      <p:ext uri="{BB962C8B-B14F-4D97-AF65-F5344CB8AC3E}">
        <p14:creationId xmlns:p14="http://schemas.microsoft.com/office/powerpoint/2010/main" val="32638041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colorful cone with a red circle&#10;&#10;Description automatically generated">
            <a:extLst>
              <a:ext uri="{FF2B5EF4-FFF2-40B4-BE49-F238E27FC236}">
                <a16:creationId xmlns:a16="http://schemas.microsoft.com/office/drawing/2014/main" id="{BD4647E0-6018-24DF-7D86-91BEDC16724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9887"/>
          <a:stretch/>
        </p:blipFill>
        <p:spPr>
          <a:xfrm>
            <a:off x="6400880" y="2077250"/>
            <a:ext cx="5305267" cy="47807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2850CA7-C635-B224-2173-35A92B73A8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7E533-AC91-E24B-A637-886F5C1E9427}" type="slidenum">
              <a:rPr lang="en-US" smtClean="0"/>
              <a:t>19</a:t>
            </a:fld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ADDDBFD-5D4C-39F3-FA9D-0FBE043F0200}"/>
              </a:ext>
            </a:extLst>
          </p:cNvPr>
          <p:cNvSpPr txBox="1"/>
          <p:nvPr/>
        </p:nvSpPr>
        <p:spPr>
          <a:xfrm>
            <a:off x="7431466" y="6104725"/>
            <a:ext cx="35500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Radial Electrostatic Potential Energy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12A7C98-989B-33E8-D9B6-BB402CEA086A}"/>
              </a:ext>
            </a:extLst>
          </p:cNvPr>
          <p:cNvSpPr txBox="1"/>
          <p:nvPr/>
        </p:nvSpPr>
        <p:spPr>
          <a:xfrm>
            <a:off x="7634759" y="2328875"/>
            <a:ext cx="2837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ExB</a:t>
            </a:r>
            <a:r>
              <a:rPr lang="en-US" dirty="0"/>
              <a:t> drift ~ Magnetron Orbit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E6F3B624-5CE9-3C93-E9CF-BC718B7AAA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8539" y="6050000"/>
            <a:ext cx="6670604" cy="478782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E071388-2B07-C87C-6C92-F01A5E6868E9}"/>
              </a:ext>
            </a:extLst>
          </p:cNvPr>
          <p:cNvSpPr txBox="1">
            <a:spLocks/>
          </p:cNvSpPr>
          <p:nvPr/>
        </p:nvSpPr>
        <p:spPr>
          <a:xfrm>
            <a:off x="0" y="321008"/>
            <a:ext cx="12192000" cy="9592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/>
              <a:t>Single Ion Planar Motions</a:t>
            </a:r>
          </a:p>
        </p:txBody>
      </p:sp>
      <p:pic>
        <p:nvPicPr>
          <p:cNvPr id="3" name="planar_motion_example.mp4">
            <a:hlinkClick r:id="" action="ppaction://media"/>
            <a:extLst>
              <a:ext uri="{FF2B5EF4-FFF2-40B4-BE49-F238E27FC236}">
                <a16:creationId xmlns:a16="http://schemas.microsoft.com/office/drawing/2014/main" id="{9F992674-BFC9-FF97-0C2D-D175F232C7D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1280305"/>
            <a:ext cx="6095807" cy="4571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205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colorful cone with a red circle&#10;&#10;Description automatically generated">
            <a:extLst>
              <a:ext uri="{FF2B5EF4-FFF2-40B4-BE49-F238E27FC236}">
                <a16:creationId xmlns:a16="http://schemas.microsoft.com/office/drawing/2014/main" id="{BD4647E0-6018-24DF-7D86-91BEDC1672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887"/>
          <a:stretch/>
        </p:blipFill>
        <p:spPr>
          <a:xfrm>
            <a:off x="6400880" y="2077250"/>
            <a:ext cx="5305267" cy="47807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2850CA7-C635-B224-2173-35A92B73A8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7E533-AC91-E24B-A637-886F5C1E9427}" type="slidenum">
              <a:rPr lang="en-US" smtClean="0"/>
              <a:t>20</a:t>
            </a:fld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ADDDBFD-5D4C-39F3-FA9D-0FBE043F0200}"/>
              </a:ext>
            </a:extLst>
          </p:cNvPr>
          <p:cNvSpPr txBox="1"/>
          <p:nvPr/>
        </p:nvSpPr>
        <p:spPr>
          <a:xfrm>
            <a:off x="7431466" y="6104725"/>
            <a:ext cx="35500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Radial Electrostatic Potential Energy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12A7C98-989B-33E8-D9B6-BB402CEA086A}"/>
              </a:ext>
            </a:extLst>
          </p:cNvPr>
          <p:cNvSpPr txBox="1"/>
          <p:nvPr/>
        </p:nvSpPr>
        <p:spPr>
          <a:xfrm>
            <a:off x="7634759" y="2328875"/>
            <a:ext cx="2837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ExB</a:t>
            </a:r>
            <a:r>
              <a:rPr lang="en-US" dirty="0"/>
              <a:t> drift ~ Magnetron Orbit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E071388-2B07-C87C-6C92-F01A5E6868E9}"/>
              </a:ext>
            </a:extLst>
          </p:cNvPr>
          <p:cNvSpPr txBox="1">
            <a:spLocks/>
          </p:cNvSpPr>
          <p:nvPr/>
        </p:nvSpPr>
        <p:spPr>
          <a:xfrm>
            <a:off x="0" y="321008"/>
            <a:ext cx="12192000" cy="9592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/>
              <a:t>Single Ion Planar Motions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FD692C6-7E93-06AD-29D1-29660E3A13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5883" y="3051584"/>
            <a:ext cx="5144997" cy="754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5824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screenshot, diagram, line&#10;&#10;Description automatically generated">
            <a:extLst>
              <a:ext uri="{FF2B5EF4-FFF2-40B4-BE49-F238E27FC236}">
                <a16:creationId xmlns:a16="http://schemas.microsoft.com/office/drawing/2014/main" id="{A269BFE6-24EC-60DE-22E8-6520F9FBD8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6629" y="1280303"/>
            <a:ext cx="6972120" cy="5577696"/>
          </a:xfrm>
          <a:prstGeom prst="rect">
            <a:avLst/>
          </a:prstGeom>
        </p:spPr>
      </p:pic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FE35DF6A-D5F3-AD5E-BFEE-3C4ED488F8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40496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z="2400" smtClean="0"/>
              <a:t>21</a:t>
            </a:fld>
            <a:endParaRPr lang="en-US" sz="2400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82BF489-C986-6AD2-926C-3740B72742AF}"/>
              </a:ext>
            </a:extLst>
          </p:cNvPr>
          <p:cNvSpPr txBox="1">
            <a:spLocks/>
          </p:cNvSpPr>
          <p:nvPr/>
        </p:nvSpPr>
        <p:spPr>
          <a:xfrm>
            <a:off x="0" y="-1"/>
            <a:ext cx="12192000" cy="9592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sz="48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E038690-FFCB-B327-C523-9B523F821EBB}"/>
              </a:ext>
            </a:extLst>
          </p:cNvPr>
          <p:cNvSpPr txBox="1">
            <a:spLocks/>
          </p:cNvSpPr>
          <p:nvPr/>
        </p:nvSpPr>
        <p:spPr>
          <a:xfrm>
            <a:off x="0" y="321008"/>
            <a:ext cx="12192000" cy="9592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/>
              <a:t>Narrower Beam: improves laser cooling</a:t>
            </a:r>
          </a:p>
        </p:txBody>
      </p:sp>
      <p:pic>
        <p:nvPicPr>
          <p:cNvPr id="5" name="Picture 4" descr="A picture containing text, screenshot, font, plot&#10;&#10;Description automatically generated">
            <a:extLst>
              <a:ext uri="{FF2B5EF4-FFF2-40B4-BE49-F238E27FC236}">
                <a16:creationId xmlns:a16="http://schemas.microsoft.com/office/drawing/2014/main" id="{B49BCD93-3CB8-441D-B8BE-65A86AB112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006" y="1280304"/>
            <a:ext cx="3346618" cy="5577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6901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A6A97B6E-E6F9-41B7-1FE7-9CCE7F080458}"/>
              </a:ext>
            </a:extLst>
          </p:cNvPr>
          <p:cNvGrpSpPr>
            <a:grpSpLocks noChangeAspect="1"/>
          </p:cNvGrpSpPr>
          <p:nvPr/>
        </p:nvGrpSpPr>
        <p:grpSpPr>
          <a:xfrm>
            <a:off x="4007340" y="1643097"/>
            <a:ext cx="7957899" cy="4873539"/>
            <a:chOff x="993715" y="0"/>
            <a:chExt cx="11198284" cy="6858001"/>
          </a:xfrm>
        </p:grpSpPr>
        <p:pic>
          <p:nvPicPr>
            <p:cNvPr id="6" name="Picture 5" descr="A picture containing text, screenshot, line, plot&#10;&#10;Description automatically generated">
              <a:extLst>
                <a:ext uri="{FF2B5EF4-FFF2-40B4-BE49-F238E27FC236}">
                  <a16:creationId xmlns:a16="http://schemas.microsoft.com/office/drawing/2014/main" id="{925E0001-C0ED-4501-5BC8-F0A998B9756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8657"/>
            <a:stretch/>
          </p:blipFill>
          <p:spPr>
            <a:xfrm>
              <a:off x="4422715" y="3725839"/>
              <a:ext cx="3429000" cy="3132162"/>
            </a:xfrm>
            <a:prstGeom prst="rect">
              <a:avLst/>
            </a:prstGeom>
          </p:spPr>
        </p:pic>
        <p:pic>
          <p:nvPicPr>
            <p:cNvPr id="7" name="Picture 6" descr="A picture containing text, screenshot, font, plot&#10;&#10;Description automatically generated">
              <a:extLst>
                <a:ext uri="{FF2B5EF4-FFF2-40B4-BE49-F238E27FC236}">
                  <a16:creationId xmlns:a16="http://schemas.microsoft.com/office/drawing/2014/main" id="{39A3551C-1704-2FAE-DCEF-D7BD562E915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8657"/>
            <a:stretch/>
          </p:blipFill>
          <p:spPr>
            <a:xfrm>
              <a:off x="4422715" y="296840"/>
              <a:ext cx="3429000" cy="3132161"/>
            </a:xfrm>
            <a:prstGeom prst="rect">
              <a:avLst/>
            </a:prstGeom>
          </p:spPr>
        </p:pic>
        <p:pic>
          <p:nvPicPr>
            <p:cNvPr id="8" name="Picture 7" descr="A picture containing text, screenshot, font, electric blue&#10;&#10;Description automatically generated">
              <a:extLst>
                <a:ext uri="{FF2B5EF4-FFF2-40B4-BE49-F238E27FC236}">
                  <a16:creationId xmlns:a16="http://schemas.microsoft.com/office/drawing/2014/main" id="{783570AB-8E84-C309-BDA6-3BEFF95F57D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8657"/>
            <a:stretch/>
          </p:blipFill>
          <p:spPr>
            <a:xfrm>
              <a:off x="993715" y="3725837"/>
              <a:ext cx="3429000" cy="3132163"/>
            </a:xfrm>
            <a:prstGeom prst="rect">
              <a:avLst/>
            </a:prstGeom>
          </p:spPr>
        </p:pic>
        <p:pic>
          <p:nvPicPr>
            <p:cNvPr id="9" name="Picture 8" descr="A picture containing text, screenshot, circle, spiral&#10;&#10;Description automatically generated">
              <a:extLst>
                <a:ext uri="{FF2B5EF4-FFF2-40B4-BE49-F238E27FC236}">
                  <a16:creationId xmlns:a16="http://schemas.microsoft.com/office/drawing/2014/main" id="{55B9B3B5-3E37-077D-1E2C-07CC0E184C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t="8657"/>
            <a:stretch/>
          </p:blipFill>
          <p:spPr>
            <a:xfrm>
              <a:off x="993715" y="296837"/>
              <a:ext cx="3429000" cy="3132163"/>
            </a:xfrm>
            <a:prstGeom prst="rect">
              <a:avLst/>
            </a:prstGeom>
          </p:spPr>
        </p:pic>
        <p:pic>
          <p:nvPicPr>
            <p:cNvPr id="10" name="Picture 9" descr="A picture containing text, screenshot, line, font&#10;&#10;Description automatically generated">
              <a:extLst>
                <a:ext uri="{FF2B5EF4-FFF2-40B4-BE49-F238E27FC236}">
                  <a16:creationId xmlns:a16="http://schemas.microsoft.com/office/drawing/2014/main" id="{794E3990-863D-61E1-97B9-48E6E66FA1C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2191"/>
            <a:stretch/>
          </p:blipFill>
          <p:spPr>
            <a:xfrm>
              <a:off x="7851715" y="3429000"/>
              <a:ext cx="4340283" cy="3429000"/>
            </a:xfrm>
            <a:prstGeom prst="rect">
              <a:avLst/>
            </a:prstGeom>
          </p:spPr>
        </p:pic>
        <p:pic>
          <p:nvPicPr>
            <p:cNvPr id="11" name="Picture 10" descr="A picture containing text, screenshot, line, plot&#10;&#10;Description automatically generated">
              <a:extLst>
                <a:ext uri="{FF2B5EF4-FFF2-40B4-BE49-F238E27FC236}">
                  <a16:creationId xmlns:a16="http://schemas.microsoft.com/office/drawing/2014/main" id="{545C3692-8629-8530-FC98-8058F6065E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2191"/>
            <a:stretch/>
          </p:blipFill>
          <p:spPr>
            <a:xfrm>
              <a:off x="7851716" y="0"/>
              <a:ext cx="4340283" cy="3429000"/>
            </a:xfrm>
            <a:prstGeom prst="rect">
              <a:avLst/>
            </a:prstGeom>
          </p:spPr>
        </p:pic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E55F5A-81B0-4F8A-1273-FC5C9CBC1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2997E533-AC91-E24B-A637-886F5C1E9427}" type="slidenum">
              <a:rPr lang="en-US" sz="2400" smtClean="0"/>
              <a:pPr/>
              <a:t>22</a:t>
            </a:fld>
            <a:endParaRPr lang="en-US" sz="2400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D8727AE-5301-1918-67D0-1868D4C9B1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21008"/>
            <a:ext cx="12192000" cy="959297"/>
          </a:xfrm>
        </p:spPr>
        <p:txBody>
          <a:bodyPr>
            <a:normAutofit/>
          </a:bodyPr>
          <a:lstStyle/>
          <a:p>
            <a:pPr algn="ctr"/>
            <a:r>
              <a:rPr lang="en-US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Strong Wall: cools potential </a:t>
            </a:r>
            <a:r>
              <a:rPr lang="en-US" dirty="0">
                <a:solidFill>
                  <a:srgbClr val="222222"/>
                </a:solidFill>
                <a:latin typeface="Arial" panose="020B0604020202020204" pitchFamily="34" charset="0"/>
              </a:rPr>
              <a:t>e</a:t>
            </a:r>
            <a:r>
              <a:rPr lang="en-US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nergy</a:t>
            </a:r>
            <a:endParaRPr lang="en-US" b="1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4116502-203C-98D0-E343-B1958C6490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6324" y="1253331"/>
            <a:ext cx="3859388" cy="5103019"/>
          </a:xfrm>
        </p:spPr>
        <p:txBody>
          <a:bodyPr>
            <a:normAutofit/>
          </a:bodyPr>
          <a:lstStyle/>
          <a:p>
            <a:r>
              <a:rPr lang="en-US" sz="3600" dirty="0"/>
              <a:t>Weak: 1.6(V) </a:t>
            </a:r>
          </a:p>
          <a:p>
            <a:pPr lvl="1"/>
            <a:r>
              <a:rPr lang="en-US" sz="3000" dirty="0"/>
              <a:t>PE not cooling</a:t>
            </a:r>
          </a:p>
          <a:p>
            <a:pPr lvl="1"/>
            <a:r>
              <a:rPr lang="en-US" sz="3000" dirty="0"/>
              <a:t>Rapid KE cooling</a:t>
            </a:r>
          </a:p>
          <a:p>
            <a:pPr lvl="1"/>
            <a:r>
              <a:rPr lang="en-US" sz="3000" dirty="0"/>
              <a:t>Drumhead Spectral broadening </a:t>
            </a:r>
          </a:p>
          <a:p>
            <a:endParaRPr lang="en-US" dirty="0"/>
          </a:p>
          <a:p>
            <a:r>
              <a:rPr lang="en-US" sz="3600" dirty="0"/>
              <a:t>Strong: 8.1(V)</a:t>
            </a:r>
          </a:p>
          <a:p>
            <a:pPr lvl="1"/>
            <a:r>
              <a:rPr lang="en-US" sz="2800" dirty="0"/>
              <a:t>Slow PE cooling</a:t>
            </a:r>
          </a:p>
          <a:p>
            <a:pPr lvl="1"/>
            <a:r>
              <a:rPr lang="en-US" sz="2800" dirty="0"/>
              <a:t>Rapid KE cooling</a:t>
            </a:r>
          </a:p>
          <a:p>
            <a:pPr lvl="1"/>
            <a:r>
              <a:rPr lang="en-US" sz="2800" dirty="0"/>
              <a:t>Cleaner Spectra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ACB32D1-09D9-B59B-51A0-7AFF84C3E82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07340" y="1253331"/>
            <a:ext cx="7772400" cy="38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6900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E73E02F-4532-85DE-ACD4-6716750FB2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7E533-AC91-E24B-A637-886F5C1E9427}" type="slidenum">
              <a:rPr lang="en-US" smtClean="0"/>
              <a:t>23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2EAB79D-5328-0480-CC57-2821CD8DC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500" y="1510846"/>
            <a:ext cx="5969000" cy="1549400"/>
          </a:xfrm>
          <a:prstGeom prst="rect">
            <a:avLst/>
          </a:prstGeom>
        </p:spPr>
      </p:pic>
      <p:pic>
        <p:nvPicPr>
          <p:cNvPr id="6" name="Picture 5" descr="Chart, histogram&#10;&#10;Description automatically generated">
            <a:extLst>
              <a:ext uri="{FF2B5EF4-FFF2-40B4-BE49-F238E27FC236}">
                <a16:creationId xmlns:a16="http://schemas.microsoft.com/office/drawing/2014/main" id="{3D0F5451-012E-F056-36BF-E588A15D42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6496" y="1510846"/>
            <a:ext cx="4845504" cy="4845504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B5A8FD9-03E7-D50C-7B8C-F58D28CA9E82}"/>
              </a:ext>
            </a:extLst>
          </p:cNvPr>
          <p:cNvSpPr txBox="1">
            <a:spLocks/>
          </p:cNvSpPr>
          <p:nvPr/>
        </p:nvSpPr>
        <p:spPr>
          <a:xfrm>
            <a:off x="0" y="256498"/>
            <a:ext cx="12192000" cy="9592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/>
              <a:t>Linearization &amp; mode coupling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3628688-1820-ECAB-6E70-3738BF99B222}"/>
              </a:ext>
            </a:extLst>
          </p:cNvPr>
          <p:cNvSpPr txBox="1"/>
          <p:nvPr/>
        </p:nvSpPr>
        <p:spPr>
          <a:xfrm>
            <a:off x="825499" y="3060246"/>
            <a:ext cx="596899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Linearization of Dynamics: </a:t>
            </a:r>
          </a:p>
          <a:p>
            <a:r>
              <a:rPr lang="en-US" sz="3200" dirty="0"/>
              <a:t>Expanding to the coulomb potential to 2</a:t>
            </a:r>
            <a:r>
              <a:rPr lang="en-US" sz="3200" baseline="30000" dirty="0"/>
              <a:t>nd</a:t>
            </a:r>
            <a:r>
              <a:rPr lang="en-US" sz="3200" dirty="0"/>
              <a:t> order, we remove coupling between modes</a:t>
            </a:r>
          </a:p>
          <a:p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1117201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405B5DE-DACC-35DD-1CD6-359CBE2430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7E533-AC91-E24B-A637-886F5C1E9427}" type="slidenum">
              <a:rPr lang="en-US" smtClean="0"/>
              <a:t>24</a:t>
            </a:fld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6934178-1A92-A444-03D6-F0F26C69F18A}"/>
              </a:ext>
            </a:extLst>
          </p:cNvPr>
          <p:cNvSpPr txBox="1">
            <a:spLocks/>
          </p:cNvSpPr>
          <p:nvPr/>
        </p:nvSpPr>
        <p:spPr>
          <a:xfrm>
            <a:off x="0" y="321008"/>
            <a:ext cx="12192000" cy="9592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/>
              <a:t>Ion Crystal: rotating frame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59A692F-7F9C-A9A6-EBDF-7A22100EF0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196481"/>
            <a:ext cx="5485069" cy="3548034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4B7E4D3-0992-27AB-8EC9-464DBCA09543}"/>
              </a:ext>
            </a:extLst>
          </p:cNvPr>
          <p:cNvSpPr txBox="1">
            <a:spLocks/>
          </p:cNvSpPr>
          <p:nvPr/>
        </p:nvSpPr>
        <p:spPr>
          <a:xfrm>
            <a:off x="838200" y="1618456"/>
            <a:ext cx="5259185" cy="510301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  <a:p>
            <a:pPr marL="0" indent="0">
              <a:buNone/>
            </a:pPr>
            <a:r>
              <a:rPr lang="en-US" sz="3600" dirty="0"/>
              <a:t>Analysis in rotating frame</a:t>
            </a:r>
          </a:p>
          <a:p>
            <a:pPr lvl="1"/>
            <a:r>
              <a:rPr lang="en-US" sz="2800" dirty="0"/>
              <a:t>Planar Confinement depends on rotation, β &gt; 0</a:t>
            </a:r>
          </a:p>
          <a:p>
            <a:pPr lvl="1"/>
            <a:r>
              <a:rPr lang="en-US" sz="2800" dirty="0"/>
              <a:t>Rotation, ⍵</a:t>
            </a:r>
            <a:r>
              <a:rPr lang="en-US" sz="2800" baseline="-25000" dirty="0"/>
              <a:t>r </a:t>
            </a:r>
            <a:r>
              <a:rPr lang="en-US" sz="2800" dirty="0"/>
              <a:t>phase locked to rotating wall, </a:t>
            </a:r>
            <a:r>
              <a:rPr lang="en-US" sz="2800" dirty="0" err="1"/>
              <a:t>δ</a:t>
            </a:r>
            <a:endParaRPr lang="en-US" sz="2800" dirty="0"/>
          </a:p>
          <a:p>
            <a:pPr lvl="1"/>
            <a:r>
              <a:rPr lang="en-US" sz="2800" dirty="0"/>
              <a:t>Equilibrium Found by minimizing, U</a:t>
            </a:r>
            <a:r>
              <a:rPr lang="en-US" sz="2800" baseline="-25000" dirty="0"/>
              <a:t>r</a:t>
            </a:r>
            <a:r>
              <a:rPr lang="en-US" sz="2800" baseline="30000" dirty="0"/>
              <a:t>0</a:t>
            </a:r>
            <a:r>
              <a:rPr lang="en-US" sz="2800" dirty="0"/>
              <a:t> </a:t>
            </a:r>
          </a:p>
          <a:p>
            <a:pPr lvl="1"/>
            <a:r>
              <a:rPr lang="en-US" sz="2800" dirty="0"/>
              <a:t>PE = U</a:t>
            </a:r>
            <a:r>
              <a:rPr lang="en-US" sz="2800" baseline="-25000" dirty="0"/>
              <a:t>r</a:t>
            </a:r>
            <a:r>
              <a:rPr lang="en-US" sz="2800" dirty="0"/>
              <a:t>. – U</a:t>
            </a:r>
            <a:r>
              <a:rPr lang="en-US" sz="2800" baseline="-25000" dirty="0"/>
              <a:t>r</a:t>
            </a:r>
            <a:r>
              <a:rPr lang="en-US" sz="2800" baseline="30000" dirty="0"/>
              <a:t>0</a:t>
            </a:r>
            <a:r>
              <a:rPr lang="en-US" sz="2800" dirty="0"/>
              <a:t>, PE &gt; 0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331A69E-EB73-45C8-B692-1F60381314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7065" y="5954348"/>
            <a:ext cx="7772400" cy="557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9800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74BCE55-FF56-0D19-8DB5-5CBE906B08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7E533-AC91-E24B-A637-886F5C1E9427}" type="slidenum">
              <a:rPr lang="en-US" smtClean="0"/>
              <a:t>25</a:t>
            </a:fld>
            <a:endParaRPr lang="en-US"/>
          </a:p>
        </p:txBody>
      </p:sp>
      <p:pic>
        <p:nvPicPr>
          <p:cNvPr id="3" name="planar_motion_example.mp4">
            <a:hlinkClick r:id="" action="ppaction://media"/>
            <a:extLst>
              <a:ext uri="{FF2B5EF4-FFF2-40B4-BE49-F238E27FC236}">
                <a16:creationId xmlns:a16="http://schemas.microsoft.com/office/drawing/2014/main" id="{F51CF6A1-6C09-F314-5266-3F9A8DA414A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4866" y="1534040"/>
            <a:ext cx="6670603" cy="5002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243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2CF4C7C-BBD7-C9F4-5F20-C8388A3116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7E533-AC91-E24B-A637-886F5C1E9427}" type="slidenum">
              <a:rPr lang="en-US" smtClean="0"/>
              <a:t>2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494B2E3-6562-EC56-BC39-B9AA831626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8972" y="1583577"/>
            <a:ext cx="7772400" cy="128543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7B2F360-B792-43A4-9D5B-CEDFE980B8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9800" y="4094027"/>
            <a:ext cx="7772400" cy="161410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EFE3539-AEB8-3827-F6B7-4F5F572C13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9800" y="5909900"/>
            <a:ext cx="7772400" cy="244686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C75808A2-A17A-ECE8-3E72-51B5ED74A504}"/>
              </a:ext>
            </a:extLst>
          </p:cNvPr>
          <p:cNvSpPr txBox="1">
            <a:spLocks/>
          </p:cNvSpPr>
          <p:nvPr/>
        </p:nvSpPr>
        <p:spPr>
          <a:xfrm>
            <a:off x="0" y="321008"/>
            <a:ext cx="12192000" cy="15046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/>
              <a:t>Laser Cooling: motional quantum control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E5E44D9-AEFB-8E45-6771-2857C0C613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94697"/>
            <a:ext cx="1256263" cy="71378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B65286A-4920-036F-2CFA-1254669449A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07279" y="3414749"/>
            <a:ext cx="5275785" cy="247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5428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colorful cone with a red circle&#10;&#10;Description automatically generated">
            <a:extLst>
              <a:ext uri="{FF2B5EF4-FFF2-40B4-BE49-F238E27FC236}">
                <a16:creationId xmlns:a16="http://schemas.microsoft.com/office/drawing/2014/main" id="{BD4647E0-6018-24DF-7D86-91BEDC16724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9887"/>
          <a:stretch/>
        </p:blipFill>
        <p:spPr>
          <a:xfrm>
            <a:off x="6400880" y="2077250"/>
            <a:ext cx="5305267" cy="47807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2850CA7-C635-B224-2173-35A92B73A8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7E533-AC91-E24B-A637-886F5C1E9427}" type="slidenum">
              <a:rPr lang="en-US" smtClean="0"/>
              <a:t>3</a:t>
            </a:fld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ADDDBFD-5D4C-39F3-FA9D-0FBE043F0200}"/>
              </a:ext>
            </a:extLst>
          </p:cNvPr>
          <p:cNvSpPr txBox="1"/>
          <p:nvPr/>
        </p:nvSpPr>
        <p:spPr>
          <a:xfrm>
            <a:off x="7431466" y="6104725"/>
            <a:ext cx="35500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Radial Electrostatic Potential Energy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12A7C98-989B-33E8-D9B6-BB402CEA086A}"/>
              </a:ext>
            </a:extLst>
          </p:cNvPr>
          <p:cNvSpPr txBox="1"/>
          <p:nvPr/>
        </p:nvSpPr>
        <p:spPr>
          <a:xfrm>
            <a:off x="7634759" y="2328875"/>
            <a:ext cx="2837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ExB</a:t>
            </a:r>
            <a:r>
              <a:rPr lang="en-US" dirty="0"/>
              <a:t> drift ~ Magnetron Orbit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E071388-2B07-C87C-6C92-F01A5E6868E9}"/>
              </a:ext>
            </a:extLst>
          </p:cNvPr>
          <p:cNvSpPr txBox="1">
            <a:spLocks/>
          </p:cNvSpPr>
          <p:nvPr/>
        </p:nvSpPr>
        <p:spPr>
          <a:xfrm>
            <a:off x="0" y="321008"/>
            <a:ext cx="12192000" cy="9592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/>
              <a:t>Single Ion Planar Motions</a:t>
            </a:r>
          </a:p>
        </p:txBody>
      </p:sp>
      <p:pic>
        <p:nvPicPr>
          <p:cNvPr id="3" name="planar_motion_example.mp4">
            <a:hlinkClick r:id="" action="ppaction://media"/>
            <a:extLst>
              <a:ext uri="{FF2B5EF4-FFF2-40B4-BE49-F238E27FC236}">
                <a16:creationId xmlns:a16="http://schemas.microsoft.com/office/drawing/2014/main" id="{9F992674-BFC9-FF97-0C2D-D175F232C7D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1280305"/>
            <a:ext cx="6095807" cy="457185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A45BA91-F740-702B-A5B6-BF9001BC202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0810" y="5719226"/>
            <a:ext cx="5144997" cy="754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14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1BB1FC3-91B8-E2DC-8577-1866F71B69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7E533-AC91-E24B-A637-886F5C1E9427}" type="slidenum">
              <a:rPr lang="en-US" smtClean="0"/>
              <a:t>4</a:t>
            </a:fld>
            <a:endParaRPr lang="en-US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7C4511D-7435-CAE7-6422-21AD5CDF5453}"/>
              </a:ext>
            </a:extLst>
          </p:cNvPr>
          <p:cNvSpPr txBox="1">
            <a:spLocks/>
          </p:cNvSpPr>
          <p:nvPr/>
        </p:nvSpPr>
        <p:spPr>
          <a:xfrm>
            <a:off x="0" y="321008"/>
            <a:ext cx="12192000" cy="15046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/>
              <a:t>In-Plane Motion: intensity gradient cooling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9713B56-BF4E-7650-C89A-FEB91DC1494A}"/>
              </a:ext>
            </a:extLst>
          </p:cNvPr>
          <p:cNvSpPr txBox="1">
            <a:spLocks/>
          </p:cNvSpPr>
          <p:nvPr/>
        </p:nvSpPr>
        <p:spPr>
          <a:xfrm>
            <a:off x="6932814" y="1790301"/>
            <a:ext cx="5259185" cy="510301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  <a:p>
            <a:pPr marL="0" indent="0">
              <a:buNone/>
            </a:pPr>
            <a:r>
              <a:rPr lang="en-US" sz="3600" dirty="0"/>
              <a:t>Slow Cooling rates</a:t>
            </a:r>
          </a:p>
          <a:p>
            <a:pPr lvl="1"/>
            <a:r>
              <a:rPr lang="en-US" sz="2800" dirty="0"/>
              <a:t>Magnetron motion can be cooled with </a:t>
            </a:r>
            <a:r>
              <a:rPr lang="en-US" sz="2800" b="1" dirty="0"/>
              <a:t>intensity gradient</a:t>
            </a:r>
          </a:p>
          <a:p>
            <a:pPr lvl="1"/>
            <a:r>
              <a:rPr lang="en-US" sz="2800" dirty="0"/>
              <a:t>Requires </a:t>
            </a:r>
            <a:r>
              <a:rPr lang="en-US" sz="2800" b="1" dirty="0"/>
              <a:t>small beam waist</a:t>
            </a:r>
          </a:p>
          <a:p>
            <a:pPr lvl="1"/>
            <a:r>
              <a:rPr lang="en-US" sz="2800" dirty="0"/>
              <a:t>Experimentally challenging</a:t>
            </a:r>
          </a:p>
          <a:p>
            <a:pPr lvl="2"/>
            <a:r>
              <a:rPr lang="en-US" sz="2400" dirty="0"/>
              <a:t>Beam Waist ~30 </a:t>
            </a:r>
            <a:r>
              <a:rPr lang="en-US" sz="2400" dirty="0" err="1"/>
              <a:t>μm</a:t>
            </a:r>
            <a:r>
              <a:rPr lang="en-US" sz="2400" dirty="0"/>
              <a:t> leads to </a:t>
            </a:r>
            <a:r>
              <a:rPr lang="en-US" sz="2400" b="1" dirty="0"/>
              <a:t>slow cooling </a:t>
            </a:r>
          </a:p>
          <a:p>
            <a:pPr lvl="2"/>
            <a:r>
              <a:rPr lang="en-US" sz="2400" dirty="0"/>
              <a:t>𝜏 ~ 200 </a:t>
            </a:r>
            <a:r>
              <a:rPr lang="en-US" sz="2400" dirty="0" err="1"/>
              <a:t>ms</a:t>
            </a:r>
            <a:endParaRPr lang="en-US" sz="2400" dirty="0"/>
          </a:p>
        </p:txBody>
      </p:sp>
      <p:pic>
        <p:nvPicPr>
          <p:cNvPr id="10" name="planar_cooling_example.mp4">
            <a:hlinkClick r:id="" action="ppaction://media"/>
            <a:extLst>
              <a:ext uri="{FF2B5EF4-FFF2-40B4-BE49-F238E27FC236}">
                <a16:creationId xmlns:a16="http://schemas.microsoft.com/office/drawing/2014/main" id="{63F202C1-7AEE-2506-B51E-FBDD87D56F4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4736" y="1608603"/>
            <a:ext cx="5259185" cy="5259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832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volution_180kHz_127ions">
            <a:hlinkClick r:id="" action="ppaction://media"/>
            <a:extLst>
              <a:ext uri="{FF2B5EF4-FFF2-40B4-BE49-F238E27FC236}">
                <a16:creationId xmlns:a16="http://schemas.microsoft.com/office/drawing/2014/main" id="{E4E20995-8BA8-B042-EC8C-CE7D7767B83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510443" y="1762487"/>
            <a:ext cx="4263079" cy="4263079"/>
          </a:xfrm>
          <a:prstGeom prst="rect">
            <a:avLst/>
          </a:prstGeom>
        </p:spPr>
      </p:pic>
      <p:pic>
        <p:nvPicPr>
          <p:cNvPr id="43" name="spinning_ellipse.mp4">
            <a:hlinkClick r:id="" action="ppaction://media"/>
            <a:extLst>
              <a:ext uri="{FF2B5EF4-FFF2-40B4-BE49-F238E27FC236}">
                <a16:creationId xmlns:a16="http://schemas.microsoft.com/office/drawing/2014/main" id="{42663DB3-12E1-F8E4-BF4D-F547F02F83DC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47444" y="2358830"/>
            <a:ext cx="3413523" cy="256014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B197EDD-5DDA-4445-ACF5-E8FA7624810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2634" y="2260014"/>
            <a:ext cx="3768364" cy="317840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E034682-C1FA-664E-AB6B-BB5CDBE56E6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193225" y="1276063"/>
            <a:ext cx="4122892" cy="42971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2594C85-FA67-A742-89E4-026A7C7F678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04831" y="1345767"/>
            <a:ext cx="4310280" cy="319280"/>
          </a:xfrm>
          <a:prstGeom prst="rect">
            <a:avLst/>
          </a:prstGeom>
        </p:spPr>
      </p:pic>
      <p:sp>
        <p:nvSpPr>
          <p:cNvPr id="29" name="Right Arrow 28">
            <a:extLst>
              <a:ext uri="{FF2B5EF4-FFF2-40B4-BE49-F238E27FC236}">
                <a16:creationId xmlns:a16="http://schemas.microsoft.com/office/drawing/2014/main" id="{122C6568-48A6-4F40-B915-B8A0F57DDBA4}"/>
              </a:ext>
            </a:extLst>
          </p:cNvPr>
          <p:cNvSpPr/>
          <p:nvPr/>
        </p:nvSpPr>
        <p:spPr>
          <a:xfrm rot="609329">
            <a:off x="4335290" y="3524749"/>
            <a:ext cx="541721" cy="101945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defRPr/>
            </a:pPr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6" name="Right Arrow 35">
            <a:extLst>
              <a:ext uri="{FF2B5EF4-FFF2-40B4-BE49-F238E27FC236}">
                <a16:creationId xmlns:a16="http://schemas.microsoft.com/office/drawing/2014/main" id="{5C45F67E-26F1-BB4E-8826-3DFCF8BF86C3}"/>
              </a:ext>
            </a:extLst>
          </p:cNvPr>
          <p:cNvSpPr/>
          <p:nvPr/>
        </p:nvSpPr>
        <p:spPr>
          <a:xfrm rot="20654366" flipH="1">
            <a:off x="3123967" y="3542686"/>
            <a:ext cx="491301" cy="97138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29630FF-5857-3E45-A2C4-AE1043CA9315}"/>
              </a:ext>
            </a:extLst>
          </p:cNvPr>
          <p:cNvSpPr txBox="1"/>
          <p:nvPr/>
        </p:nvSpPr>
        <p:spPr>
          <a:xfrm>
            <a:off x="3563002" y="3060080"/>
            <a:ext cx="9262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rotating</a:t>
            </a:r>
          </a:p>
          <a:p>
            <a:pPr algn="ctr" defTabSz="457200"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wall </a:t>
            </a:r>
          </a:p>
          <a:p>
            <a:pPr algn="ctr" defTabSz="457200">
              <a:defRPr/>
            </a:pPr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B3918D92-B44E-A34F-9EC9-8BF39AFBD15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221169" y="1393101"/>
            <a:ext cx="1316086" cy="30016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6C5CC3F-EC4A-438D-DCF0-F5DC52757CFC}"/>
              </a:ext>
            </a:extLst>
          </p:cNvPr>
          <p:cNvSpPr txBox="1"/>
          <p:nvPr/>
        </p:nvSpPr>
        <p:spPr>
          <a:xfrm>
            <a:off x="1592376" y="1895327"/>
            <a:ext cx="1066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NIST Trap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5ACA5951-8ABE-3F3B-6ED8-2BCB3396FA42}"/>
              </a:ext>
            </a:extLst>
          </p:cNvPr>
          <p:cNvGrpSpPr>
            <a:grpSpLocks noChangeAspect="1"/>
          </p:cNvGrpSpPr>
          <p:nvPr/>
        </p:nvGrpSpPr>
        <p:grpSpPr>
          <a:xfrm>
            <a:off x="322772" y="5298142"/>
            <a:ext cx="10920681" cy="1309010"/>
            <a:chOff x="0" y="5405928"/>
            <a:chExt cx="12192000" cy="1461397"/>
          </a:xfrm>
        </p:grpSpPr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D16DF32C-726A-DB49-BBF4-107791B0C7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/>
            <a:srcRect t="20231" b="21871"/>
            <a:stretch/>
          </p:blipFill>
          <p:spPr>
            <a:xfrm>
              <a:off x="0" y="5587057"/>
              <a:ext cx="12192000" cy="983160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8945201A-BB94-8C40-94ED-2CCA01863730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5214836" y="6609092"/>
              <a:ext cx="393700" cy="241300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79720CF1-D4B3-8F4C-9FAD-3B5C81535130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2059160" y="6634492"/>
              <a:ext cx="457200" cy="190500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266A9022-47BA-B341-8DA2-121691BF83F8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11245850" y="6600625"/>
              <a:ext cx="469900" cy="266700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AEC5D85-BA04-C28D-AA7D-E10071632CF3}"/>
                </a:ext>
              </a:extLst>
            </p:cNvPr>
            <p:cNvSpPr txBox="1"/>
            <p:nvPr/>
          </p:nvSpPr>
          <p:spPr>
            <a:xfrm>
              <a:off x="550370" y="5405928"/>
              <a:ext cx="1195821" cy="7215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dirty="0"/>
                <a:t>E x B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B28E10C6-97D3-4FD5-9C95-9D9407B0CA64}"/>
                </a:ext>
              </a:extLst>
            </p:cNvPr>
            <p:cNvSpPr txBox="1"/>
            <p:nvPr/>
          </p:nvSpPr>
          <p:spPr>
            <a:xfrm>
              <a:off x="2626423" y="5405928"/>
              <a:ext cx="2427076" cy="7215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dirty="0"/>
                <a:t>Drumhead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07E8C6D-9680-CB79-750D-ADE308840A53}"/>
                </a:ext>
              </a:extLst>
            </p:cNvPr>
            <p:cNvSpPr txBox="1"/>
            <p:nvPr/>
          </p:nvSpPr>
          <p:spPr>
            <a:xfrm>
              <a:off x="9073845" y="5405928"/>
              <a:ext cx="2201083" cy="7215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dirty="0"/>
                <a:t>Cyclotron</a:t>
              </a: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6189CAEB-A2A5-BB5E-B763-5063463E176F}"/>
              </a:ext>
            </a:extLst>
          </p:cNvPr>
          <p:cNvSpPr txBox="1"/>
          <p:nvPr/>
        </p:nvSpPr>
        <p:spPr>
          <a:xfrm>
            <a:off x="7815066" y="1895327"/>
            <a:ext cx="39584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Rotating Frame Movie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162A6D43-6BA9-7BBD-781D-7C86A7FEA5D6}"/>
                  </a:ext>
                </a:extLst>
              </p:cNvPr>
              <p:cNvSpPr txBox="1"/>
              <p:nvPr/>
            </p:nvSpPr>
            <p:spPr>
              <a:xfrm>
                <a:off x="4370237" y="1984717"/>
                <a:ext cx="344482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45720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𝑠𝑒𝑐𝑡𝑜𝑟</m:t>
                          </m:r>
                        </m:sub>
                      </m:sSub>
                      <m:r>
                        <a:rPr lang="en-US" i="1">
                          <a:solidFill>
                            <a:prstClr val="black"/>
                          </a:solidFill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𝑊𝑎𝑙𝑙</m:t>
                          </m:r>
                        </m:sub>
                      </m:sSub>
                      <m:func>
                        <m:funcPr>
                          <m:ctrlP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𝑠𝑖𝑛</m:t>
                          </m:r>
                        </m:fName>
                        <m:e>
                          <m:d>
                            <m:dPr>
                              <m:ctrlPr>
                                <a:rPr lang="en-US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</a:rPr>
                                    <m:t>𝑑𝑟𝑖𝑣𝑒</m:t>
                                  </m:r>
                                </m:sub>
                              </m:sSub>
                              <m:r>
                                <a:rPr lang="en-US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𝑡</m:t>
                              </m:r>
                              <m:r>
                                <a:rPr lang="en-US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i="1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Cambria Math"/>
                                </a:rPr>
                                <m:t>𝜙</m:t>
                              </m:r>
                            </m:e>
                          </m:d>
                        </m:e>
                      </m:func>
                    </m:oMath>
                  </m:oMathPara>
                </a14:m>
                <a:endParaRPr lang="en-US" dirty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162A6D43-6BA9-7BBD-781D-7C86A7FEA5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0237" y="1984717"/>
                <a:ext cx="3444829" cy="369332"/>
              </a:xfrm>
              <a:prstGeom prst="rect">
                <a:avLst/>
              </a:prstGeom>
              <a:blipFill>
                <a:blip r:embed="rId17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6" name="Slide Number Placeholder 45">
            <a:extLst>
              <a:ext uri="{FF2B5EF4-FFF2-40B4-BE49-F238E27FC236}">
                <a16:creationId xmlns:a16="http://schemas.microsoft.com/office/drawing/2014/main" id="{693E5B05-6937-82D1-4E07-C0A3D27E4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2997E533-AC91-E24B-A637-886F5C1E9427}" type="slidenum">
              <a:rPr lang="en-US" sz="2400" smtClean="0"/>
              <a:t>5</a:t>
            </a:fld>
            <a:endParaRPr lang="en-US" sz="2400" dirty="0"/>
          </a:p>
        </p:txBody>
      </p:sp>
      <p:sp>
        <p:nvSpPr>
          <p:cNvPr id="2" name="Arc 1">
            <a:extLst>
              <a:ext uri="{FF2B5EF4-FFF2-40B4-BE49-F238E27FC236}">
                <a16:creationId xmlns:a16="http://schemas.microsoft.com/office/drawing/2014/main" id="{A8308DC4-02E8-AD4F-D70F-178436E5363A}"/>
              </a:ext>
            </a:extLst>
          </p:cNvPr>
          <p:cNvSpPr/>
          <p:nvPr/>
        </p:nvSpPr>
        <p:spPr>
          <a:xfrm rot="2808302">
            <a:off x="4455722" y="1738443"/>
            <a:ext cx="2968487" cy="2669348"/>
          </a:xfrm>
          <a:prstGeom prst="arc">
            <a:avLst>
              <a:gd name="adj1" fmla="val 17595976"/>
              <a:gd name="adj2" fmla="val 20123268"/>
            </a:avLst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457200">
              <a:defRPr/>
            </a:pPr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0DA05473-A306-982F-A674-101A90C286A5}"/>
                  </a:ext>
                </a:extLst>
              </p:cNvPr>
              <p:cNvSpPr txBox="1"/>
              <p:nvPr/>
            </p:nvSpPr>
            <p:spPr>
              <a:xfrm>
                <a:off x="7011166" y="3983410"/>
                <a:ext cx="78188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45720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𝜔</m:t>
                          </m:r>
                        </m:e>
                        <m:sub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𝑤𝑎𝑙𝑙</m:t>
                          </m:r>
                        </m:sub>
                      </m:sSub>
                    </m:oMath>
                  </m:oMathPara>
                </a14:m>
                <a:endParaRPr lang="en-US" dirty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0DA05473-A306-982F-A674-101A90C286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1166" y="3983410"/>
                <a:ext cx="781881" cy="369332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itle 1">
            <a:extLst>
              <a:ext uri="{FF2B5EF4-FFF2-40B4-BE49-F238E27FC236}">
                <a16:creationId xmlns:a16="http://schemas.microsoft.com/office/drawing/2014/main" id="{D7AB4E93-B78D-F75B-A7F9-3528E0F5DC1E}"/>
              </a:ext>
            </a:extLst>
          </p:cNvPr>
          <p:cNvSpPr txBox="1">
            <a:spLocks/>
          </p:cNvSpPr>
          <p:nvPr/>
        </p:nvSpPr>
        <p:spPr>
          <a:xfrm>
            <a:off x="0" y="321008"/>
            <a:ext cx="12192000" cy="9592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/>
              <a:t>Ion Crystal: confinement &amp; rotating wall</a:t>
            </a:r>
          </a:p>
        </p:txBody>
      </p:sp>
    </p:spTree>
    <p:extLst>
      <p:ext uri="{BB962C8B-B14F-4D97-AF65-F5344CB8AC3E}">
        <p14:creationId xmlns:p14="http://schemas.microsoft.com/office/powerpoint/2010/main" val="3484989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0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998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43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5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26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405B5DE-DACC-35DD-1CD6-359CBE2430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7E533-AC91-E24B-A637-886F5C1E9427}" type="slidenum">
              <a:rPr lang="en-US" smtClean="0"/>
              <a:t>6</a:t>
            </a:fld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6934178-1A92-A444-03D6-F0F26C69F18A}"/>
              </a:ext>
            </a:extLst>
          </p:cNvPr>
          <p:cNvSpPr txBox="1">
            <a:spLocks/>
          </p:cNvSpPr>
          <p:nvPr/>
        </p:nvSpPr>
        <p:spPr>
          <a:xfrm>
            <a:off x="0" y="321008"/>
            <a:ext cx="12192000" cy="9592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/>
              <a:t>Ion Crystal: rotating frame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59A692F-7F9C-A9A6-EBDF-7A22100EF0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196481"/>
            <a:ext cx="5485069" cy="3548034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4B7E4D3-0992-27AB-8EC9-464DBCA09543}"/>
              </a:ext>
            </a:extLst>
          </p:cNvPr>
          <p:cNvSpPr txBox="1">
            <a:spLocks/>
          </p:cNvSpPr>
          <p:nvPr/>
        </p:nvSpPr>
        <p:spPr>
          <a:xfrm>
            <a:off x="838200" y="1618456"/>
            <a:ext cx="5259185" cy="510301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  <a:p>
            <a:pPr marL="0" indent="0">
              <a:buNone/>
            </a:pPr>
            <a:r>
              <a:rPr lang="en-US" sz="3600" dirty="0"/>
              <a:t>Analysis in rotating frame</a:t>
            </a:r>
          </a:p>
          <a:p>
            <a:pPr lvl="1"/>
            <a:r>
              <a:rPr lang="en-US" sz="2800" dirty="0"/>
              <a:t>Planar confinement depends on rotation, β &gt; 0</a:t>
            </a:r>
          </a:p>
          <a:p>
            <a:pPr lvl="1"/>
            <a:r>
              <a:rPr lang="en-US" sz="2800" dirty="0"/>
              <a:t>Rotation, ⍵</a:t>
            </a:r>
            <a:r>
              <a:rPr lang="en-US" sz="2800" baseline="-25000" dirty="0"/>
              <a:t>r </a:t>
            </a:r>
            <a:r>
              <a:rPr lang="en-US" sz="2800" dirty="0"/>
              <a:t>phase locked to rotating wall, </a:t>
            </a:r>
            <a:r>
              <a:rPr lang="en-US" sz="2800" dirty="0" err="1"/>
              <a:t>δ</a:t>
            </a:r>
            <a:endParaRPr lang="en-US" sz="2800" dirty="0"/>
          </a:p>
          <a:p>
            <a:pPr lvl="1"/>
            <a:r>
              <a:rPr lang="en-US" sz="2800" dirty="0"/>
              <a:t>Equilibrium found by minimizing U</a:t>
            </a:r>
            <a:r>
              <a:rPr lang="en-US" sz="2800" baseline="-25000" dirty="0"/>
              <a:t>r</a:t>
            </a:r>
            <a:r>
              <a:rPr lang="en-US" sz="2800" dirty="0"/>
              <a:t> </a:t>
            </a:r>
          </a:p>
          <a:p>
            <a:pPr lvl="1"/>
            <a:r>
              <a:rPr lang="en-US" sz="2800" dirty="0"/>
              <a:t>PE = U</a:t>
            </a:r>
            <a:r>
              <a:rPr lang="en-US" sz="2800" baseline="-25000" dirty="0"/>
              <a:t>r</a:t>
            </a:r>
            <a:r>
              <a:rPr lang="en-US" sz="2800" dirty="0"/>
              <a:t>. – U</a:t>
            </a:r>
            <a:r>
              <a:rPr lang="en-US" sz="2800" baseline="-25000" dirty="0"/>
              <a:t>r</a:t>
            </a:r>
            <a:r>
              <a:rPr lang="en-US" sz="2800" baseline="30000" dirty="0"/>
              <a:t>0</a:t>
            </a:r>
            <a:r>
              <a:rPr lang="en-US" sz="2800" dirty="0"/>
              <a:t>, PE &gt; 0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331A69E-EB73-45C8-B692-1F60381314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7065" y="5954348"/>
            <a:ext cx="7772400" cy="557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26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F6C7086-A210-6B73-631B-8A3497AB47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7E533-AC91-E24B-A637-886F5C1E9427}" type="slidenum">
              <a:rPr lang="en-US" smtClean="0"/>
              <a:t>7</a:t>
            </a:fld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FCC73A6-98DA-E8C4-D160-850BCA3FE7CB}"/>
              </a:ext>
            </a:extLst>
          </p:cNvPr>
          <p:cNvSpPr txBox="1">
            <a:spLocks/>
          </p:cNvSpPr>
          <p:nvPr/>
        </p:nvSpPr>
        <p:spPr>
          <a:xfrm>
            <a:off x="0" y="321008"/>
            <a:ext cx="12192000" cy="9592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/>
              <a:t>Ion Crystal: planar equilibria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F1DEE5D-0FC5-5DD4-A118-7936B51B0A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7275" y="1280305"/>
            <a:ext cx="7904725" cy="406298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420AC4B-A8DB-851C-5E65-D6ADDD4C60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4414" y="5616896"/>
            <a:ext cx="3007682" cy="92071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67B2062-DBA8-6C0B-0E8C-3529FF6E7C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0948" y="5657579"/>
            <a:ext cx="1387060" cy="830211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4FC4D1B-A129-88A7-ED61-87A402DA8764}"/>
              </a:ext>
            </a:extLst>
          </p:cNvPr>
          <p:cNvSpPr txBox="1">
            <a:spLocks/>
          </p:cNvSpPr>
          <p:nvPr/>
        </p:nvSpPr>
        <p:spPr>
          <a:xfrm>
            <a:off x="367542" y="1280305"/>
            <a:ext cx="3919733" cy="510301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  <a:p>
            <a:pPr marL="0" indent="0">
              <a:buNone/>
            </a:pPr>
            <a:r>
              <a:rPr lang="en-US" sz="3600" dirty="0"/>
              <a:t>Planar Crystal </a:t>
            </a:r>
          </a:p>
          <a:p>
            <a:pPr lvl="1"/>
            <a:r>
              <a:rPr lang="en-US" sz="2800" dirty="0"/>
              <a:t>For β &lt; β</a:t>
            </a:r>
            <a:r>
              <a:rPr lang="en-US" sz="2800" baseline="-25000" dirty="0"/>
              <a:t>crit.</a:t>
            </a:r>
            <a:r>
              <a:rPr lang="en-US" sz="2800" dirty="0"/>
              <a:t> Ions arrange in 2D plane</a:t>
            </a:r>
          </a:p>
          <a:p>
            <a:pPr lvl="1"/>
            <a:r>
              <a:rPr lang="en-US" sz="2800" dirty="0"/>
              <a:t>Aspect ratio related to </a:t>
            </a:r>
            <a:r>
              <a:rPr lang="en-US" sz="2800" dirty="0" err="1"/>
              <a:t>δ</a:t>
            </a:r>
            <a:r>
              <a:rPr lang="en-US" sz="2800" dirty="0"/>
              <a:t>/β, wall strength to planar confinement</a:t>
            </a:r>
          </a:p>
          <a:p>
            <a:pPr lvl="1"/>
            <a:endParaRPr lang="en-US" sz="2800" dirty="0"/>
          </a:p>
          <a:p>
            <a:pPr marL="457200" lvl="1" indent="0">
              <a:buNone/>
            </a:pPr>
            <a:r>
              <a:rPr lang="en-US" sz="2800" dirty="0"/>
              <a:t>…more on this later!</a:t>
            </a:r>
          </a:p>
          <a:p>
            <a:pPr marL="457200" lvl="1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2951455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B6ED895-7607-578E-018A-85F9A0D9AB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381332"/>
            <a:ext cx="6096000" cy="5476668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18B78BA-501F-10DF-8FC0-D6153C924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7E533-AC91-E24B-A637-886F5C1E9427}" type="slidenum">
              <a:rPr lang="en-US" smtClean="0"/>
              <a:t>8</a:t>
            </a:fld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47E91F0-884E-955B-B9D0-5F546E35A78F}"/>
              </a:ext>
            </a:extLst>
          </p:cNvPr>
          <p:cNvSpPr txBox="1">
            <a:spLocks/>
          </p:cNvSpPr>
          <p:nvPr/>
        </p:nvSpPr>
        <p:spPr>
          <a:xfrm>
            <a:off x="0" y="321008"/>
            <a:ext cx="12192000" cy="9592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/>
              <a:t>In-Plane Cooling Setup: NIST parameters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D106BC4-5542-5A66-A380-F6CA0C8A90C9}"/>
              </a:ext>
            </a:extLst>
          </p:cNvPr>
          <p:cNvGrpSpPr>
            <a:grpSpLocks noChangeAspect="1"/>
          </p:cNvGrpSpPr>
          <p:nvPr/>
        </p:nvGrpSpPr>
        <p:grpSpPr>
          <a:xfrm>
            <a:off x="542925" y="1274250"/>
            <a:ext cx="3975443" cy="5447225"/>
            <a:chOff x="269875" y="900112"/>
            <a:chExt cx="4248493" cy="5821363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AAD47F2C-1D8E-A726-B5B3-EC13BA703DC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9875" y="900112"/>
              <a:ext cx="4235856" cy="2430669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590A94E1-70C9-81B2-38A6-48BFF330BA0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9875" y="3529013"/>
              <a:ext cx="4248493" cy="31924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807853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28009</TotalTime>
  <Words>947</Words>
  <Application>Microsoft Macintosh PowerPoint</Application>
  <PresentationFormat>Widescreen</PresentationFormat>
  <Paragraphs>173</Paragraphs>
  <Slides>26</Slides>
  <Notes>2</Notes>
  <HiddenSlides>0</HiddenSlides>
  <MMClips>8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Arial</vt:lpstr>
      <vt:lpstr>Calibri</vt:lpstr>
      <vt:lpstr>Calibri Light</vt:lpstr>
      <vt:lpstr>Cambria Math</vt:lpstr>
      <vt:lpstr>Office Theme</vt:lpstr>
      <vt:lpstr>Accelerated Cooling: Coupling Ion Crystal Modes for Improved Quantum Sensing and Simulation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Strong Wall: cools potential energy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Johnson, Wes Lee - (wesjohnson)</dc:creator>
  <cp:lastModifiedBy>Johnson, Wes Lee - (wesjohnson)</cp:lastModifiedBy>
  <cp:revision>550</cp:revision>
  <dcterms:created xsi:type="dcterms:W3CDTF">2023-05-26T16:10:29Z</dcterms:created>
  <dcterms:modified xsi:type="dcterms:W3CDTF">2023-11-15T20:11:51Z</dcterms:modified>
</cp:coreProperties>
</file>