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eb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753600" cy="7315200"/>
  <p:notesSz cx="6858000" cy="9144000"/>
  <p:embeddedFontLst>
    <p:embeddedFont>
      <p:font typeface="Abril Fatface" panose="020B0604020202020204" charset="0"/>
      <p:regular r:id="rId35"/>
    </p:embeddedFont>
    <p:embeddedFont>
      <p:font typeface="Abril Fatface Italics" panose="020B0604020202020204" charset="0"/>
      <p:regular r:id="rId36"/>
    </p:embeddedFont>
    <p:embeddedFont>
      <p:font typeface="Arimo" panose="020B0604020202020204" charset="0"/>
      <p:regular r:id="rId37"/>
    </p:embeddedFont>
    <p:embeddedFont>
      <p:font typeface="Arimo Bold" panose="020B0604020202020204" charset="0"/>
      <p:regular r:id="rId38"/>
    </p:embeddedFont>
    <p:embeddedFont>
      <p:font typeface="Baskerville Display PT Bold" panose="020B0604020202020204" charset="0"/>
      <p:regular r:id="rId39"/>
    </p:embeddedFont>
    <p:embeddedFont>
      <p:font typeface="Calibri" panose="020F0502020204030204" pitchFamily="34" charset="0"/>
      <p:regular r:id="rId40"/>
      <p:bold r:id="rId41"/>
      <p:italic r:id="rId42"/>
      <p:boldItalic r:id="rId43"/>
    </p:embeddedFont>
    <p:embeddedFont>
      <p:font typeface="Helveticish" panose="020B0604020202020204" charset="0"/>
      <p:regular r:id="rId44"/>
    </p:embeddedFont>
    <p:embeddedFont>
      <p:font typeface="Helveticish Bold" panose="020B0604020202020204" charset="0"/>
      <p:regular r:id="rId45"/>
    </p:embeddedFont>
    <p:embeddedFont>
      <p:font typeface="Times New Roman" panose="02020603050405020304" pitchFamily="18" charset="0"/>
      <p:regular r:id="rId46"/>
    </p:embeddedFont>
    <p:embeddedFont>
      <p:font typeface="Times New Roman Bold" panose="02020803070505020304" pitchFamily="18" charset="0"/>
      <p:regular r:id="rId47"/>
      <p:bold r:id="rId48"/>
    </p:embeddedFont>
    <p:embeddedFont>
      <p:font typeface="TT Rounds Condensed" panose="020B0604020202020204" charset="0"/>
      <p:regular r:id="rId49"/>
    </p:embeddedFont>
    <p:embeddedFont>
      <p:font typeface="TT Rounds Condensed Bold" panose="020B0604020202020204" charset="0"/>
      <p:regular r:id="rId50"/>
    </p:embeddedFont>
    <p:embeddedFont>
      <p:font typeface="TT Rounds Condensed Bold Italics" panose="020B0604020202020204" charset="0"/>
      <p:regular r:id="rId51"/>
    </p:embeddedFont>
    <p:embeddedFont>
      <p:font typeface="TT Rounds Condensed Italics" panose="020B0604020202020204" charset="0"/>
      <p:regular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64" d="100"/>
          <a:sy n="64" d="100"/>
        </p:scale>
        <p:origin x="144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 Id="rId57"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7.fntdata"/><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ya mohosman" userId="97d447aae889b52b" providerId="LiveId" clId="{6B670760-58AA-43DA-8D39-3D44745FB015}"/>
    <pc:docChg chg="undo custSel modSld">
      <pc:chgData name="aya mohosman" userId="97d447aae889b52b" providerId="LiveId" clId="{6B670760-58AA-43DA-8D39-3D44745FB015}" dt="2023-11-29T15:52:57.923" v="40" actId="478"/>
      <pc:docMkLst>
        <pc:docMk/>
      </pc:docMkLst>
      <pc:sldChg chg="delSp modSp">
        <pc:chgData name="aya mohosman" userId="97d447aae889b52b" providerId="LiveId" clId="{6B670760-58AA-43DA-8D39-3D44745FB015}" dt="2023-11-29T15:48:27.098" v="1" actId="478"/>
        <pc:sldMkLst>
          <pc:docMk/>
          <pc:sldMk cId="0" sldId="256"/>
        </pc:sldMkLst>
        <pc:spChg chg="mod">
          <ac:chgData name="aya mohosman" userId="97d447aae889b52b" providerId="LiveId" clId="{6B670760-58AA-43DA-8D39-3D44745FB015}" dt="2023-11-29T15:48:23.628" v="0" actId="20577"/>
          <ac:spMkLst>
            <pc:docMk/>
            <pc:sldMk cId="0" sldId="256"/>
            <ac:spMk id="6" creationId="{00000000-0000-0000-0000-000000000000}"/>
          </ac:spMkLst>
        </pc:spChg>
        <pc:grpChg chg="del">
          <ac:chgData name="aya mohosman" userId="97d447aae889b52b" providerId="LiveId" clId="{6B670760-58AA-43DA-8D39-3D44745FB015}" dt="2023-11-29T15:48:27.098" v="1" actId="478"/>
          <ac:grpSpMkLst>
            <pc:docMk/>
            <pc:sldMk cId="0" sldId="256"/>
            <ac:grpSpMk id="5" creationId="{00000000-0000-0000-0000-000000000000}"/>
          </ac:grpSpMkLst>
        </pc:grpChg>
      </pc:sldChg>
      <pc:sldChg chg="delSp">
        <pc:chgData name="aya mohosman" userId="97d447aae889b52b" providerId="LiveId" clId="{6B670760-58AA-43DA-8D39-3D44745FB015}" dt="2023-11-29T15:48:30.671" v="2" actId="478"/>
        <pc:sldMkLst>
          <pc:docMk/>
          <pc:sldMk cId="0" sldId="257"/>
        </pc:sldMkLst>
        <pc:grpChg chg="del">
          <ac:chgData name="aya mohosman" userId="97d447aae889b52b" providerId="LiveId" clId="{6B670760-58AA-43DA-8D39-3D44745FB015}" dt="2023-11-29T15:48:30.671" v="2" actId="478"/>
          <ac:grpSpMkLst>
            <pc:docMk/>
            <pc:sldMk cId="0" sldId="257"/>
            <ac:grpSpMk id="2" creationId="{00000000-0000-0000-0000-000000000000}"/>
          </ac:grpSpMkLst>
        </pc:grpChg>
      </pc:sldChg>
      <pc:sldChg chg="delSp">
        <pc:chgData name="aya mohosman" userId="97d447aae889b52b" providerId="LiveId" clId="{6B670760-58AA-43DA-8D39-3D44745FB015}" dt="2023-11-29T15:48:32.677" v="3" actId="478"/>
        <pc:sldMkLst>
          <pc:docMk/>
          <pc:sldMk cId="0" sldId="258"/>
        </pc:sldMkLst>
        <pc:grpChg chg="del">
          <ac:chgData name="aya mohosman" userId="97d447aae889b52b" providerId="LiveId" clId="{6B670760-58AA-43DA-8D39-3D44745FB015}" dt="2023-11-29T15:48:32.677" v="3" actId="478"/>
          <ac:grpSpMkLst>
            <pc:docMk/>
            <pc:sldMk cId="0" sldId="258"/>
            <ac:grpSpMk id="2" creationId="{00000000-0000-0000-0000-000000000000}"/>
          </ac:grpSpMkLst>
        </pc:grpChg>
      </pc:sldChg>
      <pc:sldChg chg="delSp">
        <pc:chgData name="aya mohosman" userId="97d447aae889b52b" providerId="LiveId" clId="{6B670760-58AA-43DA-8D39-3D44745FB015}" dt="2023-11-29T15:48:34.662" v="4" actId="478"/>
        <pc:sldMkLst>
          <pc:docMk/>
          <pc:sldMk cId="0" sldId="259"/>
        </pc:sldMkLst>
        <pc:grpChg chg="del">
          <ac:chgData name="aya mohosman" userId="97d447aae889b52b" providerId="LiveId" clId="{6B670760-58AA-43DA-8D39-3D44745FB015}" dt="2023-11-29T15:48:34.662" v="4" actId="478"/>
          <ac:grpSpMkLst>
            <pc:docMk/>
            <pc:sldMk cId="0" sldId="259"/>
            <ac:grpSpMk id="3" creationId="{00000000-0000-0000-0000-000000000000}"/>
          </ac:grpSpMkLst>
        </pc:grpChg>
      </pc:sldChg>
      <pc:sldChg chg="delSp">
        <pc:chgData name="aya mohosman" userId="97d447aae889b52b" providerId="LiveId" clId="{6B670760-58AA-43DA-8D39-3D44745FB015}" dt="2023-11-29T15:48:40.266" v="5" actId="478"/>
        <pc:sldMkLst>
          <pc:docMk/>
          <pc:sldMk cId="0" sldId="260"/>
        </pc:sldMkLst>
        <pc:grpChg chg="del">
          <ac:chgData name="aya mohosman" userId="97d447aae889b52b" providerId="LiveId" clId="{6B670760-58AA-43DA-8D39-3D44745FB015}" dt="2023-11-29T15:48:40.266" v="5" actId="478"/>
          <ac:grpSpMkLst>
            <pc:docMk/>
            <pc:sldMk cId="0" sldId="260"/>
            <ac:grpSpMk id="2" creationId="{00000000-0000-0000-0000-000000000000}"/>
          </ac:grpSpMkLst>
        </pc:grpChg>
      </pc:sldChg>
      <pc:sldChg chg="delSp modSp">
        <pc:chgData name="aya mohosman" userId="97d447aae889b52b" providerId="LiveId" clId="{6B670760-58AA-43DA-8D39-3D44745FB015}" dt="2023-11-29T15:48:47.233" v="8" actId="478"/>
        <pc:sldMkLst>
          <pc:docMk/>
          <pc:sldMk cId="0" sldId="261"/>
        </pc:sldMkLst>
        <pc:spChg chg="mod">
          <ac:chgData name="aya mohosman" userId="97d447aae889b52b" providerId="LiveId" clId="{6B670760-58AA-43DA-8D39-3D44745FB015}" dt="2023-11-29T15:48:44.287" v="7" actId="20577"/>
          <ac:spMkLst>
            <pc:docMk/>
            <pc:sldMk cId="0" sldId="261"/>
            <ac:spMk id="4" creationId="{00000000-0000-0000-0000-000000000000}"/>
          </ac:spMkLst>
        </pc:spChg>
        <pc:grpChg chg="del">
          <ac:chgData name="aya mohosman" userId="97d447aae889b52b" providerId="LiveId" clId="{6B670760-58AA-43DA-8D39-3D44745FB015}" dt="2023-11-29T15:48:47.233" v="8" actId="478"/>
          <ac:grpSpMkLst>
            <pc:docMk/>
            <pc:sldMk cId="0" sldId="261"/>
            <ac:grpSpMk id="2" creationId="{00000000-0000-0000-0000-000000000000}"/>
          </ac:grpSpMkLst>
        </pc:grpChg>
      </pc:sldChg>
      <pc:sldChg chg="delSp">
        <pc:chgData name="aya mohosman" userId="97d447aae889b52b" providerId="LiveId" clId="{6B670760-58AA-43DA-8D39-3D44745FB015}" dt="2023-11-29T15:48:49.922" v="9" actId="478"/>
        <pc:sldMkLst>
          <pc:docMk/>
          <pc:sldMk cId="0" sldId="262"/>
        </pc:sldMkLst>
        <pc:grpChg chg="del">
          <ac:chgData name="aya mohosman" userId="97d447aae889b52b" providerId="LiveId" clId="{6B670760-58AA-43DA-8D39-3D44745FB015}" dt="2023-11-29T15:48:49.922" v="9" actId="478"/>
          <ac:grpSpMkLst>
            <pc:docMk/>
            <pc:sldMk cId="0" sldId="262"/>
            <ac:grpSpMk id="4" creationId="{00000000-0000-0000-0000-000000000000}"/>
          </ac:grpSpMkLst>
        </pc:grpChg>
      </pc:sldChg>
      <pc:sldChg chg="delSp modSp">
        <pc:chgData name="aya mohosman" userId="97d447aae889b52b" providerId="LiveId" clId="{6B670760-58AA-43DA-8D39-3D44745FB015}" dt="2023-11-29T15:48:59.476" v="11" actId="14100"/>
        <pc:sldMkLst>
          <pc:docMk/>
          <pc:sldMk cId="0" sldId="264"/>
        </pc:sldMkLst>
        <pc:spChg chg="mod">
          <ac:chgData name="aya mohosman" userId="97d447aae889b52b" providerId="LiveId" clId="{6B670760-58AA-43DA-8D39-3D44745FB015}" dt="2023-11-29T15:48:59.476" v="11" actId="14100"/>
          <ac:spMkLst>
            <pc:docMk/>
            <pc:sldMk cId="0" sldId="264"/>
            <ac:spMk id="3" creationId="{00000000-0000-0000-0000-000000000000}"/>
          </ac:spMkLst>
        </pc:spChg>
        <pc:grpChg chg="del">
          <ac:chgData name="aya mohosman" userId="97d447aae889b52b" providerId="LiveId" clId="{6B670760-58AA-43DA-8D39-3D44745FB015}" dt="2023-11-29T15:48:56.188" v="10" actId="478"/>
          <ac:grpSpMkLst>
            <pc:docMk/>
            <pc:sldMk cId="0" sldId="264"/>
            <ac:grpSpMk id="4" creationId="{00000000-0000-0000-0000-000000000000}"/>
          </ac:grpSpMkLst>
        </pc:grpChg>
      </pc:sldChg>
      <pc:sldChg chg="delSp">
        <pc:chgData name="aya mohosman" userId="97d447aae889b52b" providerId="LiveId" clId="{6B670760-58AA-43DA-8D39-3D44745FB015}" dt="2023-11-29T15:49:05.088" v="12" actId="478"/>
        <pc:sldMkLst>
          <pc:docMk/>
          <pc:sldMk cId="0" sldId="266"/>
        </pc:sldMkLst>
        <pc:grpChg chg="del">
          <ac:chgData name="aya mohosman" userId="97d447aae889b52b" providerId="LiveId" clId="{6B670760-58AA-43DA-8D39-3D44745FB015}" dt="2023-11-29T15:49:05.088" v="12" actId="478"/>
          <ac:grpSpMkLst>
            <pc:docMk/>
            <pc:sldMk cId="0" sldId="266"/>
            <ac:grpSpMk id="2" creationId="{00000000-0000-0000-0000-000000000000}"/>
          </ac:grpSpMkLst>
        </pc:grpChg>
      </pc:sldChg>
      <pc:sldChg chg="delSp">
        <pc:chgData name="aya mohosman" userId="97d447aae889b52b" providerId="LiveId" clId="{6B670760-58AA-43DA-8D39-3D44745FB015}" dt="2023-11-29T15:49:07.340" v="13" actId="478"/>
        <pc:sldMkLst>
          <pc:docMk/>
          <pc:sldMk cId="0" sldId="267"/>
        </pc:sldMkLst>
        <pc:grpChg chg="del">
          <ac:chgData name="aya mohosman" userId="97d447aae889b52b" providerId="LiveId" clId="{6B670760-58AA-43DA-8D39-3D44745FB015}" dt="2023-11-29T15:49:07.340" v="13" actId="478"/>
          <ac:grpSpMkLst>
            <pc:docMk/>
            <pc:sldMk cId="0" sldId="267"/>
            <ac:grpSpMk id="2" creationId="{00000000-0000-0000-0000-000000000000}"/>
          </ac:grpSpMkLst>
        </pc:grpChg>
      </pc:sldChg>
      <pc:sldChg chg="delSp">
        <pc:chgData name="aya mohosman" userId="97d447aae889b52b" providerId="LiveId" clId="{6B670760-58AA-43DA-8D39-3D44745FB015}" dt="2023-11-29T15:49:12.154" v="14" actId="478"/>
        <pc:sldMkLst>
          <pc:docMk/>
          <pc:sldMk cId="0" sldId="269"/>
        </pc:sldMkLst>
        <pc:grpChg chg="del">
          <ac:chgData name="aya mohosman" userId="97d447aae889b52b" providerId="LiveId" clId="{6B670760-58AA-43DA-8D39-3D44745FB015}" dt="2023-11-29T15:49:12.154" v="14" actId="478"/>
          <ac:grpSpMkLst>
            <pc:docMk/>
            <pc:sldMk cId="0" sldId="269"/>
            <ac:grpSpMk id="2" creationId="{00000000-0000-0000-0000-000000000000}"/>
          </ac:grpSpMkLst>
        </pc:grpChg>
      </pc:sldChg>
      <pc:sldChg chg="delSp">
        <pc:chgData name="aya mohosman" userId="97d447aae889b52b" providerId="LiveId" clId="{6B670760-58AA-43DA-8D39-3D44745FB015}" dt="2023-11-29T15:49:15.282" v="15" actId="478"/>
        <pc:sldMkLst>
          <pc:docMk/>
          <pc:sldMk cId="0" sldId="270"/>
        </pc:sldMkLst>
        <pc:grpChg chg="del">
          <ac:chgData name="aya mohosman" userId="97d447aae889b52b" providerId="LiveId" clId="{6B670760-58AA-43DA-8D39-3D44745FB015}" dt="2023-11-29T15:49:15.282" v="15" actId="478"/>
          <ac:grpSpMkLst>
            <pc:docMk/>
            <pc:sldMk cId="0" sldId="270"/>
            <ac:grpSpMk id="2" creationId="{00000000-0000-0000-0000-000000000000}"/>
          </ac:grpSpMkLst>
        </pc:grpChg>
      </pc:sldChg>
      <pc:sldChg chg="delSp">
        <pc:chgData name="aya mohosman" userId="97d447aae889b52b" providerId="LiveId" clId="{6B670760-58AA-43DA-8D39-3D44745FB015}" dt="2023-11-29T15:49:18.724" v="16" actId="478"/>
        <pc:sldMkLst>
          <pc:docMk/>
          <pc:sldMk cId="0" sldId="271"/>
        </pc:sldMkLst>
        <pc:grpChg chg="del">
          <ac:chgData name="aya mohosman" userId="97d447aae889b52b" providerId="LiveId" clId="{6B670760-58AA-43DA-8D39-3D44745FB015}" dt="2023-11-29T15:49:18.724" v="16" actId="478"/>
          <ac:grpSpMkLst>
            <pc:docMk/>
            <pc:sldMk cId="0" sldId="271"/>
            <ac:grpSpMk id="2" creationId="{00000000-0000-0000-0000-000000000000}"/>
          </ac:grpSpMkLst>
        </pc:grpChg>
      </pc:sldChg>
      <pc:sldChg chg="delSp">
        <pc:chgData name="aya mohosman" userId="97d447aae889b52b" providerId="LiveId" clId="{6B670760-58AA-43DA-8D39-3D44745FB015}" dt="2023-11-29T15:49:21.195" v="17" actId="478"/>
        <pc:sldMkLst>
          <pc:docMk/>
          <pc:sldMk cId="0" sldId="272"/>
        </pc:sldMkLst>
        <pc:grpChg chg="del">
          <ac:chgData name="aya mohosman" userId="97d447aae889b52b" providerId="LiveId" clId="{6B670760-58AA-43DA-8D39-3D44745FB015}" dt="2023-11-29T15:49:21.195" v="17" actId="478"/>
          <ac:grpSpMkLst>
            <pc:docMk/>
            <pc:sldMk cId="0" sldId="272"/>
            <ac:grpSpMk id="2" creationId="{00000000-0000-0000-0000-000000000000}"/>
          </ac:grpSpMkLst>
        </pc:grpChg>
      </pc:sldChg>
      <pc:sldChg chg="delSp">
        <pc:chgData name="aya mohosman" userId="97d447aae889b52b" providerId="LiveId" clId="{6B670760-58AA-43DA-8D39-3D44745FB015}" dt="2023-11-29T15:49:23.071" v="18" actId="478"/>
        <pc:sldMkLst>
          <pc:docMk/>
          <pc:sldMk cId="0" sldId="273"/>
        </pc:sldMkLst>
        <pc:grpChg chg="del">
          <ac:chgData name="aya mohosman" userId="97d447aae889b52b" providerId="LiveId" clId="{6B670760-58AA-43DA-8D39-3D44745FB015}" dt="2023-11-29T15:49:23.071" v="18" actId="478"/>
          <ac:grpSpMkLst>
            <pc:docMk/>
            <pc:sldMk cId="0" sldId="273"/>
            <ac:grpSpMk id="3" creationId="{00000000-0000-0000-0000-000000000000}"/>
          </ac:grpSpMkLst>
        </pc:grpChg>
      </pc:sldChg>
      <pc:sldChg chg="delSp">
        <pc:chgData name="aya mohosman" userId="97d447aae889b52b" providerId="LiveId" clId="{6B670760-58AA-43DA-8D39-3D44745FB015}" dt="2023-11-29T15:49:25.329" v="19" actId="478"/>
        <pc:sldMkLst>
          <pc:docMk/>
          <pc:sldMk cId="0" sldId="274"/>
        </pc:sldMkLst>
        <pc:grpChg chg="del">
          <ac:chgData name="aya mohosman" userId="97d447aae889b52b" providerId="LiveId" clId="{6B670760-58AA-43DA-8D39-3D44745FB015}" dt="2023-11-29T15:49:25.329" v="19" actId="478"/>
          <ac:grpSpMkLst>
            <pc:docMk/>
            <pc:sldMk cId="0" sldId="274"/>
            <ac:grpSpMk id="2" creationId="{00000000-0000-0000-0000-000000000000}"/>
          </ac:grpSpMkLst>
        </pc:grpChg>
      </pc:sldChg>
      <pc:sldChg chg="delSp">
        <pc:chgData name="aya mohosman" userId="97d447aae889b52b" providerId="LiveId" clId="{6B670760-58AA-43DA-8D39-3D44745FB015}" dt="2023-11-29T15:49:27.140" v="20" actId="478"/>
        <pc:sldMkLst>
          <pc:docMk/>
          <pc:sldMk cId="0" sldId="275"/>
        </pc:sldMkLst>
        <pc:grpChg chg="del">
          <ac:chgData name="aya mohosman" userId="97d447aae889b52b" providerId="LiveId" clId="{6B670760-58AA-43DA-8D39-3D44745FB015}" dt="2023-11-29T15:49:27.140" v="20" actId="478"/>
          <ac:grpSpMkLst>
            <pc:docMk/>
            <pc:sldMk cId="0" sldId="275"/>
            <ac:grpSpMk id="4" creationId="{00000000-0000-0000-0000-000000000000}"/>
          </ac:grpSpMkLst>
        </pc:grpChg>
      </pc:sldChg>
      <pc:sldChg chg="delSp">
        <pc:chgData name="aya mohosman" userId="97d447aae889b52b" providerId="LiveId" clId="{6B670760-58AA-43DA-8D39-3D44745FB015}" dt="2023-11-29T15:49:29.559" v="21" actId="478"/>
        <pc:sldMkLst>
          <pc:docMk/>
          <pc:sldMk cId="0" sldId="276"/>
        </pc:sldMkLst>
        <pc:grpChg chg="del">
          <ac:chgData name="aya mohosman" userId="97d447aae889b52b" providerId="LiveId" clId="{6B670760-58AA-43DA-8D39-3D44745FB015}" dt="2023-11-29T15:49:29.559" v="21" actId="478"/>
          <ac:grpSpMkLst>
            <pc:docMk/>
            <pc:sldMk cId="0" sldId="276"/>
            <ac:grpSpMk id="2" creationId="{00000000-0000-0000-0000-000000000000}"/>
          </ac:grpSpMkLst>
        </pc:grpChg>
      </pc:sldChg>
      <pc:sldChg chg="delSp">
        <pc:chgData name="aya mohosman" userId="97d447aae889b52b" providerId="LiveId" clId="{6B670760-58AA-43DA-8D39-3D44745FB015}" dt="2023-11-29T15:49:32.112" v="22" actId="478"/>
        <pc:sldMkLst>
          <pc:docMk/>
          <pc:sldMk cId="0" sldId="277"/>
        </pc:sldMkLst>
        <pc:grpChg chg="del">
          <ac:chgData name="aya mohosman" userId="97d447aae889b52b" providerId="LiveId" clId="{6B670760-58AA-43DA-8D39-3D44745FB015}" dt="2023-11-29T15:49:32.112" v="22" actId="478"/>
          <ac:grpSpMkLst>
            <pc:docMk/>
            <pc:sldMk cId="0" sldId="277"/>
            <ac:grpSpMk id="3" creationId="{00000000-0000-0000-0000-000000000000}"/>
          </ac:grpSpMkLst>
        </pc:grpChg>
      </pc:sldChg>
      <pc:sldChg chg="delSp">
        <pc:chgData name="aya mohosman" userId="97d447aae889b52b" providerId="LiveId" clId="{6B670760-58AA-43DA-8D39-3D44745FB015}" dt="2023-11-29T15:49:35.828" v="23" actId="478"/>
        <pc:sldMkLst>
          <pc:docMk/>
          <pc:sldMk cId="0" sldId="278"/>
        </pc:sldMkLst>
        <pc:grpChg chg="del">
          <ac:chgData name="aya mohosman" userId="97d447aae889b52b" providerId="LiveId" clId="{6B670760-58AA-43DA-8D39-3D44745FB015}" dt="2023-11-29T15:49:35.828" v="23" actId="478"/>
          <ac:grpSpMkLst>
            <pc:docMk/>
            <pc:sldMk cId="0" sldId="278"/>
            <ac:grpSpMk id="5" creationId="{00000000-0000-0000-0000-000000000000}"/>
          </ac:grpSpMkLst>
        </pc:grpChg>
      </pc:sldChg>
      <pc:sldChg chg="delSp">
        <pc:chgData name="aya mohosman" userId="97d447aae889b52b" providerId="LiveId" clId="{6B670760-58AA-43DA-8D39-3D44745FB015}" dt="2023-11-29T15:49:38.477" v="24" actId="478"/>
        <pc:sldMkLst>
          <pc:docMk/>
          <pc:sldMk cId="0" sldId="279"/>
        </pc:sldMkLst>
        <pc:grpChg chg="del">
          <ac:chgData name="aya mohosman" userId="97d447aae889b52b" providerId="LiveId" clId="{6B670760-58AA-43DA-8D39-3D44745FB015}" dt="2023-11-29T15:49:38.477" v="24" actId="478"/>
          <ac:grpSpMkLst>
            <pc:docMk/>
            <pc:sldMk cId="0" sldId="279"/>
            <ac:grpSpMk id="2" creationId="{00000000-0000-0000-0000-000000000000}"/>
          </ac:grpSpMkLst>
        </pc:grpChg>
      </pc:sldChg>
      <pc:sldChg chg="delSp">
        <pc:chgData name="aya mohosman" userId="97d447aae889b52b" providerId="LiveId" clId="{6B670760-58AA-43DA-8D39-3D44745FB015}" dt="2023-11-29T15:49:40.768" v="25" actId="478"/>
        <pc:sldMkLst>
          <pc:docMk/>
          <pc:sldMk cId="0" sldId="280"/>
        </pc:sldMkLst>
        <pc:grpChg chg="del">
          <ac:chgData name="aya mohosman" userId="97d447aae889b52b" providerId="LiveId" clId="{6B670760-58AA-43DA-8D39-3D44745FB015}" dt="2023-11-29T15:49:40.768" v="25" actId="478"/>
          <ac:grpSpMkLst>
            <pc:docMk/>
            <pc:sldMk cId="0" sldId="280"/>
            <ac:grpSpMk id="2" creationId="{00000000-0000-0000-0000-000000000000}"/>
          </ac:grpSpMkLst>
        </pc:grpChg>
      </pc:sldChg>
      <pc:sldChg chg="delSp">
        <pc:chgData name="aya mohosman" userId="97d447aae889b52b" providerId="LiveId" clId="{6B670760-58AA-43DA-8D39-3D44745FB015}" dt="2023-11-29T15:49:42.883" v="26" actId="478"/>
        <pc:sldMkLst>
          <pc:docMk/>
          <pc:sldMk cId="0" sldId="281"/>
        </pc:sldMkLst>
        <pc:grpChg chg="del">
          <ac:chgData name="aya mohosman" userId="97d447aae889b52b" providerId="LiveId" clId="{6B670760-58AA-43DA-8D39-3D44745FB015}" dt="2023-11-29T15:49:42.883" v="26" actId="478"/>
          <ac:grpSpMkLst>
            <pc:docMk/>
            <pc:sldMk cId="0" sldId="281"/>
            <ac:grpSpMk id="2" creationId="{00000000-0000-0000-0000-000000000000}"/>
          </ac:grpSpMkLst>
        </pc:grpChg>
      </pc:sldChg>
      <pc:sldChg chg="delSp">
        <pc:chgData name="aya mohosman" userId="97d447aae889b52b" providerId="LiveId" clId="{6B670760-58AA-43DA-8D39-3D44745FB015}" dt="2023-11-29T15:49:45.580" v="27" actId="478"/>
        <pc:sldMkLst>
          <pc:docMk/>
          <pc:sldMk cId="0" sldId="282"/>
        </pc:sldMkLst>
        <pc:grpChg chg="del">
          <ac:chgData name="aya mohosman" userId="97d447aae889b52b" providerId="LiveId" clId="{6B670760-58AA-43DA-8D39-3D44745FB015}" dt="2023-11-29T15:49:45.580" v="27" actId="478"/>
          <ac:grpSpMkLst>
            <pc:docMk/>
            <pc:sldMk cId="0" sldId="282"/>
            <ac:grpSpMk id="5" creationId="{00000000-0000-0000-0000-000000000000}"/>
          </ac:grpSpMkLst>
        </pc:grpChg>
      </pc:sldChg>
      <pc:sldChg chg="delSp">
        <pc:chgData name="aya mohosman" userId="97d447aae889b52b" providerId="LiveId" clId="{6B670760-58AA-43DA-8D39-3D44745FB015}" dt="2023-11-29T15:49:47.911" v="28" actId="478"/>
        <pc:sldMkLst>
          <pc:docMk/>
          <pc:sldMk cId="0" sldId="283"/>
        </pc:sldMkLst>
        <pc:grpChg chg="del">
          <ac:chgData name="aya mohosman" userId="97d447aae889b52b" providerId="LiveId" clId="{6B670760-58AA-43DA-8D39-3D44745FB015}" dt="2023-11-29T15:49:47.911" v="28" actId="478"/>
          <ac:grpSpMkLst>
            <pc:docMk/>
            <pc:sldMk cId="0" sldId="283"/>
            <ac:grpSpMk id="2" creationId="{00000000-0000-0000-0000-000000000000}"/>
          </ac:grpSpMkLst>
        </pc:grpChg>
      </pc:sldChg>
      <pc:sldChg chg="addSp delSp modSp">
        <pc:chgData name="aya mohosman" userId="97d447aae889b52b" providerId="LiveId" clId="{6B670760-58AA-43DA-8D39-3D44745FB015}" dt="2023-11-29T15:52:40.721" v="38" actId="113"/>
        <pc:sldMkLst>
          <pc:docMk/>
          <pc:sldMk cId="0" sldId="285"/>
        </pc:sldMkLst>
        <pc:spChg chg="del">
          <ac:chgData name="aya mohosman" userId="97d447aae889b52b" providerId="LiveId" clId="{6B670760-58AA-43DA-8D39-3D44745FB015}" dt="2023-11-29T15:49:58.153" v="30" actId="478"/>
          <ac:spMkLst>
            <pc:docMk/>
            <pc:sldMk cId="0" sldId="285"/>
            <ac:spMk id="4" creationId="{00000000-0000-0000-0000-000000000000}"/>
          </ac:spMkLst>
        </pc:spChg>
        <pc:spChg chg="mod">
          <ac:chgData name="aya mohosman" userId="97d447aae889b52b" providerId="LiveId" clId="{6B670760-58AA-43DA-8D39-3D44745FB015}" dt="2023-11-29T15:52:40.721" v="38" actId="113"/>
          <ac:spMkLst>
            <pc:docMk/>
            <pc:sldMk cId="0" sldId="285"/>
            <ac:spMk id="5" creationId="{00000000-0000-0000-0000-000000000000}"/>
          </ac:spMkLst>
        </pc:spChg>
        <pc:grpChg chg="del">
          <ac:chgData name="aya mohosman" userId="97d447aae889b52b" providerId="LiveId" clId="{6B670760-58AA-43DA-8D39-3D44745FB015}" dt="2023-11-29T15:49:53.776" v="29" actId="478"/>
          <ac:grpSpMkLst>
            <pc:docMk/>
            <pc:sldMk cId="0" sldId="285"/>
            <ac:grpSpMk id="2" creationId="{00000000-0000-0000-0000-000000000000}"/>
          </ac:grpSpMkLst>
        </pc:grpChg>
        <pc:picChg chg="add mod ord">
          <ac:chgData name="aya mohosman" userId="97d447aae889b52b" providerId="LiveId" clId="{6B670760-58AA-43DA-8D39-3D44745FB015}" dt="2023-11-29T15:52:27.315" v="35" actId="1076"/>
          <ac:picMkLst>
            <pc:docMk/>
            <pc:sldMk cId="0" sldId="285"/>
            <ac:picMk id="11" creationId="{5E58BC06-06FF-4493-AE60-5867EE98FC9C}"/>
          </ac:picMkLst>
        </pc:picChg>
      </pc:sldChg>
      <pc:sldChg chg="delSp">
        <pc:chgData name="aya mohosman" userId="97d447aae889b52b" providerId="LiveId" clId="{6B670760-58AA-43DA-8D39-3D44745FB015}" dt="2023-11-29T15:52:55.589" v="39" actId="478"/>
        <pc:sldMkLst>
          <pc:docMk/>
          <pc:sldMk cId="0" sldId="286"/>
        </pc:sldMkLst>
        <pc:grpChg chg="del">
          <ac:chgData name="aya mohosman" userId="97d447aae889b52b" providerId="LiveId" clId="{6B670760-58AA-43DA-8D39-3D44745FB015}" dt="2023-11-29T15:52:55.589" v="39" actId="478"/>
          <ac:grpSpMkLst>
            <pc:docMk/>
            <pc:sldMk cId="0" sldId="286"/>
            <ac:grpSpMk id="2" creationId="{00000000-0000-0000-0000-000000000000}"/>
          </ac:grpSpMkLst>
        </pc:grpChg>
      </pc:sldChg>
      <pc:sldChg chg="delSp">
        <pc:chgData name="aya mohosman" userId="97d447aae889b52b" providerId="LiveId" clId="{6B670760-58AA-43DA-8D39-3D44745FB015}" dt="2023-11-29T15:52:57.923" v="40" actId="478"/>
        <pc:sldMkLst>
          <pc:docMk/>
          <pc:sldMk cId="0" sldId="287"/>
        </pc:sldMkLst>
        <pc:grpChg chg="del">
          <ac:chgData name="aya mohosman" userId="97d447aae889b52b" providerId="LiveId" clId="{6B670760-58AA-43DA-8D39-3D44745FB015}" dt="2023-11-29T15:52:57.923" v="40" actId="478"/>
          <ac:grpSpMkLst>
            <pc:docMk/>
            <pc:sldMk cId="0" sldId="287"/>
            <ac:grpSpMk id="2" creationId="{00000000-0000-0000-0000-000000000000}"/>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29.11.2023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Mohammad A. Siddiq, David W. Loehlin, Kristi L. Montooth, Joseph W. Thornton. Experimental test and refutation of a classic case of molecular adaptation in Drosophila melanogaster. Nature Ecology &amp; Evolution, 2017; 1: 0025 DOI: 10.1038/s41559-016-0025</a:t>
            </a:r>
          </a:p>
          <a:p>
            <a:endParaRPr lang="en-US"/>
          </a:p>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11/29/2023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2.webp"/><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ncbi.nlm.nih.gov/pmc/articles/PMC3860432/"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9753600" cy="7315200"/>
          </a:xfrm>
          <a:custGeom>
            <a:avLst/>
            <a:gdLst/>
            <a:ahLst/>
            <a:cxnLst/>
            <a:rect l="l" t="t" r="r" b="b"/>
            <a:pathLst>
              <a:path w="9753600" h="7315200">
                <a:moveTo>
                  <a:pt x="0" y="0"/>
                </a:moveTo>
                <a:lnTo>
                  <a:pt x="9753600" y="0"/>
                </a:lnTo>
                <a:lnTo>
                  <a:pt x="9753600" y="7315200"/>
                </a:lnTo>
                <a:lnTo>
                  <a:pt x="0" y="7315200"/>
                </a:lnTo>
                <a:lnTo>
                  <a:pt x="0" y="0"/>
                </a:lnTo>
                <a:close/>
              </a:path>
            </a:pathLst>
          </a:custGeom>
          <a:blipFill>
            <a:blip r:embed="rId2"/>
            <a:stretch>
              <a:fillRect t="-15750" b="-15750"/>
            </a:stretch>
          </a:blipFill>
        </p:spPr>
      </p:sp>
      <p:sp>
        <p:nvSpPr>
          <p:cNvPr id="3" name="Freeform 3"/>
          <p:cNvSpPr/>
          <p:nvPr/>
        </p:nvSpPr>
        <p:spPr>
          <a:xfrm>
            <a:off x="566922" y="6576324"/>
            <a:ext cx="1305745" cy="459979"/>
          </a:xfrm>
          <a:custGeom>
            <a:avLst/>
            <a:gdLst/>
            <a:ahLst/>
            <a:cxnLst/>
            <a:rect l="l" t="t" r="r" b="b"/>
            <a:pathLst>
              <a:path w="1305745" h="459979">
                <a:moveTo>
                  <a:pt x="0" y="0"/>
                </a:moveTo>
                <a:lnTo>
                  <a:pt x="1305745" y="0"/>
                </a:lnTo>
                <a:lnTo>
                  <a:pt x="1305745" y="459979"/>
                </a:lnTo>
                <a:lnTo>
                  <a:pt x="0" y="459979"/>
                </a:lnTo>
                <a:lnTo>
                  <a:pt x="0" y="0"/>
                </a:lnTo>
                <a:close/>
              </a:path>
            </a:pathLst>
          </a:custGeom>
          <a:blipFill>
            <a:blip r:embed="rId3"/>
            <a:stretch>
              <a:fillRect/>
            </a:stretch>
          </a:blipFill>
        </p:spPr>
      </p:sp>
      <p:sp>
        <p:nvSpPr>
          <p:cNvPr id="4" name="Freeform 4"/>
          <p:cNvSpPr/>
          <p:nvPr/>
        </p:nvSpPr>
        <p:spPr>
          <a:xfrm>
            <a:off x="443083" y="280410"/>
            <a:ext cx="1429584" cy="1550735"/>
          </a:xfrm>
          <a:custGeom>
            <a:avLst/>
            <a:gdLst/>
            <a:ahLst/>
            <a:cxnLst/>
            <a:rect l="l" t="t" r="r" b="b"/>
            <a:pathLst>
              <a:path w="1429584" h="1550735">
                <a:moveTo>
                  <a:pt x="0" y="0"/>
                </a:moveTo>
                <a:lnTo>
                  <a:pt x="1429584" y="0"/>
                </a:lnTo>
                <a:lnTo>
                  <a:pt x="1429584" y="1550735"/>
                </a:lnTo>
                <a:lnTo>
                  <a:pt x="0" y="1550735"/>
                </a:lnTo>
                <a:lnTo>
                  <a:pt x="0" y="0"/>
                </a:lnTo>
                <a:close/>
              </a:path>
            </a:pathLst>
          </a:custGeom>
          <a:blipFill>
            <a:blip r:embed="rId4"/>
            <a:stretch>
              <a:fillRect/>
            </a:stretch>
          </a:blipFill>
        </p:spPr>
      </p:sp>
      <p:sp>
        <p:nvSpPr>
          <p:cNvPr id="7" name="TextBox 7"/>
          <p:cNvSpPr txBox="1"/>
          <p:nvPr/>
        </p:nvSpPr>
        <p:spPr>
          <a:xfrm>
            <a:off x="922526" y="2457450"/>
            <a:ext cx="8534347" cy="1200150"/>
          </a:xfrm>
          <a:prstGeom prst="rect">
            <a:avLst/>
          </a:prstGeom>
        </p:spPr>
        <p:txBody>
          <a:bodyPr lIns="0" tIns="0" rIns="0" bIns="0" rtlCol="0" anchor="t">
            <a:spAutoFit/>
          </a:bodyPr>
          <a:lstStyle/>
          <a:p>
            <a:pPr algn="ctr">
              <a:lnSpc>
                <a:spcPts val="9216"/>
              </a:lnSpc>
            </a:pPr>
            <a:r>
              <a:rPr lang="en-US" sz="7680">
                <a:solidFill>
                  <a:srgbClr val="F4F6FC"/>
                </a:solidFill>
                <a:latin typeface="Arimo Bold"/>
              </a:rPr>
              <a:t>Polymorphism</a:t>
            </a:r>
          </a:p>
        </p:txBody>
      </p:sp>
      <p:sp>
        <p:nvSpPr>
          <p:cNvPr id="8" name="TextBox 8"/>
          <p:cNvSpPr txBox="1"/>
          <p:nvPr/>
        </p:nvSpPr>
        <p:spPr>
          <a:xfrm>
            <a:off x="7081520" y="6825827"/>
            <a:ext cx="2092960" cy="298027"/>
          </a:xfrm>
          <a:prstGeom prst="rect">
            <a:avLst/>
          </a:prstGeom>
        </p:spPr>
        <p:txBody>
          <a:bodyPr lIns="0" tIns="0" rIns="0" bIns="0" rtlCol="0" anchor="t">
            <a:spAutoFit/>
          </a:bodyPr>
          <a:lstStyle/>
          <a:p>
            <a:pPr algn="r">
              <a:lnSpc>
                <a:spcPts val="1535"/>
              </a:lnSpc>
            </a:pPr>
            <a:r>
              <a:rPr lang="en-US" sz="1279" spc="11">
                <a:solidFill>
                  <a:srgbClr val="898989"/>
                </a:solidFill>
                <a:latin typeface="TT Rounds Condensed"/>
              </a:rPr>
              <a:t>1</a:t>
            </a:r>
          </a:p>
        </p:txBody>
      </p:sp>
      <p:sp>
        <p:nvSpPr>
          <p:cNvPr id="9" name="TextBox 9"/>
          <p:cNvSpPr txBox="1"/>
          <p:nvPr/>
        </p:nvSpPr>
        <p:spPr>
          <a:xfrm>
            <a:off x="4220294" y="1192903"/>
            <a:ext cx="1676644" cy="295275"/>
          </a:xfrm>
          <a:prstGeom prst="rect">
            <a:avLst/>
          </a:prstGeom>
        </p:spPr>
        <p:txBody>
          <a:bodyPr lIns="0" tIns="0" rIns="0" bIns="0" rtlCol="0" anchor="t">
            <a:spAutoFit/>
          </a:bodyPr>
          <a:lstStyle/>
          <a:p>
            <a:pPr algn="l">
              <a:lnSpc>
                <a:spcPts val="2304"/>
              </a:lnSpc>
            </a:pPr>
            <a:r>
              <a:rPr lang="en-US" sz="1920" spc="34">
                <a:solidFill>
                  <a:srgbClr val="F4F6FC"/>
                </a:solidFill>
                <a:latin typeface="Baskerville Display PT Bold"/>
              </a:rPr>
              <a:t>ZOO560</a:t>
            </a:r>
          </a:p>
        </p:txBody>
      </p:sp>
      <p:sp>
        <p:nvSpPr>
          <p:cNvPr id="10" name="TextBox 10"/>
          <p:cNvSpPr txBox="1"/>
          <p:nvPr/>
        </p:nvSpPr>
        <p:spPr>
          <a:xfrm>
            <a:off x="3608904" y="1497770"/>
            <a:ext cx="2479158" cy="657225"/>
          </a:xfrm>
          <a:prstGeom prst="rect">
            <a:avLst/>
          </a:prstGeom>
        </p:spPr>
        <p:txBody>
          <a:bodyPr lIns="0" tIns="0" rIns="0" bIns="0" rtlCol="0" anchor="t">
            <a:spAutoFit/>
          </a:bodyPr>
          <a:lstStyle/>
          <a:p>
            <a:pPr algn="ctr">
              <a:lnSpc>
                <a:spcPts val="5120"/>
              </a:lnSpc>
            </a:pPr>
            <a:r>
              <a:rPr lang="en-US" sz="4266" spc="39">
                <a:solidFill>
                  <a:srgbClr val="F4F6FC"/>
                </a:solidFill>
                <a:latin typeface="TT Rounds Condensed Bold"/>
              </a:rPr>
              <a:t>Part III</a:t>
            </a:r>
          </a:p>
        </p:txBody>
      </p:sp>
      <p:sp>
        <p:nvSpPr>
          <p:cNvPr id="11" name="TextBox 11"/>
          <p:cNvSpPr txBox="1"/>
          <p:nvPr/>
        </p:nvSpPr>
        <p:spPr>
          <a:xfrm>
            <a:off x="4552176" y="6441440"/>
            <a:ext cx="4598343" cy="533400"/>
          </a:xfrm>
          <a:prstGeom prst="rect">
            <a:avLst/>
          </a:prstGeom>
        </p:spPr>
        <p:txBody>
          <a:bodyPr lIns="0" tIns="0" rIns="0" bIns="0" rtlCol="0" anchor="t">
            <a:spAutoFit/>
          </a:bodyPr>
          <a:lstStyle/>
          <a:p>
            <a:pPr algn="ctr">
              <a:lnSpc>
                <a:spcPts val="2160"/>
              </a:lnSpc>
              <a:spcBef>
                <a:spcPct val="0"/>
              </a:spcBef>
            </a:pPr>
            <a:endParaRPr/>
          </a:p>
          <a:p>
            <a:pPr algn="ctr">
              <a:lnSpc>
                <a:spcPts val="2160"/>
              </a:lnSpc>
              <a:spcBef>
                <a:spcPct val="0"/>
              </a:spcBef>
            </a:pPr>
            <a:r>
              <a:rPr lang="en-US" sz="1800" spc="16">
                <a:solidFill>
                  <a:srgbClr val="FFFFFF"/>
                </a:solidFill>
                <a:latin typeface="TT Rounds Condensed Bold"/>
              </a:rPr>
              <a:t>Photo by National Cancer Institute on Unsplash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670F"/>
        </a:solidFill>
        <a:effectLst/>
      </p:bgPr>
    </p:bg>
    <p:spTree>
      <p:nvGrpSpPr>
        <p:cNvPr id="1" name=""/>
        <p:cNvGrpSpPr/>
        <p:nvPr/>
      </p:nvGrpSpPr>
      <p:grpSpPr>
        <a:xfrm>
          <a:off x="0" y="0"/>
          <a:ext cx="0" cy="0"/>
          <a:chOff x="0" y="0"/>
          <a:chExt cx="0" cy="0"/>
        </a:xfrm>
      </p:grpSpPr>
      <p:sp>
        <p:nvSpPr>
          <p:cNvPr id="2" name="TextBox 2"/>
          <p:cNvSpPr txBox="1"/>
          <p:nvPr/>
        </p:nvSpPr>
        <p:spPr>
          <a:xfrm>
            <a:off x="582627" y="1381125"/>
            <a:ext cx="8439453" cy="3895725"/>
          </a:xfrm>
          <a:prstGeom prst="rect">
            <a:avLst/>
          </a:prstGeom>
        </p:spPr>
        <p:txBody>
          <a:bodyPr lIns="0" tIns="0" rIns="0" bIns="0" rtlCol="0" anchor="t">
            <a:spAutoFit/>
          </a:bodyPr>
          <a:lstStyle/>
          <a:p>
            <a:pPr algn="ctr">
              <a:lnSpc>
                <a:spcPts val="5120"/>
              </a:lnSpc>
              <a:spcBef>
                <a:spcPct val="0"/>
              </a:spcBef>
            </a:pPr>
            <a:r>
              <a:rPr lang="en-US" sz="4266" spc="39">
                <a:solidFill>
                  <a:srgbClr val="FFDE59"/>
                </a:solidFill>
                <a:latin typeface="TT Rounds Condensed Bold"/>
              </a:rPr>
              <a:t>Black adolescents and young adults are more likely to abstain from alcohol use than other racial groups and, when drinking, are less likely to drink heavily and get drunk than their White and Hispanic peers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343102" y="1656956"/>
            <a:ext cx="9067395" cy="4581525"/>
          </a:xfrm>
          <a:prstGeom prst="rect">
            <a:avLst/>
          </a:prstGeom>
        </p:spPr>
        <p:txBody>
          <a:bodyPr lIns="0" tIns="0" rIns="0" bIns="0" rtlCol="0" anchor="t">
            <a:spAutoFit/>
          </a:bodyPr>
          <a:lstStyle/>
          <a:p>
            <a:pPr marL="647700" lvl="1" indent="-323850">
              <a:lnSpc>
                <a:spcPts val="3600"/>
              </a:lnSpc>
              <a:buFont typeface="Arial"/>
              <a:buChar char="•"/>
            </a:pPr>
            <a:r>
              <a:rPr lang="en-US" sz="3000" spc="27">
                <a:solidFill>
                  <a:srgbClr val="000000"/>
                </a:solidFill>
                <a:latin typeface="TT Rounds Condensed"/>
              </a:rPr>
              <a:t>The protective effect of ADH1B*2 appears to be weaker in Europeans and Africans than in Asian populations.</a:t>
            </a:r>
          </a:p>
          <a:p>
            <a:pPr marL="647700" lvl="1" indent="-323850">
              <a:lnSpc>
                <a:spcPts val="3600"/>
              </a:lnSpc>
              <a:buFont typeface="Arial"/>
              <a:buChar char="•"/>
            </a:pPr>
            <a:r>
              <a:rPr lang="en-US" sz="3000" spc="28">
                <a:solidFill>
                  <a:srgbClr val="000000"/>
                </a:solidFill>
                <a:latin typeface="TT Rounds Condensed"/>
              </a:rPr>
              <a:t>The ADH1B*3 allele is associated with protection against fetal alcohol syndrome (a congenital syndrome associated with excessive consumption of alcohol by the mother during pregnancy, and characterized by restriction of mental development and of physical growth, particularly of the skull and face).</a:t>
            </a:r>
          </a:p>
        </p:txBody>
      </p:sp>
      <p:sp>
        <p:nvSpPr>
          <p:cNvPr id="5" name="TextBox 5"/>
          <p:cNvSpPr txBox="1"/>
          <p:nvPr/>
        </p:nvSpPr>
        <p:spPr>
          <a:xfrm>
            <a:off x="700662" y="345758"/>
            <a:ext cx="2071836" cy="771525"/>
          </a:xfrm>
          <a:prstGeom prst="rect">
            <a:avLst/>
          </a:prstGeom>
        </p:spPr>
        <p:txBody>
          <a:bodyPr lIns="0" tIns="0" rIns="0" bIns="0" rtlCol="0" anchor="t">
            <a:spAutoFit/>
          </a:bodyPr>
          <a:lstStyle/>
          <a:p>
            <a:pPr algn="ctr">
              <a:lnSpc>
                <a:spcPts val="6079"/>
              </a:lnSpc>
              <a:spcBef>
                <a:spcPct val="0"/>
              </a:spcBef>
            </a:pPr>
            <a:r>
              <a:rPr lang="en-US" sz="5066" spc="47">
                <a:solidFill>
                  <a:srgbClr val="A10F2B"/>
                </a:solidFill>
                <a:latin typeface="TT Rounds Condensed Bold"/>
              </a:rPr>
              <a:t>Overall: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0" y="389176"/>
            <a:ext cx="9753600" cy="1952625"/>
          </a:xfrm>
          <a:prstGeom prst="rect">
            <a:avLst/>
          </a:prstGeom>
        </p:spPr>
        <p:txBody>
          <a:bodyPr lIns="0" tIns="0" rIns="0" bIns="0" rtlCol="0" anchor="t">
            <a:spAutoFit/>
          </a:bodyPr>
          <a:lstStyle/>
          <a:p>
            <a:pPr algn="ctr">
              <a:lnSpc>
                <a:spcPts val="5120"/>
              </a:lnSpc>
              <a:spcBef>
                <a:spcPct val="0"/>
              </a:spcBef>
            </a:pPr>
            <a:r>
              <a:rPr lang="en-US" sz="4266" spc="39">
                <a:solidFill>
                  <a:srgbClr val="052142"/>
                </a:solidFill>
                <a:latin typeface="TT Rounds Condensed Bold"/>
              </a:rPr>
              <a:t>Two main ALDH enzymes metabolize the acetaldehyde produced during ethanol oxidation </a:t>
            </a:r>
          </a:p>
        </p:txBody>
      </p:sp>
      <p:sp>
        <p:nvSpPr>
          <p:cNvPr id="5" name="TextBox 5"/>
          <p:cNvSpPr txBox="1"/>
          <p:nvPr/>
        </p:nvSpPr>
        <p:spPr>
          <a:xfrm>
            <a:off x="571837" y="2765504"/>
            <a:ext cx="8609926" cy="3667125"/>
          </a:xfrm>
          <a:prstGeom prst="rect">
            <a:avLst/>
          </a:prstGeom>
        </p:spPr>
        <p:txBody>
          <a:bodyPr lIns="0" tIns="0" rIns="0" bIns="0" rtlCol="0" anchor="t">
            <a:spAutoFit/>
          </a:bodyPr>
          <a:lstStyle/>
          <a:p>
            <a:pPr marL="647700" lvl="1" indent="-323850">
              <a:lnSpc>
                <a:spcPts val="3600"/>
              </a:lnSpc>
              <a:buFont typeface="Arial"/>
              <a:buChar char="•"/>
            </a:pPr>
            <a:r>
              <a:rPr lang="en-US" sz="3000" spc="27">
                <a:solidFill>
                  <a:srgbClr val="8F6152"/>
                </a:solidFill>
                <a:latin typeface="TT Rounds Condensed Bold"/>
              </a:rPr>
              <a:t>ALDH1: </a:t>
            </a:r>
            <a:r>
              <a:rPr lang="en-US" sz="3000" spc="27">
                <a:solidFill>
                  <a:srgbClr val="000000"/>
                </a:solidFill>
                <a:latin typeface="TT Rounds Condensed"/>
              </a:rPr>
              <a:t>is found in the cytosol and is encoded by the ALDH1A1 gene. About 52 kb on chromosome 9.</a:t>
            </a:r>
          </a:p>
          <a:p>
            <a:pPr marL="647700" lvl="1" indent="-323850">
              <a:lnSpc>
                <a:spcPts val="3600"/>
              </a:lnSpc>
              <a:buFont typeface="Arial"/>
              <a:buChar char="•"/>
            </a:pPr>
            <a:r>
              <a:rPr lang="en-US" sz="3000" spc="27">
                <a:solidFill>
                  <a:srgbClr val="8F6152"/>
                </a:solidFill>
                <a:latin typeface="TT Rounds Condensed Bold"/>
              </a:rPr>
              <a:t>ALDH2:</a:t>
            </a:r>
            <a:r>
              <a:rPr lang="en-US" sz="3000" spc="27">
                <a:solidFill>
                  <a:srgbClr val="000000"/>
                </a:solidFill>
                <a:latin typeface="TT Rounds Condensed"/>
              </a:rPr>
              <a:t> is found in the mitochondria and is encoded by the ALDH2 gene. 43 kb on chromosome 12.</a:t>
            </a:r>
          </a:p>
          <a:p>
            <a:pPr marL="647700" lvl="1" indent="-323850">
              <a:lnSpc>
                <a:spcPts val="3600"/>
              </a:lnSpc>
              <a:buFont typeface="Arial"/>
              <a:buChar char="•"/>
            </a:pPr>
            <a:r>
              <a:rPr lang="en-US" sz="3000" spc="27">
                <a:solidFill>
                  <a:srgbClr val="000000"/>
                </a:solidFill>
                <a:latin typeface="TT Rounds Condensed"/>
              </a:rPr>
              <a:t>Both genes have a similar structure with 13 exons. </a:t>
            </a:r>
          </a:p>
          <a:p>
            <a:pPr marL="647700" lvl="1" indent="-323850">
              <a:lnSpc>
                <a:spcPts val="3600"/>
              </a:lnSpc>
              <a:buFont typeface="Arial"/>
              <a:buChar char="•"/>
            </a:pPr>
            <a:r>
              <a:rPr lang="en-US" sz="3000" spc="28">
                <a:solidFill>
                  <a:srgbClr val="000000"/>
                </a:solidFill>
                <a:latin typeface="TT Rounds Condensed"/>
              </a:rPr>
              <a:t>The proteins they encode are 70% identical in sequence and very similar in structure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06308" y="1986426"/>
            <a:ext cx="8115772" cy="2762250"/>
          </a:xfrm>
          <a:prstGeom prst="rect">
            <a:avLst/>
          </a:prstGeom>
        </p:spPr>
        <p:txBody>
          <a:bodyPr lIns="0" tIns="0" rIns="0" bIns="0" rtlCol="0" anchor="t">
            <a:spAutoFit/>
          </a:bodyPr>
          <a:lstStyle/>
          <a:p>
            <a:pPr algn="ctr">
              <a:lnSpc>
                <a:spcPts val="7200"/>
              </a:lnSpc>
              <a:spcBef>
                <a:spcPct val="0"/>
              </a:spcBef>
            </a:pPr>
            <a:r>
              <a:rPr lang="en-US" sz="6000" spc="56">
                <a:solidFill>
                  <a:srgbClr val="000000"/>
                </a:solidFill>
                <a:latin typeface="TT Rounds Condensed Bold"/>
              </a:rPr>
              <a:t>ALDH2 is highly conserved from bacteria all the way up to humans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731520" y="2040255"/>
            <a:ext cx="8437296" cy="4657725"/>
          </a:xfrm>
          <a:prstGeom prst="rect">
            <a:avLst/>
          </a:prstGeom>
        </p:spPr>
        <p:txBody>
          <a:bodyPr lIns="0" tIns="0" rIns="0" bIns="0" rtlCol="0" anchor="t">
            <a:spAutoFit/>
          </a:bodyPr>
          <a:lstStyle/>
          <a:p>
            <a:pPr>
              <a:lnSpc>
                <a:spcPts val="4640"/>
              </a:lnSpc>
              <a:spcBef>
                <a:spcPct val="0"/>
              </a:spcBef>
            </a:pPr>
            <a:r>
              <a:rPr lang="en-US" sz="3866" spc="34">
                <a:solidFill>
                  <a:srgbClr val="000000"/>
                </a:solidFill>
                <a:latin typeface="TT Rounds Condensed"/>
              </a:rPr>
              <a:t>The primary ethanol-metabolizing pathway in flies involves the enzymes:</a:t>
            </a:r>
          </a:p>
          <a:p>
            <a:pPr marL="834816" lvl="1" indent="-417408">
              <a:lnSpc>
                <a:spcPts val="4640"/>
              </a:lnSpc>
              <a:buFont typeface="Arial"/>
              <a:buChar char="•"/>
            </a:pPr>
            <a:r>
              <a:rPr lang="en-US" sz="3866" spc="34">
                <a:solidFill>
                  <a:srgbClr val="000000"/>
                </a:solidFill>
                <a:latin typeface="TT Rounds Condensed"/>
              </a:rPr>
              <a:t> alcohol dehydrogenase (ADH) </a:t>
            </a:r>
          </a:p>
          <a:p>
            <a:pPr marL="834816" lvl="1" indent="-417408">
              <a:lnSpc>
                <a:spcPts val="4640"/>
              </a:lnSpc>
              <a:buFont typeface="Arial"/>
              <a:buChar char="•"/>
            </a:pPr>
            <a:r>
              <a:rPr lang="en-US" sz="3866" spc="34">
                <a:solidFill>
                  <a:srgbClr val="000000"/>
                </a:solidFill>
                <a:latin typeface="TT Rounds Condensed"/>
              </a:rPr>
              <a:t> acetaldehyde dehydrogenase (ALDH)</a:t>
            </a:r>
          </a:p>
          <a:p>
            <a:pPr>
              <a:lnSpc>
                <a:spcPts val="4640"/>
              </a:lnSpc>
            </a:pPr>
            <a:r>
              <a:rPr lang="en-US" sz="3866" spc="36">
                <a:solidFill>
                  <a:srgbClr val="C00000"/>
                </a:solidFill>
                <a:latin typeface="TT Rounds Condensed Bold"/>
              </a:rPr>
              <a:t>Their role in adaptation to ethanol-rich environments has been studied extensively. </a:t>
            </a:r>
          </a:p>
        </p:txBody>
      </p:sp>
      <p:sp>
        <p:nvSpPr>
          <p:cNvPr id="5" name="TextBox 5"/>
          <p:cNvSpPr txBox="1"/>
          <p:nvPr/>
        </p:nvSpPr>
        <p:spPr>
          <a:xfrm>
            <a:off x="1259845" y="409575"/>
            <a:ext cx="6759178" cy="713741"/>
          </a:xfrm>
          <a:prstGeom prst="rect">
            <a:avLst/>
          </a:prstGeom>
        </p:spPr>
        <p:txBody>
          <a:bodyPr lIns="0" tIns="0" rIns="0" bIns="0" rtlCol="0" anchor="t">
            <a:spAutoFit/>
          </a:bodyPr>
          <a:lstStyle/>
          <a:p>
            <a:pPr algn="ctr">
              <a:lnSpc>
                <a:spcPts val="5809"/>
              </a:lnSpc>
            </a:pPr>
            <a:r>
              <a:rPr lang="en-US" sz="4149">
                <a:solidFill>
                  <a:srgbClr val="052142"/>
                </a:solidFill>
                <a:latin typeface="Abril Fatface"/>
              </a:rPr>
              <a:t>In </a:t>
            </a:r>
            <a:r>
              <a:rPr lang="en-US" sz="4149">
                <a:solidFill>
                  <a:srgbClr val="052142"/>
                </a:solidFill>
                <a:latin typeface="Abril Fatface Italics"/>
              </a:rPr>
              <a:t>Drosophila melanogaster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442365" y="1630680"/>
            <a:ext cx="8070457" cy="3524250"/>
          </a:xfrm>
          <a:prstGeom prst="rect">
            <a:avLst/>
          </a:prstGeom>
        </p:spPr>
        <p:txBody>
          <a:bodyPr lIns="0" tIns="0" rIns="0" bIns="0" rtlCol="0" anchor="t">
            <a:spAutoFit/>
          </a:bodyPr>
          <a:lstStyle/>
          <a:p>
            <a:pPr algn="just">
              <a:lnSpc>
                <a:spcPts val="5599"/>
              </a:lnSpc>
              <a:spcBef>
                <a:spcPct val="0"/>
              </a:spcBef>
            </a:pPr>
            <a:r>
              <a:rPr lang="en-US" sz="4666" spc="43">
                <a:solidFill>
                  <a:srgbClr val="000000"/>
                </a:solidFill>
                <a:latin typeface="TT Rounds Condensed"/>
              </a:rPr>
              <a:t>Segregation of an amino acid replacement polymorphism at nucleotide </a:t>
            </a:r>
            <a:r>
              <a:rPr lang="en-US" sz="4666" spc="43">
                <a:solidFill>
                  <a:srgbClr val="C00000"/>
                </a:solidFill>
                <a:latin typeface="TT Rounds Condensed Bold"/>
              </a:rPr>
              <a:t>1490</a:t>
            </a:r>
            <a:r>
              <a:rPr lang="en-US" sz="4666" spc="43">
                <a:solidFill>
                  <a:srgbClr val="000000"/>
                </a:solidFill>
                <a:latin typeface="TT Rounds Condensed"/>
              </a:rPr>
              <a:t>, which generates a difference in electrophoretic mobility. </a:t>
            </a:r>
          </a:p>
        </p:txBody>
      </p:sp>
      <p:sp>
        <p:nvSpPr>
          <p:cNvPr id="5" name="TextBox 5"/>
          <p:cNvSpPr txBox="1"/>
          <p:nvPr/>
        </p:nvSpPr>
        <p:spPr>
          <a:xfrm>
            <a:off x="936515" y="409575"/>
            <a:ext cx="7405836" cy="713741"/>
          </a:xfrm>
          <a:prstGeom prst="rect">
            <a:avLst/>
          </a:prstGeom>
        </p:spPr>
        <p:txBody>
          <a:bodyPr lIns="0" tIns="0" rIns="0" bIns="0" rtlCol="0" anchor="t">
            <a:spAutoFit/>
          </a:bodyPr>
          <a:lstStyle/>
          <a:p>
            <a:pPr algn="ctr">
              <a:lnSpc>
                <a:spcPts val="5809"/>
              </a:lnSpc>
            </a:pPr>
            <a:r>
              <a:rPr lang="en-US" sz="4149">
                <a:solidFill>
                  <a:srgbClr val="052142"/>
                </a:solidFill>
                <a:latin typeface="Abril Fatface Italics"/>
              </a:rPr>
              <a:t>Drosophila melanogaster </a:t>
            </a:r>
            <a:r>
              <a:rPr lang="en-US" sz="4149">
                <a:solidFill>
                  <a:srgbClr val="052142"/>
                </a:solidFill>
                <a:latin typeface="Abril Fatface"/>
              </a:rPr>
              <a:t>ADH</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822960" y="398145"/>
            <a:ext cx="8107680" cy="666750"/>
          </a:xfrm>
          <a:prstGeom prst="rect">
            <a:avLst/>
          </a:prstGeom>
        </p:spPr>
        <p:txBody>
          <a:bodyPr lIns="0" tIns="0" rIns="0" bIns="0" rtlCol="0" anchor="t">
            <a:spAutoFit/>
          </a:bodyPr>
          <a:lstStyle/>
          <a:p>
            <a:pPr algn="ctr">
              <a:lnSpc>
                <a:spcPts val="5272"/>
              </a:lnSpc>
            </a:pPr>
            <a:r>
              <a:rPr lang="en-US" sz="4393" spc="41">
                <a:solidFill>
                  <a:srgbClr val="0D0D0D"/>
                </a:solidFill>
                <a:latin typeface="Abril Fatface"/>
              </a:rPr>
              <a:t>Alcohol dehydrogenase (Adh)</a:t>
            </a:r>
          </a:p>
        </p:txBody>
      </p:sp>
      <p:sp>
        <p:nvSpPr>
          <p:cNvPr id="5" name="TextBox 5"/>
          <p:cNvSpPr txBox="1"/>
          <p:nvPr/>
        </p:nvSpPr>
        <p:spPr>
          <a:xfrm>
            <a:off x="731520" y="1671320"/>
            <a:ext cx="8455907" cy="5143500"/>
          </a:xfrm>
          <a:prstGeom prst="rect">
            <a:avLst/>
          </a:prstGeom>
        </p:spPr>
        <p:txBody>
          <a:bodyPr lIns="0" tIns="0" rIns="0" bIns="0" rtlCol="0" anchor="t">
            <a:spAutoFit/>
          </a:bodyPr>
          <a:lstStyle/>
          <a:p>
            <a:pPr marL="988834" lvl="2" indent="-329611" algn="l">
              <a:lnSpc>
                <a:spcPts val="4063"/>
              </a:lnSpc>
              <a:buFont typeface="Arial"/>
              <a:buChar char="⚬"/>
            </a:pPr>
            <a:r>
              <a:rPr lang="en-US" sz="3386" spc="31" dirty="0">
                <a:solidFill>
                  <a:srgbClr val="000000"/>
                </a:solidFill>
                <a:latin typeface="TT Rounds Condensed"/>
              </a:rPr>
              <a:t>High concentration of alcohol causes cell death</a:t>
            </a:r>
          </a:p>
          <a:p>
            <a:pPr marL="988834" lvl="2" indent="-329611" algn="l">
              <a:lnSpc>
                <a:spcPts val="4063"/>
              </a:lnSpc>
              <a:buFont typeface="Arial"/>
              <a:buChar char="⚬"/>
            </a:pPr>
            <a:r>
              <a:rPr lang="en-US" sz="3386" spc="31" dirty="0">
                <a:solidFill>
                  <a:srgbClr val="000000"/>
                </a:solidFill>
                <a:latin typeface="TT Rounds Condensed"/>
              </a:rPr>
              <a:t>Fruit flies tested by feeding them food with alcohol</a:t>
            </a:r>
          </a:p>
          <a:p>
            <a:pPr marL="988834" lvl="2" indent="-329611" algn="l">
              <a:lnSpc>
                <a:spcPts val="4063"/>
              </a:lnSpc>
              <a:buFont typeface="Arial"/>
              <a:buChar char="⚬"/>
            </a:pPr>
            <a:r>
              <a:rPr lang="en-US" sz="3386" spc="31" dirty="0">
                <a:solidFill>
                  <a:srgbClr val="000000"/>
                </a:solidFill>
                <a:latin typeface="TT Rounds Condensed"/>
              </a:rPr>
              <a:t>Most flies find alcohol poisonous, but there are some (about 10% occurring naturally) who have a gene that can reduce to a less toxic form</a:t>
            </a:r>
          </a:p>
          <a:p>
            <a:pPr marL="988834" lvl="2" indent="-329611" algn="l">
              <a:lnSpc>
                <a:spcPts val="4063"/>
              </a:lnSpc>
              <a:buFont typeface="Arial"/>
              <a:buChar char="⚬"/>
            </a:pPr>
            <a:r>
              <a:rPr lang="en-US" sz="3386" spc="31" dirty="0">
                <a:solidFill>
                  <a:srgbClr val="000000"/>
                </a:solidFill>
                <a:latin typeface="TT Rounds Condensed"/>
              </a:rPr>
              <a:t>Conducted experiment for 57 generations</a:t>
            </a:r>
          </a:p>
          <a:p>
            <a:pPr marL="988834" lvl="2" indent="-329611" algn="l">
              <a:lnSpc>
                <a:spcPts val="4063"/>
              </a:lnSpc>
              <a:buFont typeface="Arial"/>
              <a:buChar char="⚬"/>
            </a:pPr>
            <a:r>
              <a:rPr lang="en-US" sz="3386" spc="31" dirty="0">
                <a:solidFill>
                  <a:srgbClr val="000000"/>
                </a:solidFill>
                <a:latin typeface="TT Rounds Condensed"/>
              </a:rPr>
              <a:t>Compared results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79120" y="329142"/>
            <a:ext cx="8595360" cy="1137285"/>
          </a:xfrm>
          <a:prstGeom prst="rect">
            <a:avLst/>
          </a:prstGeom>
        </p:spPr>
        <p:txBody>
          <a:bodyPr lIns="0" tIns="0" rIns="0" bIns="0" rtlCol="0" anchor="t">
            <a:spAutoFit/>
          </a:bodyPr>
          <a:lstStyle/>
          <a:p>
            <a:pPr algn="ctr">
              <a:lnSpc>
                <a:spcPts val="4608"/>
              </a:lnSpc>
            </a:pPr>
            <a:r>
              <a:rPr lang="en-US" sz="3840" spc="35">
                <a:solidFill>
                  <a:srgbClr val="052142"/>
                </a:solidFill>
                <a:latin typeface="TT Rounds Condensed Bold"/>
              </a:rPr>
              <a:t>It is an e.g. of extensive silent polymorphism</a:t>
            </a:r>
          </a:p>
        </p:txBody>
      </p:sp>
      <p:sp>
        <p:nvSpPr>
          <p:cNvPr id="5" name="TextBox 5"/>
          <p:cNvSpPr txBox="1"/>
          <p:nvPr/>
        </p:nvSpPr>
        <p:spPr>
          <a:xfrm>
            <a:off x="579120" y="1954530"/>
            <a:ext cx="8595360" cy="4629150"/>
          </a:xfrm>
          <a:prstGeom prst="rect">
            <a:avLst/>
          </a:prstGeom>
        </p:spPr>
        <p:txBody>
          <a:bodyPr lIns="0" tIns="0" rIns="0" bIns="0" rtlCol="0" anchor="t">
            <a:spAutoFit/>
          </a:bodyPr>
          <a:lstStyle/>
          <a:p>
            <a:pPr marL="439273" lvl="1" indent="-219637" algn="l">
              <a:lnSpc>
                <a:spcPts val="4095"/>
              </a:lnSpc>
              <a:buFont typeface="Arial"/>
              <a:buChar char="•"/>
            </a:pPr>
            <a:r>
              <a:rPr lang="en-US" sz="3413" spc="31">
                <a:solidFill>
                  <a:srgbClr val="000000"/>
                </a:solidFill>
                <a:latin typeface="TT Rounds Condensed Bold"/>
              </a:rPr>
              <a:t>In </a:t>
            </a:r>
            <a:r>
              <a:rPr lang="en-US" sz="3413" spc="31">
                <a:solidFill>
                  <a:srgbClr val="000000"/>
                </a:solidFill>
                <a:latin typeface="TT Rounds Condensed Bold Italics"/>
              </a:rPr>
              <a:t>Drosophila sp.: </a:t>
            </a:r>
            <a:r>
              <a:rPr lang="en-US" sz="3413" spc="31">
                <a:solidFill>
                  <a:srgbClr val="000000"/>
                </a:solidFill>
                <a:latin typeface="TT Rounds Condensed"/>
              </a:rPr>
              <a:t>Allozyme polymorphism= Adh-S and Adh-F</a:t>
            </a:r>
          </a:p>
          <a:p>
            <a:pPr marL="439273" lvl="1" indent="-219637" algn="l">
              <a:lnSpc>
                <a:spcPts val="4095"/>
              </a:lnSpc>
              <a:buFont typeface="Arial"/>
              <a:buChar char="•"/>
            </a:pPr>
            <a:r>
              <a:rPr lang="en-US" sz="3413" spc="31">
                <a:solidFill>
                  <a:srgbClr val="000000"/>
                </a:solidFill>
                <a:latin typeface="TT Rounds Condensed Bold"/>
              </a:rPr>
              <a:t>Adh-S:</a:t>
            </a:r>
            <a:r>
              <a:rPr lang="en-US" sz="3413" spc="31">
                <a:solidFill>
                  <a:srgbClr val="000000"/>
                </a:solidFill>
                <a:latin typeface="TT Rounds Condensed"/>
              </a:rPr>
              <a:t> slow electrophoretic mobility, has got </a:t>
            </a:r>
            <a:r>
              <a:rPr lang="en-US" sz="3413" spc="31">
                <a:solidFill>
                  <a:srgbClr val="000000"/>
                </a:solidFill>
                <a:latin typeface="TT Rounds Condensed Bold"/>
              </a:rPr>
              <a:t>A</a:t>
            </a:r>
            <a:r>
              <a:rPr lang="en-US" sz="3413" spc="31">
                <a:solidFill>
                  <a:srgbClr val="FF0000"/>
                </a:solidFill>
                <a:latin typeface="TT Rounds Condensed Bold"/>
              </a:rPr>
              <a:t>A</a:t>
            </a:r>
            <a:r>
              <a:rPr lang="en-US" sz="3413" spc="31">
                <a:solidFill>
                  <a:srgbClr val="000000"/>
                </a:solidFill>
                <a:latin typeface="TT Rounds Condensed Bold"/>
              </a:rPr>
              <a:t>G </a:t>
            </a:r>
            <a:r>
              <a:rPr lang="en-US" sz="3413" spc="31">
                <a:solidFill>
                  <a:srgbClr val="000000"/>
                </a:solidFill>
                <a:latin typeface="TT Rounds Condensed"/>
              </a:rPr>
              <a:t>coding </a:t>
            </a:r>
            <a:r>
              <a:rPr lang="en-US" sz="3413" spc="31">
                <a:solidFill>
                  <a:srgbClr val="C00000"/>
                </a:solidFill>
                <a:latin typeface="TT Rounds Condensed Bold"/>
              </a:rPr>
              <a:t>AA # 193 (lysine)</a:t>
            </a:r>
            <a:r>
              <a:rPr lang="en-US" sz="3413" spc="31">
                <a:solidFill>
                  <a:srgbClr val="000000"/>
                </a:solidFill>
                <a:latin typeface="TT Rounds Condensed"/>
              </a:rPr>
              <a:t>, synthesised in lower amounts &amp; has lower enzymatic activity </a:t>
            </a:r>
          </a:p>
          <a:p>
            <a:pPr marL="439273" lvl="1" indent="-219637" algn="l">
              <a:lnSpc>
                <a:spcPts val="4095"/>
              </a:lnSpc>
              <a:buFont typeface="Arial"/>
              <a:buChar char="•"/>
            </a:pPr>
            <a:r>
              <a:rPr lang="en-US" sz="3413" spc="31">
                <a:solidFill>
                  <a:srgbClr val="000000"/>
                </a:solidFill>
                <a:latin typeface="TT Rounds Condensed Bold"/>
              </a:rPr>
              <a:t>Adh-F:</a:t>
            </a:r>
            <a:r>
              <a:rPr lang="en-US" sz="3413" spc="31">
                <a:solidFill>
                  <a:srgbClr val="000000"/>
                </a:solidFill>
                <a:latin typeface="TT Rounds Condensed"/>
              </a:rPr>
              <a:t> fast electrophoretic mobility, got </a:t>
            </a:r>
            <a:r>
              <a:rPr lang="en-US" sz="3413" spc="31">
                <a:solidFill>
                  <a:srgbClr val="000000"/>
                </a:solidFill>
                <a:latin typeface="TT Rounds Condensed Bold"/>
              </a:rPr>
              <a:t>A</a:t>
            </a:r>
            <a:r>
              <a:rPr lang="en-US" sz="3413" spc="31">
                <a:solidFill>
                  <a:srgbClr val="FF0000"/>
                </a:solidFill>
                <a:latin typeface="TT Rounds Condensed Bold"/>
              </a:rPr>
              <a:t>C</a:t>
            </a:r>
            <a:r>
              <a:rPr lang="en-US" sz="3413" spc="31">
                <a:solidFill>
                  <a:srgbClr val="000000"/>
                </a:solidFill>
                <a:latin typeface="TT Rounds Condensed Bold"/>
              </a:rPr>
              <a:t>G </a:t>
            </a:r>
            <a:r>
              <a:rPr lang="en-US" sz="3413" spc="31">
                <a:solidFill>
                  <a:srgbClr val="000000"/>
                </a:solidFill>
                <a:latin typeface="TT Rounds Condensed"/>
              </a:rPr>
              <a:t>coding </a:t>
            </a:r>
            <a:r>
              <a:rPr lang="en-US" sz="3413" spc="31">
                <a:solidFill>
                  <a:srgbClr val="C00000"/>
                </a:solidFill>
                <a:latin typeface="TT Rounds Condensed Bold"/>
              </a:rPr>
              <a:t>AA # 193 (threonine)</a:t>
            </a:r>
            <a:r>
              <a:rPr lang="en-US" sz="3413" spc="31">
                <a:solidFill>
                  <a:srgbClr val="000000"/>
                </a:solidFill>
                <a:latin typeface="TT Rounds Condensed"/>
              </a:rPr>
              <a:t>, synthesised in greater amounts &amp; has greater enzymatic activity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23427" y="1185333"/>
            <a:ext cx="9105053" cy="4944533"/>
          </a:xfrm>
          <a:custGeom>
            <a:avLst/>
            <a:gdLst/>
            <a:ahLst/>
            <a:cxnLst/>
            <a:rect l="l" t="t" r="r" b="b"/>
            <a:pathLst>
              <a:path w="9105053" h="4944533">
                <a:moveTo>
                  <a:pt x="0" y="0"/>
                </a:moveTo>
                <a:lnTo>
                  <a:pt x="9105053" y="0"/>
                </a:lnTo>
                <a:lnTo>
                  <a:pt x="9105053" y="4944534"/>
                </a:lnTo>
                <a:lnTo>
                  <a:pt x="0" y="4944534"/>
                </a:lnTo>
                <a:lnTo>
                  <a:pt x="0" y="0"/>
                </a:lnTo>
                <a:close/>
              </a:path>
            </a:pathLst>
          </a:custGeom>
          <a:blipFill>
            <a:blip r:embed="rId2"/>
            <a:stretch>
              <a:fillRect b="-18"/>
            </a:stretch>
          </a:blipFill>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79120" y="338667"/>
            <a:ext cx="8595360" cy="1127760"/>
          </a:xfrm>
          <a:prstGeom prst="rect">
            <a:avLst/>
          </a:prstGeom>
        </p:spPr>
        <p:txBody>
          <a:bodyPr lIns="0" tIns="0" rIns="0" bIns="0" rtlCol="0" anchor="t">
            <a:spAutoFit/>
          </a:bodyPr>
          <a:lstStyle/>
          <a:p>
            <a:pPr algn="ctr">
              <a:lnSpc>
                <a:spcPts val="5759"/>
              </a:lnSpc>
            </a:pPr>
            <a:r>
              <a:rPr lang="en-US" sz="4799" spc="44">
                <a:solidFill>
                  <a:srgbClr val="052142"/>
                </a:solidFill>
                <a:latin typeface="TT Rounds Condensed Bold"/>
              </a:rPr>
              <a:t>What happened was </a:t>
            </a:r>
          </a:p>
        </p:txBody>
      </p:sp>
      <p:sp>
        <p:nvSpPr>
          <p:cNvPr id="5" name="TextBox 5"/>
          <p:cNvSpPr txBox="1"/>
          <p:nvPr/>
        </p:nvSpPr>
        <p:spPr>
          <a:xfrm>
            <a:off x="579120" y="1800225"/>
            <a:ext cx="8595360" cy="4017086"/>
          </a:xfrm>
          <a:prstGeom prst="rect">
            <a:avLst/>
          </a:prstGeom>
        </p:spPr>
        <p:txBody>
          <a:bodyPr lIns="0" tIns="0" rIns="0" bIns="0" rtlCol="0" anchor="t">
            <a:spAutoFit/>
          </a:bodyPr>
          <a:lstStyle/>
          <a:p>
            <a:pPr marL="542225" lvl="1" indent="-271113" algn="l">
              <a:lnSpc>
                <a:spcPts val="4550"/>
              </a:lnSpc>
              <a:buFont typeface="Arial"/>
              <a:buChar char="•"/>
            </a:pPr>
            <a:r>
              <a:rPr lang="en-US" sz="4213" spc="39">
                <a:solidFill>
                  <a:srgbClr val="000000"/>
                </a:solidFill>
                <a:latin typeface="TT Rounds Condensed"/>
              </a:rPr>
              <a:t>Experimental population showed consistent long-term increase in frequency of ADH-F </a:t>
            </a:r>
          </a:p>
          <a:p>
            <a:pPr marL="542225" lvl="1" indent="-271113" algn="l">
              <a:lnSpc>
                <a:spcPts val="4550"/>
              </a:lnSpc>
              <a:buFont typeface="Arial"/>
              <a:buChar char="•"/>
            </a:pPr>
            <a:r>
              <a:rPr lang="en-US" sz="4213" spc="39">
                <a:solidFill>
                  <a:srgbClr val="000000"/>
                </a:solidFill>
                <a:latin typeface="TT Rounds Condensed"/>
              </a:rPr>
              <a:t>Flies with </a:t>
            </a:r>
            <a:r>
              <a:rPr lang="en-US" sz="4213" spc="39">
                <a:solidFill>
                  <a:srgbClr val="000000"/>
                </a:solidFill>
                <a:latin typeface="TT Rounds Condensed Italics"/>
              </a:rPr>
              <a:t>adhF</a:t>
            </a:r>
            <a:r>
              <a:rPr lang="en-US" sz="4213" spc="39">
                <a:solidFill>
                  <a:srgbClr val="000000"/>
                </a:solidFill>
                <a:latin typeface="TT Rounds Condensed"/>
              </a:rPr>
              <a:t> allele have higher fitness when ethanol is present. </a:t>
            </a:r>
          </a:p>
          <a:p>
            <a:pPr marL="542225" lvl="1" indent="-271113" algn="l">
              <a:lnSpc>
                <a:spcPts val="4550"/>
              </a:lnSpc>
              <a:buFont typeface="Arial"/>
              <a:buChar char="•"/>
            </a:pPr>
            <a:r>
              <a:rPr lang="en-US" sz="4213" spc="39">
                <a:solidFill>
                  <a:srgbClr val="000000"/>
                </a:solidFill>
                <a:latin typeface="TT Rounds Condensed"/>
              </a:rPr>
              <a:t>ADH-F enzyme breaks down ethanol twice as fast as ADH-S enzyme.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79120" y="809202"/>
            <a:ext cx="8595360" cy="657225"/>
          </a:xfrm>
          <a:prstGeom prst="rect">
            <a:avLst/>
          </a:prstGeom>
        </p:spPr>
        <p:txBody>
          <a:bodyPr lIns="0" tIns="0" rIns="0" bIns="0" rtlCol="0" anchor="t">
            <a:spAutoFit/>
          </a:bodyPr>
          <a:lstStyle/>
          <a:p>
            <a:pPr algn="ctr">
              <a:lnSpc>
                <a:spcPts val="5120"/>
              </a:lnSpc>
            </a:pPr>
            <a:r>
              <a:rPr lang="en-US" sz="4266" spc="39">
                <a:solidFill>
                  <a:srgbClr val="052142"/>
                </a:solidFill>
                <a:latin typeface="TT Rounds Condensed Bold"/>
              </a:rPr>
              <a:t>DNA polymorphisms</a:t>
            </a:r>
          </a:p>
        </p:txBody>
      </p:sp>
      <p:sp>
        <p:nvSpPr>
          <p:cNvPr id="5" name="TextBox 5"/>
          <p:cNvSpPr txBox="1"/>
          <p:nvPr/>
        </p:nvSpPr>
        <p:spPr>
          <a:xfrm>
            <a:off x="579120" y="1743075"/>
            <a:ext cx="8595360" cy="4745779"/>
          </a:xfrm>
          <a:prstGeom prst="rect">
            <a:avLst/>
          </a:prstGeom>
        </p:spPr>
        <p:txBody>
          <a:bodyPr lIns="0" tIns="0" rIns="0" bIns="0" rtlCol="0" anchor="t">
            <a:spAutoFit/>
          </a:bodyPr>
          <a:lstStyle/>
          <a:p>
            <a:pPr marL="549092" lvl="1" indent="-274546" algn="l">
              <a:lnSpc>
                <a:spcPts val="5120"/>
              </a:lnSpc>
              <a:buFont typeface="Arial"/>
              <a:buChar char="•"/>
            </a:pPr>
            <a:r>
              <a:rPr lang="en-US" sz="4266" u="sng" spc="39">
                <a:solidFill>
                  <a:srgbClr val="000000"/>
                </a:solidFill>
                <a:latin typeface="TT Rounds Condensed Bold"/>
              </a:rPr>
              <a:t>Polymorphisms may be:</a:t>
            </a:r>
          </a:p>
          <a:p>
            <a:pPr marL="549092" lvl="1" indent="-274546" algn="l">
              <a:lnSpc>
                <a:spcPts val="5120"/>
              </a:lnSpc>
            </a:pPr>
            <a:r>
              <a:rPr lang="en-US" sz="4266" spc="39">
                <a:solidFill>
                  <a:srgbClr val="000000"/>
                </a:solidFill>
                <a:latin typeface="TT Rounds Condensed"/>
              </a:rPr>
              <a:t>1. </a:t>
            </a:r>
            <a:r>
              <a:rPr lang="en-US" sz="4266" spc="39">
                <a:solidFill>
                  <a:srgbClr val="4F81BD"/>
                </a:solidFill>
                <a:latin typeface="TT Rounds Condensed Bold"/>
              </a:rPr>
              <a:t>Silent</a:t>
            </a:r>
            <a:r>
              <a:rPr lang="en-US" sz="4266" spc="39">
                <a:solidFill>
                  <a:srgbClr val="000000"/>
                </a:solidFill>
                <a:latin typeface="TT Rounds Condensed"/>
              </a:rPr>
              <a:t>: present in the coding region but does not alter the AA sequence. </a:t>
            </a:r>
          </a:p>
          <a:p>
            <a:pPr marL="549092" lvl="1" indent="-274546" algn="l">
              <a:lnSpc>
                <a:spcPts val="5120"/>
              </a:lnSpc>
            </a:pPr>
            <a:r>
              <a:rPr lang="en-US" sz="4266" spc="39">
                <a:solidFill>
                  <a:srgbClr val="000000"/>
                </a:solidFill>
                <a:latin typeface="TT Rounds Condensed"/>
              </a:rPr>
              <a:t>2. </a:t>
            </a:r>
            <a:r>
              <a:rPr lang="en-US" sz="4266" spc="39">
                <a:solidFill>
                  <a:srgbClr val="4F81BD"/>
                </a:solidFill>
                <a:latin typeface="TT Rounds Condensed Bold"/>
              </a:rPr>
              <a:t>Noncoding</a:t>
            </a:r>
            <a:r>
              <a:rPr lang="en-US" sz="4266" spc="39">
                <a:solidFill>
                  <a:srgbClr val="000000"/>
                </a:solidFill>
                <a:latin typeface="TT Rounds Condensed"/>
              </a:rPr>
              <a:t>: affects nucleotides in noncoding regions.</a:t>
            </a:r>
          </a:p>
          <a:p>
            <a:pPr marL="549092" lvl="1" indent="-274546" algn="l">
              <a:lnSpc>
                <a:spcPts val="5120"/>
              </a:lnSpc>
            </a:pPr>
            <a:endParaRPr lang="en-US" sz="4266" spc="39">
              <a:solidFill>
                <a:srgbClr val="000000"/>
              </a:solidFill>
              <a:latin typeface="TT Rounds Condensed"/>
            </a:endParaRPr>
          </a:p>
          <a:p>
            <a:pPr marL="549092" lvl="1" indent="-274546" algn="l">
              <a:lnSpc>
                <a:spcPts val="5120"/>
              </a:lnSpc>
            </a:pPr>
            <a:r>
              <a:rPr lang="en-US" sz="4266" spc="39">
                <a:solidFill>
                  <a:srgbClr val="000000"/>
                </a:solidFill>
                <a:latin typeface="TT Rounds Condensed"/>
              </a:rPr>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756747" y="2720128"/>
            <a:ext cx="1820334" cy="742738"/>
          </a:xfrm>
          <a:prstGeom prst="rect">
            <a:avLst/>
          </a:prstGeom>
        </p:spPr>
        <p:txBody>
          <a:bodyPr lIns="0" tIns="0" rIns="0" bIns="0" rtlCol="0" anchor="t">
            <a:spAutoFit/>
          </a:bodyPr>
          <a:lstStyle/>
          <a:p>
            <a:pPr algn="l">
              <a:lnSpc>
                <a:spcPts val="5120"/>
              </a:lnSpc>
            </a:pPr>
            <a:r>
              <a:rPr lang="en-US" sz="4266">
                <a:solidFill>
                  <a:srgbClr val="000000"/>
                </a:solidFill>
                <a:latin typeface="Times New Roman"/>
              </a:rPr>
              <a:t>Fig 5.13</a:t>
            </a:r>
          </a:p>
        </p:txBody>
      </p:sp>
      <p:sp>
        <p:nvSpPr>
          <p:cNvPr id="3" name="Freeform 3"/>
          <p:cNvSpPr/>
          <p:nvPr/>
        </p:nvSpPr>
        <p:spPr>
          <a:xfrm>
            <a:off x="731520" y="1060737"/>
            <a:ext cx="8290560" cy="5193726"/>
          </a:xfrm>
          <a:custGeom>
            <a:avLst/>
            <a:gdLst/>
            <a:ahLst/>
            <a:cxnLst/>
            <a:rect l="l" t="t" r="r" b="b"/>
            <a:pathLst>
              <a:path w="8290560" h="5193726">
                <a:moveTo>
                  <a:pt x="0" y="0"/>
                </a:moveTo>
                <a:lnTo>
                  <a:pt x="8290560" y="0"/>
                </a:lnTo>
                <a:lnTo>
                  <a:pt x="8290560" y="5193726"/>
                </a:lnTo>
                <a:lnTo>
                  <a:pt x="0" y="5193726"/>
                </a:lnTo>
                <a:lnTo>
                  <a:pt x="0" y="0"/>
                </a:lnTo>
                <a:close/>
              </a:path>
            </a:pathLst>
          </a:custGeom>
          <a:blipFill>
            <a:blip r:embed="rId3"/>
            <a:stretch>
              <a:fillRect/>
            </a:stretch>
          </a:blipFill>
        </p:spPr>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876029" y="2481810"/>
            <a:ext cx="8146051" cy="3009900"/>
          </a:xfrm>
          <a:prstGeom prst="rect">
            <a:avLst/>
          </a:prstGeom>
        </p:spPr>
        <p:txBody>
          <a:bodyPr lIns="0" tIns="0" rIns="0" bIns="0" rtlCol="0" anchor="t">
            <a:spAutoFit/>
          </a:bodyPr>
          <a:lstStyle/>
          <a:p>
            <a:pPr marL="856405" lvl="1" indent="-428203" algn="just">
              <a:lnSpc>
                <a:spcPts val="4760"/>
              </a:lnSpc>
              <a:buFont typeface="Arial"/>
              <a:buChar char="•"/>
            </a:pPr>
            <a:r>
              <a:rPr lang="en-US" sz="3966" spc="37">
                <a:solidFill>
                  <a:srgbClr val="000000"/>
                </a:solidFill>
                <a:latin typeface="TT Rounds Condensed"/>
              </a:rPr>
              <a:t>Single nucleotide polymorphisms</a:t>
            </a:r>
          </a:p>
          <a:p>
            <a:pPr marL="856405" lvl="1" indent="-428203" algn="just">
              <a:lnSpc>
                <a:spcPts val="4760"/>
              </a:lnSpc>
              <a:buFont typeface="Arial"/>
              <a:buChar char="•"/>
            </a:pPr>
            <a:r>
              <a:rPr lang="en-US" sz="3966" spc="37">
                <a:solidFill>
                  <a:srgbClr val="000000"/>
                </a:solidFill>
                <a:latin typeface="TT Rounds Condensed"/>
              </a:rPr>
              <a:t>Insertion/deletion polymorphisms</a:t>
            </a:r>
          </a:p>
          <a:p>
            <a:pPr marL="856405" lvl="1" indent="-428203" algn="just">
              <a:lnSpc>
                <a:spcPts val="4760"/>
              </a:lnSpc>
              <a:buFont typeface="Arial"/>
              <a:buChar char="•"/>
            </a:pPr>
            <a:r>
              <a:rPr lang="en-US" sz="3966" spc="37">
                <a:solidFill>
                  <a:srgbClr val="000000"/>
                </a:solidFill>
                <a:latin typeface="TT Rounds Condensed"/>
              </a:rPr>
              <a:t>Polymorphic repetitive sequences</a:t>
            </a:r>
          </a:p>
          <a:p>
            <a:pPr marL="856405" lvl="1" indent="-428203" algn="just">
              <a:lnSpc>
                <a:spcPts val="4760"/>
              </a:lnSpc>
              <a:buFont typeface="Arial"/>
              <a:buChar char="•"/>
            </a:pPr>
            <a:r>
              <a:rPr lang="en-US" sz="3966" spc="37">
                <a:solidFill>
                  <a:srgbClr val="000000"/>
                </a:solidFill>
                <a:latin typeface="TT Rounds Condensed"/>
              </a:rPr>
              <a:t>Structural and copy number variations</a:t>
            </a:r>
          </a:p>
        </p:txBody>
      </p:sp>
      <p:sp>
        <p:nvSpPr>
          <p:cNvPr id="5" name="TextBox 5"/>
          <p:cNvSpPr txBox="1"/>
          <p:nvPr/>
        </p:nvSpPr>
        <p:spPr>
          <a:xfrm>
            <a:off x="1538585" y="721995"/>
            <a:ext cx="6676430" cy="657225"/>
          </a:xfrm>
          <a:prstGeom prst="rect">
            <a:avLst/>
          </a:prstGeom>
        </p:spPr>
        <p:txBody>
          <a:bodyPr lIns="0" tIns="0" rIns="0" bIns="0" rtlCol="0" anchor="t">
            <a:spAutoFit/>
          </a:bodyPr>
          <a:lstStyle/>
          <a:p>
            <a:pPr algn="ctr">
              <a:lnSpc>
                <a:spcPts val="5120"/>
              </a:lnSpc>
              <a:spcBef>
                <a:spcPct val="0"/>
              </a:spcBef>
            </a:pPr>
            <a:r>
              <a:rPr lang="en-US" sz="4266" spc="39">
                <a:solidFill>
                  <a:srgbClr val="000000"/>
                </a:solidFill>
                <a:latin typeface="TT Rounds Condensed Bold"/>
              </a:rPr>
              <a:t> Types of DNA polymorphisms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9753600" cy="7315200"/>
          </a:xfrm>
          <a:custGeom>
            <a:avLst/>
            <a:gdLst/>
            <a:ahLst/>
            <a:cxnLst/>
            <a:rect l="l" t="t" r="r" b="b"/>
            <a:pathLst>
              <a:path w="9753600" h="7315200">
                <a:moveTo>
                  <a:pt x="0" y="0"/>
                </a:moveTo>
                <a:lnTo>
                  <a:pt x="9753600" y="0"/>
                </a:lnTo>
                <a:lnTo>
                  <a:pt x="9753600" y="7315200"/>
                </a:lnTo>
                <a:lnTo>
                  <a:pt x="0" y="7315200"/>
                </a:lnTo>
                <a:lnTo>
                  <a:pt x="0" y="0"/>
                </a:lnTo>
                <a:close/>
              </a:path>
            </a:pathLst>
          </a:custGeom>
          <a:blipFill>
            <a:blip r:embed="rId2"/>
            <a:stretch>
              <a:fillRect/>
            </a:stretch>
          </a:blipFill>
        </p:spPr>
      </p:sp>
      <p:sp>
        <p:nvSpPr>
          <p:cNvPr id="5" name="TextBox 5"/>
          <p:cNvSpPr txBox="1"/>
          <p:nvPr/>
        </p:nvSpPr>
        <p:spPr>
          <a:xfrm>
            <a:off x="2771683" y="6574155"/>
            <a:ext cx="4771281" cy="657225"/>
          </a:xfrm>
          <a:prstGeom prst="rect">
            <a:avLst/>
          </a:prstGeom>
        </p:spPr>
        <p:txBody>
          <a:bodyPr lIns="0" tIns="0" rIns="0" bIns="0" rtlCol="0" anchor="t">
            <a:spAutoFit/>
          </a:bodyPr>
          <a:lstStyle/>
          <a:p>
            <a:pPr algn="ctr">
              <a:lnSpc>
                <a:spcPts val="5120"/>
              </a:lnSpc>
              <a:spcBef>
                <a:spcPct val="0"/>
              </a:spcBef>
            </a:pPr>
            <a:r>
              <a:rPr lang="en-US" sz="4266" spc="39">
                <a:solidFill>
                  <a:srgbClr val="000000"/>
                </a:solidFill>
                <a:latin typeface="TT Rounds Condensed Bold"/>
              </a:rPr>
              <a:t>Structural variations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8993" y="0"/>
            <a:ext cx="10012593" cy="7315200"/>
            <a:chOff x="0" y="0"/>
            <a:chExt cx="3708368" cy="2709333"/>
          </a:xfrm>
        </p:grpSpPr>
        <p:sp>
          <p:nvSpPr>
            <p:cNvPr id="3" name="Freeform 3"/>
            <p:cNvSpPr/>
            <p:nvPr/>
          </p:nvSpPr>
          <p:spPr>
            <a:xfrm>
              <a:off x="0" y="0"/>
              <a:ext cx="3708368" cy="2709333"/>
            </a:xfrm>
            <a:custGeom>
              <a:avLst/>
              <a:gdLst/>
              <a:ahLst/>
              <a:cxnLst/>
              <a:rect l="l" t="t" r="r" b="b"/>
              <a:pathLst>
                <a:path w="3708368" h="2709333">
                  <a:moveTo>
                    <a:pt x="0" y="0"/>
                  </a:moveTo>
                  <a:lnTo>
                    <a:pt x="3708368" y="0"/>
                  </a:lnTo>
                  <a:lnTo>
                    <a:pt x="3708368" y="2709333"/>
                  </a:lnTo>
                  <a:lnTo>
                    <a:pt x="0" y="2709333"/>
                  </a:lnTo>
                  <a:close/>
                </a:path>
              </a:pathLst>
            </a:custGeom>
            <a:solidFill>
              <a:srgbClr val="00BF63"/>
            </a:solidFill>
          </p:spPr>
        </p:sp>
        <p:sp>
          <p:nvSpPr>
            <p:cNvPr id="4" name="TextBox 4"/>
            <p:cNvSpPr txBox="1"/>
            <p:nvPr/>
          </p:nvSpPr>
          <p:spPr>
            <a:xfrm>
              <a:off x="0" y="0"/>
              <a:ext cx="3708368" cy="2709333"/>
            </a:xfrm>
            <a:prstGeom prst="rect">
              <a:avLst/>
            </a:prstGeom>
          </p:spPr>
          <p:txBody>
            <a:bodyPr lIns="50800" tIns="50800" rIns="50800" bIns="50800" rtlCol="0" anchor="ctr"/>
            <a:lstStyle/>
            <a:p>
              <a:pPr algn="ctr">
                <a:lnSpc>
                  <a:spcPts val="1536"/>
                </a:lnSpc>
              </a:pPr>
              <a:endParaRPr/>
            </a:p>
          </p:txBody>
        </p:sp>
      </p:grpSp>
      <p:sp>
        <p:nvSpPr>
          <p:cNvPr id="7" name="TextBox 7"/>
          <p:cNvSpPr txBox="1"/>
          <p:nvPr/>
        </p:nvSpPr>
        <p:spPr>
          <a:xfrm>
            <a:off x="0" y="1259205"/>
            <a:ext cx="9753600" cy="5324475"/>
          </a:xfrm>
          <a:prstGeom prst="rect">
            <a:avLst/>
          </a:prstGeom>
        </p:spPr>
        <p:txBody>
          <a:bodyPr lIns="0" tIns="0" rIns="0" bIns="0" rtlCol="0" anchor="t">
            <a:spAutoFit/>
          </a:bodyPr>
          <a:lstStyle/>
          <a:p>
            <a:pPr algn="ctr">
              <a:lnSpc>
                <a:spcPts val="7039"/>
              </a:lnSpc>
              <a:spcBef>
                <a:spcPct val="0"/>
              </a:spcBef>
            </a:pPr>
            <a:r>
              <a:rPr lang="en-US" sz="5866" spc="54">
                <a:solidFill>
                  <a:srgbClr val="FFFFFF"/>
                </a:solidFill>
                <a:latin typeface="TT Rounds Condensed Bold"/>
              </a:rPr>
              <a:t>Prakash et al. (1969) introduced the term ‘‘allozymes’’ to describe the different allelic forms of an enzyme. </a:t>
            </a:r>
          </a:p>
          <a:p>
            <a:pPr algn="ctr">
              <a:lnSpc>
                <a:spcPts val="7039"/>
              </a:lnSpc>
              <a:spcBef>
                <a:spcPct val="0"/>
              </a:spcBef>
            </a:pPr>
            <a:endParaRPr lang="en-US" sz="5866" spc="54">
              <a:solidFill>
                <a:srgbClr val="FFFFFF"/>
              </a:solidFill>
              <a:latin typeface="TT Rounds Condensed Bo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79120" y="569172"/>
            <a:ext cx="8595360" cy="657225"/>
          </a:xfrm>
          <a:prstGeom prst="rect">
            <a:avLst/>
          </a:prstGeom>
        </p:spPr>
        <p:txBody>
          <a:bodyPr lIns="0" tIns="0" rIns="0" bIns="0" rtlCol="0" anchor="t">
            <a:spAutoFit/>
          </a:bodyPr>
          <a:lstStyle/>
          <a:p>
            <a:pPr algn="ctr">
              <a:lnSpc>
                <a:spcPts val="5120"/>
              </a:lnSpc>
            </a:pPr>
            <a:r>
              <a:rPr lang="en-US" sz="4266" spc="39">
                <a:solidFill>
                  <a:srgbClr val="052142"/>
                </a:solidFill>
                <a:latin typeface="TT Rounds Condensed Bold"/>
              </a:rPr>
              <a:t>Allozymes &amp; polymorphism</a:t>
            </a:r>
          </a:p>
        </p:txBody>
      </p:sp>
      <p:sp>
        <p:nvSpPr>
          <p:cNvPr id="5" name="TextBox 5"/>
          <p:cNvSpPr txBox="1"/>
          <p:nvPr/>
        </p:nvSpPr>
        <p:spPr>
          <a:xfrm>
            <a:off x="579120" y="1752600"/>
            <a:ext cx="8595360" cy="4736254"/>
          </a:xfrm>
          <a:prstGeom prst="rect">
            <a:avLst/>
          </a:prstGeom>
        </p:spPr>
        <p:txBody>
          <a:bodyPr lIns="0" tIns="0" rIns="0" bIns="0" rtlCol="0" anchor="t">
            <a:spAutoFit/>
          </a:bodyPr>
          <a:lstStyle/>
          <a:p>
            <a:pPr algn="ctr">
              <a:lnSpc>
                <a:spcPts val="4095"/>
              </a:lnSpc>
            </a:pPr>
            <a:r>
              <a:rPr lang="en-US" sz="3413" spc="31">
                <a:solidFill>
                  <a:srgbClr val="000000"/>
                </a:solidFill>
                <a:latin typeface="TT Rounds Condensed"/>
              </a:rPr>
              <a:t>Protein electrophoresis is a convenient method for detecting polymorphisms</a:t>
            </a:r>
          </a:p>
          <a:p>
            <a:pPr algn="ctr">
              <a:lnSpc>
                <a:spcPts val="4095"/>
              </a:lnSpc>
            </a:pPr>
            <a:r>
              <a:rPr lang="en-US" sz="3413" spc="31">
                <a:solidFill>
                  <a:srgbClr val="000000"/>
                </a:solidFill>
                <a:latin typeface="TT Rounds Condensed"/>
              </a:rPr>
              <a:t> </a:t>
            </a:r>
            <a:r>
              <a:rPr lang="en-US" sz="3413" spc="31">
                <a:solidFill>
                  <a:srgbClr val="FF0000"/>
                </a:solidFill>
                <a:latin typeface="TT Rounds Condensed"/>
              </a:rPr>
              <a:t>BUT</a:t>
            </a:r>
            <a:r>
              <a:rPr lang="en-US" sz="3413" spc="31">
                <a:solidFill>
                  <a:srgbClr val="000000"/>
                </a:solidFill>
                <a:latin typeface="TT Rounds Condensed"/>
              </a:rPr>
              <a:t> </a:t>
            </a:r>
          </a:p>
          <a:p>
            <a:pPr algn="ctr">
              <a:lnSpc>
                <a:spcPts val="4095"/>
              </a:lnSpc>
            </a:pPr>
            <a:r>
              <a:rPr lang="en-US" sz="3413" spc="31">
                <a:solidFill>
                  <a:srgbClr val="000000"/>
                </a:solidFill>
                <a:latin typeface="TT Rounds Condensed"/>
              </a:rPr>
              <a:t>it is difficult to extrapolate from electrophoretic surveys of enzymes to the entire genome because the enzymes may not be representative.</a:t>
            </a:r>
          </a:p>
          <a:p>
            <a:pPr algn="ctr">
              <a:lnSpc>
                <a:spcPts val="4095"/>
              </a:lnSpc>
            </a:pPr>
            <a:r>
              <a:rPr lang="en-US" sz="3413" spc="31">
                <a:solidFill>
                  <a:srgbClr val="FF0000"/>
                </a:solidFill>
                <a:latin typeface="TT Rounds Condensed"/>
              </a:rPr>
              <a:t>Why?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79120" y="304377"/>
            <a:ext cx="8595360" cy="1162050"/>
          </a:xfrm>
          <a:prstGeom prst="rect">
            <a:avLst/>
          </a:prstGeom>
        </p:spPr>
        <p:txBody>
          <a:bodyPr lIns="0" tIns="0" rIns="0" bIns="0" rtlCol="0" anchor="t">
            <a:spAutoFit/>
          </a:bodyPr>
          <a:lstStyle/>
          <a:p>
            <a:pPr algn="ctr">
              <a:lnSpc>
                <a:spcPts val="4575"/>
              </a:lnSpc>
            </a:pPr>
            <a:r>
              <a:rPr lang="en-US" sz="3813" spc="35">
                <a:solidFill>
                  <a:srgbClr val="052142"/>
                </a:solidFill>
                <a:latin typeface="TT Rounds Condensed Bold"/>
              </a:rPr>
              <a:t>Allozymes polymorphism use: </a:t>
            </a:r>
            <a:r>
              <a:rPr lang="en-US" sz="3813" spc="35">
                <a:solidFill>
                  <a:srgbClr val="FF0000"/>
                </a:solidFill>
                <a:latin typeface="TT Rounds Condensed Bold"/>
              </a:rPr>
              <a:t>disadvantages</a:t>
            </a:r>
          </a:p>
        </p:txBody>
      </p:sp>
      <p:sp>
        <p:nvSpPr>
          <p:cNvPr id="5" name="TextBox 5"/>
          <p:cNvSpPr txBox="1"/>
          <p:nvPr/>
        </p:nvSpPr>
        <p:spPr>
          <a:xfrm>
            <a:off x="579120" y="1743075"/>
            <a:ext cx="8595360" cy="4295775"/>
          </a:xfrm>
          <a:prstGeom prst="rect">
            <a:avLst/>
          </a:prstGeom>
        </p:spPr>
        <p:txBody>
          <a:bodyPr lIns="0" tIns="0" rIns="0" bIns="0" rtlCol="0" anchor="t">
            <a:spAutoFit/>
          </a:bodyPr>
          <a:lstStyle/>
          <a:p>
            <a:pPr algn="l">
              <a:lnSpc>
                <a:spcPts val="3788"/>
              </a:lnSpc>
            </a:pPr>
            <a:r>
              <a:rPr lang="en-US" sz="3157" spc="29">
                <a:solidFill>
                  <a:srgbClr val="000000"/>
                </a:solidFill>
                <a:latin typeface="TT Rounds Condensed"/>
              </a:rPr>
              <a:t>(1) it requires use of a large amount of protein; </a:t>
            </a:r>
          </a:p>
          <a:p>
            <a:pPr algn="l">
              <a:lnSpc>
                <a:spcPts val="3788"/>
              </a:lnSpc>
            </a:pPr>
            <a:r>
              <a:rPr lang="en-US" sz="3157" spc="29">
                <a:solidFill>
                  <a:srgbClr val="000000"/>
                </a:solidFill>
                <a:latin typeface="TT Rounds Condensed"/>
              </a:rPr>
              <a:t>(2) it is time consuming, laborious, expensive and technically demanding</a:t>
            </a:r>
          </a:p>
          <a:p>
            <a:pPr algn="l">
              <a:lnSpc>
                <a:spcPts val="3788"/>
              </a:lnSpc>
            </a:pPr>
            <a:r>
              <a:rPr lang="en-US" sz="3157" spc="29">
                <a:solidFill>
                  <a:srgbClr val="000000"/>
                </a:solidFill>
                <a:latin typeface="TT Rounds Condensed"/>
              </a:rPr>
              <a:t>(3) has relatively poor discrimination power since it only detects changes in AAs, yet changes in AA composition that do not affect the electrophoretic mobility will remain unobserved.</a:t>
            </a:r>
          </a:p>
          <a:p>
            <a:pPr algn="l">
              <a:lnSpc>
                <a:spcPts val="3788"/>
              </a:lnSpc>
            </a:pPr>
            <a:r>
              <a:rPr lang="en-US" sz="3157" spc="29">
                <a:solidFill>
                  <a:srgbClr val="000000"/>
                </a:solidFill>
                <a:latin typeface="TT Rounds Condensed"/>
              </a:rPr>
              <a:t>(4) bands with equal electrophoretic mobility may not be homologous.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79120" y="952077"/>
            <a:ext cx="8595360" cy="514350"/>
          </a:xfrm>
          <a:prstGeom prst="rect">
            <a:avLst/>
          </a:prstGeom>
        </p:spPr>
        <p:txBody>
          <a:bodyPr lIns="0" tIns="0" rIns="0" bIns="0" rtlCol="0" anchor="t">
            <a:spAutoFit/>
          </a:bodyPr>
          <a:lstStyle/>
          <a:p>
            <a:pPr algn="ctr">
              <a:lnSpc>
                <a:spcPts val="4095"/>
              </a:lnSpc>
            </a:pPr>
            <a:r>
              <a:rPr lang="en-US" sz="3413" spc="31">
                <a:solidFill>
                  <a:srgbClr val="052142"/>
                </a:solidFill>
                <a:latin typeface="TT Rounds Condensed Bold"/>
              </a:rPr>
              <a:t>Quantitation of DNA polymorphism</a:t>
            </a:r>
          </a:p>
        </p:txBody>
      </p:sp>
      <p:sp>
        <p:nvSpPr>
          <p:cNvPr id="5" name="TextBox 5"/>
          <p:cNvSpPr txBox="1"/>
          <p:nvPr/>
        </p:nvSpPr>
        <p:spPr>
          <a:xfrm>
            <a:off x="579120" y="1752600"/>
            <a:ext cx="8595360" cy="3600450"/>
          </a:xfrm>
          <a:prstGeom prst="rect">
            <a:avLst/>
          </a:prstGeom>
        </p:spPr>
        <p:txBody>
          <a:bodyPr lIns="0" tIns="0" rIns="0" bIns="0" rtlCol="0" anchor="t">
            <a:spAutoFit/>
          </a:bodyPr>
          <a:lstStyle/>
          <a:p>
            <a:pPr marL="439273" lvl="1" indent="-219637" algn="l">
              <a:lnSpc>
                <a:spcPts val="4095"/>
              </a:lnSpc>
              <a:buFont typeface="Arial"/>
              <a:buChar char="•"/>
            </a:pPr>
            <a:r>
              <a:rPr lang="en-US" sz="3413" u="sng" spc="31">
                <a:solidFill>
                  <a:srgbClr val="000000"/>
                </a:solidFill>
                <a:latin typeface="TT Rounds Condensed Bold"/>
              </a:rPr>
              <a:t>Nucleotide polymorphism (θ):</a:t>
            </a:r>
            <a:r>
              <a:rPr lang="en-US" sz="3413" spc="31">
                <a:solidFill>
                  <a:srgbClr val="000000"/>
                </a:solidFill>
                <a:latin typeface="TT Rounds Condensed"/>
              </a:rPr>
              <a:t> the proportion of nucleotide sites that are expected to be polymorphic in any suitable sample.</a:t>
            </a:r>
          </a:p>
          <a:p>
            <a:pPr marL="439273" lvl="1" indent="-219637" algn="l">
              <a:lnSpc>
                <a:spcPts val="4095"/>
              </a:lnSpc>
              <a:buFont typeface="Arial"/>
              <a:buChar char="•"/>
            </a:pPr>
            <a:r>
              <a:rPr lang="en-US" sz="3413" u="sng" spc="31">
                <a:solidFill>
                  <a:srgbClr val="000000"/>
                </a:solidFill>
                <a:latin typeface="TT Rounds Condensed Bold"/>
              </a:rPr>
              <a:t>Nucleotide diversity (π):</a:t>
            </a:r>
            <a:r>
              <a:rPr lang="en-US" sz="3413" spc="31">
                <a:solidFill>
                  <a:srgbClr val="000000"/>
                </a:solidFill>
                <a:latin typeface="TT Rounds Condensed"/>
              </a:rPr>
              <a:t>is the average proportion of nucleotide differences between all possible pairs of sequences in the sample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8F6152"/>
        </a:solidFill>
        <a:effectLst/>
      </p:bgPr>
    </p:bg>
    <p:spTree>
      <p:nvGrpSpPr>
        <p:cNvPr id="1" name=""/>
        <p:cNvGrpSpPr/>
        <p:nvPr/>
      </p:nvGrpSpPr>
      <p:grpSpPr>
        <a:xfrm>
          <a:off x="0" y="0"/>
          <a:ext cx="0" cy="0"/>
          <a:chOff x="0" y="0"/>
          <a:chExt cx="0" cy="0"/>
        </a:xfrm>
      </p:grpSpPr>
      <p:grpSp>
        <p:nvGrpSpPr>
          <p:cNvPr id="2" name="Group 2"/>
          <p:cNvGrpSpPr/>
          <p:nvPr/>
        </p:nvGrpSpPr>
        <p:grpSpPr>
          <a:xfrm>
            <a:off x="487680" y="1102676"/>
            <a:ext cx="8822599" cy="4742051"/>
            <a:chOff x="0" y="0"/>
            <a:chExt cx="11763465" cy="6322735"/>
          </a:xfrm>
        </p:grpSpPr>
        <p:sp>
          <p:nvSpPr>
            <p:cNvPr id="3" name="Freeform 3"/>
            <p:cNvSpPr/>
            <p:nvPr/>
          </p:nvSpPr>
          <p:spPr>
            <a:xfrm>
              <a:off x="0" y="0"/>
              <a:ext cx="11763464" cy="6322722"/>
            </a:xfrm>
            <a:custGeom>
              <a:avLst/>
              <a:gdLst/>
              <a:ahLst/>
              <a:cxnLst/>
              <a:rect l="l" t="t" r="r" b="b"/>
              <a:pathLst>
                <a:path w="11763464" h="6322722">
                  <a:moveTo>
                    <a:pt x="0" y="0"/>
                  </a:moveTo>
                  <a:lnTo>
                    <a:pt x="11763464" y="0"/>
                  </a:lnTo>
                  <a:lnTo>
                    <a:pt x="11763464" y="6322722"/>
                  </a:lnTo>
                  <a:lnTo>
                    <a:pt x="0" y="6322722"/>
                  </a:lnTo>
                  <a:close/>
                </a:path>
              </a:pathLst>
            </a:custGeom>
            <a:solidFill>
              <a:srgbClr val="A10F2B"/>
            </a:solidFill>
          </p:spPr>
        </p:sp>
        <p:sp>
          <p:nvSpPr>
            <p:cNvPr id="4" name="TextBox 4"/>
            <p:cNvSpPr txBox="1"/>
            <p:nvPr/>
          </p:nvSpPr>
          <p:spPr>
            <a:xfrm>
              <a:off x="0" y="0"/>
              <a:ext cx="11763465" cy="6322735"/>
            </a:xfrm>
            <a:prstGeom prst="rect">
              <a:avLst/>
            </a:prstGeom>
          </p:spPr>
          <p:txBody>
            <a:bodyPr lIns="50800" tIns="50800" rIns="50800" bIns="50800" rtlCol="0" anchor="t"/>
            <a:lstStyle/>
            <a:p>
              <a:pPr algn="ctr">
                <a:lnSpc>
                  <a:spcPts val="5775"/>
                </a:lnSpc>
              </a:pPr>
              <a:r>
                <a:rPr lang="en-US" sz="4813" spc="45">
                  <a:solidFill>
                    <a:srgbClr val="FFFFFF"/>
                  </a:solidFill>
                  <a:latin typeface="TT Rounds Condensed"/>
                </a:rPr>
                <a:t>Genetic polymorphism, whether studied through allozymes or nucleotide sequences, provides a set of markers for the study of organisms in their natural habitats.</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79120" y="412432"/>
            <a:ext cx="8595360" cy="638175"/>
          </a:xfrm>
          <a:prstGeom prst="rect">
            <a:avLst/>
          </a:prstGeom>
        </p:spPr>
        <p:txBody>
          <a:bodyPr lIns="0" tIns="0" rIns="0" bIns="0" rtlCol="0" anchor="t">
            <a:spAutoFit/>
          </a:bodyPr>
          <a:lstStyle/>
          <a:p>
            <a:pPr algn="ctr">
              <a:lnSpc>
                <a:spcPts val="5055"/>
              </a:lnSpc>
            </a:pPr>
            <a:r>
              <a:rPr lang="en-US" sz="4213" spc="39">
                <a:solidFill>
                  <a:srgbClr val="052142"/>
                </a:solidFill>
                <a:latin typeface="TT Rounds Condensed Bold"/>
              </a:rPr>
              <a:t>Uses of polymorphism detection</a:t>
            </a:r>
          </a:p>
        </p:txBody>
      </p:sp>
      <p:sp>
        <p:nvSpPr>
          <p:cNvPr id="5" name="TextBox 5"/>
          <p:cNvSpPr txBox="1"/>
          <p:nvPr/>
        </p:nvSpPr>
        <p:spPr>
          <a:xfrm>
            <a:off x="579120" y="1752600"/>
            <a:ext cx="8595360" cy="4114800"/>
          </a:xfrm>
          <a:prstGeom prst="rect">
            <a:avLst/>
          </a:prstGeom>
        </p:spPr>
        <p:txBody>
          <a:bodyPr lIns="0" tIns="0" rIns="0" bIns="0" rtlCol="0" anchor="t">
            <a:spAutoFit/>
          </a:bodyPr>
          <a:lstStyle/>
          <a:p>
            <a:pPr marL="439273" lvl="1" indent="-219637" algn="l">
              <a:lnSpc>
                <a:spcPts val="4095"/>
              </a:lnSpc>
              <a:buFont typeface="Arial"/>
              <a:buChar char="•"/>
            </a:pPr>
            <a:r>
              <a:rPr lang="en-US" sz="3413" spc="31">
                <a:solidFill>
                  <a:srgbClr val="000000"/>
                </a:solidFill>
                <a:latin typeface="TT Rounds Condensed"/>
              </a:rPr>
              <a:t>To investigate the genetic relationships among an organism subpopulations,</a:t>
            </a:r>
          </a:p>
          <a:p>
            <a:pPr marL="439273" lvl="1" indent="-219637" algn="l">
              <a:lnSpc>
                <a:spcPts val="4095"/>
              </a:lnSpc>
              <a:buFont typeface="Arial"/>
              <a:buChar char="•"/>
            </a:pPr>
            <a:r>
              <a:rPr lang="en-US" sz="3413" spc="31">
                <a:solidFill>
                  <a:srgbClr val="000000"/>
                </a:solidFill>
                <a:latin typeface="TT Rounds Condensed"/>
              </a:rPr>
              <a:t>As diseases markers and in early diagnosis,</a:t>
            </a:r>
          </a:p>
          <a:p>
            <a:pPr marL="439273" lvl="1" indent="-219637" algn="l">
              <a:lnSpc>
                <a:spcPts val="4095"/>
              </a:lnSpc>
              <a:buFont typeface="Arial"/>
              <a:buChar char="•"/>
            </a:pPr>
            <a:r>
              <a:rPr lang="en-US" sz="3413" spc="31">
                <a:solidFill>
                  <a:srgbClr val="000000"/>
                </a:solidFill>
                <a:latin typeface="TT Rounds Condensed"/>
              </a:rPr>
              <a:t>Mating systems of organisms investigations (e.g. inbreeding, selfing, outbreeding)</a:t>
            </a:r>
          </a:p>
          <a:p>
            <a:pPr marL="439273" lvl="1" indent="-219637" algn="l">
              <a:lnSpc>
                <a:spcPts val="4095"/>
              </a:lnSpc>
              <a:buFont typeface="Arial"/>
              <a:buChar char="•"/>
            </a:pPr>
            <a:r>
              <a:rPr lang="en-US" sz="3413" spc="31">
                <a:solidFill>
                  <a:srgbClr val="000000"/>
                </a:solidFill>
                <a:latin typeface="TT Rounds Condensed"/>
              </a:rPr>
              <a:t>Crime investigations (e.g. CODIS system)</a:t>
            </a:r>
          </a:p>
          <a:p>
            <a:pPr marL="439273" lvl="1" indent="-219637" algn="l">
              <a:lnSpc>
                <a:spcPts val="4095"/>
              </a:lnSpc>
              <a:buFont typeface="Arial"/>
              <a:buChar char="•"/>
            </a:pPr>
            <a:r>
              <a:rPr lang="en-US" sz="3413" spc="31">
                <a:solidFill>
                  <a:srgbClr val="000000"/>
                </a:solidFill>
                <a:latin typeface="TT Rounds Condensed"/>
              </a:rPr>
              <a:t>To infer evolutionary histories,</a:t>
            </a:r>
          </a:p>
          <a:p>
            <a:pPr marL="439273" lvl="1" indent="-219637" algn="l">
              <a:lnSpc>
                <a:spcPts val="4095"/>
              </a:lnSpc>
            </a:pPr>
            <a:endParaRPr lang="en-US" sz="3413" spc="31">
              <a:solidFill>
                <a:srgbClr val="000000"/>
              </a:solidFill>
              <a:latin typeface="TT Rounds Condense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853706" y="731520"/>
            <a:ext cx="6060198" cy="3227886"/>
          </a:xfrm>
          <a:custGeom>
            <a:avLst/>
            <a:gdLst/>
            <a:ahLst/>
            <a:cxnLst/>
            <a:rect l="l" t="t" r="r" b="b"/>
            <a:pathLst>
              <a:path w="6060198" h="3227886">
                <a:moveTo>
                  <a:pt x="0" y="0"/>
                </a:moveTo>
                <a:lnTo>
                  <a:pt x="6060198" y="0"/>
                </a:lnTo>
                <a:lnTo>
                  <a:pt x="6060198" y="3227886"/>
                </a:lnTo>
                <a:lnTo>
                  <a:pt x="0" y="3227886"/>
                </a:lnTo>
                <a:lnTo>
                  <a:pt x="0" y="0"/>
                </a:lnTo>
                <a:close/>
              </a:path>
            </a:pathLst>
          </a:custGeom>
          <a:blipFill>
            <a:blip r:embed="rId2"/>
            <a:stretch>
              <a:fillRect/>
            </a:stretch>
          </a:blipFill>
        </p:spPr>
      </p:sp>
      <p:sp>
        <p:nvSpPr>
          <p:cNvPr id="3" name="Freeform 3"/>
          <p:cNvSpPr/>
          <p:nvPr/>
        </p:nvSpPr>
        <p:spPr>
          <a:xfrm>
            <a:off x="3243267" y="3935783"/>
            <a:ext cx="6811619" cy="2647897"/>
          </a:xfrm>
          <a:custGeom>
            <a:avLst/>
            <a:gdLst/>
            <a:ahLst/>
            <a:cxnLst/>
            <a:rect l="l" t="t" r="r" b="b"/>
            <a:pathLst>
              <a:path w="6811619" h="2647897">
                <a:moveTo>
                  <a:pt x="0" y="0"/>
                </a:moveTo>
                <a:lnTo>
                  <a:pt x="6811619" y="0"/>
                </a:lnTo>
                <a:lnTo>
                  <a:pt x="6811619" y="2647897"/>
                </a:lnTo>
                <a:lnTo>
                  <a:pt x="0" y="2647897"/>
                </a:lnTo>
                <a:lnTo>
                  <a:pt x="0" y="0"/>
                </a:lnTo>
                <a:close/>
              </a:path>
            </a:pathLst>
          </a:custGeom>
          <a:blipFill>
            <a:blip r:embed="rId3"/>
            <a:stretch>
              <a:fillRect/>
            </a:stretch>
          </a:blipFill>
        </p:spPr>
      </p:sp>
      <p:sp>
        <p:nvSpPr>
          <p:cNvPr id="4" name="TextBox 4"/>
          <p:cNvSpPr txBox="1"/>
          <p:nvPr/>
        </p:nvSpPr>
        <p:spPr>
          <a:xfrm>
            <a:off x="312615" y="1998831"/>
            <a:ext cx="2541091" cy="495936"/>
          </a:xfrm>
          <a:prstGeom prst="rect">
            <a:avLst/>
          </a:prstGeom>
        </p:spPr>
        <p:txBody>
          <a:bodyPr lIns="0" tIns="0" rIns="0" bIns="0" rtlCol="0" anchor="t">
            <a:spAutoFit/>
          </a:bodyPr>
          <a:lstStyle/>
          <a:p>
            <a:pPr algn="ctr">
              <a:lnSpc>
                <a:spcPts val="3639"/>
              </a:lnSpc>
            </a:pPr>
            <a:r>
              <a:rPr lang="en-US" sz="2599">
                <a:solidFill>
                  <a:srgbClr val="A10F2B"/>
                </a:solidFill>
                <a:latin typeface="Times New Roman Bold"/>
              </a:rPr>
              <a:t>SNPs transversion</a:t>
            </a:r>
          </a:p>
        </p:txBody>
      </p:sp>
      <p:sp>
        <p:nvSpPr>
          <p:cNvPr id="5" name="TextBox 5"/>
          <p:cNvSpPr txBox="1"/>
          <p:nvPr/>
        </p:nvSpPr>
        <p:spPr>
          <a:xfrm>
            <a:off x="312615" y="4758081"/>
            <a:ext cx="3389960" cy="908050"/>
          </a:xfrm>
          <a:prstGeom prst="rect">
            <a:avLst/>
          </a:prstGeom>
        </p:spPr>
        <p:txBody>
          <a:bodyPr lIns="0" tIns="0" rIns="0" bIns="0" rtlCol="0" anchor="t">
            <a:spAutoFit/>
          </a:bodyPr>
          <a:lstStyle/>
          <a:p>
            <a:pPr>
              <a:lnSpc>
                <a:spcPts val="3499"/>
              </a:lnSpc>
            </a:pPr>
            <a:r>
              <a:rPr lang="en-US" sz="2499">
                <a:solidFill>
                  <a:srgbClr val="A10F2B"/>
                </a:solidFill>
                <a:latin typeface="Times New Roman Bold"/>
              </a:rPr>
              <a:t>SNPs VS. tandem repeats </a:t>
            </a:r>
          </a:p>
        </p:txBody>
      </p:sp>
      <p:sp>
        <p:nvSpPr>
          <p:cNvPr id="6" name="TextBox 6"/>
          <p:cNvSpPr txBox="1"/>
          <p:nvPr/>
        </p:nvSpPr>
        <p:spPr>
          <a:xfrm>
            <a:off x="172630" y="45720"/>
            <a:ext cx="7059889" cy="638175"/>
          </a:xfrm>
          <a:prstGeom prst="rect">
            <a:avLst/>
          </a:prstGeom>
        </p:spPr>
        <p:txBody>
          <a:bodyPr lIns="0" tIns="0" rIns="0" bIns="0" rtlCol="0" anchor="t">
            <a:spAutoFit/>
          </a:bodyPr>
          <a:lstStyle/>
          <a:p>
            <a:pPr algn="ctr">
              <a:lnSpc>
                <a:spcPts val="5249"/>
              </a:lnSpc>
            </a:pPr>
            <a:r>
              <a:rPr lang="en-US" sz="3749">
                <a:solidFill>
                  <a:srgbClr val="052142"/>
                </a:solidFill>
                <a:latin typeface="Abril Fatface"/>
              </a:rPr>
              <a:t>Human forensic ID testing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365760" y="1445419"/>
            <a:ext cx="8848371" cy="4829175"/>
          </a:xfrm>
          <a:prstGeom prst="rect">
            <a:avLst/>
          </a:prstGeom>
        </p:spPr>
        <p:txBody>
          <a:bodyPr lIns="0" tIns="0" rIns="0" bIns="0" rtlCol="0" anchor="t">
            <a:spAutoFit/>
          </a:bodyPr>
          <a:lstStyle/>
          <a:p>
            <a:pPr marL="632413" lvl="1" indent="-316206">
              <a:lnSpc>
                <a:spcPts val="3515"/>
              </a:lnSpc>
              <a:buFont typeface="Arial"/>
              <a:buChar char="•"/>
            </a:pPr>
            <a:r>
              <a:rPr lang="en-US" sz="2929" spc="26">
                <a:solidFill>
                  <a:srgbClr val="000000"/>
                </a:solidFill>
                <a:latin typeface="TT Rounds Condensed"/>
              </a:rPr>
              <a:t>The primary enzymes involved in alcohol metabolism are:</a:t>
            </a:r>
          </a:p>
          <a:p>
            <a:pPr marL="632413" lvl="1" indent="-316206">
              <a:lnSpc>
                <a:spcPts val="3515"/>
              </a:lnSpc>
              <a:buFont typeface="Arial"/>
              <a:buChar char="•"/>
            </a:pPr>
            <a:r>
              <a:rPr lang="en-US" sz="2929" spc="26">
                <a:solidFill>
                  <a:srgbClr val="000000"/>
                </a:solidFill>
                <a:latin typeface="TT Rounds Condensed"/>
              </a:rPr>
              <a:t>alcohol dehydrogenase (ADH) </a:t>
            </a:r>
          </a:p>
          <a:p>
            <a:pPr marL="632413" lvl="1" indent="-316206">
              <a:lnSpc>
                <a:spcPts val="3515"/>
              </a:lnSpc>
              <a:buFont typeface="Arial"/>
              <a:buChar char="•"/>
            </a:pPr>
            <a:r>
              <a:rPr lang="en-US" sz="2929" spc="26">
                <a:solidFill>
                  <a:srgbClr val="000000"/>
                </a:solidFill>
                <a:latin typeface="TT Rounds Condensed"/>
              </a:rPr>
              <a:t>aldehyde dehydrogenase (ALDH). </a:t>
            </a:r>
          </a:p>
          <a:p>
            <a:pPr marL="632413" lvl="1" indent="-316206">
              <a:lnSpc>
                <a:spcPts val="3515"/>
              </a:lnSpc>
              <a:buFont typeface="Arial"/>
              <a:buChar char="•"/>
            </a:pPr>
            <a:r>
              <a:rPr lang="en-US" sz="2929" spc="26">
                <a:solidFill>
                  <a:srgbClr val="000000"/>
                </a:solidFill>
                <a:latin typeface="TT Rounds Condensed"/>
              </a:rPr>
              <a:t>Both enzymes occur in several forms that are encoded by different genes; moreover, there are variants (i.e., alleles) with different characteristics and which have different ethnic distributions. </a:t>
            </a:r>
          </a:p>
          <a:p>
            <a:pPr marL="632413" lvl="1" indent="-316206">
              <a:lnSpc>
                <a:spcPts val="3515"/>
              </a:lnSpc>
              <a:buFont typeface="Arial"/>
              <a:buChar char="•"/>
            </a:pPr>
            <a:r>
              <a:rPr lang="en-US" sz="2929" spc="27">
                <a:solidFill>
                  <a:srgbClr val="000000"/>
                </a:solidFill>
                <a:latin typeface="TT Rounds Condensed"/>
              </a:rPr>
              <a:t>Which ADH or ALDH alleles a person carries influence his or her level of alcohol consumption and risk of alcoholism. </a:t>
            </a:r>
          </a:p>
        </p:txBody>
      </p:sp>
      <p:sp>
        <p:nvSpPr>
          <p:cNvPr id="5" name="TextBox 5"/>
          <p:cNvSpPr txBox="1"/>
          <p:nvPr/>
        </p:nvSpPr>
        <p:spPr>
          <a:xfrm>
            <a:off x="2183085" y="173355"/>
            <a:ext cx="5387429" cy="786766"/>
          </a:xfrm>
          <a:prstGeom prst="rect">
            <a:avLst/>
          </a:prstGeom>
        </p:spPr>
        <p:txBody>
          <a:bodyPr lIns="0" tIns="0" rIns="0" bIns="0" rtlCol="0" anchor="t">
            <a:spAutoFit/>
          </a:bodyPr>
          <a:lstStyle/>
          <a:p>
            <a:pPr algn="ctr">
              <a:lnSpc>
                <a:spcPts val="6509"/>
              </a:lnSpc>
            </a:pPr>
            <a:r>
              <a:rPr lang="en-US" sz="4649">
                <a:solidFill>
                  <a:srgbClr val="000000"/>
                </a:solidFill>
                <a:latin typeface="Abril Fatface"/>
              </a:rPr>
              <a:t>Alcohol metabolism</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E58BC06-06FF-4493-AE60-5867EE98FC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028" y="36226"/>
            <a:ext cx="8801753" cy="6758820"/>
          </a:xfrm>
          <a:prstGeom prst="rect">
            <a:avLst/>
          </a:prstGeom>
        </p:spPr>
      </p:pic>
      <p:sp>
        <p:nvSpPr>
          <p:cNvPr id="5" name="TextBox 5"/>
          <p:cNvSpPr txBox="1"/>
          <p:nvPr/>
        </p:nvSpPr>
        <p:spPr>
          <a:xfrm>
            <a:off x="18738" y="6558154"/>
            <a:ext cx="9330572" cy="473784"/>
          </a:xfrm>
          <a:prstGeom prst="rect">
            <a:avLst/>
          </a:prstGeom>
        </p:spPr>
        <p:txBody>
          <a:bodyPr wrap="square" lIns="0" tIns="0" rIns="0" bIns="0" rtlCol="0" anchor="t">
            <a:spAutoFit/>
          </a:bodyPr>
          <a:lstStyle/>
          <a:p>
            <a:pPr algn="ctr">
              <a:lnSpc>
                <a:spcPts val="4280"/>
              </a:lnSpc>
              <a:spcBef>
                <a:spcPct val="0"/>
              </a:spcBef>
            </a:pPr>
            <a:r>
              <a:rPr lang="en-US" b="1" dirty="0"/>
              <a:t>Overview of analytical approach and the identified fingermark proteome</a:t>
            </a:r>
            <a:endParaRPr lang="en-US" sz="3566" b="1" spc="33" dirty="0">
              <a:solidFill>
                <a:srgbClr val="000000"/>
              </a:solidFill>
              <a:latin typeface="TT Rounds Condensed Bo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046470" y="2239521"/>
            <a:ext cx="8221508" cy="4581525"/>
          </a:xfrm>
          <a:prstGeom prst="rect">
            <a:avLst/>
          </a:prstGeom>
        </p:spPr>
        <p:txBody>
          <a:bodyPr lIns="0" tIns="0" rIns="0" bIns="0" rtlCol="0" anchor="t">
            <a:spAutoFit/>
          </a:bodyPr>
          <a:lstStyle/>
          <a:p>
            <a:pPr>
              <a:lnSpc>
                <a:spcPts val="3600"/>
              </a:lnSpc>
              <a:spcBef>
                <a:spcPct val="0"/>
              </a:spcBef>
            </a:pPr>
            <a:r>
              <a:rPr lang="en-US" sz="3000" spc="28">
                <a:solidFill>
                  <a:srgbClr val="A10F2B"/>
                </a:solidFill>
                <a:latin typeface="TT Rounds Condensed Bold"/>
              </a:rPr>
              <a:t>1. Tissue identification:</a:t>
            </a:r>
            <a:r>
              <a:rPr lang="en-US" sz="3000" spc="28">
                <a:solidFill>
                  <a:srgbClr val="000000"/>
                </a:solidFill>
                <a:latin typeface="TT Rounds Condensed"/>
              </a:rPr>
              <a:t>  to determine the origin of a biological sample (e.g. blood, semen, saliva, or urine).</a:t>
            </a:r>
          </a:p>
          <a:p>
            <a:pPr>
              <a:lnSpc>
                <a:spcPts val="3600"/>
              </a:lnSpc>
              <a:spcBef>
                <a:spcPct val="0"/>
              </a:spcBef>
            </a:pPr>
            <a:r>
              <a:rPr lang="en-US" sz="3000" spc="28">
                <a:solidFill>
                  <a:srgbClr val="A10F2B"/>
                </a:solidFill>
                <a:latin typeface="TT Rounds Condensed Bold"/>
              </a:rPr>
              <a:t>2. Cause of death</a:t>
            </a:r>
            <a:r>
              <a:rPr lang="en-US" sz="3000" spc="28">
                <a:solidFill>
                  <a:srgbClr val="000000"/>
                </a:solidFill>
                <a:latin typeface="TT Rounds Condensed"/>
              </a:rPr>
              <a:t>: to detect the presence of specific toxins or other substances in the body, which can help determine the cause of death.</a:t>
            </a:r>
          </a:p>
          <a:p>
            <a:pPr>
              <a:lnSpc>
                <a:spcPts val="3600"/>
              </a:lnSpc>
              <a:spcBef>
                <a:spcPct val="0"/>
              </a:spcBef>
            </a:pPr>
            <a:r>
              <a:rPr lang="en-US" sz="3000" spc="28">
                <a:solidFill>
                  <a:srgbClr val="A10F2B"/>
                </a:solidFill>
                <a:latin typeface="TT Rounds Condensed Bold"/>
              </a:rPr>
              <a:t>3. Identification of suspects:</a:t>
            </a:r>
            <a:r>
              <a:rPr lang="en-US" sz="3000" spc="28">
                <a:solidFill>
                  <a:srgbClr val="000000"/>
                </a:solidFill>
                <a:latin typeface="TT Rounds Condensed"/>
              </a:rPr>
              <a:t> e.g. DNA analysis, proteomics, and immunoassays to identify suspects.</a:t>
            </a:r>
          </a:p>
          <a:p>
            <a:pPr>
              <a:lnSpc>
                <a:spcPts val="3600"/>
              </a:lnSpc>
              <a:spcBef>
                <a:spcPct val="0"/>
              </a:spcBef>
            </a:pPr>
            <a:r>
              <a:rPr lang="en-US" sz="3000" spc="28">
                <a:solidFill>
                  <a:srgbClr val="A10F2B"/>
                </a:solidFill>
                <a:latin typeface="TT Rounds Condensed Bold"/>
              </a:rPr>
              <a:t>4. Matching crime scene samples: </a:t>
            </a:r>
            <a:r>
              <a:rPr lang="en-US" sz="3000" spc="28">
                <a:solidFill>
                  <a:srgbClr val="000000"/>
                </a:solidFill>
                <a:latin typeface="TT Rounds Condensed"/>
              </a:rPr>
              <a:t>to provide evidence in court.</a:t>
            </a:r>
          </a:p>
          <a:p>
            <a:pPr>
              <a:lnSpc>
                <a:spcPts val="3600"/>
              </a:lnSpc>
              <a:spcBef>
                <a:spcPct val="0"/>
              </a:spcBef>
            </a:pPr>
            <a:endParaRPr lang="en-US" sz="3000" spc="28">
              <a:solidFill>
                <a:srgbClr val="000000"/>
              </a:solidFill>
              <a:latin typeface="TT Rounds Condensed"/>
            </a:endParaRPr>
          </a:p>
        </p:txBody>
      </p:sp>
      <p:grpSp>
        <p:nvGrpSpPr>
          <p:cNvPr id="5" name="Group 5"/>
          <p:cNvGrpSpPr/>
          <p:nvPr/>
        </p:nvGrpSpPr>
        <p:grpSpPr>
          <a:xfrm>
            <a:off x="552761" y="328612"/>
            <a:ext cx="7525982" cy="1506836"/>
            <a:chOff x="0" y="0"/>
            <a:chExt cx="10034642" cy="2009115"/>
          </a:xfrm>
        </p:grpSpPr>
        <p:sp>
          <p:nvSpPr>
            <p:cNvPr id="6" name="TextBox 6"/>
            <p:cNvSpPr txBox="1"/>
            <p:nvPr/>
          </p:nvSpPr>
          <p:spPr>
            <a:xfrm>
              <a:off x="0" y="9525"/>
              <a:ext cx="10034642" cy="1037802"/>
            </a:xfrm>
            <a:prstGeom prst="rect">
              <a:avLst/>
            </a:prstGeom>
          </p:spPr>
          <p:txBody>
            <a:bodyPr lIns="0" tIns="0" rIns="0" bIns="0" rtlCol="0" anchor="t">
              <a:spAutoFit/>
            </a:bodyPr>
            <a:lstStyle/>
            <a:p>
              <a:pPr algn="l">
                <a:lnSpc>
                  <a:spcPts val="5980"/>
                </a:lnSpc>
              </a:pPr>
              <a:r>
                <a:rPr lang="en-US" sz="5200" spc="364">
                  <a:solidFill>
                    <a:srgbClr val="000000"/>
                  </a:solidFill>
                  <a:latin typeface="Helveticish Bold"/>
                </a:rPr>
                <a:t>APPLICATIONS </a:t>
              </a:r>
            </a:p>
          </p:txBody>
        </p:sp>
        <p:sp>
          <p:nvSpPr>
            <p:cNvPr id="7" name="TextBox 7"/>
            <p:cNvSpPr txBox="1"/>
            <p:nvPr/>
          </p:nvSpPr>
          <p:spPr>
            <a:xfrm>
              <a:off x="0" y="1170915"/>
              <a:ext cx="9266562" cy="838200"/>
            </a:xfrm>
            <a:prstGeom prst="rect">
              <a:avLst/>
            </a:prstGeom>
          </p:spPr>
          <p:txBody>
            <a:bodyPr lIns="0" tIns="0" rIns="0" bIns="0" rtlCol="0" anchor="t">
              <a:spAutoFit/>
            </a:bodyPr>
            <a:lstStyle/>
            <a:p>
              <a:pPr algn="l">
                <a:lnSpc>
                  <a:spcPts val="5220"/>
                </a:lnSpc>
              </a:pPr>
              <a:r>
                <a:rPr lang="en-US" sz="3600" spc="252">
                  <a:solidFill>
                    <a:srgbClr val="000000"/>
                  </a:solidFill>
                  <a:latin typeface="Helveticish"/>
                </a:rPr>
                <a:t> in Forensic Investigation: </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291313" y="721995"/>
            <a:ext cx="9170973" cy="5476875"/>
          </a:xfrm>
          <a:prstGeom prst="rect">
            <a:avLst/>
          </a:prstGeom>
        </p:spPr>
        <p:txBody>
          <a:bodyPr lIns="0" tIns="0" rIns="0" bIns="0" rtlCol="0" anchor="t">
            <a:spAutoFit/>
          </a:bodyPr>
          <a:lstStyle/>
          <a:p>
            <a:pPr>
              <a:lnSpc>
                <a:spcPts val="3120"/>
              </a:lnSpc>
            </a:pPr>
            <a:r>
              <a:rPr lang="en-US" sz="2600" spc="23">
                <a:solidFill>
                  <a:srgbClr val="A10F2B"/>
                </a:solidFill>
                <a:latin typeface="TT Rounds Condensed Bold"/>
              </a:rPr>
              <a:t>5. Post-mortem interval:</a:t>
            </a:r>
            <a:r>
              <a:rPr lang="en-US" sz="2600" spc="23">
                <a:solidFill>
                  <a:srgbClr val="000000"/>
                </a:solidFill>
                <a:latin typeface="TT Rounds Condensed"/>
              </a:rPr>
              <a:t> changes in protein degradation patterns + pharmacogenetic SNPs:  used to estimate the post-mortem</a:t>
            </a:r>
          </a:p>
          <a:p>
            <a:pPr>
              <a:lnSpc>
                <a:spcPts val="3120"/>
              </a:lnSpc>
            </a:pPr>
            <a:r>
              <a:rPr lang="en-US" sz="2600" spc="23">
                <a:solidFill>
                  <a:srgbClr val="000000"/>
                </a:solidFill>
                <a:latin typeface="TT Rounds Condensed"/>
              </a:rPr>
              <a:t>interval of a deceased individual.</a:t>
            </a:r>
          </a:p>
          <a:p>
            <a:pPr>
              <a:lnSpc>
                <a:spcPts val="3120"/>
              </a:lnSpc>
            </a:pPr>
            <a:r>
              <a:rPr lang="en-US" sz="2600" spc="23">
                <a:solidFill>
                  <a:srgbClr val="A10F2B"/>
                </a:solidFill>
                <a:latin typeface="TT Rounds Condensed Bold"/>
              </a:rPr>
              <a:t>6. Sexual assault investigations: </a:t>
            </a:r>
            <a:r>
              <a:rPr lang="en-US" sz="2600" spc="23">
                <a:solidFill>
                  <a:srgbClr val="000000"/>
                </a:solidFill>
                <a:latin typeface="TT Rounds Condensed"/>
              </a:rPr>
              <a:t>Proteins found in</a:t>
            </a:r>
          </a:p>
          <a:p>
            <a:pPr>
              <a:lnSpc>
                <a:spcPts val="3120"/>
              </a:lnSpc>
            </a:pPr>
            <a:r>
              <a:rPr lang="en-US" sz="2600" spc="23">
                <a:solidFill>
                  <a:srgbClr val="000000"/>
                </a:solidFill>
                <a:latin typeface="TT Rounds Condensed"/>
              </a:rPr>
              <a:t>semen, such as semenogelin and prostate-specific</a:t>
            </a:r>
          </a:p>
          <a:p>
            <a:pPr>
              <a:lnSpc>
                <a:spcPts val="3120"/>
              </a:lnSpc>
            </a:pPr>
            <a:r>
              <a:rPr lang="en-US" sz="2600" spc="23">
                <a:solidFill>
                  <a:srgbClr val="000000"/>
                </a:solidFill>
                <a:latin typeface="TT Rounds Condensed"/>
              </a:rPr>
              <a:t>antigen.</a:t>
            </a:r>
          </a:p>
          <a:p>
            <a:pPr>
              <a:lnSpc>
                <a:spcPts val="3120"/>
              </a:lnSpc>
              <a:spcBef>
                <a:spcPct val="0"/>
              </a:spcBef>
            </a:pPr>
            <a:r>
              <a:rPr lang="en-US" sz="2600" spc="24">
                <a:solidFill>
                  <a:srgbClr val="A10F2B"/>
                </a:solidFill>
                <a:latin typeface="TT Rounds Condensed Bold"/>
              </a:rPr>
              <a:t>7. Species identification:</a:t>
            </a:r>
            <a:r>
              <a:rPr lang="en-US" sz="2600" spc="24">
                <a:solidFill>
                  <a:srgbClr val="000000"/>
                </a:solidFill>
                <a:latin typeface="TT Rounds Condensed"/>
              </a:rPr>
              <a:t> animal species ID, useful in cases involving wildlife crimes or poaching.</a:t>
            </a:r>
          </a:p>
          <a:p>
            <a:pPr>
              <a:lnSpc>
                <a:spcPts val="3120"/>
              </a:lnSpc>
              <a:spcBef>
                <a:spcPct val="0"/>
              </a:spcBef>
            </a:pPr>
            <a:r>
              <a:rPr lang="en-US" sz="2600" spc="24">
                <a:solidFill>
                  <a:srgbClr val="A10F2B"/>
                </a:solidFill>
                <a:latin typeface="TT Rounds Condensed Bold"/>
              </a:rPr>
              <a:t>8. Biometric identification: </a:t>
            </a:r>
            <a:r>
              <a:rPr lang="en-US" sz="2600" spc="24">
                <a:solidFill>
                  <a:srgbClr val="0D0D0D"/>
                </a:solidFill>
                <a:latin typeface="TT Rounds Condensed Bold"/>
              </a:rPr>
              <a:t>Phenotype-informative SNPs: </a:t>
            </a:r>
            <a:r>
              <a:rPr lang="en-US" sz="2600" spc="24">
                <a:solidFill>
                  <a:srgbClr val="000000"/>
                </a:solidFill>
                <a:latin typeface="TT Rounds Condensed"/>
              </a:rPr>
              <a:t>e.g. in the analysis of fingerprints, hair, or skin.</a:t>
            </a:r>
          </a:p>
          <a:p>
            <a:pPr>
              <a:lnSpc>
                <a:spcPts val="3120"/>
              </a:lnSpc>
              <a:spcBef>
                <a:spcPct val="0"/>
              </a:spcBef>
            </a:pPr>
            <a:r>
              <a:rPr lang="en-US" sz="2600" spc="24">
                <a:solidFill>
                  <a:srgbClr val="A10F2B"/>
                </a:solidFill>
                <a:latin typeface="TT Rounds Condensed Bold"/>
              </a:rPr>
              <a:t>9. Novel forensic applications:</a:t>
            </a:r>
            <a:r>
              <a:rPr lang="en-US" sz="2600" spc="24">
                <a:solidFill>
                  <a:srgbClr val="000000"/>
                </a:solidFill>
                <a:latin typeface="TT Rounds Condensed"/>
              </a:rPr>
              <a:t> </a:t>
            </a:r>
            <a:r>
              <a:rPr lang="en-US" sz="2600" spc="24">
                <a:solidFill>
                  <a:srgbClr val="000000"/>
                </a:solidFill>
                <a:latin typeface="TT Rounds Condensed Bold"/>
              </a:rPr>
              <a:t>Ancestry-informative SNPs: </a:t>
            </a:r>
            <a:r>
              <a:rPr lang="en-US" sz="2600" spc="24">
                <a:solidFill>
                  <a:srgbClr val="000000"/>
                </a:solidFill>
                <a:latin typeface="TT Rounds Condensed"/>
              </a:rPr>
              <a:t>e.g. the analysis of ancient DNA and proteins in archaeological samples, or the analysis of microorganisms in forensic investigations.</a:t>
            </a:r>
          </a:p>
          <a:p>
            <a:pPr>
              <a:lnSpc>
                <a:spcPts val="3120"/>
              </a:lnSpc>
              <a:spcBef>
                <a:spcPct val="0"/>
              </a:spcBef>
            </a:pPr>
            <a:endParaRPr lang="en-US" sz="2600" spc="24">
              <a:solidFill>
                <a:srgbClr val="000000"/>
              </a:solidFill>
              <a:latin typeface="TT Rounds Condensed"/>
            </a:endParaRPr>
          </a:p>
        </p:txBody>
      </p:sp>
      <p:sp>
        <p:nvSpPr>
          <p:cNvPr id="5" name="TextBox 5"/>
          <p:cNvSpPr txBox="1"/>
          <p:nvPr/>
        </p:nvSpPr>
        <p:spPr>
          <a:xfrm>
            <a:off x="6189137" y="6629400"/>
            <a:ext cx="2832943" cy="266700"/>
          </a:xfrm>
          <a:prstGeom prst="rect">
            <a:avLst/>
          </a:prstGeom>
        </p:spPr>
        <p:txBody>
          <a:bodyPr lIns="0" tIns="0" rIns="0" bIns="0" rtlCol="0" anchor="t">
            <a:spAutoFit/>
          </a:bodyPr>
          <a:lstStyle/>
          <a:p>
            <a:pPr algn="ctr">
              <a:lnSpc>
                <a:spcPts val="2160"/>
              </a:lnSpc>
              <a:spcBef>
                <a:spcPct val="0"/>
              </a:spcBef>
            </a:pPr>
            <a:r>
              <a:rPr lang="en-US" sz="1800" spc="16">
                <a:solidFill>
                  <a:srgbClr val="000000"/>
                </a:solidFill>
                <a:latin typeface="TT Rounds Condensed"/>
              </a:rPr>
              <a:t> (Verma and Mukherjee; 2023)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5760" y="4062053"/>
            <a:ext cx="9022080" cy="2102803"/>
          </a:xfrm>
          <a:custGeom>
            <a:avLst/>
            <a:gdLst/>
            <a:ahLst/>
            <a:cxnLst/>
            <a:rect l="l" t="t" r="r" b="b"/>
            <a:pathLst>
              <a:path w="9022080" h="2102803">
                <a:moveTo>
                  <a:pt x="0" y="0"/>
                </a:moveTo>
                <a:lnTo>
                  <a:pt x="9022080" y="0"/>
                </a:lnTo>
                <a:lnTo>
                  <a:pt x="9022080" y="2102803"/>
                </a:lnTo>
                <a:lnTo>
                  <a:pt x="0" y="2102803"/>
                </a:lnTo>
                <a:lnTo>
                  <a:pt x="0" y="0"/>
                </a:lnTo>
                <a:close/>
              </a:path>
            </a:pathLst>
          </a:custGeom>
          <a:blipFill>
            <a:blip r:embed="rId2"/>
            <a:stretch>
              <a:fillRect/>
            </a:stretch>
          </a:blipFill>
        </p:spPr>
      </p:sp>
      <p:sp>
        <p:nvSpPr>
          <p:cNvPr id="5" name="TextBox 5"/>
          <p:cNvSpPr txBox="1"/>
          <p:nvPr/>
        </p:nvSpPr>
        <p:spPr>
          <a:xfrm>
            <a:off x="365760" y="1748133"/>
            <a:ext cx="9022080" cy="1685925"/>
          </a:xfrm>
          <a:prstGeom prst="rect">
            <a:avLst/>
          </a:prstGeom>
        </p:spPr>
        <p:txBody>
          <a:bodyPr lIns="0" tIns="0" rIns="0" bIns="0" rtlCol="0" anchor="t">
            <a:spAutoFit/>
          </a:bodyPr>
          <a:lstStyle/>
          <a:p>
            <a:pPr>
              <a:lnSpc>
                <a:spcPts val="3320"/>
              </a:lnSpc>
              <a:spcBef>
                <a:spcPct val="0"/>
              </a:spcBef>
            </a:pPr>
            <a:r>
              <a:rPr lang="en-US" sz="2766" spc="24">
                <a:solidFill>
                  <a:srgbClr val="000000"/>
                </a:solidFill>
                <a:latin typeface="TT Rounds Condensed Bold"/>
              </a:rPr>
              <a:t>Seven different genes of adh:</a:t>
            </a:r>
            <a:r>
              <a:rPr lang="en-US" sz="2766" spc="24">
                <a:solidFill>
                  <a:srgbClr val="000000"/>
                </a:solidFill>
                <a:latin typeface="TT Rounds Condensed"/>
              </a:rPr>
              <a:t> </a:t>
            </a:r>
          </a:p>
          <a:p>
            <a:pPr>
              <a:lnSpc>
                <a:spcPts val="3320"/>
              </a:lnSpc>
              <a:spcBef>
                <a:spcPct val="0"/>
              </a:spcBef>
            </a:pPr>
            <a:endParaRPr lang="en-US" sz="2766" spc="24">
              <a:solidFill>
                <a:srgbClr val="000000"/>
              </a:solidFill>
              <a:latin typeface="TT Rounds Condensed"/>
            </a:endParaRPr>
          </a:p>
          <a:p>
            <a:pPr>
              <a:lnSpc>
                <a:spcPts val="3320"/>
              </a:lnSpc>
              <a:spcBef>
                <a:spcPct val="0"/>
              </a:spcBef>
            </a:pPr>
            <a:r>
              <a:rPr lang="en-US" sz="2766" spc="25">
                <a:solidFill>
                  <a:srgbClr val="000000"/>
                </a:solidFill>
                <a:latin typeface="TT Rounds Condensed"/>
              </a:rPr>
              <a:t>ADH1A, ADH1B, ADH1C, ADH4, ADH5, ADH6, and ADH7, all are aligned along a small region of chromosome 4 (4q)</a:t>
            </a:r>
          </a:p>
        </p:txBody>
      </p:sp>
      <p:sp>
        <p:nvSpPr>
          <p:cNvPr id="6" name="TextBox 6"/>
          <p:cNvSpPr txBox="1"/>
          <p:nvPr/>
        </p:nvSpPr>
        <p:spPr>
          <a:xfrm>
            <a:off x="3297450" y="419100"/>
            <a:ext cx="2683966" cy="737236"/>
          </a:xfrm>
          <a:prstGeom prst="rect">
            <a:avLst/>
          </a:prstGeom>
        </p:spPr>
        <p:txBody>
          <a:bodyPr lIns="0" tIns="0" rIns="0" bIns="0" rtlCol="0" anchor="t">
            <a:spAutoFit/>
          </a:bodyPr>
          <a:lstStyle/>
          <a:p>
            <a:pPr algn="ctr">
              <a:lnSpc>
                <a:spcPts val="6089"/>
              </a:lnSpc>
            </a:pPr>
            <a:r>
              <a:rPr lang="en-US" sz="4349">
                <a:solidFill>
                  <a:srgbClr val="000000"/>
                </a:solidFill>
                <a:latin typeface="Abril Fatface"/>
              </a:rPr>
              <a:t>In humans</a:t>
            </a:r>
          </a:p>
        </p:txBody>
      </p:sp>
      <p:sp>
        <p:nvSpPr>
          <p:cNvPr id="7" name="TextBox 7"/>
          <p:cNvSpPr txBox="1"/>
          <p:nvPr/>
        </p:nvSpPr>
        <p:spPr>
          <a:xfrm>
            <a:off x="1787068" y="6600499"/>
            <a:ext cx="5704731" cy="325755"/>
          </a:xfrm>
          <a:prstGeom prst="rect">
            <a:avLst/>
          </a:prstGeom>
        </p:spPr>
        <p:txBody>
          <a:bodyPr lIns="0" tIns="0" rIns="0" bIns="0" rtlCol="0" anchor="t">
            <a:spAutoFit/>
          </a:bodyPr>
          <a:lstStyle/>
          <a:p>
            <a:pPr>
              <a:lnSpc>
                <a:spcPts val="2520"/>
              </a:lnSpc>
            </a:pPr>
            <a:r>
              <a:rPr lang="en-US" sz="1800" u="sng">
                <a:solidFill>
                  <a:srgbClr val="000000"/>
                </a:solidFill>
                <a:latin typeface="Arimo"/>
                <a:hlinkClick r:id="rId3" tooltip="https://www.ncbi.nlm.nih.gov/pmc/articles/PMC3860432/"/>
              </a:rPr>
              <a:t>https://www.ncbi.nlm.nih.gov/pmc/articles/PMC3860432/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312892" y="2367932"/>
            <a:ext cx="9127816" cy="3962400"/>
          </a:xfrm>
          <a:prstGeom prst="rect">
            <a:avLst/>
          </a:prstGeom>
        </p:spPr>
        <p:txBody>
          <a:bodyPr lIns="0" tIns="0" rIns="0" bIns="0" rtlCol="0" anchor="t">
            <a:spAutoFit/>
          </a:bodyPr>
          <a:lstStyle/>
          <a:p>
            <a:pPr marL="705279" lvl="1" indent="-352639">
              <a:lnSpc>
                <a:spcPts val="3920"/>
              </a:lnSpc>
              <a:buFont typeface="Arial"/>
              <a:buChar char="•"/>
            </a:pPr>
            <a:r>
              <a:rPr lang="en-US" sz="3266" spc="29">
                <a:solidFill>
                  <a:srgbClr val="000000"/>
                </a:solidFill>
                <a:latin typeface="TT Rounds Condensed"/>
              </a:rPr>
              <a:t> the ethanol concentration achieved </a:t>
            </a:r>
          </a:p>
          <a:p>
            <a:pPr marL="705279" lvl="1" indent="-352639">
              <a:lnSpc>
                <a:spcPts val="3920"/>
              </a:lnSpc>
              <a:buFont typeface="Arial"/>
              <a:buChar char="•"/>
            </a:pPr>
            <a:r>
              <a:rPr lang="en-US" sz="3266" spc="29">
                <a:solidFill>
                  <a:srgbClr val="000000"/>
                </a:solidFill>
                <a:latin typeface="TT Rounds Condensed"/>
              </a:rPr>
              <a:t>the duration of exposure. </a:t>
            </a:r>
          </a:p>
          <a:p>
            <a:pPr marL="705279" lvl="1" indent="-352639">
              <a:lnSpc>
                <a:spcPts val="3920"/>
              </a:lnSpc>
              <a:buFont typeface="Arial"/>
              <a:buChar char="•"/>
            </a:pPr>
            <a:r>
              <a:rPr lang="en-US" sz="3266" spc="29">
                <a:solidFill>
                  <a:srgbClr val="000000"/>
                </a:solidFill>
                <a:latin typeface="TT Rounds Condensed"/>
              </a:rPr>
              <a:t>Both 1 &amp; 2 are affected by the absorption of ethanol into the blood stream and tissues as well as by ethanol metabolism. </a:t>
            </a:r>
          </a:p>
          <a:p>
            <a:pPr marL="705279" lvl="1" indent="-352639">
              <a:lnSpc>
                <a:spcPts val="3920"/>
              </a:lnSpc>
              <a:buFont typeface="Arial"/>
              <a:buChar char="•"/>
            </a:pPr>
            <a:r>
              <a:rPr lang="en-US" sz="3266" spc="29">
                <a:solidFill>
                  <a:srgbClr val="000000"/>
                </a:solidFill>
                <a:latin typeface="TT Rounds Condensed"/>
              </a:rPr>
              <a:t>The main site of ethanol metabolism is the liver.</a:t>
            </a:r>
          </a:p>
          <a:p>
            <a:pPr marL="705279" lvl="1" indent="-352639">
              <a:lnSpc>
                <a:spcPts val="3920"/>
              </a:lnSpc>
              <a:buFont typeface="Arial"/>
              <a:buChar char="•"/>
            </a:pPr>
            <a:r>
              <a:rPr lang="en-US" sz="3266" spc="30">
                <a:solidFill>
                  <a:srgbClr val="000000"/>
                </a:solidFill>
                <a:latin typeface="TT Rounds Condensed"/>
              </a:rPr>
              <a:t>Some metabolism also occurs in other tissues and can cause local damage there.</a:t>
            </a:r>
          </a:p>
        </p:txBody>
      </p:sp>
      <p:sp>
        <p:nvSpPr>
          <p:cNvPr id="5" name="TextBox 5"/>
          <p:cNvSpPr txBox="1"/>
          <p:nvPr/>
        </p:nvSpPr>
        <p:spPr>
          <a:xfrm>
            <a:off x="0" y="721995"/>
            <a:ext cx="9691884" cy="1304925"/>
          </a:xfrm>
          <a:prstGeom prst="rect">
            <a:avLst/>
          </a:prstGeom>
        </p:spPr>
        <p:txBody>
          <a:bodyPr lIns="0" tIns="0" rIns="0" bIns="0" rtlCol="0" anchor="t">
            <a:spAutoFit/>
          </a:bodyPr>
          <a:lstStyle/>
          <a:p>
            <a:pPr algn="ctr">
              <a:lnSpc>
                <a:spcPts val="5120"/>
              </a:lnSpc>
              <a:spcBef>
                <a:spcPct val="0"/>
              </a:spcBef>
            </a:pPr>
            <a:r>
              <a:rPr lang="en-US" sz="4266" spc="39">
                <a:solidFill>
                  <a:srgbClr val="052142"/>
                </a:solidFill>
                <a:latin typeface="TT Rounds Condensed Bold"/>
              </a:rPr>
              <a:t>The effects of ingested ethanol on different organs depend 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40767" y="1364182"/>
            <a:ext cx="8698399" cy="5562600"/>
          </a:xfrm>
          <a:prstGeom prst="rect">
            <a:avLst/>
          </a:prstGeom>
        </p:spPr>
        <p:txBody>
          <a:bodyPr lIns="0" tIns="0" rIns="0" bIns="0" rtlCol="0" anchor="t">
            <a:spAutoFit/>
          </a:bodyPr>
          <a:lstStyle/>
          <a:p>
            <a:pPr>
              <a:lnSpc>
                <a:spcPts val="4040"/>
              </a:lnSpc>
              <a:spcBef>
                <a:spcPct val="0"/>
              </a:spcBef>
            </a:pPr>
            <a:r>
              <a:rPr lang="en-US" sz="3366" spc="30" dirty="0">
                <a:solidFill>
                  <a:srgbClr val="000000"/>
                </a:solidFill>
                <a:latin typeface="TT Rounds Condensed"/>
              </a:rPr>
              <a:t> </a:t>
            </a:r>
            <a:r>
              <a:rPr lang="en-US" sz="3366" spc="30" dirty="0">
                <a:solidFill>
                  <a:srgbClr val="A10F2B"/>
                </a:solidFill>
                <a:latin typeface="TT Rounds Condensed Bold"/>
              </a:rPr>
              <a:t>Involves:</a:t>
            </a:r>
          </a:p>
          <a:p>
            <a:pPr marL="726868" lvl="1" indent="-363434">
              <a:lnSpc>
                <a:spcPts val="4040"/>
              </a:lnSpc>
              <a:buFont typeface="Arial"/>
              <a:buChar char="•"/>
            </a:pPr>
            <a:r>
              <a:rPr lang="en-US" sz="3366" spc="30" dirty="0">
                <a:solidFill>
                  <a:srgbClr val="000000"/>
                </a:solidFill>
                <a:latin typeface="TT Rounds Condensed"/>
              </a:rPr>
              <a:t>Oxidation of EtOH </a:t>
            </a:r>
            <a:r>
              <a:rPr lang="en-US" sz="3366" spc="30" dirty="0">
                <a:solidFill>
                  <a:srgbClr val="A10F2B"/>
                </a:solidFill>
                <a:latin typeface="TT Rounds Condensed Bold"/>
              </a:rPr>
              <a:t>to acetaldehyde</a:t>
            </a:r>
            <a:r>
              <a:rPr lang="en-US" sz="3366" spc="30" dirty="0">
                <a:solidFill>
                  <a:srgbClr val="000000"/>
                </a:solidFill>
                <a:latin typeface="TT Rounds Condensed"/>
              </a:rPr>
              <a:t>, mediated (i.e., catalyzed) by the enzymes alcohol dehydrogenases (</a:t>
            </a:r>
            <a:r>
              <a:rPr lang="en-US" sz="3366" spc="30" dirty="0">
                <a:solidFill>
                  <a:srgbClr val="A10F2B"/>
                </a:solidFill>
                <a:latin typeface="TT Rounds Condensed Bold"/>
              </a:rPr>
              <a:t>ADHs</a:t>
            </a:r>
            <a:r>
              <a:rPr lang="en-US" sz="3366" spc="30" dirty="0">
                <a:solidFill>
                  <a:srgbClr val="000000"/>
                </a:solidFill>
                <a:latin typeface="TT Rounds Condensed"/>
              </a:rPr>
              <a:t>) (reversible reaction). </a:t>
            </a:r>
          </a:p>
          <a:p>
            <a:pPr marL="726868" lvl="1" indent="-363434">
              <a:lnSpc>
                <a:spcPts val="4040"/>
              </a:lnSpc>
              <a:buFont typeface="Arial"/>
              <a:buChar char="•"/>
            </a:pPr>
            <a:r>
              <a:rPr lang="en-US" sz="3366" spc="30" dirty="0">
                <a:solidFill>
                  <a:srgbClr val="000000"/>
                </a:solidFill>
                <a:latin typeface="TT Rounds Condensed"/>
              </a:rPr>
              <a:t>In a second reaction catalyzed by aldehyde dehydrogenase (</a:t>
            </a:r>
            <a:r>
              <a:rPr lang="en-US" sz="3366" spc="30" dirty="0">
                <a:solidFill>
                  <a:srgbClr val="A10F2B"/>
                </a:solidFill>
                <a:latin typeface="TT Rounds Condensed Bold"/>
              </a:rPr>
              <a:t>ALDH</a:t>
            </a:r>
            <a:r>
              <a:rPr lang="en-US" sz="3366" spc="30" dirty="0">
                <a:solidFill>
                  <a:srgbClr val="000000"/>
                </a:solidFill>
                <a:latin typeface="TT Rounds Condensed"/>
              </a:rPr>
              <a:t>) enzymes, acetaldehyde is oxidized</a:t>
            </a:r>
            <a:r>
              <a:rPr lang="en-US" sz="3366" spc="30" dirty="0">
                <a:solidFill>
                  <a:srgbClr val="A10F2B"/>
                </a:solidFill>
                <a:latin typeface="TT Rounds Condensed Bold"/>
              </a:rPr>
              <a:t> to acetate</a:t>
            </a:r>
            <a:r>
              <a:rPr lang="en-US" sz="3366" spc="30" dirty="0">
                <a:solidFill>
                  <a:srgbClr val="000000"/>
                </a:solidFill>
                <a:latin typeface="TT Rounds Condensed"/>
              </a:rPr>
              <a:t>. </a:t>
            </a:r>
          </a:p>
          <a:p>
            <a:pPr marL="726868" lvl="1" indent="-363434">
              <a:lnSpc>
                <a:spcPts val="4040"/>
              </a:lnSpc>
              <a:buFont typeface="Arial"/>
              <a:buChar char="•"/>
            </a:pPr>
            <a:r>
              <a:rPr lang="en-US" sz="3366" spc="31" dirty="0">
                <a:solidFill>
                  <a:srgbClr val="000000"/>
                </a:solidFill>
                <a:latin typeface="TT Rounds Condensed"/>
              </a:rPr>
              <a:t>Other enzymes, such as cytochrome P450 (e.g., CYP2E1), metabolize a small fraction of the ingested ethanol.</a:t>
            </a:r>
          </a:p>
        </p:txBody>
      </p:sp>
      <p:sp>
        <p:nvSpPr>
          <p:cNvPr id="5" name="TextBox 5"/>
          <p:cNvSpPr txBox="1"/>
          <p:nvPr/>
        </p:nvSpPr>
        <p:spPr>
          <a:xfrm>
            <a:off x="540767" y="192405"/>
            <a:ext cx="8672066" cy="605155"/>
          </a:xfrm>
          <a:prstGeom prst="rect">
            <a:avLst/>
          </a:prstGeom>
        </p:spPr>
        <p:txBody>
          <a:bodyPr lIns="0" tIns="0" rIns="0" bIns="0" rtlCol="0" anchor="t">
            <a:spAutoFit/>
          </a:bodyPr>
          <a:lstStyle/>
          <a:p>
            <a:pPr algn="ctr">
              <a:lnSpc>
                <a:spcPts val="4969"/>
              </a:lnSpc>
            </a:pPr>
            <a:r>
              <a:rPr lang="en-US" sz="3549">
                <a:solidFill>
                  <a:srgbClr val="052142"/>
                </a:solidFill>
                <a:latin typeface="Abril Fatface"/>
              </a:rPr>
              <a:t> The main pathway of ethanol metabolism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36368" y="212787"/>
            <a:ext cx="9280865" cy="4035329"/>
          </a:xfrm>
          <a:custGeom>
            <a:avLst/>
            <a:gdLst/>
            <a:ahLst/>
            <a:cxnLst/>
            <a:rect l="l" t="t" r="r" b="b"/>
            <a:pathLst>
              <a:path w="9280865" h="4035329">
                <a:moveTo>
                  <a:pt x="0" y="0"/>
                </a:moveTo>
                <a:lnTo>
                  <a:pt x="9280864" y="0"/>
                </a:lnTo>
                <a:lnTo>
                  <a:pt x="9280864" y="4035329"/>
                </a:lnTo>
                <a:lnTo>
                  <a:pt x="0" y="4035329"/>
                </a:lnTo>
                <a:lnTo>
                  <a:pt x="0" y="0"/>
                </a:lnTo>
                <a:close/>
              </a:path>
            </a:pathLst>
          </a:custGeom>
          <a:blipFill>
            <a:blip r:embed="rId2"/>
            <a:stretch>
              <a:fillRect/>
            </a:stretch>
          </a:blipFill>
        </p:spPr>
      </p:sp>
      <p:sp>
        <p:nvSpPr>
          <p:cNvPr id="3" name="TextBox 3"/>
          <p:cNvSpPr txBox="1"/>
          <p:nvPr/>
        </p:nvSpPr>
        <p:spPr>
          <a:xfrm>
            <a:off x="236368" y="4432800"/>
            <a:ext cx="9280865" cy="2752725"/>
          </a:xfrm>
          <a:prstGeom prst="rect">
            <a:avLst/>
          </a:prstGeom>
        </p:spPr>
        <p:txBody>
          <a:bodyPr lIns="0" tIns="0" rIns="0" bIns="0" rtlCol="0" anchor="t">
            <a:spAutoFit/>
          </a:bodyPr>
          <a:lstStyle/>
          <a:p>
            <a:pPr marL="647700" lvl="1" indent="-323850">
              <a:lnSpc>
                <a:spcPts val="3600"/>
              </a:lnSpc>
              <a:buFont typeface="Arial"/>
              <a:buChar char="•"/>
            </a:pPr>
            <a:r>
              <a:rPr lang="en-US" sz="3000" spc="27">
                <a:solidFill>
                  <a:srgbClr val="000000"/>
                </a:solidFill>
                <a:latin typeface="TT Rounds Condensed"/>
              </a:rPr>
              <a:t>Increased amounts of </a:t>
            </a:r>
            <a:r>
              <a:rPr lang="en-US" sz="3000" spc="27">
                <a:solidFill>
                  <a:srgbClr val="A10F2B"/>
                </a:solidFill>
                <a:latin typeface="TT Rounds Condensed Bold"/>
              </a:rPr>
              <a:t>acetaldehyde </a:t>
            </a:r>
            <a:r>
              <a:rPr lang="en-US" sz="3000" spc="27">
                <a:solidFill>
                  <a:srgbClr val="000000"/>
                </a:solidFill>
                <a:latin typeface="TT Rounds Condensed"/>
              </a:rPr>
              <a:t>are </a:t>
            </a:r>
            <a:r>
              <a:rPr lang="en-US" sz="3000" spc="27">
                <a:solidFill>
                  <a:srgbClr val="A10F2B"/>
                </a:solidFill>
                <a:latin typeface="TT Rounds Condensed Bold"/>
              </a:rPr>
              <a:t>associated with adverse reactions </a:t>
            </a:r>
            <a:r>
              <a:rPr lang="en-US" sz="3000" spc="27">
                <a:solidFill>
                  <a:srgbClr val="000000"/>
                </a:solidFill>
                <a:latin typeface="TT Rounds Condensed"/>
              </a:rPr>
              <a:t>to alcohol such as flushing, nausea and headaches.</a:t>
            </a:r>
          </a:p>
          <a:p>
            <a:pPr marL="647700" lvl="1" indent="-323850">
              <a:lnSpc>
                <a:spcPts val="3600"/>
              </a:lnSpc>
              <a:buFont typeface="Arial"/>
              <a:buChar char="•"/>
            </a:pPr>
            <a:r>
              <a:rPr lang="en-US" sz="3000" spc="28">
                <a:solidFill>
                  <a:srgbClr val="000000"/>
                </a:solidFill>
                <a:latin typeface="TT Rounds Condensed"/>
              </a:rPr>
              <a:t>These </a:t>
            </a:r>
            <a:r>
              <a:rPr lang="en-US" sz="3000" spc="28">
                <a:solidFill>
                  <a:srgbClr val="A10F2B"/>
                </a:solidFill>
                <a:latin typeface="TT Rounds Condensed Bold"/>
              </a:rPr>
              <a:t>adverse reactions lead to limited alcohol consumption and subsequently protection against alcoholism.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07220" y="192051"/>
            <a:ext cx="9339160" cy="3947254"/>
          </a:xfrm>
          <a:custGeom>
            <a:avLst/>
            <a:gdLst/>
            <a:ahLst/>
            <a:cxnLst/>
            <a:rect l="l" t="t" r="r" b="b"/>
            <a:pathLst>
              <a:path w="9339160" h="3947254">
                <a:moveTo>
                  <a:pt x="0" y="0"/>
                </a:moveTo>
                <a:lnTo>
                  <a:pt x="9339160" y="0"/>
                </a:lnTo>
                <a:lnTo>
                  <a:pt x="9339160" y="3947254"/>
                </a:lnTo>
                <a:lnTo>
                  <a:pt x="0" y="3947254"/>
                </a:lnTo>
                <a:lnTo>
                  <a:pt x="0" y="0"/>
                </a:lnTo>
                <a:close/>
              </a:path>
            </a:pathLst>
          </a:custGeom>
          <a:blipFill>
            <a:blip r:embed="rId2"/>
            <a:stretch>
              <a:fillRect/>
            </a:stretch>
          </a:blipFill>
        </p:spPr>
      </p:sp>
      <p:sp>
        <p:nvSpPr>
          <p:cNvPr id="3" name="TextBox 3"/>
          <p:cNvSpPr txBox="1"/>
          <p:nvPr/>
        </p:nvSpPr>
        <p:spPr>
          <a:xfrm>
            <a:off x="207220" y="4582934"/>
            <a:ext cx="9339160" cy="2505075"/>
          </a:xfrm>
          <a:prstGeom prst="rect">
            <a:avLst/>
          </a:prstGeom>
        </p:spPr>
        <p:txBody>
          <a:bodyPr lIns="0" tIns="0" rIns="0" bIns="0" rtlCol="0" anchor="t">
            <a:spAutoFit/>
          </a:bodyPr>
          <a:lstStyle/>
          <a:p>
            <a:pPr marL="518163" lvl="1" indent="-259082">
              <a:lnSpc>
                <a:spcPts val="2880"/>
              </a:lnSpc>
              <a:buFont typeface="Arial"/>
              <a:buChar char="•"/>
            </a:pPr>
            <a:r>
              <a:rPr lang="en-US" sz="2400" spc="21">
                <a:solidFill>
                  <a:srgbClr val="000000"/>
                </a:solidFill>
                <a:latin typeface="TT Rounds Condensed"/>
              </a:rPr>
              <a:t>EtOH metabolism occurs mainly in the liver.</a:t>
            </a:r>
          </a:p>
          <a:p>
            <a:pPr marL="518163" lvl="1" indent="-259082">
              <a:lnSpc>
                <a:spcPts val="2880"/>
              </a:lnSpc>
              <a:buFont typeface="Arial"/>
              <a:buChar char="•"/>
            </a:pPr>
            <a:r>
              <a:rPr lang="en-US" sz="2400" spc="21">
                <a:solidFill>
                  <a:srgbClr val="000000"/>
                </a:solidFill>
                <a:latin typeface="TT Rounds Condensed"/>
              </a:rPr>
              <a:t> In normal ALDH2 individuals, acetaldehyde is quickly oxidized to nontoxic acetate. </a:t>
            </a:r>
          </a:p>
          <a:p>
            <a:pPr marL="496574" lvl="1" indent="-248287">
              <a:lnSpc>
                <a:spcPts val="2760"/>
              </a:lnSpc>
              <a:buFont typeface="Arial"/>
              <a:buChar char="•"/>
            </a:pPr>
            <a:r>
              <a:rPr lang="en-US" sz="2300" spc="20">
                <a:solidFill>
                  <a:srgbClr val="000000"/>
                </a:solidFill>
                <a:latin typeface="TT Rounds Condensed"/>
              </a:rPr>
              <a:t>In ALDH2 enzyme-deficient (ALDH2*2) individuals, a significant amount of acetaldehyde is rapidly accumulated causing adverse reactions. </a:t>
            </a:r>
          </a:p>
          <a:p>
            <a:pPr marL="518163" lvl="1" indent="-259082">
              <a:lnSpc>
                <a:spcPts val="2880"/>
              </a:lnSpc>
              <a:buFont typeface="Arial"/>
              <a:buChar char="•"/>
            </a:pPr>
            <a:r>
              <a:rPr lang="en-US" sz="2400" spc="22">
                <a:solidFill>
                  <a:srgbClr val="000000"/>
                </a:solidFill>
                <a:latin typeface="TT Rounds Condensed"/>
              </a:rPr>
              <a:t>Acetaldehyde is very diffusible and crosses biological membranes. It can be circulated in the blood and metabolized in all tissues.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289155" y="219075"/>
          <a:ext cx="9175289" cy="5038725"/>
        </p:xfrm>
        <a:graphic>
          <a:graphicData uri="http://schemas.openxmlformats.org/drawingml/2006/table">
            <a:tbl>
              <a:tblPr/>
              <a:tblGrid>
                <a:gridCol w="1977947">
                  <a:extLst>
                    <a:ext uri="{9D8B030D-6E8A-4147-A177-3AD203B41FA5}">
                      <a16:colId xmlns:a16="http://schemas.microsoft.com/office/drawing/2014/main" val="20000"/>
                    </a:ext>
                  </a:extLst>
                </a:gridCol>
                <a:gridCol w="2451760">
                  <a:extLst>
                    <a:ext uri="{9D8B030D-6E8A-4147-A177-3AD203B41FA5}">
                      <a16:colId xmlns:a16="http://schemas.microsoft.com/office/drawing/2014/main" val="20001"/>
                    </a:ext>
                  </a:extLst>
                </a:gridCol>
                <a:gridCol w="3128635">
                  <a:extLst>
                    <a:ext uri="{9D8B030D-6E8A-4147-A177-3AD203B41FA5}">
                      <a16:colId xmlns:a16="http://schemas.microsoft.com/office/drawing/2014/main" val="20002"/>
                    </a:ext>
                  </a:extLst>
                </a:gridCol>
                <a:gridCol w="1616947">
                  <a:extLst>
                    <a:ext uri="{9D8B030D-6E8A-4147-A177-3AD203B41FA5}">
                      <a16:colId xmlns:a16="http://schemas.microsoft.com/office/drawing/2014/main" val="20003"/>
                    </a:ext>
                  </a:extLst>
                </a:gridCol>
              </a:tblGrid>
              <a:tr h="1317314">
                <a:tc>
                  <a:txBody>
                    <a:bodyPr/>
                    <a:lstStyle/>
                    <a:p>
                      <a:pPr algn="ctr">
                        <a:lnSpc>
                          <a:spcPts val="2240"/>
                        </a:lnSpc>
                        <a:defRPr/>
                      </a:pPr>
                      <a:r>
                        <a:rPr lang="en-US" sz="1600">
                          <a:solidFill>
                            <a:srgbClr val="000000"/>
                          </a:solidFill>
                          <a:latin typeface="TT Rounds Condensed Bold"/>
                        </a:rPr>
                        <a:t>Allele</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99ACFF"/>
                    </a:solidFill>
                  </a:tcPr>
                </a:tc>
                <a:tc>
                  <a:txBody>
                    <a:bodyPr/>
                    <a:lstStyle/>
                    <a:p>
                      <a:pPr algn="ctr">
                        <a:lnSpc>
                          <a:spcPts val="2240"/>
                        </a:lnSpc>
                        <a:defRPr/>
                      </a:pPr>
                      <a:r>
                        <a:rPr lang="en-US" sz="1600">
                          <a:solidFill>
                            <a:srgbClr val="000000"/>
                          </a:solidFill>
                          <a:latin typeface="TT Rounds Condensed Bold"/>
                        </a:rPr>
                        <a:t>Ethnic group</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99ACFF"/>
                    </a:solidFill>
                  </a:tcPr>
                </a:tc>
                <a:tc>
                  <a:txBody>
                    <a:bodyPr/>
                    <a:lstStyle/>
                    <a:p>
                      <a:pPr algn="ctr">
                        <a:lnSpc>
                          <a:spcPts val="2240"/>
                        </a:lnSpc>
                        <a:defRPr/>
                      </a:pPr>
                      <a:r>
                        <a:rPr lang="en-US" sz="1600">
                          <a:solidFill>
                            <a:srgbClr val="000000"/>
                          </a:solidFill>
                          <a:latin typeface="TT Rounds Condensed Bold"/>
                        </a:rPr>
                        <a:t>Presence</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99ACFF"/>
                    </a:solidFill>
                  </a:tcPr>
                </a:tc>
                <a:tc>
                  <a:txBody>
                    <a:bodyPr/>
                    <a:lstStyle/>
                    <a:p>
                      <a:pPr algn="ctr">
                        <a:lnSpc>
                          <a:spcPts val="2240"/>
                        </a:lnSpc>
                        <a:defRPr/>
                      </a:pPr>
                      <a:r>
                        <a:rPr lang="en-US" sz="1600">
                          <a:solidFill>
                            <a:srgbClr val="000000"/>
                          </a:solidFill>
                          <a:latin typeface="TT Rounds Condensed Bold"/>
                        </a:rPr>
                        <a:t>Protection against alcoholism</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99ACFF"/>
                    </a:solidFill>
                  </a:tcPr>
                </a:tc>
                <a:extLst>
                  <a:ext uri="{0D108BD9-81ED-4DB2-BD59-A6C34878D82A}">
                    <a16:rowId xmlns:a16="http://schemas.microsoft.com/office/drawing/2014/main" val="10000"/>
                  </a:ext>
                </a:extLst>
              </a:tr>
              <a:tr h="680612">
                <a:tc>
                  <a:txBody>
                    <a:bodyPr/>
                    <a:lstStyle/>
                    <a:p>
                      <a:pPr marL="345441" lvl="1" indent="-172721" algn="ctr">
                        <a:lnSpc>
                          <a:spcPts val="2240"/>
                        </a:lnSpc>
                        <a:buFont typeface="Arial"/>
                        <a:buChar char="•"/>
                        <a:defRPr/>
                      </a:pPr>
                      <a:r>
                        <a:rPr lang="en-US" sz="1600">
                          <a:solidFill>
                            <a:srgbClr val="000000"/>
                          </a:solidFill>
                          <a:latin typeface="TT Rounds Condensed Bold"/>
                        </a:rPr>
                        <a:t>ADH1B*2</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CDD6FF"/>
                    </a:solidFill>
                  </a:tcPr>
                </a:tc>
                <a:tc>
                  <a:txBody>
                    <a:bodyPr/>
                    <a:lstStyle/>
                    <a:p>
                      <a:pPr algn="ctr">
                        <a:lnSpc>
                          <a:spcPts val="2240"/>
                        </a:lnSpc>
                        <a:defRPr/>
                      </a:pPr>
                      <a:r>
                        <a:rPr lang="en-US" sz="1600">
                          <a:solidFill>
                            <a:srgbClr val="000000"/>
                          </a:solidFill>
                          <a:latin typeface="TT Rounds Condensed"/>
                        </a:rPr>
                        <a:t>European or African</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tc>
                  <a:txBody>
                    <a:bodyPr/>
                    <a:lstStyle/>
                    <a:p>
                      <a:pPr algn="ctr">
                        <a:lnSpc>
                          <a:spcPts val="2240"/>
                        </a:lnSpc>
                        <a:defRPr/>
                      </a:pPr>
                      <a:r>
                        <a:rPr lang="en-US" sz="1600">
                          <a:solidFill>
                            <a:srgbClr val="000000"/>
                          </a:solidFill>
                          <a:latin typeface="TT Rounds Condensed"/>
                        </a:rPr>
                        <a:t>not very common </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tc>
                  <a:txBody>
                    <a:bodyPr/>
                    <a:lstStyle/>
                    <a:p>
                      <a:pPr algn="ctr">
                        <a:lnSpc>
                          <a:spcPts val="2240"/>
                        </a:lnSpc>
                        <a:defRPr/>
                      </a:pPr>
                      <a:r>
                        <a:rPr lang="en-US" sz="1600">
                          <a:solidFill>
                            <a:srgbClr val="000000"/>
                          </a:solidFill>
                          <a:latin typeface="TT Rounds Condensed"/>
                        </a:rPr>
                        <a:t>yes</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extLst>
                  <a:ext uri="{0D108BD9-81ED-4DB2-BD59-A6C34878D82A}">
                    <a16:rowId xmlns:a16="http://schemas.microsoft.com/office/drawing/2014/main" val="10001"/>
                  </a:ext>
                </a:extLst>
              </a:tr>
              <a:tr h="680612">
                <a:tc>
                  <a:txBody>
                    <a:bodyPr/>
                    <a:lstStyle/>
                    <a:p>
                      <a:pPr algn="ctr">
                        <a:lnSpc>
                          <a:spcPts val="2240"/>
                        </a:lnSpc>
                        <a:defRPr/>
                      </a:pP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CDD6FF"/>
                    </a:solidFill>
                  </a:tcPr>
                </a:tc>
                <a:tc>
                  <a:txBody>
                    <a:bodyPr/>
                    <a:lstStyle/>
                    <a:p>
                      <a:pPr algn="ctr">
                        <a:lnSpc>
                          <a:spcPts val="2240"/>
                        </a:lnSpc>
                        <a:defRPr/>
                      </a:pPr>
                      <a:r>
                        <a:rPr lang="en-US" sz="1600">
                          <a:solidFill>
                            <a:srgbClr val="000000"/>
                          </a:solidFill>
                          <a:latin typeface="TT Rounds Condensed"/>
                        </a:rPr>
                        <a:t>Jewish </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tc>
                  <a:txBody>
                    <a:bodyPr/>
                    <a:lstStyle/>
                    <a:p>
                      <a:pPr algn="ctr">
                        <a:lnSpc>
                          <a:spcPts val="2240"/>
                        </a:lnSpc>
                        <a:defRPr/>
                      </a:pPr>
                      <a:r>
                        <a:rPr lang="en-US" sz="1600">
                          <a:solidFill>
                            <a:srgbClr val="000000"/>
                          </a:solidFill>
                          <a:latin typeface="TT Rounds Condensed"/>
                        </a:rPr>
                        <a:t>moderate frequencies</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tc>
                  <a:txBody>
                    <a:bodyPr/>
                    <a:lstStyle/>
                    <a:p>
                      <a:pPr algn="ctr">
                        <a:lnSpc>
                          <a:spcPts val="2240"/>
                        </a:lnSpc>
                        <a:defRPr/>
                      </a:pPr>
                      <a:r>
                        <a:rPr lang="en-US" sz="1600">
                          <a:solidFill>
                            <a:srgbClr val="000000"/>
                          </a:solidFill>
                          <a:latin typeface="TT Rounds Condensed"/>
                        </a:rPr>
                        <a:t>yes</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extLst>
                  <a:ext uri="{0D108BD9-81ED-4DB2-BD59-A6C34878D82A}">
                    <a16:rowId xmlns:a16="http://schemas.microsoft.com/office/drawing/2014/main" val="10002"/>
                  </a:ext>
                </a:extLst>
              </a:tr>
              <a:tr h="680612">
                <a:tc>
                  <a:txBody>
                    <a:bodyPr/>
                    <a:lstStyle/>
                    <a:p>
                      <a:pPr algn="ctr">
                        <a:lnSpc>
                          <a:spcPts val="2240"/>
                        </a:lnSpc>
                        <a:defRPr/>
                      </a:pP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CDD6FF"/>
                    </a:solidFill>
                  </a:tcPr>
                </a:tc>
                <a:tc>
                  <a:txBody>
                    <a:bodyPr/>
                    <a:lstStyle/>
                    <a:p>
                      <a:pPr algn="ctr">
                        <a:lnSpc>
                          <a:spcPts val="2240"/>
                        </a:lnSpc>
                        <a:defRPr/>
                      </a:pPr>
                      <a:r>
                        <a:rPr lang="en-US" sz="1600">
                          <a:solidFill>
                            <a:srgbClr val="000000"/>
                          </a:solidFill>
                          <a:latin typeface="TT Rounds Condensed"/>
                        </a:rPr>
                        <a:t>East Asians</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tc>
                  <a:txBody>
                    <a:bodyPr/>
                    <a:lstStyle/>
                    <a:p>
                      <a:pPr algn="ctr">
                        <a:lnSpc>
                          <a:spcPts val="2240"/>
                        </a:lnSpc>
                        <a:defRPr/>
                      </a:pPr>
                      <a:r>
                        <a:rPr lang="en-US" sz="1600">
                          <a:solidFill>
                            <a:srgbClr val="000000"/>
                          </a:solidFill>
                          <a:latin typeface="TT Rounds Condensed"/>
                        </a:rPr>
                        <a:t>common</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tc>
                  <a:txBody>
                    <a:bodyPr/>
                    <a:lstStyle/>
                    <a:p>
                      <a:pPr algn="ctr">
                        <a:lnSpc>
                          <a:spcPts val="2240"/>
                        </a:lnSpc>
                        <a:defRPr/>
                      </a:pPr>
                      <a:r>
                        <a:rPr lang="en-US" sz="1600">
                          <a:solidFill>
                            <a:srgbClr val="000000"/>
                          </a:solidFill>
                          <a:latin typeface="TT Rounds Condensed"/>
                        </a:rPr>
                        <a:t>yes</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extLst>
                  <a:ext uri="{0D108BD9-81ED-4DB2-BD59-A6C34878D82A}">
                    <a16:rowId xmlns:a16="http://schemas.microsoft.com/office/drawing/2014/main" val="10003"/>
                  </a:ext>
                </a:extLst>
              </a:tr>
              <a:tr h="680612">
                <a:tc>
                  <a:txBody>
                    <a:bodyPr/>
                    <a:lstStyle/>
                    <a:p>
                      <a:pPr algn="ctr">
                        <a:lnSpc>
                          <a:spcPts val="2240"/>
                        </a:lnSpc>
                        <a:defRPr/>
                      </a:pPr>
                      <a:r>
                        <a:rPr lang="en-US" sz="1600">
                          <a:solidFill>
                            <a:srgbClr val="000000"/>
                          </a:solidFill>
                          <a:latin typeface="TT Rounds Condensed Bold"/>
                        </a:rPr>
                        <a:t>2. ADH1B*3</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CDD6FF"/>
                    </a:solidFill>
                  </a:tcPr>
                </a:tc>
                <a:tc>
                  <a:txBody>
                    <a:bodyPr/>
                    <a:lstStyle/>
                    <a:p>
                      <a:pPr algn="ctr">
                        <a:lnSpc>
                          <a:spcPts val="2240"/>
                        </a:lnSpc>
                        <a:defRPr/>
                      </a:pPr>
                      <a:r>
                        <a:rPr lang="en-US" sz="1600">
                          <a:solidFill>
                            <a:srgbClr val="000000"/>
                          </a:solidFill>
                          <a:latin typeface="TT Rounds Condensed"/>
                        </a:rPr>
                        <a:t>Exclusively in Blacks</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tc>
                  <a:txBody>
                    <a:bodyPr/>
                    <a:lstStyle/>
                    <a:p>
                      <a:pPr algn="ctr">
                        <a:lnSpc>
                          <a:spcPts val="2240"/>
                        </a:lnSpc>
                        <a:defRPr/>
                      </a:pPr>
                      <a:r>
                        <a:rPr lang="en-US" sz="1600">
                          <a:solidFill>
                            <a:srgbClr val="000000"/>
                          </a:solidFill>
                          <a:latin typeface="TT Rounds Condensed"/>
                        </a:rPr>
                        <a:t>common</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tc>
                  <a:txBody>
                    <a:bodyPr/>
                    <a:lstStyle/>
                    <a:p>
                      <a:pPr algn="ctr">
                        <a:lnSpc>
                          <a:spcPts val="2240"/>
                        </a:lnSpc>
                        <a:defRPr/>
                      </a:pPr>
                      <a:r>
                        <a:rPr lang="en-US" sz="1600">
                          <a:solidFill>
                            <a:srgbClr val="000000"/>
                          </a:solidFill>
                          <a:latin typeface="TT Rounds Condensed"/>
                        </a:rPr>
                        <a:t>yes</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extLst>
                  <a:ext uri="{0D108BD9-81ED-4DB2-BD59-A6C34878D82A}">
                    <a16:rowId xmlns:a16="http://schemas.microsoft.com/office/drawing/2014/main" val="10004"/>
                  </a:ext>
                </a:extLst>
              </a:tr>
              <a:tr h="998963">
                <a:tc>
                  <a:txBody>
                    <a:bodyPr/>
                    <a:lstStyle/>
                    <a:p>
                      <a:pPr algn="ctr">
                        <a:lnSpc>
                          <a:spcPts val="2240"/>
                        </a:lnSpc>
                        <a:defRPr/>
                      </a:pP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CDD6FF"/>
                    </a:solidFill>
                  </a:tcPr>
                </a:tc>
                <a:tc>
                  <a:txBody>
                    <a:bodyPr/>
                    <a:lstStyle/>
                    <a:p>
                      <a:pPr algn="ctr">
                        <a:lnSpc>
                          <a:spcPts val="2240"/>
                        </a:lnSpc>
                        <a:defRPr/>
                      </a:pPr>
                      <a:r>
                        <a:rPr lang="en-US" sz="1600">
                          <a:solidFill>
                            <a:srgbClr val="000000"/>
                          </a:solidFill>
                          <a:latin typeface="TT Rounds Condensed"/>
                        </a:rPr>
                        <a:t>Southwest California Indians</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tc>
                  <a:txBody>
                    <a:bodyPr/>
                    <a:lstStyle/>
                    <a:p>
                      <a:pPr algn="ctr">
                        <a:lnSpc>
                          <a:spcPts val="2240"/>
                        </a:lnSpc>
                        <a:defRPr/>
                      </a:pPr>
                      <a:r>
                        <a:rPr lang="en-US" sz="1600">
                          <a:solidFill>
                            <a:srgbClr val="000000"/>
                          </a:solidFill>
                          <a:latin typeface="TT Rounds Condensed"/>
                        </a:rPr>
                        <a:t>common</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tc>
                  <a:txBody>
                    <a:bodyPr/>
                    <a:lstStyle/>
                    <a:p>
                      <a:pPr algn="ctr">
                        <a:lnSpc>
                          <a:spcPts val="2240"/>
                        </a:lnSpc>
                        <a:defRPr/>
                      </a:pPr>
                      <a:r>
                        <a:rPr lang="en-US" sz="1600">
                          <a:solidFill>
                            <a:srgbClr val="000000"/>
                          </a:solidFill>
                          <a:latin typeface="TT Rounds Condensed"/>
                        </a:rPr>
                        <a:t>yes</a:t>
                      </a:r>
                      <a:endParaRPr lang="en-US" sz="1100"/>
                    </a:p>
                  </a:txBody>
                  <a:tcPr marL="133350" marR="133350" marT="133350" marB="13335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E3E8FF"/>
                    </a:solidFill>
                  </a:tcPr>
                </a:tc>
                <a:extLst>
                  <a:ext uri="{0D108BD9-81ED-4DB2-BD59-A6C34878D82A}">
                    <a16:rowId xmlns:a16="http://schemas.microsoft.com/office/drawing/2014/main" val="10005"/>
                  </a:ext>
                </a:extLst>
              </a:tr>
            </a:tbl>
          </a:graphicData>
        </a:graphic>
      </p:graphicFrame>
      <p:sp>
        <p:nvSpPr>
          <p:cNvPr id="3" name="TextBox 3"/>
          <p:cNvSpPr txBox="1"/>
          <p:nvPr/>
        </p:nvSpPr>
        <p:spPr>
          <a:xfrm>
            <a:off x="460167" y="5718810"/>
            <a:ext cx="9175289" cy="1238250"/>
          </a:xfrm>
          <a:prstGeom prst="rect">
            <a:avLst/>
          </a:prstGeom>
        </p:spPr>
        <p:txBody>
          <a:bodyPr wrap="square" lIns="0" tIns="0" rIns="0" bIns="0" rtlCol="0" anchor="t">
            <a:spAutoFit/>
          </a:bodyPr>
          <a:lstStyle/>
          <a:p>
            <a:pPr marL="431801" lvl="1" indent="-215900" algn="just">
              <a:lnSpc>
                <a:spcPts val="2400"/>
              </a:lnSpc>
              <a:spcBef>
                <a:spcPct val="0"/>
              </a:spcBef>
              <a:buFont typeface="Arial"/>
              <a:buChar char="•"/>
            </a:pPr>
            <a:r>
              <a:rPr lang="en-US" sz="2000" spc="18" dirty="0">
                <a:solidFill>
                  <a:srgbClr val="8F6152"/>
                </a:solidFill>
                <a:latin typeface="TT Rounds Condensed Bold"/>
              </a:rPr>
              <a:t>ADH1C*2 allele </a:t>
            </a:r>
            <a:r>
              <a:rPr lang="en-US" sz="2000" spc="18" dirty="0">
                <a:solidFill>
                  <a:srgbClr val="000000"/>
                </a:solidFill>
                <a:latin typeface="TT Rounds Condensed"/>
              </a:rPr>
              <a:t>is associated with a slightly reduced oxidizing capacity</a:t>
            </a:r>
          </a:p>
          <a:p>
            <a:pPr marL="431801" lvl="1" indent="-215900" algn="just">
              <a:lnSpc>
                <a:spcPts val="2400"/>
              </a:lnSpc>
              <a:spcBef>
                <a:spcPct val="0"/>
              </a:spcBef>
              <a:buFont typeface="Arial"/>
              <a:buChar char="•"/>
            </a:pPr>
            <a:r>
              <a:rPr lang="en-US" sz="2000" spc="18" dirty="0">
                <a:solidFill>
                  <a:srgbClr val="8F6152"/>
                </a:solidFill>
                <a:latin typeface="TT Rounds Condensed Bold"/>
              </a:rPr>
              <a:t>ADH1B*2 and ADH1B*3 alleles</a:t>
            </a:r>
            <a:r>
              <a:rPr lang="en-US" sz="2000" spc="18" dirty="0">
                <a:solidFill>
                  <a:srgbClr val="000000"/>
                </a:solidFill>
                <a:latin typeface="TT Rounds Condensed"/>
              </a:rPr>
              <a:t> are associated with a substantially higher oxidative capacity (i.e., more rapid ethanol oxidation to acetaldehyde) leading to protection against alcoholism.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1478</Words>
  <Application>Microsoft Office PowerPoint</Application>
  <PresentationFormat>Custom</PresentationFormat>
  <Paragraphs>146</Paragraphs>
  <Slides>32</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32</vt:i4>
      </vt:variant>
    </vt:vector>
  </HeadingPairs>
  <TitlesOfParts>
    <vt:vector size="48" baseType="lpstr">
      <vt:lpstr>Abril Fatface</vt:lpstr>
      <vt:lpstr>Arial</vt:lpstr>
      <vt:lpstr>Abril Fatface Italics</vt:lpstr>
      <vt:lpstr>Times New Roman Bold</vt:lpstr>
      <vt:lpstr>Baskerville Display PT Bold</vt:lpstr>
      <vt:lpstr>TT Rounds Condensed</vt:lpstr>
      <vt:lpstr>Times New Roman</vt:lpstr>
      <vt:lpstr>Arimo Bold</vt:lpstr>
      <vt:lpstr>Helveticish Bold</vt:lpstr>
      <vt:lpstr>Helveticish</vt:lpstr>
      <vt:lpstr>TT Rounds Condensed Italics</vt:lpstr>
      <vt:lpstr>Calibri</vt:lpstr>
      <vt:lpstr>Arimo</vt:lpstr>
      <vt:lpstr>TT Rounds Condensed Bold Italics</vt:lpstr>
      <vt:lpstr>TT Rounds Condensed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III Polymorphism.pptx</dc:title>
  <cp:lastModifiedBy>aya mohosman</cp:lastModifiedBy>
  <cp:revision>1</cp:revision>
  <dcterms:created xsi:type="dcterms:W3CDTF">2006-08-16T00:00:00Z</dcterms:created>
  <dcterms:modified xsi:type="dcterms:W3CDTF">2023-11-29T15:53:03Z</dcterms:modified>
  <dc:identifier>DAF0_Zp-5Zk</dc:identifier>
</cp:coreProperties>
</file>