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24384000" cy="13716000"/>
  <p:notesSz cx="68580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EFAFB233-063F-42B5-8137-9DF3F51BA10A}">
      <p15:sldGuideLst xmlns:p15="http://schemas.microsoft.com/office/powerpoint/2012/main">
        <p15:guide id="1" pos="7680">
          <p15:clr>
            <a:srgbClr val="A4A3A4"/>
          </p15:clr>
        </p15:guide>
        <p15:guide id="2" orient="horz" pos="4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3C2611-4C71-4FC5-86AE-919BDF0F9419}">
  <a:tblStyle styleId="{4C3C2611-4C71-4FC5-86AE-919BDF0F9419}" styleName="">
    <a:wholeTbl>
      <a:tcTxStyle>
        <a:fontRef idx="major">
          <a:srgbClr val="000000"/>
        </a:fontRef>
        <a:srgbClr val="000000"/>
      </a:tcTxStyle>
      <a:tcStyle>
        <a:tcBdr>
          <a:left>
            <a:ln w="12700">
              <a:solidFill>
                <a:srgbClr val="000000"/>
              </a:solidFill>
            </a:ln>
          </a:left>
          <a:right>
            <a:ln w="12700">
              <a:solidFill>
                <a:srgbClr val="000000"/>
              </a:solidFill>
            </a:ln>
          </a:right>
          <a:top>
            <a:ln w="12700">
              <a:solidFill>
                <a:srgbClr val="000000"/>
              </a:solidFill>
            </a:ln>
          </a:top>
          <a:bottom>
            <a:ln w="12700">
              <a:solidFill>
                <a:srgbClr val="000000"/>
              </a:solidFill>
            </a:ln>
          </a:bottom>
          <a:insideH>
            <a:ln w="12700">
              <a:solidFill>
                <a:srgbClr val="000000"/>
              </a:solidFill>
            </a:ln>
          </a:insideH>
          <a:insideV>
            <a:ln w="12700">
              <a:solidFill>
                <a:srgbClr val="000000"/>
              </a:solidFill>
            </a:ln>
          </a:insideV>
        </a:tcBdr>
        <a:fill>
          <a:noFill/>
        </a:fill>
      </a:tcStyle>
    </a:wholeTbl>
    <a:band1H>
      <a:tcStyle>
        <a:tcBdr/>
      </a:tcStyle>
    </a:band1H>
    <a:band2H>
      <a:tcStyle>
        <a:tcBdr/>
        <a:fill>
          <a:solidFill>
            <a:srgbClr val="A9A9A9"/>
          </a:solidFill>
        </a:fill>
      </a:tcStyle>
    </a:band2H>
    <a:band1V>
      <a:tcStyle>
        <a:tcBdr/>
      </a:tcStyle>
    </a:band1V>
    <a:band2V>
      <a:tcStyle>
        <a:tcBdr/>
      </a:tcStyle>
    </a:band2V>
    <a:lastCol>
      <a:tcStyle>
        <a:tcBdr/>
      </a:tcStyle>
    </a:lastCol>
    <a:firstCol>
      <a:tcTxStyle b="on" i="off">
        <a:srgbClr val="000000"/>
      </a:tcTxStyle>
      <a:tcStyle>
        <a:tcBdr>
          <a:left>
            <a:ln w="12700">
              <a:solidFill>
                <a:srgbClr val="000000"/>
              </a:solidFill>
            </a:ln>
          </a:left>
          <a:right>
            <a:ln w="38100">
              <a:solidFill>
                <a:srgbClr val="000000"/>
              </a:solidFill>
            </a:ln>
          </a:right>
          <a:top>
            <a:ln w="12700">
              <a:solidFill>
                <a:srgbClr val="000000"/>
              </a:solidFill>
            </a:ln>
          </a:top>
          <a:bottom>
            <a:ln w="12700">
              <a:solidFill>
                <a:srgbClr val="000000"/>
              </a:solidFill>
            </a:ln>
          </a:bottom>
        </a:tcBdr>
        <a:fill>
          <a:noFill/>
        </a:fill>
      </a:tcStyle>
    </a:firstCol>
    <a:lastRow>
      <a:tcTxStyle b="on" i="off">
        <a:srgbClr val="000000"/>
      </a:tcTxStyle>
      <a:tcStyle>
        <a:tcBdr>
          <a:left>
            <a:ln w="12700">
              <a:solidFill>
                <a:srgbClr val="000000"/>
              </a:solidFill>
            </a:ln>
          </a:left>
          <a:right>
            <a:ln w="12700">
              <a:solidFill>
                <a:srgbClr val="000000"/>
              </a:solidFill>
            </a:ln>
          </a:right>
          <a:top>
            <a:ln w="38100">
              <a:solidFill>
                <a:srgbClr val="000000"/>
              </a:solidFill>
            </a:ln>
          </a:top>
          <a:bottom>
            <a:ln w="12700">
              <a:solidFill>
                <a:srgbClr val="000000"/>
              </a:solidFill>
            </a:ln>
          </a:bottom>
        </a:tcBdr>
        <a:fill>
          <a:noFill/>
        </a:fill>
      </a:tcStyle>
    </a:lastRow>
    <a:seCell>
      <a:tcStyle>
        <a:tcBdr/>
      </a:tcStyle>
    </a:seCell>
    <a:swCell>
      <a:tcStyle>
        <a:tcBdr/>
      </a:tcStyle>
    </a:swCell>
    <a:firstRow>
      <a:tcTxStyle b="on" i="off">
        <a:srgbClr val="000000"/>
      </a:tcTxStyle>
      <a:tcStyle>
        <a:tcBdr>
          <a:left>
            <a:ln w="12700">
              <a:solidFill>
                <a:srgbClr val="000000"/>
              </a:solidFill>
            </a:ln>
          </a:left>
          <a:right>
            <a:ln w="12700">
              <a:solidFill>
                <a:srgbClr val="000000"/>
              </a:solidFill>
            </a:ln>
          </a:right>
          <a:top>
            <a:ln w="12700">
              <a:solidFill>
                <a:srgbClr val="000000"/>
              </a:solidFill>
            </a:ln>
          </a:top>
          <a:bottom>
            <a:ln w="38100">
              <a:solidFill>
                <a:srgbClr val="000000"/>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p:restoredTop sz="94626"/>
  </p:normalViewPr>
  <p:slideViewPr>
    <p:cSldViewPr snapToGrid="0">
      <p:cViewPr>
        <p:scale>
          <a:sx n="38" d="100"/>
          <a:sy n="38" d="100"/>
        </p:scale>
        <p:origin x="2496" y="1160"/>
      </p:cViewPr>
      <p:guideLst>
        <p:guide pos="7680"/>
        <p:guide orient="horz" pos="43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140" name="Shape 140"/>
          <p:cNvSpPr>
            <a:spLocks noGrp="1" noRot="1" noChangeAspect="1"/>
          </p:cNvSpPr>
          <p:nvPr>
            <p:ph type="sldImg"/>
          </p:nvPr>
        </p:nvSpPr>
        <p:spPr bwMode="auto">
          <a:xfrm>
            <a:off x="1143000" y="685800"/>
            <a:ext cx="4572000" cy="3429000"/>
          </a:xfrm>
          <a:prstGeom prst="rect">
            <a:avLst/>
          </a:prstGeom>
        </p:spPr>
        <p:txBody>
          <a:bodyPr/>
          <a:lstStyle/>
          <a:p>
            <a:pPr>
              <a:defRPr/>
            </a:pPr>
            <a:endParaRPr/>
          </a:p>
        </p:txBody>
      </p:sp>
      <p:sp>
        <p:nvSpPr>
          <p:cNvPr id="141" name="Shape 141"/>
          <p:cNvSpPr>
            <a:spLocks noGrp="1"/>
          </p:cNvSpPr>
          <p:nvPr>
            <p:ph type="body" sz="quarter" idx="1"/>
          </p:nvPr>
        </p:nvSpPr>
        <p:spPr bwMode="auto">
          <a:xfrm>
            <a:off x="914400" y="4343400"/>
            <a:ext cx="5029200" cy="4114800"/>
          </a:xfrm>
          <a:prstGeom prst="rect">
            <a:avLst/>
          </a:prstGeom>
        </p:spPr>
        <p:txBody>
          <a:bodyPr/>
          <a:lstStyle/>
          <a:p>
            <a:pPr>
              <a:defRPr/>
            </a:pPr>
            <a:endParaRPr/>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defRPr>
    </a:lvl1pPr>
    <a:lvl2pPr indent="228600" defTabSz="457200">
      <a:lnSpc>
        <a:spcPct val="117999"/>
      </a:lnSpc>
      <a:defRPr sz="2200">
        <a:latin typeface="Helvetica Neue"/>
        <a:ea typeface="Helvetica Neue"/>
        <a:cs typeface="Helvetica Neue"/>
      </a:defRPr>
    </a:lvl2pPr>
    <a:lvl3pPr indent="457200" defTabSz="457200">
      <a:lnSpc>
        <a:spcPct val="117999"/>
      </a:lnSpc>
      <a:defRPr sz="2200">
        <a:latin typeface="Helvetica Neue"/>
        <a:ea typeface="Helvetica Neue"/>
        <a:cs typeface="Helvetica Neue"/>
      </a:defRPr>
    </a:lvl3pPr>
    <a:lvl4pPr indent="685800" defTabSz="457200">
      <a:lnSpc>
        <a:spcPct val="117999"/>
      </a:lnSpc>
      <a:defRPr sz="2200">
        <a:latin typeface="Helvetica Neue"/>
        <a:ea typeface="Helvetica Neue"/>
        <a:cs typeface="Helvetica Neue"/>
      </a:defRPr>
    </a:lvl4pPr>
    <a:lvl5pPr indent="914400" defTabSz="457200">
      <a:lnSpc>
        <a:spcPct val="117999"/>
      </a:lnSpc>
      <a:defRPr sz="2200">
        <a:latin typeface="Helvetica Neue"/>
        <a:ea typeface="Helvetica Neue"/>
        <a:cs typeface="Helvetica Neue"/>
      </a:defRPr>
    </a:lvl5pPr>
    <a:lvl6pPr indent="1143000" defTabSz="457200">
      <a:lnSpc>
        <a:spcPct val="117999"/>
      </a:lnSpc>
      <a:defRPr sz="2200">
        <a:latin typeface="Helvetica Neue"/>
        <a:ea typeface="Helvetica Neue"/>
        <a:cs typeface="Helvetica Neue"/>
      </a:defRPr>
    </a:lvl6pPr>
    <a:lvl7pPr indent="1371600" defTabSz="457200">
      <a:lnSpc>
        <a:spcPct val="117999"/>
      </a:lnSpc>
      <a:defRPr sz="2200">
        <a:latin typeface="Helvetica Neue"/>
        <a:ea typeface="Helvetica Neue"/>
        <a:cs typeface="Helvetica Neue"/>
      </a:defRPr>
    </a:lvl7pPr>
    <a:lvl8pPr indent="1600200" defTabSz="457200">
      <a:lnSpc>
        <a:spcPct val="117999"/>
      </a:lnSpc>
      <a:defRPr sz="2200">
        <a:latin typeface="Helvetica Neue"/>
        <a:ea typeface="Helvetica Neue"/>
        <a:cs typeface="Helvetica Neue"/>
      </a:defRPr>
    </a:lvl8pPr>
    <a:lvl9pPr indent="1828800" defTabSz="457200">
      <a:lnSpc>
        <a:spcPct val="117999"/>
      </a:lnSpc>
      <a:defRPr sz="2200">
        <a:latin typeface="Helvetica Neue"/>
        <a:ea typeface="Helvetica Neue"/>
        <a:cs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381000" y="685800"/>
            <a:ext cx="6096000" cy="3429000"/>
          </a:xfrm>
        </p:spPr>
      </p:sp>
      <p:sp>
        <p:nvSpPr>
          <p:cNvPr id="3" name="Notizenplatzhalter 2"/>
          <p:cNvSpPr>
            <a:spLocks noGrp="1"/>
          </p:cNvSpPr>
          <p:nvPr>
            <p:ph type="body" idx="1"/>
          </p:nvPr>
        </p:nvSpPr>
        <p:spPr bwMode="auto"/>
        <p:txBody>
          <a:bodyPr/>
          <a:lstStyle/>
          <a:p>
            <a:pPr>
              <a:defRPr/>
            </a:pPr>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81000" y="685800"/>
            <a:ext cx="6096000" cy="3429000"/>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53CEE3E-4A0F-D8FA-268D-5102F8F98F30}" type="slidenum">
              <a:rPr/>
              <a:t>1</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81000" y="685800"/>
            <a:ext cx="6096000" cy="3429000"/>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C9BA048-CEAA-5CED-4467-AFAC82DE3518}" type="slidenum">
              <a:rPr/>
              <a:t>2</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81000" y="685800"/>
            <a:ext cx="6096000" cy="3429000"/>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72E03D9-D320-F56C-F243-CAAF490D4106}" type="slidenum">
              <a:rPr/>
              <a:t>3</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81000" y="685800"/>
            <a:ext cx="6096000" cy="3429000"/>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E4CEBC20-74E9-10AB-1EDE-56F225CBE9F7}" type="slidenum">
              <a:rPr/>
              <a:t>4</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381000" y="685800"/>
            <a:ext cx="6096000" cy="3429000"/>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EC9110A-62BA-6BB8-4855-126F41B8AB4A}" type="slidenum">
              <a:rPr/>
              <a:t>5</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381000" y="685800"/>
            <a:ext cx="6096000" cy="3429000"/>
          </a:xfrm>
        </p:spPr>
      </p:sp>
      <p:sp>
        <p:nvSpPr>
          <p:cNvPr id="3" name="Notizenplatzhalter 2"/>
          <p:cNvSpPr>
            <a:spLocks noGrp="1"/>
          </p:cNvSpPr>
          <p:nvPr>
            <p:ph type="body" idx="1"/>
          </p:nvPr>
        </p:nvSpPr>
        <p:spPr bwMode="auto"/>
        <p:txBody>
          <a:bodyPr/>
          <a:lstStyle/>
          <a:p>
            <a:pPr>
              <a:defRPr/>
            </a:pPr>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x" userDrawn="1">
  <p:cSld name="Head">
    <p:spTree>
      <p:nvGrpSpPr>
        <p:cNvPr id="1" name=""/>
        <p:cNvGrpSpPr/>
        <p:nvPr/>
      </p:nvGrpSpPr>
      <p:grpSpPr bwMode="auto">
        <a:xfrm>
          <a:off x="0" y="0"/>
          <a:ext cx="0" cy="0"/>
          <a:chOff x="0" y="0"/>
          <a:chExt cx="0" cy="0"/>
        </a:xfrm>
      </p:grpSpPr>
      <p:sp>
        <p:nvSpPr>
          <p:cNvPr id="16" name="Folientitel"/>
          <p:cNvSpPr txBox="1">
            <a:spLocks noGrp="1"/>
          </p:cNvSpPr>
          <p:nvPr>
            <p:ph type="title" hasCustomPrompt="1"/>
          </p:nvPr>
        </p:nvSpPr>
        <p:spPr bwMode="auto">
          <a:prstGeom prst="rect">
            <a:avLst/>
          </a:prstGeom>
        </p:spPr>
        <p:txBody>
          <a:bodyPr/>
          <a:lstStyle/>
          <a:p>
            <a:pPr>
              <a:defRPr/>
            </a:pPr>
            <a:r>
              <a:t>Folientitel</a:t>
            </a:r>
          </a:p>
        </p:txBody>
      </p:sp>
      <p:sp>
        <p:nvSpPr>
          <p:cNvPr id="17" name="Foliennummer"/>
          <p:cNvSpPr txBox="1">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x" userDrawn="1">
  <p:cSld name="Titel &amp; Punkte">
    <p:spTree>
      <p:nvGrpSpPr>
        <p:cNvPr id="1" name=""/>
        <p:cNvGrpSpPr/>
        <p:nvPr/>
      </p:nvGrpSpPr>
      <p:grpSpPr bwMode="auto">
        <a:xfrm>
          <a:off x="0" y="0"/>
          <a:ext cx="0" cy="0"/>
          <a:chOff x="0" y="0"/>
          <a:chExt cx="0" cy="0"/>
        </a:xfrm>
      </p:grpSpPr>
      <p:sp>
        <p:nvSpPr>
          <p:cNvPr id="24" name="Textebene 1…"/>
          <p:cNvSpPr txBox="1">
            <a:spLocks noGrp="1"/>
          </p:cNvSpPr>
          <p:nvPr>
            <p:ph type="body" sz="half" idx="1" hasCustomPrompt="1"/>
          </p:nvPr>
        </p:nvSpPr>
        <p:spPr bwMode="auto">
          <a:xfrm>
            <a:off x="2549323" y="5130800"/>
            <a:ext cx="9707298" cy="8432800"/>
          </a:xfrm>
          <a:prstGeom prst="rect">
            <a:avLst/>
          </a:prstGeom>
        </p:spPr>
        <p:txBody>
          <a:bodyPr/>
          <a:lstStyle>
            <a:lvl1pPr>
              <a:defRPr>
                <a:latin typeface="+mj-lt"/>
                <a:ea typeface="Helvetica Neue"/>
                <a:cs typeface="Helvetica Neue"/>
              </a:defRPr>
            </a:lvl1pPr>
            <a:lvl2pPr>
              <a:defRPr>
                <a:latin typeface="+mj-lt"/>
                <a:ea typeface="Helvetica Neue"/>
                <a:cs typeface="Helvetica Neue"/>
              </a:defRPr>
            </a:lvl2pPr>
            <a:lvl3pPr>
              <a:defRPr>
                <a:latin typeface="+mj-lt"/>
                <a:ea typeface="Helvetica Neue"/>
                <a:cs typeface="Helvetica Neue"/>
              </a:defRPr>
            </a:lvl3pPr>
            <a:lvl4pPr>
              <a:defRPr>
                <a:latin typeface="+mj-lt"/>
                <a:ea typeface="Helvetica Neue"/>
                <a:cs typeface="Helvetica Neue"/>
              </a:defRPr>
            </a:lvl4pPr>
            <a:lvl5pPr>
              <a:defRPr>
                <a:latin typeface="+mj-lt"/>
                <a:ea typeface="Helvetica Neue"/>
                <a:cs typeface="Helvetica Neue"/>
              </a:defRPr>
            </a:lvl5pPr>
          </a:lstStyle>
          <a:p>
            <a:pPr>
              <a:defRPr/>
            </a:pPr>
            <a:r>
              <a:t>Text für Folienpunkt</a:t>
            </a:r>
          </a:p>
          <a:p>
            <a:pPr lvl="1">
              <a:defRPr/>
            </a:pPr>
            <a:endParaRPr/>
          </a:p>
          <a:p>
            <a:pPr lvl="2">
              <a:defRPr/>
            </a:pPr>
            <a:endParaRPr/>
          </a:p>
          <a:p>
            <a:pPr lvl="3">
              <a:defRPr/>
            </a:pPr>
            <a:endParaRPr/>
          </a:p>
          <a:p>
            <a:pPr lvl="4">
              <a:defRPr/>
            </a:pPr>
            <a:endParaRPr/>
          </a:p>
        </p:txBody>
      </p:sp>
      <p:pic>
        <p:nvPicPr>
          <p:cNvPr id="25" name="LogosDINInestor.png" descr="LogosDINInestor.png"/>
          <p:cNvPicPr>
            <a:picLocks noChangeAspect="1"/>
          </p:cNvPicPr>
          <p:nvPr/>
        </p:nvPicPr>
        <p:blipFill>
          <a:blip r:embed="rId2"/>
          <a:stretch/>
        </p:blipFill>
        <p:spPr bwMode="auto">
          <a:xfrm>
            <a:off x="41160" y="11894635"/>
            <a:ext cx="6337301" cy="1879601"/>
          </a:xfrm>
          <a:prstGeom prst="rect">
            <a:avLst/>
          </a:prstGeom>
          <a:ln w="12700">
            <a:miter lim="400000"/>
          </a:ln>
        </p:spPr>
      </p:pic>
      <p:sp>
        <p:nvSpPr>
          <p:cNvPr id="29" name="Foliennummer"/>
          <p:cNvSpPr txBox="1">
            <a:spLocks noGrp="1"/>
          </p:cNvSpPr>
          <p:nvPr>
            <p:ph type="sldNum" sz="quarter" idx="2"/>
          </p:nvPr>
        </p:nvSpPr>
        <p:spPr bwMode="auto">
          <a:xfrm>
            <a:off x="6742089" y="13115675"/>
            <a:ext cx="381966" cy="457201"/>
          </a:xfrm>
          <a:prstGeom prst="rect">
            <a:avLst/>
          </a:prstGeom>
        </p:spPr>
        <p:txBody>
          <a:bodyPr/>
          <a:lstStyle/>
          <a:p>
            <a:pPr>
              <a:defRPr/>
            </a:pPr>
            <a:fld id="{86CB4B4D-7CA3-9044-876B-883B54F8677D}" type="slidenum">
              <a:rPr/>
              <a:t>‹Nr.›</a:t>
            </a:fld>
            <a:endParaRPr/>
          </a:p>
        </p:txBody>
      </p:sp>
      <p:sp>
        <p:nvSpPr>
          <p:cNvPr id="30" name="Folientitel"/>
          <p:cNvSpPr txBox="1">
            <a:spLocks noGrp="1"/>
          </p:cNvSpPr>
          <p:nvPr>
            <p:ph type="title" hasCustomPrompt="1"/>
          </p:nvPr>
        </p:nvSpPr>
        <p:spPr bwMode="auto">
          <a:xfrm>
            <a:off x="1270000" y="1003300"/>
            <a:ext cx="21844000" cy="1557437"/>
          </a:xfrm>
          <a:prstGeom prst="rect">
            <a:avLst/>
          </a:prstGeom>
        </p:spPr>
        <p:txBody>
          <a:bodyPr anchor="b"/>
          <a:lstStyle>
            <a:lvl1pPr defTabSz="825500">
              <a:lnSpc>
                <a:spcPct val="80000"/>
              </a:lnSpc>
              <a:defRPr sz="8400" b="0" spc="-251">
                <a:solidFill>
                  <a:srgbClr val="354894"/>
                </a:solidFill>
                <a:latin typeface="+mj-lt"/>
                <a:ea typeface="Helvetica Neue"/>
                <a:cs typeface="Helvetica Neue"/>
              </a:defRPr>
            </a:lvl1pPr>
          </a:lstStyle>
          <a:p>
            <a:pPr>
              <a:defRPr/>
            </a:pPr>
            <a:r>
              <a:t>Folientitel</a:t>
            </a:r>
          </a:p>
        </p:txBody>
      </p:sp>
      <p:sp>
        <p:nvSpPr>
          <p:cNvPr id="31" name="Arbeitsvorbereitung"/>
          <p:cNvSpPr txBox="1">
            <a:spLocks noGrp="1"/>
          </p:cNvSpPr>
          <p:nvPr>
            <p:ph type="body" sz="quarter" idx="21"/>
          </p:nvPr>
        </p:nvSpPr>
        <p:spPr bwMode="auto">
          <a:xfrm>
            <a:off x="1435100" y="3874176"/>
            <a:ext cx="21844000" cy="1016001"/>
          </a:xfrm>
          <a:prstGeom prst="rect">
            <a:avLst/>
          </a:prstGeom>
        </p:spPr>
        <p:txBody>
          <a:bodyPr/>
          <a:lstStyle>
            <a:lvl1pPr marL="0" indent="0" defTabSz="825500">
              <a:spcBef>
                <a:spcPts val="0"/>
              </a:spcBef>
              <a:buClrTx/>
              <a:buSzTx/>
              <a:buNone/>
              <a:defRPr sz="4700">
                <a:solidFill>
                  <a:srgbClr val="C63B87"/>
                </a:solidFill>
                <a:latin typeface="+mj-lt"/>
                <a:ea typeface="Helvetica Neue"/>
                <a:cs typeface="Helvetica Neue"/>
              </a:defRPr>
            </a:lvl1pPr>
          </a:lstStyle>
          <a:p>
            <a:pPr>
              <a:defRPr/>
            </a:pPr>
            <a:r>
              <a:t>Arbeitsvorbereitung</a:t>
            </a:r>
          </a:p>
        </p:txBody>
      </p:sp>
      <p:sp>
        <p:nvSpPr>
          <p:cNvPr id="6" name="Benjamin Slowig &amp; Jeanne Wilbrandt ( &amp; Katarzyna Biernacka) für die UAG Schulungen/Fortbildungen, AG Forschungsdaten (DINI/nestor)"/>
          <p:cNvSpPr txBox="1"/>
          <p:nvPr userDrawn="1"/>
        </p:nvSpPr>
        <p:spPr bwMode="auto">
          <a:xfrm>
            <a:off x="19630018" y="13123702"/>
            <a:ext cx="4592604" cy="441146"/>
          </a:xfrm>
          <a:prstGeom prst="rect">
            <a:avLst/>
          </a:prstGeom>
          <a:ln w="12700">
            <a:miter lim="400000"/>
          </a:ln>
        </p:spPr>
        <p:txBody>
          <a:bodyPr wrap="none" lIns="50800" tIns="50800" rIns="50800" bIns="50800" anchor="ctr">
            <a:spAutoFit/>
          </a:bodyPr>
          <a:lstStyle>
            <a:lvl1pPr algn="r">
              <a:defRPr sz="2200">
                <a:solidFill>
                  <a:srgbClr val="7BB884"/>
                </a:solidFill>
                <a:latin typeface="Source Sans Pro Light"/>
                <a:ea typeface="Source Sans Pro Light"/>
                <a:cs typeface="Source Sans Pro Light"/>
              </a:defRPr>
            </a:lvl1pPr>
          </a:lstStyle>
          <a:p>
            <a:pPr>
              <a:defRPr/>
            </a:pPr>
            <a:r>
              <a:rPr lang="de-DE" dirty="0"/>
              <a:t>Katarzyna </a:t>
            </a:r>
            <a:r>
              <a:rPr lang="de-DE" dirty="0" err="1"/>
              <a:t>Biernacka</a:t>
            </a:r>
            <a:r>
              <a:rPr lang="de-DE" dirty="0"/>
              <a:t> und Kerstin Helbig</a:t>
            </a:r>
            <a:endParaRPr dirty="0"/>
          </a:p>
        </p:txBody>
      </p:sp>
      <p:pic>
        <p:nvPicPr>
          <p:cNvPr id="3" name="Grafik 2">
            <a:extLst>
              <a:ext uri="{FF2B5EF4-FFF2-40B4-BE49-F238E27FC236}">
                <a16:creationId xmlns:a16="http://schemas.microsoft.com/office/drawing/2014/main" id="{1118EAAE-598B-26A2-65E5-D3979200168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457200" y="2209167"/>
            <a:ext cx="14051279" cy="1054696"/>
          </a:xfrm>
          <a:prstGeom prst="rect">
            <a:avLst/>
          </a:prstGeom>
        </p:spPr>
      </p:pic>
      <p:pic>
        <p:nvPicPr>
          <p:cNvPr id="4" name="Grafik 3">
            <a:extLst>
              <a:ext uri="{FF2B5EF4-FFF2-40B4-BE49-F238E27FC236}">
                <a16:creationId xmlns:a16="http://schemas.microsoft.com/office/drawing/2014/main" id="{CFBAE7A9-412B-0347-D9F6-7D4EF98B89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auto">
          <a:xfrm>
            <a:off x="-457200" y="12348000"/>
            <a:ext cx="25333569" cy="979563"/>
          </a:xfrm>
          <a:prstGeom prst="rect">
            <a:avLst/>
          </a:prstGeom>
        </p:spPr>
      </p:pic>
      <p:pic>
        <p:nvPicPr>
          <p:cNvPr id="5" name="LogosDINInestor.png" descr="LogosDINInestor.png">
            <a:extLst>
              <a:ext uri="{FF2B5EF4-FFF2-40B4-BE49-F238E27FC236}">
                <a16:creationId xmlns:a16="http://schemas.microsoft.com/office/drawing/2014/main" id="{E9BCB8B5-C228-B8B7-A7F4-1A79ED5D1E0A}"/>
              </a:ext>
            </a:extLst>
          </p:cNvPr>
          <p:cNvPicPr>
            <a:picLocks noChangeAspect="1"/>
          </p:cNvPicPr>
          <p:nvPr userDrawn="1"/>
        </p:nvPicPr>
        <p:blipFill>
          <a:blip r:embed="rId2"/>
          <a:srcRect l="3706" t="7483" r="70750" b="6400"/>
          <a:stretch/>
        </p:blipFill>
        <p:spPr bwMode="auto">
          <a:xfrm>
            <a:off x="276057" y="12035286"/>
            <a:ext cx="1618711" cy="1618648"/>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x" userDrawn="1">
  <p:cSld name="Aufgabe2">
    <p:spTree>
      <p:nvGrpSpPr>
        <p:cNvPr id="1" name=""/>
        <p:cNvGrpSpPr/>
        <p:nvPr/>
      </p:nvGrpSpPr>
      <p:grpSpPr bwMode="auto">
        <a:xfrm>
          <a:off x="0" y="0"/>
          <a:ext cx="0" cy="0"/>
          <a:chOff x="0" y="0"/>
          <a:chExt cx="0" cy="0"/>
        </a:xfrm>
      </p:grpSpPr>
      <p:sp>
        <p:nvSpPr>
          <p:cNvPr id="125" name="Textebene 1…"/>
          <p:cNvSpPr txBox="1">
            <a:spLocks noGrp="1"/>
          </p:cNvSpPr>
          <p:nvPr>
            <p:ph type="body" sz="half" idx="1" hasCustomPrompt="1"/>
          </p:nvPr>
        </p:nvSpPr>
        <p:spPr bwMode="auto">
          <a:xfrm>
            <a:off x="2555058" y="5141382"/>
            <a:ext cx="9707298" cy="7418918"/>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pic>
        <p:nvPicPr>
          <p:cNvPr id="126" name="LogosDINInestor.png" descr="LogosDINInestor.png"/>
          <p:cNvPicPr>
            <a:picLocks noChangeAspect="1"/>
          </p:cNvPicPr>
          <p:nvPr/>
        </p:nvPicPr>
        <p:blipFill>
          <a:blip r:embed="rId2"/>
          <a:stretch/>
        </p:blipFill>
        <p:spPr bwMode="auto">
          <a:xfrm>
            <a:off x="41160" y="11894635"/>
            <a:ext cx="6337301" cy="1879601"/>
          </a:xfrm>
          <a:prstGeom prst="rect">
            <a:avLst/>
          </a:prstGeom>
          <a:ln w="12700">
            <a:miter lim="400000"/>
          </a:ln>
        </p:spPr>
      </p:pic>
      <p:sp>
        <p:nvSpPr>
          <p:cNvPr id="130" name="Folientitel"/>
          <p:cNvSpPr txBox="1">
            <a:spLocks noGrp="1"/>
          </p:cNvSpPr>
          <p:nvPr>
            <p:ph type="title" hasCustomPrompt="1"/>
          </p:nvPr>
        </p:nvSpPr>
        <p:spPr bwMode="auto">
          <a:xfrm>
            <a:off x="1270000" y="1003300"/>
            <a:ext cx="21844000" cy="1557437"/>
          </a:xfrm>
          <a:prstGeom prst="rect">
            <a:avLst/>
          </a:prstGeom>
        </p:spPr>
        <p:txBody>
          <a:bodyPr anchor="b"/>
          <a:lstStyle>
            <a:lvl1pPr defTabSz="825500">
              <a:lnSpc>
                <a:spcPct val="80000"/>
              </a:lnSpc>
              <a:defRPr sz="8400" b="0" spc="-251">
                <a:solidFill>
                  <a:srgbClr val="354894"/>
                </a:solidFill>
                <a:latin typeface="+mn-lt"/>
                <a:ea typeface="+mn-ea"/>
                <a:cs typeface="+mn-cs"/>
              </a:defRPr>
            </a:lvl1pPr>
          </a:lstStyle>
          <a:p>
            <a:pPr>
              <a:defRPr/>
            </a:pPr>
            <a:r>
              <a:t>Folientitel</a:t>
            </a:r>
          </a:p>
        </p:txBody>
      </p:sp>
      <p:sp>
        <p:nvSpPr>
          <p:cNvPr id="131" name="Foliennummer"/>
          <p:cNvSpPr txBox="1">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
        <p:nvSpPr>
          <p:cNvPr id="132" name="Arbeitsvorbereitung"/>
          <p:cNvSpPr txBox="1">
            <a:spLocks noGrp="1"/>
          </p:cNvSpPr>
          <p:nvPr>
            <p:ph type="body" sz="quarter" idx="21"/>
          </p:nvPr>
        </p:nvSpPr>
        <p:spPr bwMode="auto">
          <a:xfrm>
            <a:off x="1435100" y="3874176"/>
            <a:ext cx="21844000" cy="1016001"/>
          </a:xfrm>
          <a:prstGeom prst="rect">
            <a:avLst/>
          </a:prstGeom>
        </p:spPr>
        <p:txBody>
          <a:bodyPr/>
          <a:lstStyle>
            <a:lvl1pPr marL="0" indent="0" defTabSz="825500">
              <a:spcBef>
                <a:spcPts val="0"/>
              </a:spcBef>
              <a:buClrTx/>
              <a:buSzTx/>
              <a:buNone/>
              <a:defRPr sz="4700">
                <a:solidFill>
                  <a:srgbClr val="C63B87"/>
                </a:solidFill>
              </a:defRPr>
            </a:lvl1pPr>
          </a:lstStyle>
          <a:p>
            <a:pPr>
              <a:defRPr/>
            </a:pPr>
            <a:r>
              <a:t>Arbeitsvorbereitung</a:t>
            </a:r>
          </a:p>
        </p:txBody>
      </p:sp>
      <p:sp>
        <p:nvSpPr>
          <p:cNvPr id="3" name="Benjamin Slowig &amp; Jeanne Wilbrandt ( &amp; Katarzyna Biernacka) für die UAG Schulungen/Fortbildungen, AG Forschungsdaten (DINI/nestor)"/>
          <p:cNvSpPr txBox="1"/>
          <p:nvPr userDrawn="1"/>
        </p:nvSpPr>
        <p:spPr bwMode="auto">
          <a:xfrm>
            <a:off x="19630018" y="13123702"/>
            <a:ext cx="4592604" cy="441146"/>
          </a:xfrm>
          <a:prstGeom prst="rect">
            <a:avLst/>
          </a:prstGeom>
          <a:ln w="12700">
            <a:miter lim="400000"/>
          </a:ln>
        </p:spPr>
        <p:txBody>
          <a:bodyPr wrap="none" lIns="50800" tIns="50800" rIns="50800" bIns="50800" anchor="ctr">
            <a:spAutoFit/>
          </a:bodyPr>
          <a:lstStyle>
            <a:lvl1pPr algn="r">
              <a:defRPr sz="2200">
                <a:solidFill>
                  <a:srgbClr val="7BB884"/>
                </a:solidFill>
                <a:latin typeface="Source Sans Pro Light"/>
                <a:ea typeface="Source Sans Pro Light"/>
                <a:cs typeface="Source Sans Pro Light"/>
              </a:defRPr>
            </a:lvl1pPr>
          </a:lstStyle>
          <a:p>
            <a:pPr>
              <a:defRPr/>
            </a:pPr>
            <a:r>
              <a:rPr lang="de-DE" dirty="0"/>
              <a:t>Katarzyna </a:t>
            </a:r>
            <a:r>
              <a:rPr lang="de-DE" dirty="0" err="1"/>
              <a:t>Biernacka</a:t>
            </a:r>
            <a:r>
              <a:rPr lang="de-DE" dirty="0"/>
              <a:t> und Kerstin Helbig</a:t>
            </a:r>
            <a:endParaRPr dirty="0"/>
          </a:p>
        </p:txBody>
      </p:sp>
      <p:pic>
        <p:nvPicPr>
          <p:cNvPr id="6" name="Grafik 5" descr="Ein Bild, das Text enthält.&#10;&#10;Automatisch generierte Beschreibung"/>
          <p:cNvPicPr>
            <a:picLocks noChangeAspect="1"/>
          </p:cNvPicPr>
          <p:nvPr userDrawn="1"/>
        </p:nvPicPr>
        <p:blipFill>
          <a:blip r:embed="rId3"/>
          <a:stretch/>
        </p:blipFill>
        <p:spPr bwMode="auto">
          <a:xfrm>
            <a:off x="16838479" y="809313"/>
            <a:ext cx="6337299" cy="3784600"/>
          </a:xfrm>
          <a:prstGeom prst="rect">
            <a:avLst/>
          </a:prstGeom>
        </p:spPr>
      </p:pic>
      <p:pic>
        <p:nvPicPr>
          <p:cNvPr id="4" name="Grafik 3">
            <a:extLst>
              <a:ext uri="{FF2B5EF4-FFF2-40B4-BE49-F238E27FC236}">
                <a16:creationId xmlns:a16="http://schemas.microsoft.com/office/drawing/2014/main" id="{FC8852CB-75BC-CB78-D34A-714D8E2ADC4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auto">
          <a:xfrm>
            <a:off x="-457200" y="2209167"/>
            <a:ext cx="14051279" cy="1054696"/>
          </a:xfrm>
          <a:prstGeom prst="rect">
            <a:avLst/>
          </a:prstGeom>
        </p:spPr>
      </p:pic>
      <p:pic>
        <p:nvPicPr>
          <p:cNvPr id="5" name="Grafik 4">
            <a:extLst>
              <a:ext uri="{FF2B5EF4-FFF2-40B4-BE49-F238E27FC236}">
                <a16:creationId xmlns:a16="http://schemas.microsoft.com/office/drawing/2014/main" id="{9BFC6051-E356-4E78-BB56-F3B66F177A4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auto">
          <a:xfrm>
            <a:off x="-457200" y="12348000"/>
            <a:ext cx="25333569" cy="979563"/>
          </a:xfrm>
          <a:prstGeom prst="rect">
            <a:avLst/>
          </a:prstGeom>
        </p:spPr>
      </p:pic>
      <p:pic>
        <p:nvPicPr>
          <p:cNvPr id="7" name="LogosDINInestor.png" descr="LogosDINInestor.png">
            <a:extLst>
              <a:ext uri="{FF2B5EF4-FFF2-40B4-BE49-F238E27FC236}">
                <a16:creationId xmlns:a16="http://schemas.microsoft.com/office/drawing/2014/main" id="{61054234-78FB-4B27-E106-EF7E53D6A8BB}"/>
              </a:ext>
            </a:extLst>
          </p:cNvPr>
          <p:cNvPicPr>
            <a:picLocks noChangeAspect="1"/>
          </p:cNvPicPr>
          <p:nvPr userDrawn="1"/>
        </p:nvPicPr>
        <p:blipFill>
          <a:blip r:embed="rId2"/>
          <a:srcRect l="3706" t="7483" r="70750" b="6400"/>
          <a:stretch/>
        </p:blipFill>
        <p:spPr bwMode="auto">
          <a:xfrm>
            <a:off x="276057" y="12035286"/>
            <a:ext cx="1618711" cy="1618648"/>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5"/>
          <a:stretch/>
        </p:blipFill>
        <p:spPr bwMode="auto">
          <a:xfrm>
            <a:off x="41160" y="11894635"/>
            <a:ext cx="6337301" cy="1879601"/>
          </a:xfrm>
          <a:prstGeom prst="rect">
            <a:avLst/>
          </a:prstGeom>
          <a:ln w="12700">
            <a:miter lim="400000"/>
          </a:ln>
        </p:spPr>
      </p:pic>
      <p:pic>
        <p:nvPicPr>
          <p:cNvPr id="3" name="Grafik 2" descr="Ein Bild, das Farbigkeit, Screenshot, lila, violett enthält.&#10;&#10;Automatisch generierte Beschreibung">
            <a:extLst>
              <a:ext uri="{FF2B5EF4-FFF2-40B4-BE49-F238E27FC236}">
                <a16:creationId xmlns:a16="http://schemas.microsoft.com/office/drawing/2014/main" id="{A3412FCB-F43B-8799-E0EB-03605BD9240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bwMode="auto">
          <a:xfrm>
            <a:off x="-826122" y="-859721"/>
            <a:ext cx="25800365" cy="14207399"/>
          </a:xfrm>
          <a:prstGeom prst="rect">
            <a:avLst/>
          </a:prstGeom>
        </p:spPr>
      </p:pic>
      <p:pic>
        <p:nvPicPr>
          <p:cNvPr id="5" name="LogosDINInestor.png" descr="LogosDINInestor.png"/>
          <p:cNvPicPr>
            <a:picLocks noChangeAspect="1"/>
          </p:cNvPicPr>
          <p:nvPr/>
        </p:nvPicPr>
        <p:blipFill>
          <a:blip r:embed="rId5"/>
          <a:srcRect l="3706" t="7483" r="70750" b="6400"/>
          <a:stretch/>
        </p:blipFill>
        <p:spPr bwMode="auto">
          <a:xfrm>
            <a:off x="276057" y="12035286"/>
            <a:ext cx="1618711" cy="1618648"/>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2441717" y="6858000"/>
            <a:ext cx="21844001" cy="4780908"/>
          </a:xfrm>
          <a:prstGeom prst="rect">
            <a:avLst/>
          </a:prstGeom>
          <a:ln w="12700">
            <a:miter lim="400000"/>
          </a:ln>
        </p:spPr>
        <p:txBody>
          <a:bodyPr lIns="50800" tIns="50800" rIns="50800" bIns="50800">
            <a:normAutofit/>
          </a:bodyPr>
          <a:lstStyle/>
          <a:p>
            <a:pPr>
              <a:defRPr/>
            </a:pPr>
            <a:r>
              <a:t>Folientitel</a:t>
            </a:r>
          </a:p>
        </p:txBody>
      </p:sp>
      <p:sp>
        <p:nvSpPr>
          <p:cNvPr id="9" name="Foliennummer"/>
          <p:cNvSpPr txBox="1">
            <a:spLocks noGrp="1"/>
          </p:cNvSpPr>
          <p:nvPr>
            <p:ph type="sldNum" sz="quarter" idx="2"/>
          </p:nvPr>
        </p:nvSpPr>
        <p:spPr bwMode="auto">
          <a:xfrm>
            <a:off x="6743700" y="13090906"/>
            <a:ext cx="381966" cy="457201"/>
          </a:xfrm>
          <a:prstGeom prst="rect">
            <a:avLst/>
          </a:prstGeom>
          <a:ln w="12700">
            <a:miter lim="400000"/>
          </a:ln>
        </p:spPr>
        <p:txBody>
          <a:bodyPr wrap="none" lIns="50800" tIns="50800" rIns="50800" bIns="50800" anchor="b">
            <a:spAutoFit/>
          </a:bodyPr>
          <a:lstStyle>
            <a:lvl1pPr>
              <a:defRPr sz="2200">
                <a:solidFill>
                  <a:srgbClr val="7BB885"/>
                </a:solidFill>
                <a:latin typeface="Source Sans Pro Light"/>
                <a:ea typeface="Source Sans Pro Light"/>
                <a:cs typeface="Source Sans Pro Light"/>
              </a:defRPr>
            </a:lvl1pPr>
          </a:lstStyle>
          <a:p>
            <a:pPr>
              <a:defRPr/>
            </a:pPr>
            <a:fld id="{86CB4B4D-7CA3-9044-876B-883B54F8677D}" type="slidenum">
              <a:rPr/>
              <a:t>‹Nr.›</a:t>
            </a:fld>
            <a:endParaRPr/>
          </a:p>
        </p:txBody>
      </p:sp>
      <p:sp>
        <p:nvSpPr>
          <p:cNvPr id="13" name="Benjamin Slowig &amp; Jeanne Wilbrandt ( &amp; Katarzyna Biernacka) für die UAG Schulungen/Fortbildungen, AG Forschungsdaten (DINI/nestor)"/>
          <p:cNvSpPr txBox="1"/>
          <p:nvPr userDrawn="1"/>
        </p:nvSpPr>
        <p:spPr bwMode="auto">
          <a:xfrm>
            <a:off x="19630018" y="13123702"/>
            <a:ext cx="4592604" cy="441146"/>
          </a:xfrm>
          <a:prstGeom prst="rect">
            <a:avLst/>
          </a:prstGeom>
          <a:ln w="12700">
            <a:miter lim="400000"/>
          </a:ln>
        </p:spPr>
        <p:txBody>
          <a:bodyPr wrap="none" lIns="50800" tIns="50800" rIns="50800" bIns="50800" anchor="ctr">
            <a:spAutoFit/>
          </a:bodyPr>
          <a:lstStyle>
            <a:lvl1pPr algn="r">
              <a:defRPr sz="2200">
                <a:solidFill>
                  <a:srgbClr val="7BB884"/>
                </a:solidFill>
                <a:latin typeface="Source Sans Pro Light"/>
                <a:ea typeface="Source Sans Pro Light"/>
                <a:cs typeface="Source Sans Pro Light"/>
              </a:defRPr>
            </a:lvl1pPr>
          </a:lstStyle>
          <a:p>
            <a:pPr>
              <a:defRPr/>
            </a:pPr>
            <a:r>
              <a:rPr lang="de-DE" dirty="0"/>
              <a:t>Katarzyna </a:t>
            </a:r>
            <a:r>
              <a:rPr lang="de-DE" dirty="0" err="1"/>
              <a:t>Biernacka</a:t>
            </a:r>
            <a:r>
              <a:rPr lang="de-DE" dirty="0"/>
              <a:t> und Kerstin Helbig</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ftr="0" dt="0"/>
  <p:txStyles>
    <p:titleStyle>
      <a:lvl1pPr marL="0" marR="0" indent="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1pPr>
      <a:lvl2pPr marL="0" marR="0" indent="4572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2pPr>
      <a:lvl3pPr marL="0" marR="0" indent="9144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3pPr>
      <a:lvl4pPr marL="0" marR="0" indent="13716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4pPr>
      <a:lvl5pPr marL="0" marR="0" indent="18288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5pPr>
      <a:lvl6pPr marL="0" marR="0" indent="22860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6pPr>
      <a:lvl7pPr marL="0" marR="0" indent="27432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7pPr>
      <a:lvl8pPr marL="0" marR="0" indent="32004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8pPr>
      <a:lvl9pPr marL="0" marR="0" indent="3657600" algn="l" defTabSz="2438400">
        <a:lnSpc>
          <a:spcPct val="90000"/>
        </a:lnSpc>
        <a:spcBef>
          <a:spcPts val="0"/>
        </a:spcBef>
        <a:spcAft>
          <a:spcPts val="0"/>
        </a:spcAft>
        <a:buClrTx/>
        <a:buSzTx/>
        <a:buFontTx/>
        <a:buNone/>
        <a:defRPr sz="12400" b="1" i="0" u="none" strike="noStrike" cap="small" spc="-372">
          <a:solidFill>
            <a:srgbClr val="FFFFFF"/>
          </a:solidFill>
          <a:latin typeface="+mj-lt"/>
          <a:ea typeface="+mj-ea"/>
          <a:cs typeface="+mj-cs"/>
        </a:defRPr>
      </a:lvl9pPr>
    </p:titleStyle>
    <p:bodyStyle>
      <a:lvl1pPr marL="5588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1pPr>
      <a:lvl2pPr marL="1681479" marR="0" indent="-894079"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2pPr>
      <a:lvl3pPr marL="16764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3pPr>
      <a:lvl4pPr marL="22352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4pPr>
      <a:lvl5pPr marL="27940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5pPr>
      <a:lvl6pPr marL="33528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6pPr>
      <a:lvl7pPr marL="39116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7pPr>
      <a:lvl8pPr marL="44704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8pPr>
      <a:lvl9pPr marL="50292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9pPr>
    </p:bodyStyle>
    <p:otherStyle>
      <a:lvl1pPr marL="0" marR="0" indent="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1pPr>
      <a:lvl2pPr marL="0" marR="0" indent="4572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2pPr>
      <a:lvl3pPr marL="0" marR="0" indent="9144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3pPr>
      <a:lvl4pPr marL="0" marR="0" indent="13716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4pPr>
      <a:lvl5pPr marL="0" marR="0" indent="18288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5pPr>
      <a:lvl6pPr marL="0" marR="0" indent="22860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6pPr>
      <a:lvl7pPr marL="0" marR="0" indent="27432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7pPr>
      <a:lvl8pPr marL="0" marR="0" indent="32004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8pPr>
      <a:lvl9pPr marL="0" marR="0" indent="3657600" algn="ctr" defTabSz="825500">
        <a:lnSpc>
          <a:spcPct val="100000"/>
        </a:lnSpc>
        <a:spcBef>
          <a:spcPts val="0"/>
        </a:spcBef>
        <a:spcAft>
          <a:spcPts val="0"/>
        </a:spcAft>
        <a:buClrTx/>
        <a:buSzTx/>
        <a:buFontTx/>
        <a:buNone/>
        <a:defRPr sz="220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oi.org/10.52949/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volkswagenstiftung.de/sites/default/files/documents/Open_Science_Policy_und_Umsetzung_VolkswagenStiftung.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5281/zenodo.10197107"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doi.org/10.5281/zenodo.10122153"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6" name="Follow-up Workshop zum…"/>
          <p:cNvSpPr txBox="1">
            <a:spLocks noGrp="1"/>
          </p:cNvSpPr>
          <p:nvPr>
            <p:ph type="title"/>
          </p:nvPr>
        </p:nvSpPr>
        <p:spPr bwMode="auto">
          <a:xfrm>
            <a:off x="2441716" y="7858125"/>
            <a:ext cx="21844000" cy="3780782"/>
          </a:xfrm>
          <a:prstGeom prst="rect">
            <a:avLst/>
          </a:prstGeom>
        </p:spPr>
        <p:txBody>
          <a:bodyPr vertOverflow="overflow" horzOverflow="overflow" vert="horz" wrap="square" lIns="50799" tIns="50799" rIns="50799" bIns="50799" numCol="1" spcCol="0" rtlCol="0" fromWordArt="0" anchor="t" anchorCtr="0" forceAA="0" compatLnSpc="0">
            <a:normAutofit fontScale="90000"/>
          </a:bodyPr>
          <a:lstStyle/>
          <a:p>
            <a:pPr>
              <a:defRPr/>
            </a:pPr>
            <a:r>
              <a:rPr lang="de-DE"/>
              <a:t>Erweiterungsmodul: Softwaremanagementplan</a:t>
            </a:r>
            <a:br>
              <a:rPr lang="de-DE"/>
            </a:b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2549323" y="5130800"/>
            <a:ext cx="19673368" cy="8432800"/>
          </a:xfrm>
        </p:spPr>
        <p:txBody>
          <a:bodyPr numCol="1"/>
          <a:lstStyle/>
          <a:p>
            <a:pPr marL="914400" indent="-914400">
              <a:buFont typeface="+mj-lt"/>
              <a:buAutoNum type="arabicPeriod"/>
              <a:defRPr/>
            </a:pPr>
            <a:r>
              <a:rPr lang="de-DE"/>
              <a:t>Software fundiert als Werkzeug zur Verarbeitung, Erstellung und zum Testen von Hypothesen anhand verschiedener Forschungsdaten.</a:t>
            </a:r>
            <a:endParaRPr/>
          </a:p>
          <a:p>
            <a:pPr marL="914400" indent="-914400">
              <a:buFont typeface="+mj-lt"/>
              <a:buAutoNum type="arabicPeriod"/>
              <a:defRPr/>
            </a:pPr>
            <a:r>
              <a:rPr lang="de-DE"/>
              <a:t>Software kann ein eigenständiges Forschungsergebnis sein, das als eine effektive algorithmische Lösung eines Problems dient.</a:t>
            </a:r>
            <a:endParaRPr/>
          </a:p>
          <a:p>
            <a:pPr marL="914400" indent="-914400">
              <a:buFont typeface="+mj-lt"/>
              <a:buAutoNum type="arabicPeriod"/>
              <a:defRPr/>
            </a:pPr>
            <a:r>
              <a:rPr lang="de-DE"/>
              <a:t>Software kann selbst ein Forschungsgegenstand sein.</a:t>
            </a:r>
            <a:endParaRPr/>
          </a:p>
          <a:p>
            <a:pPr>
              <a:defRPr/>
            </a:pPr>
            <a:endParaRPr lang="de-DE"/>
          </a:p>
        </p:txBody>
      </p:sp>
      <p:sp>
        <p:nvSpPr>
          <p:cNvPr id="3" name="Titel 2"/>
          <p:cNvSpPr>
            <a:spLocks noGrp="1"/>
          </p:cNvSpPr>
          <p:nvPr>
            <p:ph type="title"/>
          </p:nvPr>
        </p:nvSpPr>
        <p:spPr bwMode="auto"/>
        <p:txBody>
          <a:bodyPr>
            <a:normAutofit/>
          </a:bodyPr>
          <a:lstStyle/>
          <a:p>
            <a:pPr>
              <a:defRPr/>
            </a:pPr>
            <a:r>
              <a:rPr lang="de-DE" dirty="0"/>
              <a:t>(Forschungs-)Software?</a:t>
            </a:r>
            <a:endParaRPr dirty="0"/>
          </a:p>
        </p:txBody>
      </p:sp>
      <p:sp>
        <p:nvSpPr>
          <p:cNvPr id="4" name="Textplatzhalter 3"/>
          <p:cNvSpPr>
            <a:spLocks noGrp="1"/>
          </p:cNvSpPr>
          <p:nvPr>
            <p:ph type="body" sz="quarter" idx="21"/>
          </p:nvPr>
        </p:nvSpPr>
        <p:spPr bwMode="auto"/>
        <p:txBody>
          <a:bodyPr/>
          <a:lstStyle/>
          <a:p>
            <a:pPr>
              <a:defRPr/>
            </a:pPr>
            <a:r>
              <a:rPr lang="de-DE"/>
              <a:t>Funktion von Software in Forschung</a:t>
            </a:r>
            <a:endParaRPr/>
          </a:p>
        </p:txBody>
      </p:sp>
      <p:sp>
        <p:nvSpPr>
          <p:cNvPr id="5" name="Textplatzhalter 3"/>
          <p:cNvSpPr txBox="1"/>
          <p:nvPr/>
        </p:nvSpPr>
        <p:spPr bwMode="auto">
          <a:xfrm>
            <a:off x="1435100" y="11036976"/>
            <a:ext cx="21844000" cy="1016001"/>
          </a:xfrm>
          <a:prstGeom prst="rect">
            <a:avLst/>
          </a:prstGeom>
        </p:spPr>
        <p:txBody>
          <a:bodyPr/>
          <a:lstStyle>
            <a:lvl1pPr marL="0" marR="0" indent="0" algn="l" defTabSz="825500">
              <a:lnSpc>
                <a:spcPct val="100000"/>
              </a:lnSpc>
              <a:spcBef>
                <a:spcPts val="0"/>
              </a:spcBef>
              <a:spcAft>
                <a:spcPts val="0"/>
              </a:spcAft>
              <a:buClrTx/>
              <a:buSzTx/>
              <a:buFontTx/>
              <a:buNone/>
              <a:defRPr sz="4700" b="0" i="0" u="none" strike="noStrike" cap="none" spc="0">
                <a:solidFill>
                  <a:srgbClr val="C63B87"/>
                </a:solidFill>
                <a:latin typeface="+mj-lt"/>
                <a:ea typeface="Helvetica Neue"/>
                <a:cs typeface="Helvetica Neue"/>
              </a:defRPr>
            </a:lvl1pPr>
            <a:lvl2pPr marL="1681479" marR="0" indent="-894079"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2pPr>
            <a:lvl3pPr marL="16764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3pPr>
            <a:lvl4pPr marL="22352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4pPr>
            <a:lvl5pPr marL="27940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5pPr>
            <a:lvl6pPr marL="33528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6pPr>
            <a:lvl7pPr marL="39116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7pPr>
            <a:lvl8pPr marL="44704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8pPr>
            <a:lvl9pPr marL="50292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9pPr>
          </a:lstStyle>
          <a:p>
            <a:pPr>
              <a:defRPr/>
            </a:pPr>
            <a:r>
              <a:rPr lang="de-DE" sz="2000"/>
              <a:t>Quelle: Clément-Fontaine, M., Di Cosmo, R., Guerry, B., Moreau, P. &amp; Pellegrini, F. (2019). Encouraging a wider usage of software derived from research: Opportunity Note. </a:t>
            </a:r>
            <a:r>
              <a:rPr lang="de-DE" sz="2000" u="sng">
                <a:hlinkClick r:id="rId3" tooltip="https://doi.org/10.52949/4"/>
              </a:rPr>
              <a:t>https://doi.org/10.52949/4</a:t>
            </a:r>
            <a:endParaRPr/>
          </a:p>
        </p:txBody>
      </p:sp>
      <p:sp>
        <p:nvSpPr>
          <p:cNvPr id="6" name="Foliennummernplatzhalter 5">
            <a:extLst>
              <a:ext uri="{FF2B5EF4-FFF2-40B4-BE49-F238E27FC236}">
                <a16:creationId xmlns:a16="http://schemas.microsoft.com/office/drawing/2014/main" id="{661B1CE7-B02A-1E10-1829-DD63090DE8F5}"/>
              </a:ext>
            </a:extLst>
          </p:cNvPr>
          <p:cNvSpPr>
            <a:spLocks noGrp="1"/>
          </p:cNvSpPr>
          <p:nvPr>
            <p:ph type="sldNum" sz="quarter" idx="2"/>
          </p:nvPr>
        </p:nvSpPr>
        <p:spPr/>
        <p:txBody>
          <a:bodyPr/>
          <a:lstStyle/>
          <a:p>
            <a:pPr>
              <a:defRPr/>
            </a:pPr>
            <a:fld id="{86CB4B4D-7CA3-9044-876B-883B54F8677D}" type="slidenum">
              <a:rPr lang="de-DE" smtClean="0"/>
              <a:t>1</a:t>
            </a:fld>
            <a:endParaRPr lang="de-D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2549322" y="5130800"/>
            <a:ext cx="20729777" cy="8432800"/>
          </a:xfrm>
        </p:spPr>
        <p:txBody>
          <a:bodyPr/>
          <a:lstStyle/>
          <a:p>
            <a:pPr marL="0" indent="0">
              <a:buNone/>
              <a:defRPr/>
            </a:pPr>
            <a:r>
              <a:rPr lang="de-DE"/>
              <a:t>Der </a:t>
            </a:r>
            <a:r>
              <a:rPr lang="de-DE">
                <a:solidFill>
                  <a:schemeClr val="accent6"/>
                </a:solidFill>
              </a:rPr>
              <a:t>SMP fasst Informationen zusammen</a:t>
            </a:r>
            <a:r>
              <a:rPr lang="de-DE"/>
              <a:t>, die die Erstellung, Dokumentation, Speicherung, Versionierung, Lizenzierung, Archivierung und/oder Veröffentlichung der in einem Projekt </a:t>
            </a:r>
            <a:r>
              <a:rPr lang="de-DE">
                <a:solidFill>
                  <a:schemeClr val="accent6"/>
                </a:solidFill>
              </a:rPr>
              <a:t>erzeugten oder verwendeten Software </a:t>
            </a:r>
            <a:r>
              <a:rPr lang="de-DE"/>
              <a:t>hinreichend beschreiben und dokumentieren. Dazugehörige </a:t>
            </a:r>
            <a:r>
              <a:rPr lang="de-DE">
                <a:solidFill>
                  <a:schemeClr val="accent6"/>
                </a:solidFill>
              </a:rPr>
              <a:t>Hardware und notwendige andere Ressourcen</a:t>
            </a:r>
            <a:r>
              <a:rPr lang="de-DE"/>
              <a:t>, aber auch damit </a:t>
            </a:r>
            <a:r>
              <a:rPr lang="de-DE">
                <a:solidFill>
                  <a:schemeClr val="accent6"/>
                </a:solidFill>
              </a:rPr>
              <a:t>verbundene weitere Software und Softwarebibliotheken, Text- und Datenpublikationen </a:t>
            </a:r>
            <a:r>
              <a:rPr lang="de-DE"/>
              <a:t>sind ebenfalls zu beschreiben und stellen eine Besonderheit des SMP dar.</a:t>
            </a:r>
            <a:endParaRPr/>
          </a:p>
        </p:txBody>
      </p:sp>
      <p:sp>
        <p:nvSpPr>
          <p:cNvPr id="3" name="Titel 2"/>
          <p:cNvSpPr>
            <a:spLocks noGrp="1"/>
          </p:cNvSpPr>
          <p:nvPr>
            <p:ph type="title"/>
          </p:nvPr>
        </p:nvSpPr>
        <p:spPr bwMode="auto"/>
        <p:txBody>
          <a:bodyPr/>
          <a:lstStyle/>
          <a:p>
            <a:pPr>
              <a:defRPr/>
            </a:pPr>
            <a:r>
              <a:rPr lang="de-DE" dirty="0"/>
              <a:t>Was ist ein … </a:t>
            </a:r>
            <a:endParaRPr dirty="0"/>
          </a:p>
        </p:txBody>
      </p:sp>
      <p:sp>
        <p:nvSpPr>
          <p:cNvPr id="4" name="Foliennummernplatzhalter 3">
            <a:extLst>
              <a:ext uri="{FF2B5EF4-FFF2-40B4-BE49-F238E27FC236}">
                <a16:creationId xmlns:a16="http://schemas.microsoft.com/office/drawing/2014/main" id="{1317D6CA-676A-0EEB-2574-35617196AD13}"/>
              </a:ext>
            </a:extLst>
          </p:cNvPr>
          <p:cNvSpPr>
            <a:spLocks noGrp="1"/>
          </p:cNvSpPr>
          <p:nvPr>
            <p:ph type="sldNum" sz="quarter" idx="2"/>
          </p:nvPr>
        </p:nvSpPr>
        <p:spPr/>
        <p:txBody>
          <a:bodyPr/>
          <a:lstStyle/>
          <a:p>
            <a:pPr>
              <a:defRPr/>
            </a:pPr>
            <a:fld id="{86CB4B4D-7CA3-9044-876B-883B54F8677D}" type="slidenum">
              <a:rPr lang="de-DE" smtClean="0"/>
              <a:t>2</a:t>
            </a:fld>
            <a:endParaRPr lang="de-DE"/>
          </a:p>
        </p:txBody>
      </p:sp>
      <p:sp>
        <p:nvSpPr>
          <p:cNvPr id="5" name="Arbeitsvorbereitung">
            <a:extLst>
              <a:ext uri="{FF2B5EF4-FFF2-40B4-BE49-F238E27FC236}">
                <a16:creationId xmlns:a16="http://schemas.microsoft.com/office/drawing/2014/main" id="{1CE1D456-CE22-62D9-2348-25EC40BC9F92}"/>
              </a:ext>
            </a:extLst>
          </p:cNvPr>
          <p:cNvSpPr txBox="1">
            <a:spLocks noGrp="1"/>
          </p:cNvSpPr>
          <p:nvPr>
            <p:ph type="body" sz="quarter" idx="21"/>
          </p:nvPr>
        </p:nvSpPr>
        <p:spPr bwMode="auto">
          <a:xfrm>
            <a:off x="1435100" y="3874176"/>
            <a:ext cx="21844000" cy="1016001"/>
          </a:xfrm>
          <a:prstGeom prst="rect">
            <a:avLst/>
          </a:prstGeom>
        </p:spPr>
        <p:txBody>
          <a:bodyPr/>
          <a:lstStyle>
            <a:lvl1pPr marL="0" indent="0" defTabSz="825500">
              <a:spcBef>
                <a:spcPts val="0"/>
              </a:spcBef>
              <a:buClrTx/>
              <a:buSzTx/>
              <a:buNone/>
              <a:defRPr sz="4700">
                <a:solidFill>
                  <a:srgbClr val="C63B87"/>
                </a:solidFill>
                <a:latin typeface="+mj-lt"/>
                <a:ea typeface="Helvetica Neue"/>
                <a:cs typeface="Helvetica Neue"/>
              </a:defRPr>
            </a:lvl1pPr>
          </a:lstStyle>
          <a:p>
            <a:pPr>
              <a:defRPr/>
            </a:pPr>
            <a:r>
              <a:rPr lang="de-DE" dirty="0"/>
              <a:t>… Softwaremanagementplan (SMP)?</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07" name="Foliennummer"/>
          <p:cNvSpPr txBox="1">
            <a:spLocks noGrp="1"/>
          </p:cNvSpPr>
          <p:nvPr>
            <p:ph type="sldNum" sz="quarter" idx="2"/>
          </p:nvPr>
        </p:nvSpPr>
        <p:spPr bwMode="auto">
          <a:prstGeom prst="rect">
            <a:avLst/>
          </a:prstGeom>
        </p:spPr>
        <p:txBody>
          <a:bodyPr/>
          <a:lstStyle/>
          <a:p>
            <a:pPr>
              <a:defRPr/>
            </a:pPr>
            <a:fld id="{86CB4B4D-7CA3-9044-876B-883B54F8677D}" type="slidenum">
              <a:rPr/>
              <a:t>3</a:t>
            </a:fld>
            <a:endParaRPr/>
          </a:p>
        </p:txBody>
      </p:sp>
      <p:sp>
        <p:nvSpPr>
          <p:cNvPr id="308" name="2. Bedingungen klären"/>
          <p:cNvSpPr txBox="1">
            <a:spLocks noGrp="1"/>
          </p:cNvSpPr>
          <p:nvPr>
            <p:ph type="title"/>
          </p:nvPr>
        </p:nvSpPr>
        <p:spPr bwMode="auto">
          <a:prstGeom prst="rect">
            <a:avLst/>
          </a:prstGeom>
        </p:spPr>
        <p:txBody>
          <a:bodyPr/>
          <a:lstStyle/>
          <a:p>
            <a:pPr>
              <a:defRPr/>
            </a:pPr>
            <a:r>
              <a:rPr lang="de-DE" dirty="0"/>
              <a:t>Anforderungen der Förderer</a:t>
            </a:r>
            <a:endParaRPr dirty="0"/>
          </a:p>
        </p:txBody>
      </p:sp>
      <p:graphicFrame>
        <p:nvGraphicFramePr>
          <p:cNvPr id="309" name="Tabelle"/>
          <p:cNvGraphicFramePr>
            <a:graphicFrameLocks/>
          </p:cNvGraphicFramePr>
          <p:nvPr>
            <p:extLst>
              <p:ext uri="{D42A27DB-BD31-4B8C-83A1-F6EECF244321}">
                <p14:modId xmlns:p14="http://schemas.microsoft.com/office/powerpoint/2010/main" val="1574925779"/>
              </p:ext>
            </p:extLst>
          </p:nvPr>
        </p:nvGraphicFramePr>
        <p:xfrm>
          <a:off x="1517386" y="3838803"/>
          <a:ext cx="21710913" cy="8166446"/>
        </p:xfrm>
        <a:graphic>
          <a:graphicData uri="http://schemas.openxmlformats.org/drawingml/2006/table">
            <a:tbl>
              <a:tblPr>
                <a:tableStyleId>{4C3C2611-4C71-4FC5-86AE-919BDF0F9419}</a:tableStyleId>
              </a:tblPr>
              <a:tblGrid>
                <a:gridCol w="2292614">
                  <a:extLst>
                    <a:ext uri="{9D8B030D-6E8A-4147-A177-3AD203B41FA5}">
                      <a16:colId xmlns:a16="http://schemas.microsoft.com/office/drawing/2014/main" val="20000"/>
                    </a:ext>
                  </a:extLst>
                </a:gridCol>
                <a:gridCol w="4038598">
                  <a:extLst>
                    <a:ext uri="{9D8B030D-6E8A-4147-A177-3AD203B41FA5}">
                      <a16:colId xmlns:a16="http://schemas.microsoft.com/office/drawing/2014/main" val="20001"/>
                    </a:ext>
                  </a:extLst>
                </a:gridCol>
                <a:gridCol w="15379701">
                  <a:extLst>
                    <a:ext uri="{9D8B030D-6E8A-4147-A177-3AD203B41FA5}">
                      <a16:colId xmlns:a16="http://schemas.microsoft.com/office/drawing/2014/main" val="20002"/>
                    </a:ext>
                  </a:extLst>
                </a:gridCol>
              </a:tblGrid>
              <a:tr h="1157143">
                <a:tc>
                  <a:txBody>
                    <a:bodyPr/>
                    <a:lstStyle/>
                    <a:p>
                      <a:pPr algn="l" defTabSz="457200">
                        <a:defRPr sz="1800"/>
                      </a:pPr>
                      <a:r>
                        <a:rPr lang="de-DE" sz="3200" b="1">
                          <a:solidFill>
                            <a:srgbClr val="FFFFFF"/>
                          </a:solidFill>
                        </a:rPr>
                        <a:t>Förderer</a:t>
                      </a:r>
                      <a:endParaRPr sz="3200" b="1">
                        <a:solidFill>
                          <a:srgbClr val="FFFFFF"/>
                        </a:solidFill>
                      </a:endParaRPr>
                    </a:p>
                  </a:txBody>
                  <a:tcPr marL="121920" marR="121920" marT="60960" marB="60960" anchor="ctr">
                    <a:solidFill>
                      <a:srgbClr val="7BB884"/>
                    </a:solidFill>
                  </a:tcPr>
                </a:tc>
                <a:tc>
                  <a:txBody>
                    <a:bodyPr/>
                    <a:lstStyle/>
                    <a:p>
                      <a:pPr algn="l" defTabSz="457200">
                        <a:defRPr sz="1800"/>
                      </a:pPr>
                      <a:r>
                        <a:rPr lang="de-DE" sz="3200" b="1">
                          <a:solidFill>
                            <a:srgbClr val="FFFFFF"/>
                          </a:solidFill>
                        </a:rPr>
                        <a:t>SMP gefordert?</a:t>
                      </a:r>
                      <a:endParaRPr sz="3200" b="1">
                        <a:solidFill>
                          <a:srgbClr val="FFFFFF"/>
                        </a:solidFill>
                      </a:endParaRPr>
                    </a:p>
                  </a:txBody>
                  <a:tcPr marL="121920" marR="121920" marT="60960" marB="60960" anchor="ctr">
                    <a:solidFill>
                      <a:srgbClr val="7BB884"/>
                    </a:solidFill>
                  </a:tcPr>
                </a:tc>
                <a:tc>
                  <a:txBody>
                    <a:bodyPr/>
                    <a:lstStyle/>
                    <a:p>
                      <a:pPr algn="l" defTabSz="457200">
                        <a:defRPr sz="1800"/>
                      </a:pPr>
                      <a:r>
                        <a:rPr lang="de-DE" sz="3200" b="1">
                          <a:solidFill>
                            <a:srgbClr val="FFFFFF"/>
                          </a:solidFill>
                        </a:rPr>
                        <a:t>Stellungnahme zu Software</a:t>
                      </a:r>
                      <a:endParaRPr sz="3200" b="1">
                        <a:solidFill>
                          <a:srgbClr val="FFFFFF"/>
                        </a:solidFill>
                      </a:endParaRPr>
                    </a:p>
                  </a:txBody>
                  <a:tcPr marL="121920" marR="121920" marT="60960" marB="60960" anchor="ctr">
                    <a:solidFill>
                      <a:srgbClr val="7BB884"/>
                    </a:solidFill>
                  </a:tcPr>
                </a:tc>
                <a:extLst>
                  <a:ext uri="{0D108BD9-81ED-4DB2-BD59-A6C34878D82A}">
                    <a16:rowId xmlns:a16="http://schemas.microsoft.com/office/drawing/2014/main" val="10000"/>
                  </a:ext>
                </a:extLst>
              </a:tr>
              <a:tr h="1157143">
                <a:tc>
                  <a:txBody>
                    <a:bodyPr/>
                    <a:lstStyle/>
                    <a:p>
                      <a:pPr marL="0" marR="0" indent="0" algn="l" defTabSz="457200">
                        <a:lnSpc>
                          <a:spcPct val="100000"/>
                        </a:lnSpc>
                        <a:spcBef>
                          <a:spcPts val="0"/>
                        </a:spcBef>
                        <a:spcAft>
                          <a:spcPts val="0"/>
                        </a:spcAft>
                        <a:buClrTx/>
                        <a:buSzTx/>
                        <a:buFontTx/>
                        <a:buNone/>
                        <a:defRPr sz="1800"/>
                      </a:pPr>
                      <a:r>
                        <a:rPr lang="de-DE" sz="3200" b="1" i="0" u="none" strike="noStrike" cap="none" spc="0" dirty="0">
                          <a:solidFill>
                            <a:srgbClr val="333333"/>
                          </a:solidFill>
                          <a:latin typeface="Calibri"/>
                          <a:ea typeface="Arial"/>
                          <a:cs typeface="Arial"/>
                        </a:rPr>
                        <a:t>EC Horizon Europe</a:t>
                      </a:r>
                      <a:endParaRPr b="1" dirty="0"/>
                    </a:p>
                  </a:txBody>
                  <a:tcPr marL="68580" marR="68580" marT="0" marB="0" anchor="ctr">
                    <a:solidFill>
                      <a:srgbClr val="7BB884">
                        <a:alpha val="16564"/>
                      </a:srgbClr>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a:solidFill>
                            <a:srgbClr val="333333"/>
                          </a:solidFill>
                          <a:latin typeface="Calibri"/>
                          <a:ea typeface="Arial"/>
                          <a:cs typeface="Arial"/>
                        </a:rPr>
                        <a:t>nein</a:t>
                      </a:r>
                      <a:endParaRPr/>
                    </a:p>
                  </a:txBody>
                  <a:tcPr marL="68580" marR="68580" marT="0" marB="0" anchor="ctr">
                    <a:solidFill>
                      <a:srgbClr val="7BB884">
                        <a:alpha val="16564"/>
                      </a:srgbClr>
                    </a:solidFill>
                  </a:tcPr>
                </a:tc>
                <a:tc>
                  <a:txBody>
                    <a:bodyPr/>
                    <a:lstStyle/>
                    <a:p>
                      <a:pPr marL="0" marR="0" indent="0" algn="l" defTabSz="457200">
                        <a:lnSpc>
                          <a:spcPct val="100000"/>
                        </a:lnSpc>
                        <a:spcBef>
                          <a:spcPts val="0"/>
                        </a:spcBef>
                        <a:spcAft>
                          <a:spcPts val="0"/>
                        </a:spcAft>
                        <a:buClrTx/>
                        <a:buSzTx/>
                        <a:buFontTx/>
                        <a:buNone/>
                        <a:defRPr sz="1800"/>
                      </a:pPr>
                      <a:r>
                        <a:rPr lang="en-US" sz="3200" b="0" i="0" u="none" strike="noStrike" cap="none" spc="0">
                          <a:solidFill>
                            <a:srgbClr val="333333"/>
                          </a:solidFill>
                          <a:latin typeface="Calibri"/>
                          <a:ea typeface="Arial"/>
                          <a:cs typeface="Arial"/>
                        </a:rPr>
                        <a:t>„the beneficiaries must provide (digital or physical) access to data or other results needed for validation of the conclusions of scientific publications, to the extent that their legitimate interests or constraints are safeguarded“ S. 112, </a:t>
                      </a:r>
                      <a:r>
                        <a:rPr lang="de-DE" sz="3200" b="0" i="0" u="none" strike="noStrike" cap="none" spc="0">
                          <a:solidFill>
                            <a:srgbClr val="333333"/>
                          </a:solidFill>
                          <a:latin typeface="Calibri"/>
                          <a:ea typeface="Arial"/>
                          <a:cs typeface="Arial"/>
                        </a:rPr>
                        <a:t>General Model Grant Agreement (v1.1)</a:t>
                      </a:r>
                      <a:endParaRPr/>
                    </a:p>
                  </a:txBody>
                  <a:tcPr marL="68580" marR="68580" marT="0" marB="0" anchor="ctr">
                    <a:solidFill>
                      <a:srgbClr val="7BB884">
                        <a:alpha val="16564"/>
                      </a:srgbClr>
                    </a:solidFill>
                  </a:tcPr>
                </a:tc>
                <a:extLst>
                  <a:ext uri="{0D108BD9-81ED-4DB2-BD59-A6C34878D82A}">
                    <a16:rowId xmlns:a16="http://schemas.microsoft.com/office/drawing/2014/main" val="10001"/>
                  </a:ext>
                </a:extLst>
              </a:tr>
              <a:tr h="1157143">
                <a:tc>
                  <a:txBody>
                    <a:bodyPr/>
                    <a:lstStyle/>
                    <a:p>
                      <a:pPr marL="0" marR="0" indent="0" algn="l" defTabSz="457200">
                        <a:lnSpc>
                          <a:spcPct val="100000"/>
                        </a:lnSpc>
                        <a:spcBef>
                          <a:spcPts val="0"/>
                        </a:spcBef>
                        <a:spcAft>
                          <a:spcPts val="0"/>
                        </a:spcAft>
                        <a:buClrTx/>
                        <a:buSzTx/>
                        <a:buFontTx/>
                        <a:buNone/>
                        <a:defRPr sz="1800"/>
                      </a:pPr>
                      <a:r>
                        <a:rPr lang="de-DE" sz="3200" b="1" i="0" u="none" strike="noStrike" cap="none" spc="0" dirty="0">
                          <a:solidFill>
                            <a:srgbClr val="333333"/>
                          </a:solidFill>
                          <a:latin typeface="Calibri"/>
                          <a:ea typeface="Arial"/>
                          <a:cs typeface="Arial"/>
                        </a:rPr>
                        <a:t>DFG</a:t>
                      </a:r>
                      <a:endParaRPr b="1" dirty="0"/>
                    </a:p>
                  </a:txBody>
                  <a:tcPr marL="68580" marR="68580" marT="0" marB="0" anchor="ctr">
                    <a:solidFill>
                      <a:srgbClr val="FFFFFF"/>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a:solidFill>
                            <a:srgbClr val="333333"/>
                          </a:solidFill>
                          <a:latin typeface="Calibri"/>
                          <a:ea typeface="Arial"/>
                          <a:cs typeface="Arial"/>
                        </a:rPr>
                        <a:t>nein</a:t>
                      </a:r>
                      <a:endParaRPr/>
                    </a:p>
                  </a:txBody>
                  <a:tcPr marL="68580" marR="68580" marT="0" marB="0" anchor="ctr">
                    <a:solidFill>
                      <a:srgbClr val="FFFFFF"/>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a:solidFill>
                            <a:srgbClr val="333333"/>
                          </a:solidFill>
                          <a:latin typeface="Calibri"/>
                          <a:ea typeface="Arial"/>
                          <a:cs typeface="Arial"/>
                        </a:rPr>
                        <a:t>„die eingesetzte Software verfügbar zu machen und Arbeitsabläufe umfänglich darzulegen. Selbst programmierte Software wird unter Angabe des Quellcodes öffentlich zugänglich gemacht.“ Kodex Leitlinie 13 „Herstellung von öffentlichem Zugang zu Forschungsergebnissen“</a:t>
                      </a:r>
                      <a:endParaRPr/>
                    </a:p>
                  </a:txBody>
                  <a:tcPr marL="68580" marR="68580" marT="0" marB="0" anchor="ctr">
                    <a:solidFill>
                      <a:srgbClr val="FFFFFF"/>
                    </a:solidFill>
                  </a:tcPr>
                </a:tc>
                <a:extLst>
                  <a:ext uri="{0D108BD9-81ED-4DB2-BD59-A6C34878D82A}">
                    <a16:rowId xmlns:a16="http://schemas.microsoft.com/office/drawing/2014/main" val="10002"/>
                  </a:ext>
                </a:extLst>
              </a:tr>
              <a:tr h="1157143">
                <a:tc>
                  <a:txBody>
                    <a:bodyPr/>
                    <a:lstStyle/>
                    <a:p>
                      <a:pPr marL="0" marR="0" indent="0" algn="l" defTabSz="457200">
                        <a:lnSpc>
                          <a:spcPct val="100000"/>
                        </a:lnSpc>
                        <a:spcBef>
                          <a:spcPts val="0"/>
                        </a:spcBef>
                        <a:spcAft>
                          <a:spcPts val="0"/>
                        </a:spcAft>
                        <a:buClrTx/>
                        <a:buSzTx/>
                        <a:buFontTx/>
                        <a:buNone/>
                        <a:defRPr sz="1800"/>
                      </a:pPr>
                      <a:r>
                        <a:rPr lang="de-DE" sz="3200" b="1" i="0" u="none" strike="noStrike" cap="none" spc="0" dirty="0">
                          <a:solidFill>
                            <a:srgbClr val="333333"/>
                          </a:solidFill>
                          <a:latin typeface="Calibri"/>
                          <a:ea typeface="Arial"/>
                          <a:cs typeface="Arial"/>
                        </a:rPr>
                        <a:t>BMBF</a:t>
                      </a:r>
                      <a:endParaRPr b="1" dirty="0"/>
                    </a:p>
                  </a:txBody>
                  <a:tcPr marL="68580" marR="68580" marT="0" marB="0" anchor="ctr">
                    <a:solidFill>
                      <a:srgbClr val="7BB884">
                        <a:alpha val="16564"/>
                      </a:srgbClr>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a:solidFill>
                            <a:srgbClr val="333333"/>
                          </a:solidFill>
                          <a:latin typeface="Calibri"/>
                          <a:ea typeface="Arial"/>
                          <a:cs typeface="Arial"/>
                        </a:rPr>
                        <a:t>nein</a:t>
                      </a:r>
                      <a:endParaRPr/>
                    </a:p>
                  </a:txBody>
                  <a:tcPr marL="68580" marR="68580" marT="0" marB="0" anchor="ctr">
                    <a:solidFill>
                      <a:srgbClr val="7BB884">
                        <a:alpha val="16564"/>
                      </a:srgbClr>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a:solidFill>
                            <a:srgbClr val="333333"/>
                          </a:solidFill>
                          <a:latin typeface="Calibri"/>
                          <a:ea typeface="Arial"/>
                          <a:cs typeface="Arial"/>
                        </a:rPr>
                        <a:t>Keine gesonderten Anforderungen</a:t>
                      </a:r>
                      <a:endParaRPr/>
                    </a:p>
                  </a:txBody>
                  <a:tcPr marL="68580" marR="68580" marT="0" marB="0" anchor="ctr">
                    <a:solidFill>
                      <a:srgbClr val="7BB884">
                        <a:alpha val="16564"/>
                      </a:srgbClr>
                    </a:solidFill>
                  </a:tcPr>
                </a:tc>
                <a:extLst>
                  <a:ext uri="{0D108BD9-81ED-4DB2-BD59-A6C34878D82A}">
                    <a16:rowId xmlns:a16="http://schemas.microsoft.com/office/drawing/2014/main" val="10003"/>
                  </a:ext>
                </a:extLst>
              </a:tr>
              <a:tr h="1157143">
                <a:tc>
                  <a:txBody>
                    <a:bodyPr/>
                    <a:lstStyle/>
                    <a:p>
                      <a:pPr marL="0" marR="0" indent="0" algn="l" defTabSz="457200">
                        <a:lnSpc>
                          <a:spcPct val="100000"/>
                        </a:lnSpc>
                        <a:spcBef>
                          <a:spcPts val="0"/>
                        </a:spcBef>
                        <a:spcAft>
                          <a:spcPts val="0"/>
                        </a:spcAft>
                        <a:buClrTx/>
                        <a:buSzTx/>
                        <a:buFontTx/>
                        <a:buNone/>
                        <a:defRPr sz="1800"/>
                      </a:pPr>
                      <a:r>
                        <a:rPr lang="de-DE" sz="3200" b="1" i="0" u="none" strike="noStrike" cap="none" spc="0" dirty="0" err="1">
                          <a:solidFill>
                            <a:srgbClr val="333333"/>
                          </a:solidFill>
                          <a:latin typeface="Calibri"/>
                          <a:ea typeface="Arial"/>
                          <a:cs typeface="Arial"/>
                        </a:rPr>
                        <a:t>VolkswagenStiftung</a:t>
                      </a:r>
                      <a:endParaRPr b="1" dirty="0"/>
                    </a:p>
                  </a:txBody>
                  <a:tcPr marL="68580" marR="68580" marT="0" marB="0" anchor="ctr">
                    <a:solidFill>
                      <a:srgbClr val="FFFFFF"/>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a:solidFill>
                            <a:srgbClr val="333333"/>
                          </a:solidFill>
                          <a:latin typeface="Calibri"/>
                          <a:ea typeface="Arial"/>
                          <a:cs typeface="Arial"/>
                        </a:rPr>
                        <a:t>nein</a:t>
                      </a:r>
                      <a:endParaRPr/>
                    </a:p>
                  </a:txBody>
                  <a:tcPr marL="68580" marR="68580" marT="0" marB="0" anchor="ctr">
                    <a:solidFill>
                      <a:srgbClr val="FFFFFF"/>
                    </a:solidFill>
                  </a:tcPr>
                </a:tc>
                <a:tc>
                  <a:txBody>
                    <a:bodyPr/>
                    <a:lstStyle/>
                    <a:p>
                      <a:pPr marL="0" marR="0" indent="0" algn="l" defTabSz="457200">
                        <a:lnSpc>
                          <a:spcPct val="100000"/>
                        </a:lnSpc>
                        <a:spcBef>
                          <a:spcPts val="0"/>
                        </a:spcBef>
                        <a:spcAft>
                          <a:spcPts val="0"/>
                        </a:spcAft>
                        <a:buClrTx/>
                        <a:buSzTx/>
                        <a:buFontTx/>
                        <a:buNone/>
                        <a:defRPr sz="1800"/>
                      </a:pPr>
                      <a:r>
                        <a:rPr lang="de-DE" sz="3200" b="0" i="0" u="none" strike="noStrike" cap="none" spc="0" dirty="0">
                          <a:solidFill>
                            <a:srgbClr val="333333"/>
                          </a:solidFill>
                          <a:latin typeface="Calibri"/>
                          <a:ea typeface="Arial"/>
                          <a:cs typeface="Arial"/>
                        </a:rPr>
                        <a:t>„Software [ist] kein ,Beiprodukt‘, sondern integraler Bestandteil von Forschung“ S. 5, </a:t>
                      </a:r>
                      <a:r>
                        <a:rPr lang="de-DE" sz="3200" b="0" i="0" u="sng" strike="noStrike" cap="none" spc="0" dirty="0">
                          <a:solidFill>
                            <a:srgbClr val="333333"/>
                          </a:solidFill>
                          <a:latin typeface="Calibri"/>
                          <a:ea typeface="Arial"/>
                          <a:cs typeface="Arial"/>
                          <a:hlinkClick r:id="rId3" tooltip="https://www.volkswagenstiftung.de/sites/default/files/documents/Open_Science_Policy_und_Umsetzung_VolkswagenStiftung.pdf"/>
                        </a:rPr>
                        <a:t>Open Science-Policy</a:t>
                      </a:r>
                      <a:endParaRPr lang="de-DE" sz="3200" b="0" i="0" u="none" strike="noStrike" cap="none" spc="0" dirty="0">
                        <a:solidFill>
                          <a:srgbClr val="333333"/>
                        </a:solidFill>
                        <a:latin typeface="Calibri"/>
                        <a:ea typeface="Arial"/>
                        <a:cs typeface="Arial"/>
                      </a:endParaRPr>
                    </a:p>
                    <a:p>
                      <a:pPr marL="0" marR="0" indent="0" algn="l" defTabSz="457200">
                        <a:lnSpc>
                          <a:spcPct val="100000"/>
                        </a:lnSpc>
                        <a:spcBef>
                          <a:spcPts val="0"/>
                        </a:spcBef>
                        <a:spcAft>
                          <a:spcPts val="0"/>
                        </a:spcAft>
                        <a:buClrTx/>
                        <a:buSzTx/>
                        <a:buFontTx/>
                        <a:buNone/>
                        <a:defRPr sz="1800"/>
                      </a:pPr>
                      <a:r>
                        <a:rPr lang="de-DE" sz="3200" b="0" i="0" u="none" strike="noStrike" cap="none" spc="0" dirty="0">
                          <a:solidFill>
                            <a:srgbClr val="333333"/>
                          </a:solidFill>
                          <a:latin typeface="Calibri"/>
                          <a:ea typeface="Arial"/>
                          <a:cs typeface="Arial"/>
                        </a:rPr>
                        <a:t>„Bei Antragstellung ist im CV des Antragstellenden Open-Source-Software gesondert für den Begutachtungs- und Entscheidungsprozess auszuweisen.“ S. 6, </a:t>
                      </a:r>
                      <a:r>
                        <a:rPr lang="de-DE" sz="3200" b="0" i="0" u="sng" strike="noStrike" cap="none" spc="0" dirty="0">
                          <a:solidFill>
                            <a:srgbClr val="333333"/>
                          </a:solidFill>
                          <a:latin typeface="Calibri"/>
                          <a:ea typeface="Arial"/>
                          <a:cs typeface="Arial"/>
                          <a:hlinkClick r:id="rId3" tooltip="https://www.volkswagenstiftung.de/sites/default/files/documents/Open_Science_Policy_und_Umsetzung_VolkswagenStiftung.pdf"/>
                        </a:rPr>
                        <a:t>Open Science-Policy</a:t>
                      </a:r>
                      <a:endParaRPr lang="de-DE" sz="3200" b="0" i="0" u="none" strike="noStrike" cap="none" spc="0" dirty="0">
                        <a:solidFill>
                          <a:srgbClr val="333333"/>
                        </a:solidFill>
                        <a:latin typeface="Calibri"/>
                        <a:ea typeface="Arial"/>
                        <a:cs typeface="Arial"/>
                      </a:endParaRPr>
                    </a:p>
                    <a:p>
                      <a:pPr marL="0" marR="0" indent="0" algn="l" defTabSz="457200">
                        <a:lnSpc>
                          <a:spcPct val="100000"/>
                        </a:lnSpc>
                        <a:spcBef>
                          <a:spcPts val="0"/>
                        </a:spcBef>
                        <a:spcAft>
                          <a:spcPts val="0"/>
                        </a:spcAft>
                        <a:buClrTx/>
                        <a:buSzTx/>
                        <a:buFontTx/>
                        <a:buNone/>
                        <a:defRPr sz="1800"/>
                      </a:pPr>
                      <a:r>
                        <a:rPr lang="de-DE" sz="3200" b="0" i="0" u="none" strike="noStrike" cap="none" spc="0" dirty="0">
                          <a:solidFill>
                            <a:srgbClr val="333333"/>
                          </a:solidFill>
                          <a:latin typeface="Calibri"/>
                          <a:ea typeface="Arial"/>
                          <a:cs typeface="Arial"/>
                        </a:rPr>
                        <a:t> </a:t>
                      </a:r>
                      <a:endParaRPr dirty="0"/>
                    </a:p>
                  </a:txBody>
                  <a:tcPr marL="68580" marR="68580" marT="0" marB="0" anchor="ctr">
                    <a:solidFill>
                      <a:srgbClr val="FFFFFF"/>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1435100" y="3200400"/>
            <a:ext cx="21843999" cy="10363200"/>
          </a:xfrm>
        </p:spPr>
        <p:txBody>
          <a:bodyPr/>
          <a:lstStyle/>
          <a:p>
            <a:pPr>
              <a:defRPr/>
            </a:pPr>
            <a:r>
              <a:rPr lang="de-DE" sz="3600"/>
              <a:t>Administrative und technische Informationen: Projektname, Projektbeteiligte, Zeitplan, Finanzierung/Förderer, benötigte Hardware, Entwicklungsumgebung</a:t>
            </a:r>
            <a:endParaRPr/>
          </a:p>
          <a:p>
            <a:pPr>
              <a:defRPr/>
            </a:pPr>
            <a:r>
              <a:rPr lang="de-DE" sz="3600"/>
              <a:t>Softwarebeschreibung: Funktion und Anwendung, Code, externe Komponenten und Bibliotheken, Zielgruppe, Einsatz</a:t>
            </a:r>
            <a:endParaRPr/>
          </a:p>
          <a:p>
            <a:pPr>
              <a:defRPr/>
            </a:pPr>
            <a:r>
              <a:rPr lang="de-DE" sz="3600"/>
              <a:t>Dokumentation, Qualität, Sicherheitsverfahren: Dokumentation für Benutzer und Admins/Nachprogrammierer (inline oder gesondert) bzgl. Methoden, Schnittstellen, Versionierung (Release Management), Metadaten, Testen sowie Qualitätssicherung/-standards</a:t>
            </a:r>
            <a:endParaRPr/>
          </a:p>
          <a:p>
            <a:pPr>
              <a:defRPr/>
            </a:pPr>
            <a:r>
              <a:rPr lang="de-DE" sz="3600"/>
              <a:t>Langfristige Erhaltung und Teilen: Archivierung und Veröffentlichung der Software, Lizenzen / Nutzungsrechte</a:t>
            </a:r>
            <a:endParaRPr/>
          </a:p>
          <a:p>
            <a:pPr>
              <a:defRPr/>
            </a:pPr>
            <a:r>
              <a:rPr lang="de-DE" sz="3600"/>
              <a:t>Nutzersupport: langfristige Betreuung der Software, Unterstützung der Nutzenden</a:t>
            </a:r>
            <a:endParaRPr/>
          </a:p>
          <a:p>
            <a:pPr>
              <a:defRPr/>
            </a:pPr>
            <a:r>
              <a:rPr lang="de-DE" sz="3600"/>
              <a:t>Rechtliche und ethische Aspekte: Urheberrecht, Dual Use, Ethikprüfung</a:t>
            </a:r>
            <a:endParaRPr/>
          </a:p>
          <a:p>
            <a:pPr>
              <a:defRPr/>
            </a:pPr>
            <a:r>
              <a:rPr lang="de-DE" sz="3600"/>
              <a:t>Beitrag zur Wissenschaft: potenzielle Nachnutzung der Software, Mehrwert für die Wissenschaft</a:t>
            </a:r>
            <a:endParaRPr/>
          </a:p>
          <a:p>
            <a:pPr>
              <a:defRPr/>
            </a:pPr>
            <a:r>
              <a:rPr lang="de-DE" sz="3600"/>
              <a:t>Kosten und Verantwortlichkeiten: Ressourcen (Personal, Hardware, Software, Training) und Rollen</a:t>
            </a:r>
            <a:endParaRPr/>
          </a:p>
          <a:p>
            <a:pPr>
              <a:defRPr/>
            </a:pPr>
            <a:endParaRPr lang="de-DE" sz="3600"/>
          </a:p>
        </p:txBody>
      </p:sp>
      <p:sp>
        <p:nvSpPr>
          <p:cNvPr id="3" name="Titel 2"/>
          <p:cNvSpPr>
            <a:spLocks noGrp="1"/>
          </p:cNvSpPr>
          <p:nvPr>
            <p:ph type="title"/>
          </p:nvPr>
        </p:nvSpPr>
        <p:spPr bwMode="auto"/>
        <p:txBody>
          <a:bodyPr/>
          <a:lstStyle/>
          <a:p>
            <a:pPr>
              <a:defRPr/>
            </a:pPr>
            <a:r>
              <a:rPr lang="de-DE"/>
              <a:t>Bestandteile eines SMPs</a:t>
            </a:r>
            <a:endParaRPr/>
          </a:p>
        </p:txBody>
      </p:sp>
      <p:sp>
        <p:nvSpPr>
          <p:cNvPr id="4" name="Foliennummernplatzhalter 3">
            <a:extLst>
              <a:ext uri="{FF2B5EF4-FFF2-40B4-BE49-F238E27FC236}">
                <a16:creationId xmlns:a16="http://schemas.microsoft.com/office/drawing/2014/main" id="{44E274CE-9DF8-0E33-FBAC-69F4A7642189}"/>
              </a:ext>
            </a:extLst>
          </p:cNvPr>
          <p:cNvSpPr>
            <a:spLocks noGrp="1"/>
          </p:cNvSpPr>
          <p:nvPr>
            <p:ph type="sldNum" sz="quarter" idx="2"/>
          </p:nvPr>
        </p:nvSpPr>
        <p:spPr/>
        <p:txBody>
          <a:bodyPr/>
          <a:lstStyle/>
          <a:p>
            <a:pPr>
              <a:defRPr/>
            </a:pPr>
            <a:fld id="{86CB4B4D-7CA3-9044-876B-883B54F8677D}" type="slidenum">
              <a:rPr lang="de-DE" smtClean="0"/>
              <a:t>4</a:t>
            </a:fld>
            <a:endParaRPr lang="de-D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7" name="Was erwartet ihr von diesem Workshop?"/>
          <p:cNvSpPr txBox="1">
            <a:spLocks noGrp="1"/>
          </p:cNvSpPr>
          <p:nvPr>
            <p:ph type="body" sz="half" idx="1"/>
          </p:nvPr>
        </p:nvSpPr>
        <p:spPr bwMode="auto">
          <a:xfrm>
            <a:off x="2555058" y="5141382"/>
            <a:ext cx="11725608" cy="7418918"/>
          </a:xfrm>
          <a:prstGeom prst="rect">
            <a:avLst/>
          </a:prstGeom>
        </p:spPr>
        <p:txBody>
          <a:bodyPr/>
          <a:lstStyle/>
          <a:p>
            <a:pPr>
              <a:defRPr/>
            </a:pPr>
            <a:r>
              <a:rPr lang="de-DE" dirty="0"/>
              <a:t>Nenne, welche Anlaufpunkte bzw. Tools du für die Erstellung eines SMPs kennst?</a:t>
            </a:r>
            <a:endParaRPr dirty="0"/>
          </a:p>
        </p:txBody>
      </p:sp>
      <p:sp>
        <p:nvSpPr>
          <p:cNvPr id="168" name="Erwartungen heute"/>
          <p:cNvSpPr txBox="1">
            <a:spLocks noGrp="1"/>
          </p:cNvSpPr>
          <p:nvPr>
            <p:ph type="title"/>
          </p:nvPr>
        </p:nvSpPr>
        <p:spPr bwMode="auto">
          <a:prstGeom prst="rect">
            <a:avLst/>
          </a:prstGeom>
        </p:spPr>
        <p:txBody>
          <a:bodyPr/>
          <a:lstStyle/>
          <a:p>
            <a:pPr>
              <a:defRPr/>
            </a:pPr>
            <a:r>
              <a:rPr lang="de-DE"/>
              <a:t>Hilfestellungen für SMPs</a:t>
            </a:r>
            <a:endParaRPr/>
          </a:p>
        </p:txBody>
      </p:sp>
      <p:sp>
        <p:nvSpPr>
          <p:cNvPr id="169" name="Foliennummer"/>
          <p:cNvSpPr txBox="1">
            <a:spLocks noGrp="1"/>
          </p:cNvSpPr>
          <p:nvPr>
            <p:ph type="sldNum" sz="quarter" idx="2"/>
          </p:nvPr>
        </p:nvSpPr>
        <p:spPr bwMode="auto">
          <a:xfrm>
            <a:off x="6810616" y="13090906"/>
            <a:ext cx="248134" cy="457201"/>
          </a:xfrm>
          <a:prstGeom prst="rect">
            <a:avLst/>
          </a:prstGeom>
        </p:spPr>
        <p:txBody>
          <a:bodyPr/>
          <a:lstStyle/>
          <a:p>
            <a:pPr>
              <a:defRPr/>
            </a:pPr>
            <a:fld id="{86CB4B4D-7CA3-9044-876B-883B54F8677D}" type="slidenum">
              <a:rPr/>
              <a:t>5</a:t>
            </a:fld>
            <a:endParaRPr/>
          </a:p>
        </p:txBody>
      </p:sp>
      <p:sp>
        <p:nvSpPr>
          <p:cNvPr id="4" name="Arbeitsvorbereitung">
            <a:extLst>
              <a:ext uri="{FF2B5EF4-FFF2-40B4-BE49-F238E27FC236}">
                <a16:creationId xmlns:a16="http://schemas.microsoft.com/office/drawing/2014/main" id="{56AC6EFB-C9D6-2DD0-6F9F-BBE6A88CA949}"/>
              </a:ext>
            </a:extLst>
          </p:cNvPr>
          <p:cNvSpPr txBox="1">
            <a:spLocks noGrp="1"/>
          </p:cNvSpPr>
          <p:nvPr>
            <p:ph type="body" sz="quarter" idx="21"/>
          </p:nvPr>
        </p:nvSpPr>
        <p:spPr bwMode="auto">
          <a:xfrm>
            <a:off x="1435100" y="3874176"/>
            <a:ext cx="21844000" cy="1016001"/>
          </a:xfrm>
          <a:prstGeom prst="rect">
            <a:avLst/>
          </a:prstGeom>
        </p:spPr>
        <p:txBody>
          <a:bodyPr/>
          <a:lstStyle>
            <a:lvl1pPr marL="0" indent="0" defTabSz="825500">
              <a:spcBef>
                <a:spcPts val="0"/>
              </a:spcBef>
              <a:buClrTx/>
              <a:buSzTx/>
              <a:buNone/>
              <a:defRPr sz="4700">
                <a:solidFill>
                  <a:srgbClr val="C63B87"/>
                </a:solidFill>
                <a:latin typeface="+mj-lt"/>
                <a:ea typeface="Helvetica Neue"/>
                <a:cs typeface="Helvetica Neue"/>
              </a:defRPr>
            </a:lvl1pPr>
          </a:lstStyle>
          <a:p>
            <a:pPr>
              <a:defRPr/>
            </a:pPr>
            <a:r>
              <a:rPr lang="de-DE" dirty="0"/>
              <a:t>Zuruf</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02" name="Herzlichen Dank für eure Teilnahme"/>
          <p:cNvSpPr txBox="1">
            <a:spLocks noGrp="1"/>
          </p:cNvSpPr>
          <p:nvPr>
            <p:ph type="title"/>
          </p:nvPr>
        </p:nvSpPr>
        <p:spPr bwMode="auto">
          <a:xfrm>
            <a:off x="1337733" y="6858000"/>
            <a:ext cx="21844001" cy="5959212"/>
          </a:xfrm>
          <a:prstGeom prst="rect">
            <a:avLst/>
          </a:prstGeom>
        </p:spPr>
        <p:txBody>
          <a:bodyPr/>
          <a:lstStyle/>
          <a:p>
            <a:pPr>
              <a:defRPr/>
            </a:pPr>
            <a:r>
              <a:rPr dirty="0" err="1"/>
              <a:t>Herzlichen</a:t>
            </a:r>
            <a:r>
              <a:rPr dirty="0"/>
              <a:t> Dank für </a:t>
            </a:r>
            <a:r>
              <a:rPr lang="de-DE" dirty="0"/>
              <a:t>Eure </a:t>
            </a:r>
            <a:r>
              <a:rPr dirty="0" err="1"/>
              <a:t>Teilnahme</a:t>
            </a:r>
            <a:endParaRPr dirty="0"/>
          </a:p>
        </p:txBody>
      </p:sp>
      <p:sp>
        <p:nvSpPr>
          <p:cNvPr id="503" name="Die Struktur des Kurses basiert auf einer Zusammenarbeit im Rahmen der UAG Schulungen/Fortbildungen der AG Forschungsdaten von DINI/nestor https://www.forschungsdaten.org/index.php/UAG_Schulungen/Fortbildungen…"/>
          <p:cNvSpPr txBox="1"/>
          <p:nvPr/>
        </p:nvSpPr>
        <p:spPr bwMode="auto">
          <a:xfrm>
            <a:off x="1445929" y="9332108"/>
            <a:ext cx="22889827" cy="2616559"/>
          </a:xfrm>
          <a:prstGeom prst="rect">
            <a:avLst/>
          </a:prstGeom>
          <a:ln w="12700">
            <a:miter lim="400000"/>
          </a:ln>
        </p:spPr>
        <p:txBody>
          <a:bodyPr wrap="square" lIns="50799" tIns="50799" rIns="50799" bIns="50799" anchor="ctr">
            <a:spAutoFit/>
          </a:bodyPr>
          <a:lstStyle/>
          <a:p>
            <a:pPr algn="l" defTabSz="457200">
              <a:defRPr sz="3300">
                <a:solidFill>
                  <a:srgbClr val="D5D5D5"/>
                </a:solidFill>
              </a:defRPr>
            </a:pPr>
            <a:r>
              <a:rPr dirty="0">
                <a:solidFill>
                  <a:schemeClr val="tx1">
                    <a:lumMod val="75000"/>
                  </a:schemeClr>
                </a:solidFill>
              </a:rPr>
              <a:t>K. </a:t>
            </a:r>
            <a:r>
              <a:rPr dirty="0" err="1">
                <a:solidFill>
                  <a:schemeClr val="tx1">
                    <a:lumMod val="75000"/>
                  </a:schemeClr>
                </a:solidFill>
              </a:rPr>
              <a:t>Biernacka</a:t>
            </a:r>
            <a:r>
              <a:rPr dirty="0">
                <a:solidFill>
                  <a:schemeClr val="tx1">
                    <a:lumMod val="75000"/>
                  </a:schemeClr>
                </a:solidFill>
              </a:rPr>
              <a:t>, K. </a:t>
            </a:r>
            <a:r>
              <a:rPr dirty="0" err="1">
                <a:solidFill>
                  <a:schemeClr val="tx1">
                    <a:lumMod val="75000"/>
                  </a:schemeClr>
                </a:solidFill>
              </a:rPr>
              <a:t>Helbig</a:t>
            </a:r>
            <a:r>
              <a:rPr dirty="0">
                <a:solidFill>
                  <a:schemeClr val="tx1">
                    <a:lumMod val="75000"/>
                  </a:schemeClr>
                </a:solidFill>
              </a:rPr>
              <a:t>. </a:t>
            </a:r>
            <a:r>
              <a:rPr dirty="0" err="1">
                <a:solidFill>
                  <a:schemeClr val="tx1">
                    <a:lumMod val="75000"/>
                  </a:schemeClr>
                </a:solidFill>
              </a:rPr>
              <a:t>Erweiterungsmodul</a:t>
            </a:r>
            <a:r>
              <a:rPr dirty="0">
                <a:solidFill>
                  <a:schemeClr val="tx1">
                    <a:lumMod val="75000"/>
                  </a:schemeClr>
                </a:solidFill>
              </a:rPr>
              <a:t> </a:t>
            </a:r>
            <a:r>
              <a:rPr dirty="0" err="1">
                <a:solidFill>
                  <a:schemeClr val="tx1">
                    <a:lumMod val="75000"/>
                  </a:schemeClr>
                </a:solidFill>
              </a:rPr>
              <a:t>Softwaremanagementplan</a:t>
            </a:r>
            <a:r>
              <a:rPr dirty="0">
                <a:solidFill>
                  <a:schemeClr val="tx1">
                    <a:lumMod val="75000"/>
                  </a:schemeClr>
                </a:solidFill>
              </a:rPr>
              <a:t>, Version 1.0, </a:t>
            </a:r>
            <a:r>
              <a:rPr dirty="0" err="1">
                <a:solidFill>
                  <a:schemeClr val="tx1">
                    <a:lumMod val="75000"/>
                  </a:schemeClr>
                </a:solidFill>
              </a:rPr>
              <a:t>Zenodo</a:t>
            </a:r>
            <a:r>
              <a:rPr dirty="0">
                <a:solidFill>
                  <a:schemeClr val="tx1">
                    <a:lumMod val="75000"/>
                  </a:schemeClr>
                </a:solidFill>
              </a:rPr>
              <a:t>, 2023, DOI:</a:t>
            </a:r>
            <a:r>
              <a:rPr dirty="0">
                <a:solidFill>
                  <a:srgbClr val="FFFFFF"/>
                </a:solidFill>
              </a:rPr>
              <a:t> </a:t>
            </a:r>
            <a:r>
              <a:rPr lang="en-US" sz="3300" b="0" i="0" u="sng" strike="noStrike" cap="none" spc="0" dirty="0">
                <a:ln>
                  <a:noFill/>
                </a:ln>
                <a:solidFill>
                  <a:srgbClr val="FFFFFF"/>
                </a:solidFill>
                <a:latin typeface="Calibri"/>
                <a:ea typeface="Calibri"/>
                <a:cs typeface="Calibri"/>
                <a:hlinkClick r:id="rId3" tooltip="https://doi.org/10.5281/zenodo.10197107"/>
              </a:rPr>
              <a:t>10.5281/zenodo.10197107</a:t>
            </a:r>
            <a:endParaRPr dirty="0">
              <a:solidFill>
                <a:srgbClr val="FFFFFF"/>
              </a:solidFill>
              <a:latin typeface="Calibri"/>
            </a:endParaRPr>
          </a:p>
          <a:p>
            <a:pPr algn="l" defTabSz="457200">
              <a:defRPr sz="3300">
                <a:solidFill>
                  <a:srgbClr val="D5D5D5"/>
                </a:solidFill>
              </a:defRPr>
            </a:pPr>
            <a:endParaRPr dirty="0">
              <a:solidFill>
                <a:srgbClr val="FFFFFF"/>
              </a:solidFill>
            </a:endParaRPr>
          </a:p>
          <a:p>
            <a:pPr algn="l" defTabSz="457200">
              <a:defRPr sz="3300">
                <a:solidFill>
                  <a:srgbClr val="D5D5D5"/>
                </a:solidFill>
              </a:defRPr>
            </a:pPr>
            <a:r>
              <a:rPr lang="de-DE" dirty="0">
                <a:solidFill>
                  <a:schemeClr val="tx1">
                    <a:lumMod val="75000"/>
                  </a:schemeClr>
                </a:solidFill>
                <a:latin typeface="Calibri"/>
              </a:rPr>
              <a:t>K. </a:t>
            </a:r>
            <a:r>
              <a:rPr lang="de-DE" dirty="0" err="1">
                <a:solidFill>
                  <a:schemeClr val="tx1">
                    <a:lumMod val="75000"/>
                  </a:schemeClr>
                </a:solidFill>
                <a:latin typeface="Calibri"/>
              </a:rPr>
              <a:t>Biernacka</a:t>
            </a:r>
            <a:r>
              <a:rPr lang="de-DE" dirty="0">
                <a:solidFill>
                  <a:schemeClr val="tx1">
                    <a:lumMod val="75000"/>
                  </a:schemeClr>
                </a:solidFill>
                <a:latin typeface="Calibri"/>
              </a:rPr>
              <a:t>, R. Dockhorn, C. Engelhardt, K. Helbig, J. Jacob, T. </a:t>
            </a:r>
            <a:r>
              <a:rPr lang="de-DE" dirty="0" err="1">
                <a:solidFill>
                  <a:schemeClr val="tx1">
                    <a:lumMod val="75000"/>
                  </a:schemeClr>
                </a:solidFill>
                <a:latin typeface="Calibri"/>
              </a:rPr>
              <a:t>Kalová</a:t>
            </a:r>
            <a:r>
              <a:rPr lang="de-DE" dirty="0">
                <a:solidFill>
                  <a:schemeClr val="tx1">
                    <a:lumMod val="75000"/>
                  </a:schemeClr>
                </a:solidFill>
                <a:latin typeface="Calibri"/>
              </a:rPr>
              <a:t>, A. Karsten, K. Meier, A. </a:t>
            </a:r>
            <a:r>
              <a:rPr lang="de-DE" dirty="0" err="1">
                <a:solidFill>
                  <a:schemeClr val="tx1">
                    <a:lumMod val="75000"/>
                  </a:schemeClr>
                </a:solidFill>
                <a:latin typeface="Calibri"/>
              </a:rPr>
              <a:t>Mühlichen</a:t>
            </a:r>
            <a:r>
              <a:rPr lang="de-DE" dirty="0">
                <a:solidFill>
                  <a:schemeClr val="tx1">
                    <a:lumMod val="75000"/>
                  </a:schemeClr>
                </a:solidFill>
                <a:latin typeface="Calibri"/>
              </a:rPr>
              <a:t>, J. Neumann, B. Petersen, B. </a:t>
            </a:r>
            <a:r>
              <a:rPr lang="de-DE" dirty="0" err="1">
                <a:solidFill>
                  <a:schemeClr val="tx1">
                    <a:lumMod val="75000"/>
                  </a:schemeClr>
                </a:solidFill>
                <a:latin typeface="Calibri"/>
              </a:rPr>
              <a:t>Slowig</a:t>
            </a:r>
            <a:r>
              <a:rPr lang="de-DE" dirty="0">
                <a:solidFill>
                  <a:schemeClr val="tx1">
                    <a:lumMod val="75000"/>
                  </a:schemeClr>
                </a:solidFill>
                <a:latin typeface="Calibri"/>
              </a:rPr>
              <a:t>, U. Trautwein-Bruns, J. Wilbrandt und C. </a:t>
            </a:r>
            <a:r>
              <a:rPr lang="de-DE" dirty="0" err="1">
                <a:solidFill>
                  <a:schemeClr val="tx1">
                    <a:lumMod val="75000"/>
                  </a:schemeClr>
                </a:solidFill>
                <a:latin typeface="Calibri"/>
              </a:rPr>
              <a:t>Wiljes</a:t>
            </a:r>
            <a:r>
              <a:rPr lang="de-DE" dirty="0">
                <a:solidFill>
                  <a:schemeClr val="tx1">
                    <a:lumMod val="75000"/>
                  </a:schemeClr>
                </a:solidFill>
                <a:latin typeface="Calibri"/>
              </a:rPr>
              <a:t>. </a:t>
            </a:r>
            <a:r>
              <a:rPr lang="de-DE" i="1" dirty="0">
                <a:solidFill>
                  <a:schemeClr val="tx1">
                    <a:lumMod val="75000"/>
                  </a:schemeClr>
                </a:solidFill>
                <a:latin typeface="Calibri"/>
              </a:rPr>
              <a:t>Train-</a:t>
            </a:r>
            <a:r>
              <a:rPr lang="de-DE" i="1" dirty="0" err="1">
                <a:solidFill>
                  <a:schemeClr val="tx1">
                    <a:lumMod val="75000"/>
                  </a:schemeClr>
                </a:solidFill>
                <a:latin typeface="Calibri"/>
              </a:rPr>
              <a:t>the</a:t>
            </a:r>
            <a:r>
              <a:rPr lang="de-DE" i="1" dirty="0">
                <a:solidFill>
                  <a:schemeClr val="tx1">
                    <a:lumMod val="75000"/>
                  </a:schemeClr>
                </a:solidFill>
                <a:latin typeface="Calibri"/>
              </a:rPr>
              <a:t>-Trainer-Konzept zum Thema Forschungsdatenmanagement</a:t>
            </a:r>
            <a:r>
              <a:rPr lang="de-DE" dirty="0">
                <a:solidFill>
                  <a:schemeClr val="tx1">
                    <a:lumMod val="75000"/>
                  </a:schemeClr>
                </a:solidFill>
                <a:latin typeface="Calibri"/>
              </a:rPr>
              <a:t>, Version 5.0, </a:t>
            </a:r>
            <a:r>
              <a:rPr lang="de-DE" dirty="0" err="1">
                <a:solidFill>
                  <a:schemeClr val="tx1">
                    <a:lumMod val="75000"/>
                  </a:schemeClr>
                </a:solidFill>
                <a:latin typeface="Calibri"/>
              </a:rPr>
              <a:t>Zenodo</a:t>
            </a:r>
            <a:r>
              <a:rPr lang="de-DE" dirty="0">
                <a:solidFill>
                  <a:schemeClr val="tx1">
                    <a:lumMod val="75000"/>
                  </a:schemeClr>
                </a:solidFill>
                <a:latin typeface="Calibri"/>
              </a:rPr>
              <a:t>, 2023, DOI: </a:t>
            </a:r>
            <a:r>
              <a:rPr lang="de-DE" u="sng" dirty="0">
                <a:solidFill>
                  <a:srgbClr val="FFFFFF"/>
                </a:solidFill>
                <a:latin typeface="Calibri"/>
                <a:hlinkClick r:id="rId4" tooltip="https://doi.org/10.5281/zenodo.10122153"/>
              </a:rPr>
              <a:t>10.5281/zenodo.10122153</a:t>
            </a:r>
            <a:endParaRPr dirty="0"/>
          </a:p>
        </p:txBody>
      </p:sp>
    </p:spTree>
  </p:cSld>
  <p:clrMapOvr>
    <a:masterClrMapping/>
  </p:clrMapOvr>
</p:sld>
</file>

<file path=ppt/theme/theme1.xml><?xml version="1.0" encoding="utf-8"?>
<a:theme xmlns:a="http://schemas.openxmlformats.org/drawingml/2006/main" name="31_ColorGradientLight">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31_ColorGradientLight">
  <a:themeElements>
    <a:clrScheme name="31_ColorGradientLight">
      <a:dk1>
        <a:srgbClr val="000000"/>
      </a:dk1>
      <a:lt1>
        <a:srgbClr val="FFFFFF"/>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31_ColorGradientLight">
      <a:majorFont>
        <a:latin typeface="Source Sans Pro"/>
        <a:ea typeface="Source Sans Pro"/>
        <a:cs typeface="Source Sans Pro"/>
      </a:majorFont>
      <a:minorFont>
        <a:latin typeface="Source Sans Pro Semibold"/>
        <a:ea typeface="Source Sans Pro Semibold"/>
        <a:cs typeface="Source Sans Pro Semibold"/>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606</Words>
  <Application>Microsoft Macintosh PowerPoint</Application>
  <DocSecurity>0</DocSecurity>
  <PresentationFormat>Benutzerdefiniert</PresentationFormat>
  <Paragraphs>54</Paragraphs>
  <Slides>7</Slides>
  <Notes>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vt:i4>
      </vt:variant>
    </vt:vector>
  </HeadingPairs>
  <TitlesOfParts>
    <vt:vector size="12" baseType="lpstr">
      <vt:lpstr>Calibri</vt:lpstr>
      <vt:lpstr>Helvetica Neue</vt:lpstr>
      <vt:lpstr>Source Sans Pro</vt:lpstr>
      <vt:lpstr>Source Sans Pro Light</vt:lpstr>
      <vt:lpstr>31_ColorGradientLight</vt:lpstr>
      <vt:lpstr>Erweiterungsmodul: Softwaremanagementplan </vt:lpstr>
      <vt:lpstr>(Forschungs-)Software?</vt:lpstr>
      <vt:lpstr>Was ist ein … </vt:lpstr>
      <vt:lpstr>Anforderungen der Förderer</vt:lpstr>
      <vt:lpstr>Bestandteile eines SMPs</vt:lpstr>
      <vt:lpstr>Hilfestellungen für SMPs</vt:lpstr>
      <vt:lpstr>Herzlichen Dank für Eure Teilnahme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Willkommen!</dc:title>
  <dc:subject/>
  <dc:creator/>
  <cp:keywords/>
  <dc:description/>
  <cp:lastModifiedBy>Jeanne Wilbrandt</cp:lastModifiedBy>
  <cp:revision>24</cp:revision>
  <dcterms:modified xsi:type="dcterms:W3CDTF">2023-12-11T19:02:15Z</dcterms:modified>
  <cp:category/>
  <dc:identifier/>
  <cp:contentStatus/>
  <dc:language/>
  <cp:version/>
</cp:coreProperties>
</file>