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8288000" cy="10287000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Montserrat" pitchFamily="2" charset="77"/>
      <p:regular r:id="rId22"/>
      <p:bold r:id="rId23"/>
      <p:italic r:id="rId24"/>
    </p:embeddedFont>
    <p:embeddedFont>
      <p:font typeface="Montserrat Bold" pitchFamily="2" charset="77"/>
      <p:regular r:id="rId25"/>
      <p:bold r:id="rId26"/>
    </p:embeddedFont>
    <p:embeddedFont>
      <p:font typeface="Montserrat Ultra-Bold" pitchFamily="2" charset="77"/>
      <p:regular r:id="rId27"/>
      <p:bold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 autoAdjust="0"/>
    <p:restoredTop sz="94601" autoAdjust="0"/>
  </p:normalViewPr>
  <p:slideViewPr>
    <p:cSldViewPr>
      <p:cViewPr varScale="1">
        <p:scale>
          <a:sx n="73" d="100"/>
          <a:sy n="73" d="100"/>
        </p:scale>
        <p:origin x="680" y="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10/19/23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10/19/23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10/19/23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10/19/23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10/19/23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10/19/23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59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587281" y="0"/>
            <a:ext cx="5700719" cy="10287000"/>
            <a:chOff x="0" y="0"/>
            <a:chExt cx="7600958" cy="13716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l="22291" r="22291"/>
            <a:stretch>
              <a:fillRect/>
            </a:stretch>
          </p:blipFill>
          <p:spPr>
            <a:xfrm>
              <a:off x="0" y="0"/>
              <a:ext cx="7600958" cy="13716000"/>
            </a:xfrm>
            <a:prstGeom prst="rect">
              <a:avLst/>
            </a:prstGeom>
          </p:spPr>
        </p:pic>
      </p:grpSp>
      <p:sp>
        <p:nvSpPr>
          <p:cNvPr id="4" name="Freeform 4"/>
          <p:cNvSpPr/>
          <p:nvPr/>
        </p:nvSpPr>
        <p:spPr>
          <a:xfrm rot="-5400000">
            <a:off x="16799708" y="1055075"/>
            <a:ext cx="844062" cy="211015"/>
          </a:xfrm>
          <a:custGeom>
            <a:avLst/>
            <a:gdLst/>
            <a:ahLst/>
            <a:cxnLst/>
            <a:rect l="l" t="t" r="r" b="b"/>
            <a:pathLst>
              <a:path w="844062" h="211015">
                <a:moveTo>
                  <a:pt x="0" y="0"/>
                </a:moveTo>
                <a:lnTo>
                  <a:pt x="844061" y="0"/>
                </a:lnTo>
                <a:lnTo>
                  <a:pt x="844061" y="211015"/>
                </a:lnTo>
                <a:lnTo>
                  <a:pt x="0" y="21101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AutoShape 5"/>
          <p:cNvSpPr/>
          <p:nvPr/>
        </p:nvSpPr>
        <p:spPr>
          <a:xfrm rot="-5400000">
            <a:off x="16007685" y="3237459"/>
            <a:ext cx="2456682" cy="0"/>
          </a:xfrm>
          <a:prstGeom prst="line">
            <a:avLst/>
          </a:prstGeom>
          <a:ln w="2857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855321" y="5195888"/>
            <a:ext cx="2261045" cy="0"/>
          </a:xfrm>
          <a:prstGeom prst="line">
            <a:avLst/>
          </a:prstGeom>
          <a:ln w="10477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855321" y="548052"/>
            <a:ext cx="9202672" cy="30718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127"/>
              </a:lnSpc>
            </a:pPr>
            <a:r>
              <a:rPr lang="en-US" sz="6399">
                <a:solidFill>
                  <a:srgbClr val="FFFFFF"/>
                </a:solidFill>
                <a:latin typeface="Montserrat Ultra-Bold"/>
              </a:rPr>
              <a:t>The Foundational Role of Open Access in Open Science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5321" y="3821372"/>
            <a:ext cx="10618598" cy="12813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179"/>
              </a:lnSpc>
            </a:pPr>
            <a:r>
              <a:rPr lang="en-US" sz="3699">
                <a:solidFill>
                  <a:srgbClr val="D8DBDB"/>
                </a:solidFill>
                <a:latin typeface="Montserrat Bold"/>
              </a:rPr>
              <a:t>Current landscape and what can be done?</a:t>
            </a:r>
          </a:p>
          <a:p>
            <a:pPr algn="just">
              <a:lnSpc>
                <a:spcPts val="5179"/>
              </a:lnSpc>
            </a:pPr>
            <a:endParaRPr lang="en-US" sz="3699">
              <a:solidFill>
                <a:srgbClr val="D8DBDB"/>
              </a:solidFill>
              <a:latin typeface="Montserrat 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2887953" y="9816536"/>
            <a:ext cx="5099376" cy="270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50"/>
              </a:lnSpc>
            </a:pPr>
            <a:r>
              <a:rPr lang="en-US" sz="2050">
                <a:solidFill>
                  <a:srgbClr val="FFFFFF"/>
                </a:solidFill>
                <a:latin typeface="Montserrat"/>
              </a:rPr>
              <a:t>moumitakoley@council.science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55321" y="9015923"/>
            <a:ext cx="10618598" cy="437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639"/>
              </a:lnSpc>
            </a:pPr>
            <a:r>
              <a:rPr lang="en-US" sz="2599">
                <a:solidFill>
                  <a:srgbClr val="FFFFFF"/>
                </a:solidFill>
                <a:latin typeface="Montserrat Bold"/>
              </a:rPr>
              <a:t>MENA-FORM 2023 Annual Forum I 24 October 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855321" y="5837236"/>
            <a:ext cx="10618598" cy="18885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040"/>
              </a:lnSpc>
            </a:pPr>
            <a:r>
              <a:rPr lang="en-US" sz="3600">
                <a:solidFill>
                  <a:srgbClr val="FFFFFF"/>
                </a:solidFill>
                <a:latin typeface="Montserrat"/>
              </a:rPr>
              <a:t>Geoffrey Boulton and Moumita Koley</a:t>
            </a:r>
          </a:p>
          <a:p>
            <a:pPr algn="just">
              <a:lnSpc>
                <a:spcPts val="5040"/>
              </a:lnSpc>
            </a:pPr>
            <a:r>
              <a:rPr lang="en-US" sz="3600">
                <a:solidFill>
                  <a:srgbClr val="D8DBDB"/>
                </a:solidFill>
                <a:latin typeface="Montserrat"/>
              </a:rPr>
              <a:t>International Science Council</a:t>
            </a:r>
          </a:p>
          <a:p>
            <a:pPr algn="just">
              <a:lnSpc>
                <a:spcPts val="5040"/>
              </a:lnSpc>
            </a:pPr>
            <a:endParaRPr lang="en-US" sz="3600">
              <a:solidFill>
                <a:srgbClr val="D8DBDB"/>
              </a:solidFill>
              <a:latin typeface="Montserra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030915" y="0"/>
            <a:ext cx="7257085" cy="10287000"/>
            <a:chOff x="0" y="0"/>
            <a:chExt cx="9676113" cy="13716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l="14726" r="14726"/>
            <a:stretch>
              <a:fillRect/>
            </a:stretch>
          </p:blipFill>
          <p:spPr>
            <a:xfrm>
              <a:off x="0" y="0"/>
              <a:ext cx="9676113" cy="13716000"/>
            </a:xfrm>
            <a:prstGeom prst="rect">
              <a:avLst/>
            </a:prstGeom>
          </p:spPr>
        </p:pic>
      </p:grpSp>
      <p:sp>
        <p:nvSpPr>
          <p:cNvPr id="4" name="Freeform 4"/>
          <p:cNvSpPr/>
          <p:nvPr/>
        </p:nvSpPr>
        <p:spPr>
          <a:xfrm rot="-5400000">
            <a:off x="215412" y="1249973"/>
            <a:ext cx="844062" cy="211015"/>
          </a:xfrm>
          <a:custGeom>
            <a:avLst/>
            <a:gdLst/>
            <a:ahLst/>
            <a:cxnLst/>
            <a:rect l="l" t="t" r="r" b="b"/>
            <a:pathLst>
              <a:path w="844062" h="211015">
                <a:moveTo>
                  <a:pt x="0" y="0"/>
                </a:moveTo>
                <a:lnTo>
                  <a:pt x="844061" y="0"/>
                </a:lnTo>
                <a:lnTo>
                  <a:pt x="844061" y="211015"/>
                </a:lnTo>
                <a:lnTo>
                  <a:pt x="0" y="21101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75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AutoShape 5"/>
          <p:cNvSpPr/>
          <p:nvPr/>
        </p:nvSpPr>
        <p:spPr>
          <a:xfrm rot="-5376337">
            <a:off x="-400441" y="3241875"/>
            <a:ext cx="2075766" cy="0"/>
          </a:xfrm>
          <a:prstGeom prst="line">
            <a:avLst/>
          </a:prstGeom>
          <a:ln w="28575" cap="rnd">
            <a:solidFill>
              <a:srgbClr val="D9D9D9">
                <a:alpha val="74902"/>
              </a:srgbClr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6" name="Group 6"/>
          <p:cNvGrpSpPr/>
          <p:nvPr/>
        </p:nvGrpSpPr>
        <p:grpSpPr>
          <a:xfrm>
            <a:off x="1550938" y="3912263"/>
            <a:ext cx="577806" cy="577806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19598D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550938" y="4856556"/>
            <a:ext cx="577806" cy="577806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19598D"/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1550938" y="1085850"/>
            <a:ext cx="7800612" cy="20551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000"/>
              </a:lnSpc>
              <a:spcBef>
                <a:spcPct val="0"/>
              </a:spcBef>
            </a:pPr>
            <a:r>
              <a:rPr lang="en-US" sz="8000">
                <a:solidFill>
                  <a:srgbClr val="19598D"/>
                </a:solidFill>
                <a:latin typeface="Montserrat Ultra-Bold"/>
              </a:rPr>
              <a:t>Inequity: Open Access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2648833" y="3874163"/>
            <a:ext cx="6081138" cy="8359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Montserrat"/>
              </a:rPr>
              <a:t>Very high article processing charges (APC)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648833" y="4818456"/>
            <a:ext cx="6495167" cy="8359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Montserrat"/>
              </a:rPr>
              <a:t>Transformative Agreements: towards inequity 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1550938" y="7817252"/>
            <a:ext cx="577806" cy="577806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19598D"/>
            </a:solidFill>
          </p:spPr>
        </p:sp>
      </p:grpSp>
      <p:sp>
        <p:nvSpPr>
          <p:cNvPr id="15" name="TextBox 15"/>
          <p:cNvSpPr txBox="1"/>
          <p:nvPr/>
        </p:nvSpPr>
        <p:spPr>
          <a:xfrm>
            <a:off x="2648833" y="7884458"/>
            <a:ext cx="6495167" cy="4052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Montserrat"/>
              </a:rPr>
              <a:t>Subscribe to Open (S2O) Model</a:t>
            </a:r>
          </a:p>
        </p:txBody>
      </p:sp>
      <p:grpSp>
        <p:nvGrpSpPr>
          <p:cNvPr id="16" name="Group 16"/>
          <p:cNvGrpSpPr/>
          <p:nvPr/>
        </p:nvGrpSpPr>
        <p:grpSpPr>
          <a:xfrm>
            <a:off x="1550938" y="8823684"/>
            <a:ext cx="577806" cy="577806"/>
            <a:chOff x="0" y="0"/>
            <a:chExt cx="6350000" cy="63500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19598D"/>
            </a:solidFill>
          </p:spPr>
        </p:sp>
      </p:grpSp>
      <p:sp>
        <p:nvSpPr>
          <p:cNvPr id="18" name="TextBox 18"/>
          <p:cNvSpPr txBox="1"/>
          <p:nvPr/>
        </p:nvSpPr>
        <p:spPr>
          <a:xfrm>
            <a:off x="2648833" y="8785584"/>
            <a:ext cx="6495167" cy="4052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Montserrat"/>
              </a:rPr>
              <a:t>PLOS Global Equity Program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550938" y="6757327"/>
            <a:ext cx="7800612" cy="631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800"/>
              </a:lnSpc>
              <a:spcBef>
                <a:spcPct val="0"/>
              </a:spcBef>
            </a:pPr>
            <a:r>
              <a:rPr lang="en-US" sz="4800">
                <a:solidFill>
                  <a:srgbClr val="19598D"/>
                </a:solidFill>
                <a:latin typeface="Montserrat Ultra-Bold"/>
              </a:rPr>
              <a:t>Potential Solutions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030915" y="0"/>
            <a:ext cx="7257085" cy="10287000"/>
            <a:chOff x="0" y="0"/>
            <a:chExt cx="9676113" cy="13716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l="14726" r="14726"/>
            <a:stretch>
              <a:fillRect/>
            </a:stretch>
          </p:blipFill>
          <p:spPr>
            <a:xfrm>
              <a:off x="0" y="0"/>
              <a:ext cx="9676113" cy="13716000"/>
            </a:xfrm>
            <a:prstGeom prst="rect">
              <a:avLst/>
            </a:prstGeom>
          </p:spPr>
        </p:pic>
      </p:grpSp>
      <p:sp>
        <p:nvSpPr>
          <p:cNvPr id="4" name="Freeform 4"/>
          <p:cNvSpPr/>
          <p:nvPr/>
        </p:nvSpPr>
        <p:spPr>
          <a:xfrm rot="-5400000">
            <a:off x="215412" y="1249973"/>
            <a:ext cx="844062" cy="211015"/>
          </a:xfrm>
          <a:custGeom>
            <a:avLst/>
            <a:gdLst/>
            <a:ahLst/>
            <a:cxnLst/>
            <a:rect l="l" t="t" r="r" b="b"/>
            <a:pathLst>
              <a:path w="844062" h="211015">
                <a:moveTo>
                  <a:pt x="0" y="0"/>
                </a:moveTo>
                <a:lnTo>
                  <a:pt x="844061" y="0"/>
                </a:lnTo>
                <a:lnTo>
                  <a:pt x="844061" y="211015"/>
                </a:lnTo>
                <a:lnTo>
                  <a:pt x="0" y="21101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75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AutoShape 5"/>
          <p:cNvSpPr/>
          <p:nvPr/>
        </p:nvSpPr>
        <p:spPr>
          <a:xfrm rot="-5376337">
            <a:off x="-400441" y="3241875"/>
            <a:ext cx="2075766" cy="0"/>
          </a:xfrm>
          <a:prstGeom prst="line">
            <a:avLst/>
          </a:prstGeom>
          <a:ln w="28575" cap="rnd">
            <a:solidFill>
              <a:srgbClr val="D9D9D9">
                <a:alpha val="74902"/>
              </a:srgbClr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6" name="Group 6"/>
          <p:cNvGrpSpPr/>
          <p:nvPr/>
        </p:nvGrpSpPr>
        <p:grpSpPr>
          <a:xfrm>
            <a:off x="1654713" y="4584080"/>
            <a:ext cx="577806" cy="577806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19598D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654713" y="5528373"/>
            <a:ext cx="577806" cy="577806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19598D"/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1550938" y="1085850"/>
            <a:ext cx="7800612" cy="20551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000"/>
              </a:lnSpc>
              <a:spcBef>
                <a:spcPct val="0"/>
              </a:spcBef>
            </a:pPr>
            <a:r>
              <a:rPr lang="en-US" sz="8000">
                <a:solidFill>
                  <a:srgbClr val="19598D"/>
                </a:solidFill>
                <a:latin typeface="Montserrat Ultra-Bold"/>
              </a:rPr>
              <a:t>Innovations in Workflow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2752609" y="4545980"/>
            <a:ext cx="6081138" cy="4052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Montserrat"/>
              </a:rPr>
              <a:t>DOI 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752609" y="5490273"/>
            <a:ext cx="6495167" cy="4052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Montserrat"/>
              </a:rPr>
              <a:t>Open Peer Review: eLife, F1000Research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1654713" y="6687204"/>
            <a:ext cx="577806" cy="577806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19598D"/>
            </a:solidFill>
          </p:spPr>
        </p:sp>
      </p:grpSp>
      <p:sp>
        <p:nvSpPr>
          <p:cNvPr id="15" name="TextBox 15"/>
          <p:cNvSpPr txBox="1"/>
          <p:nvPr/>
        </p:nvSpPr>
        <p:spPr>
          <a:xfrm>
            <a:off x="2752609" y="6754409"/>
            <a:ext cx="6495167" cy="4052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Montserrat"/>
              </a:rPr>
              <a:t>Open Data Repositiry</a:t>
            </a:r>
          </a:p>
        </p:txBody>
      </p:sp>
      <p:grpSp>
        <p:nvGrpSpPr>
          <p:cNvPr id="16" name="Group 16"/>
          <p:cNvGrpSpPr/>
          <p:nvPr/>
        </p:nvGrpSpPr>
        <p:grpSpPr>
          <a:xfrm>
            <a:off x="1654713" y="7910476"/>
            <a:ext cx="577806" cy="577806"/>
            <a:chOff x="0" y="0"/>
            <a:chExt cx="6350000" cy="63500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19598D"/>
            </a:solidFill>
          </p:spPr>
        </p:sp>
      </p:grpSp>
      <p:sp>
        <p:nvSpPr>
          <p:cNvPr id="18" name="TextBox 18"/>
          <p:cNvSpPr txBox="1"/>
          <p:nvPr/>
        </p:nvSpPr>
        <p:spPr>
          <a:xfrm>
            <a:off x="2752609" y="7872376"/>
            <a:ext cx="6495167" cy="4052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Montserrat"/>
              </a:rPr>
              <a:t>Peer-Reviewed Preprints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282420" y="5143500"/>
            <a:ext cx="18852841" cy="6145838"/>
          </a:xfrm>
          <a:prstGeom prst="rect">
            <a:avLst/>
          </a:prstGeom>
          <a:solidFill>
            <a:srgbClr val="19598D"/>
          </a:solidFill>
        </p:spPr>
      </p:sp>
      <p:sp>
        <p:nvSpPr>
          <p:cNvPr id="3" name="AutoShape 3"/>
          <p:cNvSpPr/>
          <p:nvPr/>
        </p:nvSpPr>
        <p:spPr>
          <a:xfrm>
            <a:off x="7201642" y="4783745"/>
            <a:ext cx="3884717" cy="2206133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4" name="AutoShape 4"/>
          <p:cNvSpPr/>
          <p:nvPr/>
        </p:nvSpPr>
        <p:spPr>
          <a:xfrm>
            <a:off x="12738679" y="4783745"/>
            <a:ext cx="3884717" cy="2206133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5" name="AutoShape 5"/>
          <p:cNvSpPr/>
          <p:nvPr/>
        </p:nvSpPr>
        <p:spPr>
          <a:xfrm>
            <a:off x="1664605" y="4783745"/>
            <a:ext cx="3884717" cy="2206133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6" name="Freeform 6"/>
          <p:cNvSpPr/>
          <p:nvPr/>
        </p:nvSpPr>
        <p:spPr>
          <a:xfrm rot="-5400000">
            <a:off x="162593" y="1249973"/>
            <a:ext cx="844062" cy="211015"/>
          </a:xfrm>
          <a:custGeom>
            <a:avLst/>
            <a:gdLst/>
            <a:ahLst/>
            <a:cxnLst/>
            <a:rect l="l" t="t" r="r" b="b"/>
            <a:pathLst>
              <a:path w="844062" h="211015">
                <a:moveTo>
                  <a:pt x="0" y="0"/>
                </a:moveTo>
                <a:lnTo>
                  <a:pt x="844062" y="0"/>
                </a:lnTo>
                <a:lnTo>
                  <a:pt x="844062" y="211015"/>
                </a:lnTo>
                <a:lnTo>
                  <a:pt x="0" y="21101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75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-5400000">
            <a:off x="17281345" y="1249973"/>
            <a:ext cx="844062" cy="211015"/>
          </a:xfrm>
          <a:custGeom>
            <a:avLst/>
            <a:gdLst/>
            <a:ahLst/>
            <a:cxnLst/>
            <a:rect l="l" t="t" r="r" b="b"/>
            <a:pathLst>
              <a:path w="844062" h="211015">
                <a:moveTo>
                  <a:pt x="0" y="0"/>
                </a:moveTo>
                <a:lnTo>
                  <a:pt x="844062" y="0"/>
                </a:lnTo>
                <a:lnTo>
                  <a:pt x="844062" y="211015"/>
                </a:lnTo>
                <a:lnTo>
                  <a:pt x="0" y="21101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75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" name="AutoShape 8"/>
          <p:cNvSpPr/>
          <p:nvPr/>
        </p:nvSpPr>
        <p:spPr>
          <a:xfrm rot="-5376337">
            <a:off x="-453259" y="3241875"/>
            <a:ext cx="2075766" cy="0"/>
          </a:xfrm>
          <a:prstGeom prst="line">
            <a:avLst/>
          </a:prstGeom>
          <a:ln w="28575" cap="rnd">
            <a:solidFill>
              <a:srgbClr val="D9D9D9">
                <a:alpha val="74902"/>
              </a:srgbClr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 rot="-5376337">
            <a:off x="16665493" y="3241875"/>
            <a:ext cx="2075766" cy="0"/>
          </a:xfrm>
          <a:prstGeom prst="line">
            <a:avLst/>
          </a:prstGeom>
          <a:ln w="28575" cap="rnd">
            <a:solidFill>
              <a:srgbClr val="D9D9D9">
                <a:alpha val="74902"/>
              </a:srgbClr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Freeform 10"/>
          <p:cNvSpPr/>
          <p:nvPr/>
        </p:nvSpPr>
        <p:spPr>
          <a:xfrm>
            <a:off x="1315315" y="1696722"/>
            <a:ext cx="15943985" cy="8283542"/>
          </a:xfrm>
          <a:custGeom>
            <a:avLst/>
            <a:gdLst/>
            <a:ahLst/>
            <a:cxnLst/>
            <a:rect l="l" t="t" r="r" b="b"/>
            <a:pathLst>
              <a:path w="15943985" h="8283542">
                <a:moveTo>
                  <a:pt x="0" y="0"/>
                </a:moveTo>
                <a:lnTo>
                  <a:pt x="15943985" y="0"/>
                </a:lnTo>
                <a:lnTo>
                  <a:pt x="15943985" y="8283541"/>
                </a:lnTo>
                <a:lnTo>
                  <a:pt x="0" y="82835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315315" y="266604"/>
            <a:ext cx="15308080" cy="16455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99"/>
              </a:lnSpc>
              <a:spcBef>
                <a:spcPct val="0"/>
              </a:spcBef>
            </a:pPr>
            <a:r>
              <a:rPr lang="en-US" sz="6399">
                <a:solidFill>
                  <a:srgbClr val="000000"/>
                </a:solidFill>
                <a:latin typeface="Montserrat Ultra-Bold"/>
              </a:rPr>
              <a:t>Open Access is Essential for Achieving Open Access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215412" y="1249973"/>
            <a:ext cx="844062" cy="211015"/>
          </a:xfrm>
          <a:custGeom>
            <a:avLst/>
            <a:gdLst/>
            <a:ahLst/>
            <a:cxnLst/>
            <a:rect l="l" t="t" r="r" b="b"/>
            <a:pathLst>
              <a:path w="844062" h="211015">
                <a:moveTo>
                  <a:pt x="0" y="0"/>
                </a:moveTo>
                <a:lnTo>
                  <a:pt x="844061" y="0"/>
                </a:lnTo>
                <a:lnTo>
                  <a:pt x="844061" y="211015"/>
                </a:lnTo>
                <a:lnTo>
                  <a:pt x="0" y="21101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75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AutoShape 3"/>
          <p:cNvSpPr/>
          <p:nvPr/>
        </p:nvSpPr>
        <p:spPr>
          <a:xfrm rot="-5376337">
            <a:off x="-400441" y="3241875"/>
            <a:ext cx="2075766" cy="0"/>
          </a:xfrm>
          <a:prstGeom prst="line">
            <a:avLst/>
          </a:prstGeom>
          <a:ln w="28575" cap="rnd">
            <a:solidFill>
              <a:srgbClr val="D9D9D9">
                <a:alpha val="74902"/>
              </a:srgbClr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 flipV="1">
            <a:off x="1730948" y="5167313"/>
            <a:ext cx="16557052" cy="23813"/>
          </a:xfrm>
          <a:prstGeom prst="line">
            <a:avLst/>
          </a:prstGeom>
          <a:ln w="47625" cap="rnd">
            <a:solidFill>
              <a:srgbClr val="19598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 flipV="1">
            <a:off x="2813180" y="4740669"/>
            <a:ext cx="0" cy="474268"/>
          </a:xfrm>
          <a:prstGeom prst="line">
            <a:avLst/>
          </a:prstGeom>
          <a:ln w="47625" cap="rnd">
            <a:solidFill>
              <a:srgbClr val="19598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 flipV="1">
            <a:off x="3196155" y="5169294"/>
            <a:ext cx="0" cy="474268"/>
          </a:xfrm>
          <a:prstGeom prst="line">
            <a:avLst/>
          </a:prstGeom>
          <a:ln w="47625" cap="rnd">
            <a:solidFill>
              <a:srgbClr val="19598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 flipV="1">
            <a:off x="6552820" y="4737237"/>
            <a:ext cx="0" cy="474268"/>
          </a:xfrm>
          <a:prstGeom prst="line">
            <a:avLst/>
          </a:prstGeom>
          <a:ln w="47625" cap="rnd">
            <a:solidFill>
              <a:srgbClr val="19598D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8" name="Group 8"/>
          <p:cNvGrpSpPr/>
          <p:nvPr/>
        </p:nvGrpSpPr>
        <p:grpSpPr>
          <a:xfrm>
            <a:off x="1251631" y="3792133"/>
            <a:ext cx="3170722" cy="948536"/>
            <a:chOff x="0" y="0"/>
            <a:chExt cx="1072565" cy="320863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072565" cy="320863"/>
            </a:xfrm>
            <a:custGeom>
              <a:avLst/>
              <a:gdLst/>
              <a:ahLst/>
              <a:cxnLst/>
              <a:rect l="l" t="t" r="r" b="b"/>
              <a:pathLst>
                <a:path w="1072565" h="320863">
                  <a:moveTo>
                    <a:pt x="0" y="0"/>
                  </a:moveTo>
                  <a:lnTo>
                    <a:pt x="1072565" y="0"/>
                  </a:lnTo>
                  <a:lnTo>
                    <a:pt x="1072565" y="320863"/>
                  </a:lnTo>
                  <a:lnTo>
                    <a:pt x="0" y="320863"/>
                  </a:lnTo>
                  <a:close/>
                </a:path>
              </a:pathLst>
            </a:custGeom>
            <a:solidFill>
              <a:srgbClr val="19598D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610794" y="5646236"/>
            <a:ext cx="3170722" cy="948536"/>
            <a:chOff x="0" y="0"/>
            <a:chExt cx="1072565" cy="320863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072565" cy="320863"/>
            </a:xfrm>
            <a:custGeom>
              <a:avLst/>
              <a:gdLst/>
              <a:ahLst/>
              <a:cxnLst/>
              <a:rect l="l" t="t" r="r" b="b"/>
              <a:pathLst>
                <a:path w="1072565" h="320863">
                  <a:moveTo>
                    <a:pt x="0" y="0"/>
                  </a:moveTo>
                  <a:lnTo>
                    <a:pt x="1072565" y="0"/>
                  </a:lnTo>
                  <a:lnTo>
                    <a:pt x="1072565" y="320863"/>
                  </a:lnTo>
                  <a:lnTo>
                    <a:pt x="0" y="320863"/>
                  </a:lnTo>
                  <a:close/>
                </a:path>
              </a:pathLst>
            </a:custGeom>
            <a:solidFill>
              <a:srgbClr val="19598D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4943647" y="3788700"/>
            <a:ext cx="3170722" cy="948536"/>
            <a:chOff x="0" y="0"/>
            <a:chExt cx="1072565" cy="320863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072565" cy="320863"/>
            </a:xfrm>
            <a:custGeom>
              <a:avLst/>
              <a:gdLst/>
              <a:ahLst/>
              <a:cxnLst/>
              <a:rect l="l" t="t" r="r" b="b"/>
              <a:pathLst>
                <a:path w="1072565" h="320863">
                  <a:moveTo>
                    <a:pt x="0" y="0"/>
                  </a:moveTo>
                  <a:lnTo>
                    <a:pt x="1072565" y="0"/>
                  </a:lnTo>
                  <a:lnTo>
                    <a:pt x="1072565" y="320863"/>
                  </a:lnTo>
                  <a:lnTo>
                    <a:pt x="0" y="320863"/>
                  </a:lnTo>
                  <a:close/>
                </a:path>
              </a:pathLst>
            </a:custGeom>
            <a:solidFill>
              <a:srgbClr val="19598D"/>
            </a:solidFill>
          </p:spPr>
        </p:sp>
      </p:grpSp>
      <p:sp>
        <p:nvSpPr>
          <p:cNvPr id="14" name="TextBox 14"/>
          <p:cNvSpPr txBox="1"/>
          <p:nvPr/>
        </p:nvSpPr>
        <p:spPr>
          <a:xfrm>
            <a:off x="1251631" y="1014968"/>
            <a:ext cx="15528352" cy="631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00"/>
              </a:lnSpc>
              <a:spcBef>
                <a:spcPct val="0"/>
              </a:spcBef>
            </a:pPr>
            <a:r>
              <a:rPr lang="en-US" sz="4800">
                <a:solidFill>
                  <a:srgbClr val="19598D"/>
                </a:solidFill>
                <a:latin typeface="Montserrat Ultra-Bold"/>
              </a:rPr>
              <a:t>International Science Council's Eight Principles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616011" y="2466934"/>
            <a:ext cx="4334909" cy="8359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Montserrat"/>
              </a:rPr>
              <a:t>Universal open access to the record of science.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364050" y="7042447"/>
            <a:ext cx="3417466" cy="25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Montserrat"/>
              </a:rPr>
              <a:t>Scientific publications should carry open licenses that permit reuse and text and data mining.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4361553" y="2420171"/>
            <a:ext cx="4334909" cy="8359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Montserrat"/>
              </a:rPr>
              <a:t>Rigorous, timely, and ongoing peer review 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685269" y="4052774"/>
            <a:ext cx="2303446" cy="5024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70"/>
              </a:lnSpc>
              <a:spcBef>
                <a:spcPct val="0"/>
              </a:spcBef>
            </a:pPr>
            <a:r>
              <a:rPr lang="en-US" sz="3870">
                <a:solidFill>
                  <a:srgbClr val="FFFFFF"/>
                </a:solidFill>
                <a:latin typeface="Montserrat Bold"/>
              </a:rPr>
              <a:t> 1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5377285" y="4049342"/>
            <a:ext cx="2303446" cy="5024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70"/>
              </a:lnSpc>
              <a:spcBef>
                <a:spcPct val="0"/>
              </a:spcBef>
            </a:pPr>
            <a:r>
              <a:rPr lang="en-US" sz="3870">
                <a:solidFill>
                  <a:srgbClr val="FFFFFF"/>
                </a:solidFill>
                <a:latin typeface="Montserrat Bold"/>
              </a:rPr>
              <a:t>3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2020619" y="5906877"/>
            <a:ext cx="2303446" cy="5024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70"/>
              </a:lnSpc>
              <a:spcBef>
                <a:spcPct val="0"/>
              </a:spcBef>
            </a:pPr>
            <a:r>
              <a:rPr lang="en-US" sz="3870">
                <a:solidFill>
                  <a:srgbClr val="FFFFFF"/>
                </a:solidFill>
                <a:latin typeface="Montserrat Bold"/>
              </a:rPr>
              <a:t>2</a:t>
            </a:r>
          </a:p>
        </p:txBody>
      </p:sp>
      <p:sp>
        <p:nvSpPr>
          <p:cNvPr id="21" name="AutoShape 21"/>
          <p:cNvSpPr/>
          <p:nvPr/>
        </p:nvSpPr>
        <p:spPr>
          <a:xfrm flipV="1">
            <a:off x="7428689" y="5214937"/>
            <a:ext cx="0" cy="474268"/>
          </a:xfrm>
          <a:prstGeom prst="line">
            <a:avLst/>
          </a:prstGeom>
          <a:ln w="47625" cap="rnd">
            <a:solidFill>
              <a:srgbClr val="19598D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2" name="Group 22"/>
          <p:cNvGrpSpPr/>
          <p:nvPr/>
        </p:nvGrpSpPr>
        <p:grpSpPr>
          <a:xfrm>
            <a:off x="5843328" y="5691879"/>
            <a:ext cx="3170722" cy="948536"/>
            <a:chOff x="0" y="0"/>
            <a:chExt cx="1072565" cy="320863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1072565" cy="320863"/>
            </a:xfrm>
            <a:custGeom>
              <a:avLst/>
              <a:gdLst/>
              <a:ahLst/>
              <a:cxnLst/>
              <a:rect l="l" t="t" r="r" b="b"/>
              <a:pathLst>
                <a:path w="1072565" h="320863">
                  <a:moveTo>
                    <a:pt x="0" y="0"/>
                  </a:moveTo>
                  <a:lnTo>
                    <a:pt x="1072565" y="0"/>
                  </a:lnTo>
                  <a:lnTo>
                    <a:pt x="1072565" y="320863"/>
                  </a:lnTo>
                  <a:lnTo>
                    <a:pt x="0" y="320863"/>
                  </a:lnTo>
                  <a:close/>
                </a:path>
              </a:pathLst>
            </a:custGeom>
            <a:solidFill>
              <a:srgbClr val="19598D"/>
            </a:solidFill>
          </p:spPr>
        </p:sp>
      </p:grpSp>
      <p:sp>
        <p:nvSpPr>
          <p:cNvPr id="24" name="TextBox 24"/>
          <p:cNvSpPr txBox="1"/>
          <p:nvPr/>
        </p:nvSpPr>
        <p:spPr>
          <a:xfrm>
            <a:off x="5493385" y="7011238"/>
            <a:ext cx="3965279" cy="25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Montserrat"/>
              </a:rPr>
              <a:t>The data and observations should be concurrently accessible to scrutiny and supported by necessary metadata.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6253153" y="5952520"/>
            <a:ext cx="2303446" cy="5024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70"/>
              </a:lnSpc>
              <a:spcBef>
                <a:spcPct val="0"/>
              </a:spcBef>
            </a:pPr>
            <a:r>
              <a:rPr lang="en-US" sz="3870">
                <a:solidFill>
                  <a:srgbClr val="FFFFFF"/>
                </a:solidFill>
                <a:latin typeface="Montserrat Bold"/>
              </a:rPr>
              <a:t>4</a:t>
            </a:r>
          </a:p>
        </p:txBody>
      </p:sp>
      <p:sp>
        <p:nvSpPr>
          <p:cNvPr id="26" name="AutoShape 26"/>
          <p:cNvSpPr/>
          <p:nvPr/>
        </p:nvSpPr>
        <p:spPr>
          <a:xfrm flipV="1">
            <a:off x="10740162" y="4669232"/>
            <a:ext cx="0" cy="474268"/>
          </a:xfrm>
          <a:prstGeom prst="line">
            <a:avLst/>
          </a:prstGeom>
          <a:ln w="47625" cap="rnd">
            <a:solidFill>
              <a:srgbClr val="19598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 flipV="1">
            <a:off x="15115658" y="4665799"/>
            <a:ext cx="0" cy="474268"/>
          </a:xfrm>
          <a:prstGeom prst="line">
            <a:avLst/>
          </a:prstGeom>
          <a:ln w="47625" cap="rnd">
            <a:solidFill>
              <a:srgbClr val="19598D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8" name="Group 28"/>
          <p:cNvGrpSpPr/>
          <p:nvPr/>
        </p:nvGrpSpPr>
        <p:grpSpPr>
          <a:xfrm>
            <a:off x="9178614" y="3720696"/>
            <a:ext cx="3170722" cy="948536"/>
            <a:chOff x="0" y="0"/>
            <a:chExt cx="1072565" cy="320863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1072565" cy="320863"/>
            </a:xfrm>
            <a:custGeom>
              <a:avLst/>
              <a:gdLst/>
              <a:ahLst/>
              <a:cxnLst/>
              <a:rect l="l" t="t" r="r" b="b"/>
              <a:pathLst>
                <a:path w="1072565" h="320863">
                  <a:moveTo>
                    <a:pt x="0" y="0"/>
                  </a:moveTo>
                  <a:lnTo>
                    <a:pt x="1072565" y="0"/>
                  </a:lnTo>
                  <a:lnTo>
                    <a:pt x="1072565" y="320863"/>
                  </a:lnTo>
                  <a:lnTo>
                    <a:pt x="0" y="320863"/>
                  </a:lnTo>
                  <a:close/>
                </a:path>
              </a:pathLst>
            </a:custGeom>
            <a:solidFill>
              <a:srgbClr val="19598D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13506484" y="3717263"/>
            <a:ext cx="3170722" cy="948536"/>
            <a:chOff x="0" y="0"/>
            <a:chExt cx="1072565" cy="320863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1072565" cy="320863"/>
            </a:xfrm>
            <a:custGeom>
              <a:avLst/>
              <a:gdLst/>
              <a:ahLst/>
              <a:cxnLst/>
              <a:rect l="l" t="t" r="r" b="b"/>
              <a:pathLst>
                <a:path w="1072565" h="320863">
                  <a:moveTo>
                    <a:pt x="0" y="0"/>
                  </a:moveTo>
                  <a:lnTo>
                    <a:pt x="1072565" y="0"/>
                  </a:lnTo>
                  <a:lnTo>
                    <a:pt x="1072565" y="320863"/>
                  </a:lnTo>
                  <a:lnTo>
                    <a:pt x="0" y="320863"/>
                  </a:lnTo>
                  <a:close/>
                </a:path>
              </a:pathLst>
            </a:custGeom>
            <a:solidFill>
              <a:srgbClr val="19598D"/>
            </a:solidFill>
          </p:spPr>
        </p:sp>
      </p:grpSp>
      <p:sp>
        <p:nvSpPr>
          <p:cNvPr id="32" name="TextBox 32"/>
          <p:cNvSpPr txBox="1"/>
          <p:nvPr/>
        </p:nvSpPr>
        <p:spPr>
          <a:xfrm>
            <a:off x="8535720" y="2466934"/>
            <a:ext cx="4334909" cy="8359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Montserrat"/>
              </a:rPr>
              <a:t> Ensure open access by future generations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12972016" y="2450576"/>
            <a:ext cx="4334909" cy="8359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Montserrat"/>
              </a:rPr>
              <a:t>Continually adaptive to new opportunities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9612251" y="3981337"/>
            <a:ext cx="2303446" cy="5024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70"/>
              </a:lnSpc>
              <a:spcBef>
                <a:spcPct val="0"/>
              </a:spcBef>
            </a:pPr>
            <a:r>
              <a:rPr lang="en-US" sz="3870">
                <a:solidFill>
                  <a:srgbClr val="FFFFFF"/>
                </a:solidFill>
                <a:latin typeface="Montserrat Bold"/>
              </a:rPr>
              <a:t>5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13940122" y="3977904"/>
            <a:ext cx="2303446" cy="5024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70"/>
              </a:lnSpc>
              <a:spcBef>
                <a:spcPct val="0"/>
              </a:spcBef>
            </a:pPr>
            <a:r>
              <a:rPr lang="en-US" sz="3870">
                <a:solidFill>
                  <a:srgbClr val="FFFFFF"/>
                </a:solidFill>
                <a:latin typeface="Montserrat Bold"/>
              </a:rPr>
              <a:t>3</a:t>
            </a:r>
          </a:p>
        </p:txBody>
      </p:sp>
      <p:sp>
        <p:nvSpPr>
          <p:cNvPr id="36" name="AutoShape 36"/>
          <p:cNvSpPr/>
          <p:nvPr/>
        </p:nvSpPr>
        <p:spPr>
          <a:xfrm flipV="1">
            <a:off x="11779706" y="5140067"/>
            <a:ext cx="0" cy="474268"/>
          </a:xfrm>
          <a:prstGeom prst="line">
            <a:avLst/>
          </a:prstGeom>
          <a:ln w="47625" cap="rnd">
            <a:solidFill>
              <a:srgbClr val="19598D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37" name="Group 37"/>
          <p:cNvGrpSpPr/>
          <p:nvPr/>
        </p:nvGrpSpPr>
        <p:grpSpPr>
          <a:xfrm>
            <a:off x="10194345" y="5617009"/>
            <a:ext cx="3170722" cy="948536"/>
            <a:chOff x="0" y="0"/>
            <a:chExt cx="1072565" cy="320863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1072565" cy="320863"/>
            </a:xfrm>
            <a:custGeom>
              <a:avLst/>
              <a:gdLst/>
              <a:ahLst/>
              <a:cxnLst/>
              <a:rect l="l" t="t" r="r" b="b"/>
              <a:pathLst>
                <a:path w="1072565" h="320863">
                  <a:moveTo>
                    <a:pt x="0" y="0"/>
                  </a:moveTo>
                  <a:lnTo>
                    <a:pt x="1072565" y="0"/>
                  </a:lnTo>
                  <a:lnTo>
                    <a:pt x="1072565" y="320863"/>
                  </a:lnTo>
                  <a:lnTo>
                    <a:pt x="0" y="320863"/>
                  </a:lnTo>
                  <a:close/>
                </a:path>
              </a:pathLst>
            </a:custGeom>
            <a:solidFill>
              <a:srgbClr val="19598D"/>
            </a:solidFill>
          </p:spPr>
        </p:sp>
      </p:grpSp>
      <p:sp>
        <p:nvSpPr>
          <p:cNvPr id="39" name="TextBox 39"/>
          <p:cNvSpPr txBox="1"/>
          <p:nvPr/>
        </p:nvSpPr>
        <p:spPr>
          <a:xfrm>
            <a:off x="9898689" y="7003695"/>
            <a:ext cx="3295365" cy="16973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Montserrat"/>
              </a:rPr>
              <a:t> Respect of Publication traditions and biodiversity 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10604170" y="5877650"/>
            <a:ext cx="2303446" cy="5024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70"/>
              </a:lnSpc>
              <a:spcBef>
                <a:spcPct val="0"/>
              </a:spcBef>
            </a:pPr>
            <a:r>
              <a:rPr lang="en-US" sz="3870">
                <a:solidFill>
                  <a:srgbClr val="FFFFFF"/>
                </a:solidFill>
                <a:latin typeface="Montserrat Bold"/>
              </a:rPr>
              <a:t>6</a:t>
            </a:r>
          </a:p>
        </p:txBody>
      </p:sp>
      <p:sp>
        <p:nvSpPr>
          <p:cNvPr id="41" name="AutoShape 41"/>
          <p:cNvSpPr/>
          <p:nvPr/>
        </p:nvSpPr>
        <p:spPr>
          <a:xfrm flipV="1">
            <a:off x="16012241" y="5185710"/>
            <a:ext cx="0" cy="474268"/>
          </a:xfrm>
          <a:prstGeom prst="line">
            <a:avLst/>
          </a:prstGeom>
          <a:ln w="47625" cap="rnd">
            <a:solidFill>
              <a:srgbClr val="19598D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42" name="Group 42"/>
          <p:cNvGrpSpPr/>
          <p:nvPr/>
        </p:nvGrpSpPr>
        <p:grpSpPr>
          <a:xfrm>
            <a:off x="14426880" y="5662652"/>
            <a:ext cx="3170722" cy="948536"/>
            <a:chOff x="0" y="0"/>
            <a:chExt cx="1072565" cy="320863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1072565" cy="320863"/>
            </a:xfrm>
            <a:custGeom>
              <a:avLst/>
              <a:gdLst/>
              <a:ahLst/>
              <a:cxnLst/>
              <a:rect l="l" t="t" r="r" b="b"/>
              <a:pathLst>
                <a:path w="1072565" h="320863">
                  <a:moveTo>
                    <a:pt x="0" y="0"/>
                  </a:moveTo>
                  <a:lnTo>
                    <a:pt x="1072565" y="0"/>
                  </a:lnTo>
                  <a:lnTo>
                    <a:pt x="1072565" y="320863"/>
                  </a:lnTo>
                  <a:lnTo>
                    <a:pt x="0" y="320863"/>
                  </a:lnTo>
                  <a:close/>
                </a:path>
              </a:pathLst>
            </a:custGeom>
            <a:solidFill>
              <a:srgbClr val="19598D"/>
            </a:solidFill>
          </p:spPr>
        </p:sp>
      </p:grpSp>
      <p:sp>
        <p:nvSpPr>
          <p:cNvPr id="44" name="TextBox 44"/>
          <p:cNvSpPr txBox="1"/>
          <p:nvPr/>
        </p:nvSpPr>
        <p:spPr>
          <a:xfrm>
            <a:off x="14087108" y="7001713"/>
            <a:ext cx="3802640" cy="21280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Montserrat"/>
              </a:rPr>
              <a:t>Governance mechanisms</a:t>
            </a:r>
          </a:p>
          <a:p>
            <a:pPr algn="ctr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Montserrat"/>
              </a:rPr>
              <a:t>should be accountable to the scientific community.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14836705" y="5923293"/>
            <a:ext cx="2303446" cy="5024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70"/>
              </a:lnSpc>
              <a:spcBef>
                <a:spcPct val="0"/>
              </a:spcBef>
            </a:pPr>
            <a:r>
              <a:rPr lang="en-US" sz="3870">
                <a:solidFill>
                  <a:srgbClr val="FFFFFF"/>
                </a:solidFill>
                <a:latin typeface="Montserrat Bold"/>
              </a:rPr>
              <a:t>4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906654" y="0"/>
            <a:ext cx="6381346" cy="10287000"/>
            <a:chOff x="0" y="0"/>
            <a:chExt cx="8508462" cy="13716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l="6087" r="6087"/>
            <a:stretch>
              <a:fillRect/>
            </a:stretch>
          </p:blipFill>
          <p:spPr>
            <a:xfrm>
              <a:off x="0" y="0"/>
              <a:ext cx="8508462" cy="13716000"/>
            </a:xfrm>
            <a:prstGeom prst="rect">
              <a:avLst/>
            </a:prstGeom>
          </p:spPr>
        </p:pic>
      </p:grpSp>
      <p:sp>
        <p:nvSpPr>
          <p:cNvPr id="4" name="Freeform 4"/>
          <p:cNvSpPr/>
          <p:nvPr/>
        </p:nvSpPr>
        <p:spPr>
          <a:xfrm rot="-5400000">
            <a:off x="215412" y="1249973"/>
            <a:ext cx="844062" cy="211015"/>
          </a:xfrm>
          <a:custGeom>
            <a:avLst/>
            <a:gdLst/>
            <a:ahLst/>
            <a:cxnLst/>
            <a:rect l="l" t="t" r="r" b="b"/>
            <a:pathLst>
              <a:path w="844062" h="211015">
                <a:moveTo>
                  <a:pt x="0" y="0"/>
                </a:moveTo>
                <a:lnTo>
                  <a:pt x="844061" y="0"/>
                </a:lnTo>
                <a:lnTo>
                  <a:pt x="844061" y="211015"/>
                </a:lnTo>
                <a:lnTo>
                  <a:pt x="0" y="21101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75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AutoShape 5"/>
          <p:cNvSpPr/>
          <p:nvPr/>
        </p:nvSpPr>
        <p:spPr>
          <a:xfrm rot="-5376337">
            <a:off x="-400441" y="3241875"/>
            <a:ext cx="2075766" cy="0"/>
          </a:xfrm>
          <a:prstGeom prst="line">
            <a:avLst/>
          </a:prstGeom>
          <a:ln w="28575" cap="rnd">
            <a:solidFill>
              <a:srgbClr val="D9D9D9">
                <a:alpha val="74902"/>
              </a:srgbClr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6" name="Group 6"/>
          <p:cNvGrpSpPr/>
          <p:nvPr/>
        </p:nvGrpSpPr>
        <p:grpSpPr>
          <a:xfrm>
            <a:off x="1550938" y="3934308"/>
            <a:ext cx="577806" cy="577806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19598D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550938" y="5162895"/>
            <a:ext cx="577806" cy="577806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19598D"/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1550938" y="596167"/>
            <a:ext cx="9105927" cy="34714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399"/>
              </a:lnSpc>
            </a:pPr>
            <a:r>
              <a:rPr lang="en-US" sz="6399">
                <a:solidFill>
                  <a:srgbClr val="19598D"/>
                </a:solidFill>
                <a:latin typeface="Montserrat Ultra-Bold"/>
              </a:rPr>
              <a:t>Preprints as a route to reform the publishing </a:t>
            </a:r>
          </a:p>
          <a:p>
            <a:pPr>
              <a:lnSpc>
                <a:spcPts val="8000"/>
              </a:lnSpc>
              <a:spcBef>
                <a:spcPct val="0"/>
              </a:spcBef>
            </a:pPr>
            <a:endParaRPr lang="en-US" sz="6399">
              <a:solidFill>
                <a:srgbClr val="19598D"/>
              </a:solidFill>
              <a:latin typeface="Montserrat Ultra-Bold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2648833" y="3896208"/>
            <a:ext cx="7013506" cy="12666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Montserrat"/>
              </a:rPr>
              <a:t>Mounted on Institutional or other not-for-profit servers (e.g. ArXiv system)</a:t>
            </a:r>
          </a:p>
          <a:p>
            <a:pPr>
              <a:lnSpc>
                <a:spcPts val="3499"/>
              </a:lnSpc>
            </a:pPr>
            <a:endParaRPr lang="en-US" sz="2499">
              <a:solidFill>
                <a:srgbClr val="000000"/>
              </a:solidFill>
              <a:latin typeface="Montserrat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2648833" y="5124795"/>
            <a:ext cx="7013506" cy="4052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Montserrat"/>
              </a:rPr>
              <a:t>Rapid and affordable (free)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1550938" y="6274281"/>
            <a:ext cx="577806" cy="577806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19598D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1550938" y="7502868"/>
            <a:ext cx="577806" cy="577806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19598D"/>
            </a:solidFill>
          </p:spPr>
        </p:sp>
      </p:grpSp>
      <p:sp>
        <p:nvSpPr>
          <p:cNvPr id="17" name="TextBox 17"/>
          <p:cNvSpPr txBox="1"/>
          <p:nvPr/>
        </p:nvSpPr>
        <p:spPr>
          <a:xfrm>
            <a:off x="2648833" y="6236181"/>
            <a:ext cx="7199979" cy="12666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Montserrat"/>
              </a:rPr>
              <a:t>Functional  (including sustained open review) </a:t>
            </a:r>
          </a:p>
          <a:p>
            <a:pPr>
              <a:lnSpc>
                <a:spcPts val="3499"/>
              </a:lnSpc>
            </a:pPr>
            <a:endParaRPr lang="en-US" sz="2499">
              <a:solidFill>
                <a:srgbClr val="000000"/>
              </a:solidFill>
              <a:latin typeface="Montserrat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2648833" y="7464768"/>
            <a:ext cx="7199979" cy="12666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Montserrat"/>
              </a:rPr>
              <a:t>A Record of the version, not a version of the record</a:t>
            </a:r>
          </a:p>
          <a:p>
            <a:pPr>
              <a:lnSpc>
                <a:spcPts val="3499"/>
              </a:lnSpc>
            </a:pPr>
            <a:endParaRPr lang="en-US" sz="2499">
              <a:solidFill>
                <a:srgbClr val="000000"/>
              </a:solidFill>
              <a:latin typeface="Montserrat"/>
            </a:endParaRPr>
          </a:p>
        </p:txBody>
      </p:sp>
      <p:grpSp>
        <p:nvGrpSpPr>
          <p:cNvPr id="19" name="Group 19"/>
          <p:cNvGrpSpPr/>
          <p:nvPr/>
        </p:nvGrpSpPr>
        <p:grpSpPr>
          <a:xfrm>
            <a:off x="1550938" y="8731455"/>
            <a:ext cx="577806" cy="577806"/>
            <a:chOff x="0" y="0"/>
            <a:chExt cx="6350000" cy="63500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19598D"/>
            </a:solidFill>
          </p:spPr>
        </p:sp>
      </p:grpSp>
      <p:sp>
        <p:nvSpPr>
          <p:cNvPr id="21" name="TextBox 21"/>
          <p:cNvSpPr txBox="1"/>
          <p:nvPr/>
        </p:nvSpPr>
        <p:spPr>
          <a:xfrm>
            <a:off x="2648833" y="8693355"/>
            <a:ext cx="7199979" cy="12666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Montserrat"/>
              </a:rPr>
              <a:t>•Potential for governance by the science community</a:t>
            </a:r>
          </a:p>
          <a:p>
            <a:pPr>
              <a:lnSpc>
                <a:spcPts val="3499"/>
              </a:lnSpc>
            </a:pPr>
            <a:endParaRPr lang="en-US" sz="2499">
              <a:solidFill>
                <a:srgbClr val="000000"/>
              </a:solidFill>
              <a:latin typeface="Montserra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526989" y="0"/>
            <a:ext cx="7761011" cy="10287000"/>
            <a:chOff x="0" y="0"/>
            <a:chExt cx="10348015" cy="13716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l="33769" r="15871"/>
            <a:stretch>
              <a:fillRect/>
            </a:stretch>
          </p:blipFill>
          <p:spPr>
            <a:xfrm>
              <a:off x="0" y="0"/>
              <a:ext cx="10348015" cy="13716000"/>
            </a:xfrm>
            <a:prstGeom prst="rect">
              <a:avLst/>
            </a:prstGeom>
          </p:spPr>
        </p:pic>
      </p:grpSp>
      <p:sp>
        <p:nvSpPr>
          <p:cNvPr id="4" name="Freeform 4"/>
          <p:cNvSpPr/>
          <p:nvPr/>
        </p:nvSpPr>
        <p:spPr>
          <a:xfrm rot="-5400000">
            <a:off x="215412" y="1249973"/>
            <a:ext cx="844062" cy="211015"/>
          </a:xfrm>
          <a:custGeom>
            <a:avLst/>
            <a:gdLst/>
            <a:ahLst/>
            <a:cxnLst/>
            <a:rect l="l" t="t" r="r" b="b"/>
            <a:pathLst>
              <a:path w="844062" h="211015">
                <a:moveTo>
                  <a:pt x="0" y="0"/>
                </a:moveTo>
                <a:lnTo>
                  <a:pt x="844061" y="0"/>
                </a:lnTo>
                <a:lnTo>
                  <a:pt x="844061" y="211015"/>
                </a:lnTo>
                <a:lnTo>
                  <a:pt x="0" y="21101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75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AutoShape 5"/>
          <p:cNvSpPr/>
          <p:nvPr/>
        </p:nvSpPr>
        <p:spPr>
          <a:xfrm rot="-5376337">
            <a:off x="-400441" y="3241875"/>
            <a:ext cx="2075766" cy="0"/>
          </a:xfrm>
          <a:prstGeom prst="line">
            <a:avLst/>
          </a:prstGeom>
          <a:ln w="28575" cap="rnd">
            <a:solidFill>
              <a:srgbClr val="D9D9D9">
                <a:alpha val="74902"/>
              </a:srgbClr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6" name="Group 6"/>
          <p:cNvGrpSpPr/>
          <p:nvPr/>
        </p:nvGrpSpPr>
        <p:grpSpPr>
          <a:xfrm>
            <a:off x="1675254" y="3256162"/>
            <a:ext cx="577806" cy="577806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19598D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675254" y="4484749"/>
            <a:ext cx="577806" cy="577806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19598D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675254" y="5760961"/>
            <a:ext cx="577806" cy="577806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19598D"/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1334255" y="651526"/>
            <a:ext cx="8173559" cy="16455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399"/>
              </a:lnSpc>
              <a:spcBef>
                <a:spcPct val="0"/>
              </a:spcBef>
            </a:pPr>
            <a:r>
              <a:rPr lang="en-US" sz="6399">
                <a:solidFill>
                  <a:srgbClr val="19598D"/>
                </a:solidFill>
                <a:latin typeface="Montserrat Ultra-Bold"/>
              </a:rPr>
              <a:t>Call for Reforms  &amp; Future Directions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2773149" y="3218062"/>
            <a:ext cx="5210929" cy="12666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Montserrat"/>
              </a:rPr>
              <a:t>Treating Scientific Outputs as Global Public Goods</a:t>
            </a:r>
          </a:p>
          <a:p>
            <a:pPr>
              <a:lnSpc>
                <a:spcPts val="3499"/>
              </a:lnSpc>
            </a:pPr>
            <a:endParaRPr lang="en-US" sz="2499">
              <a:solidFill>
                <a:srgbClr val="000000"/>
              </a:solidFill>
              <a:latin typeface="Montserrat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2773149" y="4446649"/>
            <a:ext cx="5459560" cy="12666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Montserrat"/>
              </a:rPr>
              <a:t>Abandoning Bibliometric Indices as Excellence Indicators</a:t>
            </a:r>
          </a:p>
          <a:p>
            <a:pPr>
              <a:lnSpc>
                <a:spcPts val="3499"/>
              </a:lnSpc>
            </a:pPr>
            <a:endParaRPr lang="en-US" sz="2499">
              <a:solidFill>
                <a:srgbClr val="000000"/>
              </a:solidFill>
              <a:latin typeface="Montserrat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2773149" y="5722861"/>
            <a:ext cx="5459560" cy="16973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Montserrat"/>
              </a:rPr>
              <a:t>Creating Comprehensive, Source Agnostic Indices </a:t>
            </a:r>
          </a:p>
          <a:p>
            <a:pPr>
              <a:lnSpc>
                <a:spcPts val="3499"/>
              </a:lnSpc>
            </a:pPr>
            <a:endParaRPr lang="en-US" sz="2499">
              <a:solidFill>
                <a:srgbClr val="000000"/>
              </a:solidFill>
              <a:latin typeface="Montserrat"/>
            </a:endParaRPr>
          </a:p>
          <a:p>
            <a:pPr>
              <a:lnSpc>
                <a:spcPts val="3499"/>
              </a:lnSpc>
            </a:pPr>
            <a:endParaRPr lang="en-US" sz="2499">
              <a:solidFill>
                <a:srgbClr val="000000"/>
              </a:solidFill>
              <a:latin typeface="Montserrat"/>
            </a:endParaRPr>
          </a:p>
        </p:txBody>
      </p:sp>
      <p:grpSp>
        <p:nvGrpSpPr>
          <p:cNvPr id="16" name="Group 16"/>
          <p:cNvGrpSpPr/>
          <p:nvPr/>
        </p:nvGrpSpPr>
        <p:grpSpPr>
          <a:xfrm>
            <a:off x="1675254" y="7034093"/>
            <a:ext cx="577806" cy="577806"/>
            <a:chOff x="0" y="0"/>
            <a:chExt cx="6350000" cy="63500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19598D"/>
            </a:solidFill>
          </p:spPr>
        </p:sp>
      </p:grpSp>
      <p:sp>
        <p:nvSpPr>
          <p:cNvPr id="18" name="TextBox 18"/>
          <p:cNvSpPr txBox="1"/>
          <p:nvPr/>
        </p:nvSpPr>
        <p:spPr>
          <a:xfrm>
            <a:off x="2773149" y="6995993"/>
            <a:ext cx="5459560" cy="21280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Montserrat"/>
              </a:rPr>
              <a:t>Improve functionality: exploit the digital revolution </a:t>
            </a:r>
          </a:p>
          <a:p>
            <a:pPr>
              <a:lnSpc>
                <a:spcPts val="3499"/>
              </a:lnSpc>
            </a:pPr>
            <a:endParaRPr lang="en-US" sz="2499">
              <a:solidFill>
                <a:srgbClr val="000000"/>
              </a:solidFill>
              <a:latin typeface="Montserrat"/>
            </a:endParaRPr>
          </a:p>
          <a:p>
            <a:pPr>
              <a:lnSpc>
                <a:spcPts val="3499"/>
              </a:lnSpc>
            </a:pPr>
            <a:endParaRPr lang="en-US" sz="2499">
              <a:solidFill>
                <a:srgbClr val="000000"/>
              </a:solidFill>
              <a:latin typeface="Montserrat"/>
            </a:endParaRPr>
          </a:p>
          <a:p>
            <a:pPr>
              <a:lnSpc>
                <a:spcPts val="3499"/>
              </a:lnSpc>
            </a:pPr>
            <a:endParaRPr lang="en-US" sz="2499">
              <a:solidFill>
                <a:srgbClr val="000000"/>
              </a:solidFill>
              <a:latin typeface="Montserrat"/>
            </a:endParaRPr>
          </a:p>
        </p:txBody>
      </p:sp>
      <p:grpSp>
        <p:nvGrpSpPr>
          <p:cNvPr id="19" name="Group 19"/>
          <p:cNvGrpSpPr/>
          <p:nvPr/>
        </p:nvGrpSpPr>
        <p:grpSpPr>
          <a:xfrm>
            <a:off x="1675254" y="8573924"/>
            <a:ext cx="577806" cy="577806"/>
            <a:chOff x="0" y="0"/>
            <a:chExt cx="6350000" cy="63500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19598D"/>
            </a:solidFill>
          </p:spPr>
        </p:sp>
      </p:grpSp>
      <p:sp>
        <p:nvSpPr>
          <p:cNvPr id="21" name="TextBox 21"/>
          <p:cNvSpPr txBox="1"/>
          <p:nvPr/>
        </p:nvSpPr>
        <p:spPr>
          <a:xfrm>
            <a:off x="2773149" y="8535824"/>
            <a:ext cx="5459560" cy="21280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Montserrat"/>
              </a:rPr>
              <a:t>The collective voice of •the international science community</a:t>
            </a:r>
          </a:p>
          <a:p>
            <a:pPr>
              <a:lnSpc>
                <a:spcPts val="3499"/>
              </a:lnSpc>
            </a:pPr>
            <a:endParaRPr lang="en-US" sz="2499">
              <a:solidFill>
                <a:srgbClr val="000000"/>
              </a:solidFill>
              <a:latin typeface="Montserrat"/>
            </a:endParaRPr>
          </a:p>
          <a:p>
            <a:pPr>
              <a:lnSpc>
                <a:spcPts val="3499"/>
              </a:lnSpc>
            </a:pPr>
            <a:endParaRPr lang="en-US" sz="2499">
              <a:solidFill>
                <a:srgbClr val="000000"/>
              </a:solidFill>
              <a:latin typeface="Montserrat"/>
            </a:endParaRPr>
          </a:p>
          <a:p>
            <a:pPr>
              <a:lnSpc>
                <a:spcPts val="3499"/>
              </a:lnSpc>
            </a:pPr>
            <a:endParaRPr lang="en-US" sz="2499">
              <a:solidFill>
                <a:srgbClr val="000000"/>
              </a:solidFill>
              <a:latin typeface="Montserra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282420" y="9286875"/>
            <a:ext cx="18852841" cy="0"/>
          </a:xfrm>
          <a:prstGeom prst="line">
            <a:avLst/>
          </a:prstGeom>
          <a:ln w="28575" cap="rnd">
            <a:solidFill>
              <a:srgbClr val="D9D9D9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Freeform 3"/>
          <p:cNvSpPr/>
          <p:nvPr/>
        </p:nvSpPr>
        <p:spPr>
          <a:xfrm rot="-5400000">
            <a:off x="16905215" y="1385687"/>
            <a:ext cx="844062" cy="211015"/>
          </a:xfrm>
          <a:custGeom>
            <a:avLst/>
            <a:gdLst/>
            <a:ahLst/>
            <a:cxnLst/>
            <a:rect l="l" t="t" r="r" b="b"/>
            <a:pathLst>
              <a:path w="844062" h="211015">
                <a:moveTo>
                  <a:pt x="0" y="0"/>
                </a:moveTo>
                <a:lnTo>
                  <a:pt x="844062" y="0"/>
                </a:lnTo>
                <a:lnTo>
                  <a:pt x="844062" y="211015"/>
                </a:lnTo>
                <a:lnTo>
                  <a:pt x="0" y="21101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75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AutoShape 4"/>
          <p:cNvSpPr/>
          <p:nvPr/>
        </p:nvSpPr>
        <p:spPr>
          <a:xfrm rot="-5376337">
            <a:off x="16289363" y="3377588"/>
            <a:ext cx="2075766" cy="0"/>
          </a:xfrm>
          <a:prstGeom prst="line">
            <a:avLst/>
          </a:prstGeom>
          <a:ln w="28575" cap="rnd">
            <a:solidFill>
              <a:srgbClr val="D9D9D9">
                <a:alpha val="74902"/>
              </a:srgbClr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TextBox 5"/>
          <p:cNvSpPr txBox="1"/>
          <p:nvPr/>
        </p:nvSpPr>
        <p:spPr>
          <a:xfrm>
            <a:off x="3342556" y="3777048"/>
            <a:ext cx="11431717" cy="1600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2000"/>
              </a:lnSpc>
              <a:spcBef>
                <a:spcPct val="0"/>
              </a:spcBef>
            </a:pPr>
            <a:r>
              <a:rPr lang="en-US" sz="12000">
                <a:solidFill>
                  <a:srgbClr val="19598D"/>
                </a:solidFill>
                <a:latin typeface="Montserrat Ultra-Bold"/>
              </a:rPr>
              <a:t>Thank You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889232" y="6701223"/>
            <a:ext cx="6306008" cy="4052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Montserrat"/>
              </a:rPr>
              <a:t>Contact info  </a:t>
            </a:r>
          </a:p>
        </p:txBody>
      </p:sp>
      <p:sp>
        <p:nvSpPr>
          <p:cNvPr id="7" name="Freeform 7"/>
          <p:cNvSpPr/>
          <p:nvPr/>
        </p:nvSpPr>
        <p:spPr>
          <a:xfrm>
            <a:off x="10889232" y="7586051"/>
            <a:ext cx="478506" cy="336749"/>
          </a:xfrm>
          <a:custGeom>
            <a:avLst/>
            <a:gdLst/>
            <a:ahLst/>
            <a:cxnLst/>
            <a:rect l="l" t="t" r="r" b="b"/>
            <a:pathLst>
              <a:path w="478506" h="336749">
                <a:moveTo>
                  <a:pt x="0" y="0"/>
                </a:moveTo>
                <a:lnTo>
                  <a:pt x="478506" y="0"/>
                </a:lnTo>
                <a:lnTo>
                  <a:pt x="478506" y="336749"/>
                </a:lnTo>
                <a:lnTo>
                  <a:pt x="0" y="33674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1874492" y="7529000"/>
            <a:ext cx="5799562" cy="4052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3499"/>
              </a:lnSpc>
              <a:spcBef>
                <a:spcPct val="0"/>
              </a:spcBef>
            </a:pPr>
            <a:r>
              <a:rPr lang="en-US" sz="2499">
                <a:solidFill>
                  <a:srgbClr val="000000"/>
                </a:solidFill>
                <a:latin typeface="Montserrat"/>
              </a:rPr>
              <a:t>moumitakoley@council.science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1874492" y="8250122"/>
            <a:ext cx="5799562" cy="4052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3499"/>
              </a:lnSpc>
              <a:spcBef>
                <a:spcPct val="0"/>
              </a:spcBef>
            </a:pPr>
            <a:r>
              <a:rPr lang="en-US" sz="2499">
                <a:solidFill>
                  <a:srgbClr val="000000"/>
                </a:solidFill>
                <a:latin typeface="Montserrat"/>
              </a:rPr>
              <a:t>moumitakoley@iisc.ac.in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587281" y="0"/>
            <a:ext cx="5700719" cy="10287000"/>
            <a:chOff x="0" y="0"/>
            <a:chExt cx="7600958" cy="13716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l="39202" r="39202"/>
            <a:stretch>
              <a:fillRect/>
            </a:stretch>
          </p:blipFill>
          <p:spPr>
            <a:xfrm>
              <a:off x="0" y="0"/>
              <a:ext cx="7600958" cy="13716000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1028700" y="2706361"/>
            <a:ext cx="577806" cy="577806"/>
            <a:chOff x="0" y="0"/>
            <a:chExt cx="6350000" cy="63500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19598D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1028700" y="4253822"/>
            <a:ext cx="577806" cy="577806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19598D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1373630" y="0"/>
            <a:ext cx="6914370" cy="10287000"/>
            <a:chOff x="0" y="0"/>
            <a:chExt cx="9219160" cy="13716000"/>
          </a:xfrm>
        </p:grpSpPr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3"/>
            <a:srcRect l="16392" r="16392"/>
            <a:stretch>
              <a:fillRect/>
            </a:stretch>
          </p:blipFill>
          <p:spPr>
            <a:xfrm>
              <a:off x="0" y="0"/>
              <a:ext cx="9219160" cy="13716000"/>
            </a:xfrm>
            <a:prstGeom prst="rect">
              <a:avLst/>
            </a:prstGeom>
          </p:spPr>
        </p:pic>
      </p:grpSp>
      <p:grpSp>
        <p:nvGrpSpPr>
          <p:cNvPr id="10" name="Group 10"/>
          <p:cNvGrpSpPr/>
          <p:nvPr/>
        </p:nvGrpSpPr>
        <p:grpSpPr>
          <a:xfrm>
            <a:off x="1028700" y="5826019"/>
            <a:ext cx="577806" cy="577806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19598D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1028700" y="7308701"/>
            <a:ext cx="577806" cy="577806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19598D"/>
            </a:solidFill>
          </p:spPr>
        </p:sp>
      </p:grpSp>
      <p:sp>
        <p:nvSpPr>
          <p:cNvPr id="14" name="TextBox 14"/>
          <p:cNvSpPr txBox="1"/>
          <p:nvPr/>
        </p:nvSpPr>
        <p:spPr>
          <a:xfrm>
            <a:off x="3371414" y="949928"/>
            <a:ext cx="6308824" cy="10529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000"/>
              </a:lnSpc>
              <a:spcBef>
                <a:spcPct val="0"/>
              </a:spcBef>
            </a:pPr>
            <a:r>
              <a:rPr lang="en-US" sz="8000">
                <a:solidFill>
                  <a:srgbClr val="19598D"/>
                </a:solidFill>
                <a:latin typeface="Montserrat Ultra-Bold"/>
              </a:rPr>
              <a:t>Overview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126596" y="2658736"/>
            <a:ext cx="5210929" cy="14425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919"/>
              </a:lnSpc>
            </a:pPr>
            <a:r>
              <a:rPr lang="en-US" sz="2799">
                <a:solidFill>
                  <a:srgbClr val="000000"/>
                </a:solidFill>
                <a:latin typeface="Montserrat"/>
              </a:rPr>
              <a:t>Open science, Public Good and Scientific Publishing</a:t>
            </a:r>
          </a:p>
          <a:p>
            <a:pPr algn="just">
              <a:lnSpc>
                <a:spcPts val="3919"/>
              </a:lnSpc>
            </a:pPr>
            <a:endParaRPr lang="en-US" sz="2799">
              <a:solidFill>
                <a:srgbClr val="000000"/>
              </a:solidFill>
              <a:latin typeface="Montserrat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2126596" y="4096154"/>
            <a:ext cx="5639401" cy="14425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919"/>
              </a:lnSpc>
            </a:pPr>
            <a:r>
              <a:rPr lang="en-US" sz="2799">
                <a:solidFill>
                  <a:srgbClr val="000000"/>
                </a:solidFill>
                <a:latin typeface="Montserrat"/>
              </a:rPr>
              <a:t>20th Century: expansion &amp; commercialisation &amp; consequences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2126596" y="5668352"/>
            <a:ext cx="5210929" cy="9538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919"/>
              </a:lnSpc>
            </a:pPr>
            <a:r>
              <a:rPr lang="en-US" sz="2799">
                <a:solidFill>
                  <a:srgbClr val="000000"/>
                </a:solidFill>
                <a:latin typeface="Montserrat"/>
              </a:rPr>
              <a:t>Digital Revolution &amp; Open Access Movement 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2126596" y="7138641"/>
            <a:ext cx="5210929" cy="9538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919"/>
              </a:lnSpc>
            </a:pPr>
            <a:r>
              <a:rPr lang="en-US" sz="2799">
                <a:solidFill>
                  <a:srgbClr val="000000"/>
                </a:solidFill>
                <a:latin typeface="Montserrat"/>
              </a:rPr>
              <a:t>Global  Progress (or not) in Open Access</a:t>
            </a:r>
          </a:p>
        </p:txBody>
      </p:sp>
      <p:grpSp>
        <p:nvGrpSpPr>
          <p:cNvPr id="19" name="Group 19"/>
          <p:cNvGrpSpPr/>
          <p:nvPr/>
        </p:nvGrpSpPr>
        <p:grpSpPr>
          <a:xfrm>
            <a:off x="1028700" y="8660433"/>
            <a:ext cx="577806" cy="577806"/>
            <a:chOff x="0" y="0"/>
            <a:chExt cx="6350000" cy="63500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19598D"/>
            </a:solidFill>
          </p:spPr>
        </p:sp>
      </p:grpSp>
      <p:sp>
        <p:nvSpPr>
          <p:cNvPr id="21" name="TextBox 21"/>
          <p:cNvSpPr txBox="1"/>
          <p:nvPr/>
        </p:nvSpPr>
        <p:spPr>
          <a:xfrm>
            <a:off x="2126596" y="8612808"/>
            <a:ext cx="7355374" cy="9538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19"/>
              </a:lnSpc>
            </a:pPr>
            <a:r>
              <a:rPr lang="en-US" sz="2799">
                <a:solidFill>
                  <a:srgbClr val="000000"/>
                </a:solidFill>
                <a:latin typeface="Montserrat"/>
              </a:rPr>
              <a:t>Calls for Reform: International Science Council's Eight Principles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5640384" y="7551310"/>
            <a:ext cx="16256977" cy="7562711"/>
          </a:xfrm>
          <a:prstGeom prst="rect">
            <a:avLst/>
          </a:prstGeom>
          <a:solidFill>
            <a:srgbClr val="19598D"/>
          </a:solidFill>
        </p:spPr>
      </p:sp>
      <p:sp>
        <p:nvSpPr>
          <p:cNvPr id="3" name="AutoShape 3"/>
          <p:cNvSpPr/>
          <p:nvPr/>
        </p:nvSpPr>
        <p:spPr>
          <a:xfrm>
            <a:off x="8864290" y="7551310"/>
            <a:ext cx="10232555" cy="2397208"/>
          </a:xfrm>
          <a:prstGeom prst="rect">
            <a:avLst/>
          </a:prstGeom>
          <a:solidFill>
            <a:srgbClr val="57C1D4"/>
          </a:solidFill>
        </p:spPr>
      </p:sp>
      <p:grpSp>
        <p:nvGrpSpPr>
          <p:cNvPr id="4" name="Group 4"/>
          <p:cNvGrpSpPr/>
          <p:nvPr/>
        </p:nvGrpSpPr>
        <p:grpSpPr>
          <a:xfrm>
            <a:off x="591176" y="1305016"/>
            <a:ext cx="5729058" cy="7676968"/>
            <a:chOff x="0" y="0"/>
            <a:chExt cx="7638744" cy="10235958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/>
            <a:srcRect t="1043" b="1043"/>
            <a:stretch>
              <a:fillRect/>
            </a:stretch>
          </p:blipFill>
          <p:spPr>
            <a:xfrm>
              <a:off x="0" y="0"/>
              <a:ext cx="7638744" cy="10235958"/>
            </a:xfrm>
            <a:prstGeom prst="rect">
              <a:avLst/>
            </a:prstGeom>
          </p:spPr>
        </p:pic>
      </p:grpSp>
      <p:sp>
        <p:nvSpPr>
          <p:cNvPr id="6" name="Freeform 6"/>
          <p:cNvSpPr/>
          <p:nvPr/>
        </p:nvSpPr>
        <p:spPr>
          <a:xfrm rot="-5400000">
            <a:off x="16731762" y="1410919"/>
            <a:ext cx="844062" cy="211015"/>
          </a:xfrm>
          <a:custGeom>
            <a:avLst/>
            <a:gdLst/>
            <a:ahLst/>
            <a:cxnLst/>
            <a:rect l="l" t="t" r="r" b="b"/>
            <a:pathLst>
              <a:path w="844062" h="211015">
                <a:moveTo>
                  <a:pt x="0" y="0"/>
                </a:moveTo>
                <a:lnTo>
                  <a:pt x="844061" y="0"/>
                </a:lnTo>
                <a:lnTo>
                  <a:pt x="844061" y="211015"/>
                </a:lnTo>
                <a:lnTo>
                  <a:pt x="0" y="21101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AutoShape 7"/>
          <p:cNvSpPr/>
          <p:nvPr/>
        </p:nvSpPr>
        <p:spPr>
          <a:xfrm rot="-5400000">
            <a:off x="15939739" y="3593303"/>
            <a:ext cx="2456682" cy="0"/>
          </a:xfrm>
          <a:prstGeom prst="line">
            <a:avLst/>
          </a:prstGeom>
          <a:ln w="28575" cap="rnd">
            <a:solidFill>
              <a:srgbClr val="D9D9D9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TextBox 8"/>
          <p:cNvSpPr txBox="1"/>
          <p:nvPr/>
        </p:nvSpPr>
        <p:spPr>
          <a:xfrm>
            <a:off x="8864290" y="1028700"/>
            <a:ext cx="7347011" cy="2199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856"/>
              </a:lnSpc>
            </a:pPr>
            <a:r>
              <a:rPr lang="en-US" sz="4800">
                <a:solidFill>
                  <a:srgbClr val="19598D"/>
                </a:solidFill>
                <a:latin typeface="Montserrat Ultra-Bold"/>
              </a:rPr>
              <a:t>Open Science, Public Good and Scientific Publishing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864290" y="3665413"/>
            <a:ext cx="7067301" cy="3885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04518" lvl="1" indent="-302259" algn="just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Montserrat"/>
              </a:rPr>
              <a:t>The Era of Open Science</a:t>
            </a:r>
          </a:p>
          <a:p>
            <a:pPr marL="604518" lvl="1" indent="-302259" algn="just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Montserrat"/>
              </a:rPr>
              <a:t>The birth of scientific journals in the 17th century ensured the rapid idea exchange and evidence-based discourse </a:t>
            </a:r>
          </a:p>
          <a:p>
            <a:pPr marL="604518" lvl="1" indent="-302259" algn="just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Montserrat"/>
              </a:rPr>
              <a:t>By scientific societies. </a:t>
            </a:r>
          </a:p>
          <a:p>
            <a:pPr algn="just">
              <a:lnSpc>
                <a:spcPts val="3919"/>
              </a:lnSpc>
            </a:pPr>
            <a:endParaRPr lang="en-US" sz="2799">
              <a:solidFill>
                <a:srgbClr val="000000"/>
              </a:solidFill>
              <a:latin typeface="Montserrat"/>
            </a:endParaRPr>
          </a:p>
          <a:p>
            <a:pPr algn="just">
              <a:lnSpc>
                <a:spcPts val="3919"/>
              </a:lnSpc>
            </a:pPr>
            <a:endParaRPr lang="en-US" sz="2799">
              <a:solidFill>
                <a:srgbClr val="000000"/>
              </a:solidFill>
              <a:latin typeface="Montserrat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0083138" y="8368988"/>
            <a:ext cx="6128163" cy="6129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040"/>
              </a:lnSpc>
            </a:pPr>
            <a:r>
              <a:rPr lang="en-US" sz="3600">
                <a:solidFill>
                  <a:srgbClr val="FFFFFF"/>
                </a:solidFill>
                <a:latin typeface="Montserrat Bold"/>
              </a:rPr>
              <a:t>Science is Public Good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6942777" y="1345223"/>
            <a:ext cx="844062" cy="211015"/>
          </a:xfrm>
          <a:custGeom>
            <a:avLst/>
            <a:gdLst/>
            <a:ahLst/>
            <a:cxnLst/>
            <a:rect l="l" t="t" r="r" b="b"/>
            <a:pathLst>
              <a:path w="844062" h="211015">
                <a:moveTo>
                  <a:pt x="0" y="0"/>
                </a:moveTo>
                <a:lnTo>
                  <a:pt x="844061" y="0"/>
                </a:lnTo>
                <a:lnTo>
                  <a:pt x="844061" y="211015"/>
                </a:lnTo>
                <a:lnTo>
                  <a:pt x="0" y="21101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75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-5400000">
            <a:off x="501162" y="2534729"/>
            <a:ext cx="844062" cy="211015"/>
          </a:xfrm>
          <a:custGeom>
            <a:avLst/>
            <a:gdLst/>
            <a:ahLst/>
            <a:cxnLst/>
            <a:rect l="l" t="t" r="r" b="b"/>
            <a:pathLst>
              <a:path w="844062" h="211015">
                <a:moveTo>
                  <a:pt x="0" y="0"/>
                </a:moveTo>
                <a:lnTo>
                  <a:pt x="844061" y="0"/>
                </a:lnTo>
                <a:lnTo>
                  <a:pt x="844061" y="211015"/>
                </a:lnTo>
                <a:lnTo>
                  <a:pt x="0" y="21101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75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AutoShape 4"/>
          <p:cNvSpPr/>
          <p:nvPr/>
        </p:nvSpPr>
        <p:spPr>
          <a:xfrm rot="-5376337">
            <a:off x="16326925" y="3337125"/>
            <a:ext cx="2075766" cy="0"/>
          </a:xfrm>
          <a:prstGeom prst="line">
            <a:avLst/>
          </a:prstGeom>
          <a:ln w="28575" cap="rnd">
            <a:solidFill>
              <a:srgbClr val="D9D9D9">
                <a:alpha val="74902"/>
              </a:srgbClr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 rot="-5376337">
            <a:off x="-114691" y="4526630"/>
            <a:ext cx="2075766" cy="0"/>
          </a:xfrm>
          <a:prstGeom prst="line">
            <a:avLst/>
          </a:prstGeom>
          <a:ln w="28575" cap="rnd">
            <a:solidFill>
              <a:srgbClr val="D9D9D9">
                <a:alpha val="74902"/>
              </a:srgbClr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1548907" y="3566958"/>
            <a:ext cx="7604618" cy="2649358"/>
          </a:xfrm>
          <a:prstGeom prst="rect">
            <a:avLst/>
          </a:prstGeom>
          <a:solidFill>
            <a:srgbClr val="000000">
              <a:alpha val="11765"/>
            </a:srgbClr>
          </a:solidFill>
        </p:spPr>
      </p:sp>
      <p:sp>
        <p:nvSpPr>
          <p:cNvPr id="7" name="AutoShape 7"/>
          <p:cNvSpPr/>
          <p:nvPr/>
        </p:nvSpPr>
        <p:spPr>
          <a:xfrm>
            <a:off x="1548907" y="6515759"/>
            <a:ext cx="7604618" cy="2649358"/>
          </a:xfrm>
          <a:prstGeom prst="rect">
            <a:avLst/>
          </a:prstGeom>
          <a:solidFill>
            <a:srgbClr val="000000">
              <a:alpha val="11765"/>
            </a:srgbClr>
          </a:solidFill>
        </p:spPr>
      </p:sp>
      <p:sp>
        <p:nvSpPr>
          <p:cNvPr id="8" name="AutoShape 8"/>
          <p:cNvSpPr/>
          <p:nvPr/>
        </p:nvSpPr>
        <p:spPr>
          <a:xfrm>
            <a:off x="9396184" y="3566958"/>
            <a:ext cx="7604618" cy="2649358"/>
          </a:xfrm>
          <a:prstGeom prst="rect">
            <a:avLst/>
          </a:prstGeom>
          <a:solidFill>
            <a:srgbClr val="000000">
              <a:alpha val="11765"/>
            </a:srgbClr>
          </a:solidFill>
        </p:spPr>
      </p:sp>
      <p:sp>
        <p:nvSpPr>
          <p:cNvPr id="9" name="AutoShape 9"/>
          <p:cNvSpPr/>
          <p:nvPr/>
        </p:nvSpPr>
        <p:spPr>
          <a:xfrm>
            <a:off x="9396184" y="6515759"/>
            <a:ext cx="7604618" cy="2649358"/>
          </a:xfrm>
          <a:prstGeom prst="rect">
            <a:avLst/>
          </a:prstGeom>
          <a:solidFill>
            <a:srgbClr val="000000">
              <a:alpha val="11765"/>
            </a:srgbClr>
          </a:solidFill>
        </p:spPr>
      </p:sp>
      <p:sp>
        <p:nvSpPr>
          <p:cNvPr id="10" name="AutoShape 10"/>
          <p:cNvSpPr/>
          <p:nvPr/>
        </p:nvSpPr>
        <p:spPr>
          <a:xfrm>
            <a:off x="1418053" y="3445811"/>
            <a:ext cx="7604618" cy="2649358"/>
          </a:xfrm>
          <a:prstGeom prst="rect">
            <a:avLst/>
          </a:prstGeom>
          <a:solidFill>
            <a:srgbClr val="19598D"/>
          </a:solidFill>
        </p:spPr>
      </p:sp>
      <p:sp>
        <p:nvSpPr>
          <p:cNvPr id="11" name="AutoShape 11"/>
          <p:cNvSpPr/>
          <p:nvPr/>
        </p:nvSpPr>
        <p:spPr>
          <a:xfrm>
            <a:off x="1418053" y="6394612"/>
            <a:ext cx="7604618" cy="2649358"/>
          </a:xfrm>
          <a:prstGeom prst="rect">
            <a:avLst/>
          </a:prstGeom>
          <a:solidFill>
            <a:srgbClr val="19598D"/>
          </a:solidFill>
        </p:spPr>
      </p:sp>
      <p:sp>
        <p:nvSpPr>
          <p:cNvPr id="12" name="AutoShape 12"/>
          <p:cNvSpPr/>
          <p:nvPr/>
        </p:nvSpPr>
        <p:spPr>
          <a:xfrm>
            <a:off x="9265329" y="3445811"/>
            <a:ext cx="7604618" cy="2649358"/>
          </a:xfrm>
          <a:prstGeom prst="rect">
            <a:avLst/>
          </a:prstGeom>
          <a:solidFill>
            <a:srgbClr val="19598D"/>
          </a:solidFill>
        </p:spPr>
      </p:sp>
      <p:sp>
        <p:nvSpPr>
          <p:cNvPr id="13" name="AutoShape 13"/>
          <p:cNvSpPr/>
          <p:nvPr/>
        </p:nvSpPr>
        <p:spPr>
          <a:xfrm>
            <a:off x="9265329" y="6394612"/>
            <a:ext cx="7604618" cy="2649358"/>
          </a:xfrm>
          <a:prstGeom prst="rect">
            <a:avLst/>
          </a:prstGeom>
          <a:solidFill>
            <a:srgbClr val="19598D"/>
          </a:solidFill>
        </p:spPr>
      </p:sp>
      <p:sp>
        <p:nvSpPr>
          <p:cNvPr id="14" name="TextBox 14"/>
          <p:cNvSpPr txBox="1"/>
          <p:nvPr/>
        </p:nvSpPr>
        <p:spPr>
          <a:xfrm>
            <a:off x="2724915" y="1133475"/>
            <a:ext cx="12838170" cy="14455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  <a:spcBef>
                <a:spcPct val="0"/>
              </a:spcBef>
            </a:pPr>
            <a:r>
              <a:rPr lang="en-US" sz="5600">
                <a:solidFill>
                  <a:srgbClr val="19598D"/>
                </a:solidFill>
                <a:latin typeface="Montserrat Ultra-Bold"/>
              </a:rPr>
              <a:t>Evolving Context of Scientific Publishing 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9958907" y="3882388"/>
            <a:ext cx="6217463" cy="2672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  <a:spcBef>
                <a:spcPct val="0"/>
              </a:spcBef>
            </a:pPr>
            <a:r>
              <a:rPr lang="en-US" sz="3600">
                <a:solidFill>
                  <a:srgbClr val="FFFFFF"/>
                </a:solidFill>
                <a:latin typeface="Montserrat Bold"/>
              </a:rPr>
              <a:t>E</a:t>
            </a:r>
            <a:r>
              <a:rPr lang="en-US" sz="3600" u="none">
                <a:solidFill>
                  <a:srgbClr val="FFFFFF"/>
                </a:solidFill>
                <a:latin typeface="Montserrat Bold"/>
              </a:rPr>
              <a:t>ntry of commercial publishers post-World War II</a:t>
            </a:r>
          </a:p>
          <a:p>
            <a:pPr marL="0" lvl="0" indent="0" algn="ctr">
              <a:lnSpc>
                <a:spcPts val="6299"/>
              </a:lnSpc>
              <a:spcBef>
                <a:spcPct val="0"/>
              </a:spcBef>
            </a:pPr>
            <a:endParaRPr lang="en-US" sz="3600" u="none">
              <a:solidFill>
                <a:srgbClr val="FFFFFF"/>
              </a:solidFill>
              <a:latin typeface="Montserrat Bold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2111630" y="3882388"/>
            <a:ext cx="6217463" cy="20344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3600">
                <a:solidFill>
                  <a:srgbClr val="FFFFFF"/>
                </a:solidFill>
                <a:latin typeface="Montserrat Bold"/>
              </a:rPr>
              <a:t>Explosion in the number of scientific journals</a:t>
            </a:r>
          </a:p>
          <a:p>
            <a:pPr marL="0" lvl="0" indent="0" algn="ctr">
              <a:lnSpc>
                <a:spcPts val="6299"/>
              </a:lnSpc>
              <a:spcBef>
                <a:spcPct val="0"/>
              </a:spcBef>
            </a:pPr>
            <a:r>
              <a:rPr lang="en-US" sz="4500">
                <a:solidFill>
                  <a:srgbClr val="FFFFFF"/>
                </a:solidFill>
                <a:latin typeface="Montserrat Bold"/>
              </a:rPr>
              <a:t> 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9958907" y="6586082"/>
            <a:ext cx="6217463" cy="2672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3600">
                <a:solidFill>
                  <a:srgbClr val="FFFFFF"/>
                </a:solidFill>
                <a:latin typeface="Montserrat Bold"/>
              </a:rPr>
              <a:t>Overemphasis on bibliometric indicators: JIF, h-index, citation</a:t>
            </a:r>
          </a:p>
          <a:p>
            <a:pPr marL="0" lvl="0" indent="0" algn="ctr">
              <a:lnSpc>
                <a:spcPts val="6299"/>
              </a:lnSpc>
              <a:spcBef>
                <a:spcPct val="0"/>
              </a:spcBef>
            </a:pPr>
            <a:endParaRPr lang="en-US" sz="3600">
              <a:solidFill>
                <a:srgbClr val="FFFFFF"/>
              </a:solidFill>
              <a:latin typeface="Montserrat Bold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2111630" y="6835951"/>
            <a:ext cx="6217463" cy="20344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  <a:spcBef>
                <a:spcPct val="0"/>
              </a:spcBef>
            </a:pPr>
            <a:r>
              <a:rPr lang="en-US" sz="3600">
                <a:solidFill>
                  <a:srgbClr val="FFFFFF"/>
                </a:solidFill>
                <a:latin typeface="Montserrat Bold"/>
              </a:rPr>
              <a:t>High subscription fees,</a:t>
            </a:r>
            <a:r>
              <a:rPr lang="en-US" sz="3600" u="none">
                <a:solidFill>
                  <a:srgbClr val="FFFFFF"/>
                </a:solidFill>
                <a:latin typeface="Montserrat Bold"/>
              </a:rPr>
              <a:t> access inequality</a:t>
            </a:r>
          </a:p>
          <a:p>
            <a:pPr marL="0" lvl="0" indent="0" algn="ctr">
              <a:lnSpc>
                <a:spcPts val="6299"/>
              </a:lnSpc>
              <a:spcBef>
                <a:spcPct val="0"/>
              </a:spcBef>
            </a:pPr>
            <a:endParaRPr lang="en-US" sz="3600" u="none">
              <a:solidFill>
                <a:srgbClr val="FFFFFF"/>
              </a:solidFill>
              <a:latin typeface="Montserrat Bold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213560" y="-3224574"/>
            <a:ext cx="19659626" cy="6857990"/>
          </a:xfrm>
          <a:prstGeom prst="rect">
            <a:avLst/>
          </a:prstGeom>
          <a:solidFill>
            <a:srgbClr val="19598D"/>
          </a:solidFill>
        </p:spPr>
      </p:sp>
      <p:sp>
        <p:nvSpPr>
          <p:cNvPr id="3" name="AutoShape 3"/>
          <p:cNvSpPr/>
          <p:nvPr/>
        </p:nvSpPr>
        <p:spPr>
          <a:xfrm>
            <a:off x="9616252" y="4191683"/>
            <a:ext cx="3697825" cy="4383233"/>
          </a:xfrm>
          <a:prstGeom prst="rect">
            <a:avLst/>
          </a:prstGeom>
          <a:solidFill>
            <a:srgbClr val="000000">
              <a:alpha val="33725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13988215" y="4191683"/>
            <a:ext cx="3697825" cy="4383233"/>
          </a:xfrm>
          <a:prstGeom prst="rect">
            <a:avLst/>
          </a:prstGeom>
          <a:solidFill>
            <a:srgbClr val="000000">
              <a:alpha val="33725"/>
            </a:srgbClr>
          </a:solidFill>
        </p:spPr>
      </p:sp>
      <p:sp>
        <p:nvSpPr>
          <p:cNvPr id="5" name="AutoShape 5"/>
          <p:cNvSpPr/>
          <p:nvPr/>
        </p:nvSpPr>
        <p:spPr>
          <a:xfrm>
            <a:off x="872328" y="4191683"/>
            <a:ext cx="3697825" cy="4383233"/>
          </a:xfrm>
          <a:prstGeom prst="rect">
            <a:avLst/>
          </a:prstGeom>
          <a:solidFill>
            <a:srgbClr val="000000">
              <a:alpha val="33725"/>
            </a:srgbClr>
          </a:solidFill>
        </p:spPr>
      </p:sp>
      <p:sp>
        <p:nvSpPr>
          <p:cNvPr id="6" name="AutoShape 6"/>
          <p:cNvSpPr/>
          <p:nvPr/>
        </p:nvSpPr>
        <p:spPr>
          <a:xfrm>
            <a:off x="5244290" y="4191683"/>
            <a:ext cx="3697825" cy="4383233"/>
          </a:xfrm>
          <a:prstGeom prst="rect">
            <a:avLst/>
          </a:prstGeom>
          <a:solidFill>
            <a:srgbClr val="000000">
              <a:alpha val="33725"/>
            </a:srgbClr>
          </a:solidFill>
        </p:spPr>
      </p:sp>
      <p:sp>
        <p:nvSpPr>
          <p:cNvPr id="7" name="AutoShape 7"/>
          <p:cNvSpPr/>
          <p:nvPr/>
        </p:nvSpPr>
        <p:spPr>
          <a:xfrm>
            <a:off x="9438643" y="4023941"/>
            <a:ext cx="3697825" cy="4371898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8" name="AutoShape 8"/>
          <p:cNvSpPr/>
          <p:nvPr/>
        </p:nvSpPr>
        <p:spPr>
          <a:xfrm>
            <a:off x="13810605" y="4023941"/>
            <a:ext cx="3697825" cy="4371898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9" name="AutoShape 9"/>
          <p:cNvSpPr/>
          <p:nvPr/>
        </p:nvSpPr>
        <p:spPr>
          <a:xfrm>
            <a:off x="694718" y="4023941"/>
            <a:ext cx="3697825" cy="4371898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10" name="AutoShape 10"/>
          <p:cNvSpPr/>
          <p:nvPr/>
        </p:nvSpPr>
        <p:spPr>
          <a:xfrm>
            <a:off x="5066681" y="4023941"/>
            <a:ext cx="3697825" cy="4371898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11" name="TextBox 11"/>
          <p:cNvSpPr txBox="1"/>
          <p:nvPr/>
        </p:nvSpPr>
        <p:spPr>
          <a:xfrm>
            <a:off x="3578388" y="1028700"/>
            <a:ext cx="11110317" cy="19381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79"/>
              </a:lnSpc>
            </a:pPr>
            <a:r>
              <a:rPr lang="en-US" sz="6399">
                <a:solidFill>
                  <a:srgbClr val="FFFFFF"/>
                </a:solidFill>
                <a:latin typeface="Montserrat Ultra-Bold"/>
              </a:rPr>
              <a:t> Open Access Movement: A Paradigm Shift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940641" y="6004047"/>
            <a:ext cx="3205979" cy="22480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045"/>
              </a:lnSpc>
            </a:pPr>
            <a:r>
              <a:rPr lang="en-US" sz="2175">
                <a:solidFill>
                  <a:srgbClr val="000000"/>
                </a:solidFill>
                <a:latin typeface="Montserrat"/>
              </a:rPr>
              <a:t>Progress of digital technology provided opprtunities to shift from printed physiscal copies to digital docuements 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5312603" y="6004047"/>
            <a:ext cx="3205979" cy="22480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045"/>
              </a:lnSpc>
            </a:pPr>
            <a:r>
              <a:rPr lang="en-US" sz="2175">
                <a:solidFill>
                  <a:srgbClr val="000000"/>
                </a:solidFill>
                <a:latin typeface="Montserrat"/>
              </a:rPr>
              <a:t>Commercial journals kept on increasing subscription charges even for digital access, forced to subscribe in bundle 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9684566" y="6004047"/>
            <a:ext cx="3205979" cy="26255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045"/>
              </a:lnSpc>
            </a:pPr>
            <a:r>
              <a:rPr lang="en-US" sz="2175">
                <a:solidFill>
                  <a:srgbClr val="000000"/>
                </a:solidFill>
                <a:latin typeface="Montserrat"/>
              </a:rPr>
              <a:t>Budapest (2002), Bethesda (2003), and Berlin (2003) declaration to promote OA in scholarly publishing</a:t>
            </a:r>
          </a:p>
          <a:p>
            <a:pPr algn="just">
              <a:lnSpc>
                <a:spcPts val="3045"/>
              </a:lnSpc>
            </a:pPr>
            <a:endParaRPr lang="en-US" sz="2175">
              <a:solidFill>
                <a:srgbClr val="000000"/>
              </a:solidFill>
              <a:latin typeface="Montserrat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4056528" y="6004047"/>
            <a:ext cx="3205979" cy="22480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045"/>
              </a:lnSpc>
            </a:pPr>
            <a:r>
              <a:rPr lang="en-US" sz="2175">
                <a:solidFill>
                  <a:srgbClr val="000000"/>
                </a:solidFill>
                <a:latin typeface="Montserrat"/>
              </a:rPr>
              <a:t>Some of the prominent ways to make research articles OA: green, gold &amp; diamond; other journal model: hybrid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940641" y="4381598"/>
            <a:ext cx="3205979" cy="10411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19598D"/>
                </a:solidFill>
                <a:latin typeface="Montserrat Bold"/>
              </a:rPr>
              <a:t> Digital</a:t>
            </a:r>
          </a:p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19598D"/>
                </a:solidFill>
                <a:latin typeface="Montserrat Bold"/>
              </a:rPr>
              <a:t>Technology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5312603" y="4391123"/>
            <a:ext cx="3205979" cy="1015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99"/>
              </a:lnSpc>
            </a:pPr>
            <a:r>
              <a:rPr lang="en-US" sz="2999">
                <a:solidFill>
                  <a:srgbClr val="19598D"/>
                </a:solidFill>
                <a:latin typeface="Montserrat Bold"/>
              </a:rPr>
              <a:t>Inequity, oligopoly 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9684566" y="4391123"/>
            <a:ext cx="3205979" cy="4932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99"/>
              </a:lnSpc>
            </a:pPr>
            <a:r>
              <a:rPr lang="en-US" sz="2999">
                <a:solidFill>
                  <a:srgbClr val="19598D"/>
                </a:solidFill>
                <a:latin typeface="Montserrat Bold"/>
              </a:rPr>
              <a:t>OA declarations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4056528" y="4391123"/>
            <a:ext cx="3205979" cy="1015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99"/>
              </a:lnSpc>
            </a:pPr>
            <a:r>
              <a:rPr lang="en-US" sz="2999">
                <a:solidFill>
                  <a:srgbClr val="19598D"/>
                </a:solidFill>
                <a:latin typeface="Montserrat Bold"/>
              </a:rPr>
              <a:t>Pathways to OA</a:t>
            </a:r>
          </a:p>
        </p:txBody>
      </p:sp>
      <p:sp>
        <p:nvSpPr>
          <p:cNvPr id="20" name="AutoShape 20"/>
          <p:cNvSpPr/>
          <p:nvPr/>
        </p:nvSpPr>
        <p:spPr>
          <a:xfrm>
            <a:off x="940641" y="5543500"/>
            <a:ext cx="3205979" cy="0"/>
          </a:xfrm>
          <a:prstGeom prst="line">
            <a:avLst/>
          </a:prstGeom>
          <a:ln w="19050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5312603" y="5543500"/>
            <a:ext cx="3205979" cy="0"/>
          </a:xfrm>
          <a:prstGeom prst="line">
            <a:avLst/>
          </a:prstGeom>
          <a:ln w="19050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9684566" y="5543500"/>
            <a:ext cx="3205979" cy="0"/>
          </a:xfrm>
          <a:prstGeom prst="line">
            <a:avLst/>
          </a:prstGeom>
          <a:ln w="19050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14056528" y="5543500"/>
            <a:ext cx="3205979" cy="0"/>
          </a:xfrm>
          <a:prstGeom prst="line">
            <a:avLst/>
          </a:prstGeom>
          <a:ln w="19050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Freeform 24"/>
          <p:cNvSpPr/>
          <p:nvPr/>
        </p:nvSpPr>
        <p:spPr>
          <a:xfrm>
            <a:off x="16377677" y="923192"/>
            <a:ext cx="844062" cy="211015"/>
          </a:xfrm>
          <a:custGeom>
            <a:avLst/>
            <a:gdLst/>
            <a:ahLst/>
            <a:cxnLst/>
            <a:rect l="l" t="t" r="r" b="b"/>
            <a:pathLst>
              <a:path w="844062" h="211015">
                <a:moveTo>
                  <a:pt x="0" y="0"/>
                </a:moveTo>
                <a:lnTo>
                  <a:pt x="844062" y="0"/>
                </a:lnTo>
                <a:lnTo>
                  <a:pt x="844062" y="211016"/>
                </a:lnTo>
                <a:lnTo>
                  <a:pt x="0" y="21101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75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 rot="-10800000">
            <a:off x="1028700" y="923192"/>
            <a:ext cx="844062" cy="211015"/>
          </a:xfrm>
          <a:custGeom>
            <a:avLst/>
            <a:gdLst/>
            <a:ahLst/>
            <a:cxnLst/>
            <a:rect l="l" t="t" r="r" b="b"/>
            <a:pathLst>
              <a:path w="844062" h="211015">
                <a:moveTo>
                  <a:pt x="0" y="0"/>
                </a:moveTo>
                <a:lnTo>
                  <a:pt x="844062" y="0"/>
                </a:lnTo>
                <a:lnTo>
                  <a:pt x="844062" y="211016"/>
                </a:lnTo>
                <a:lnTo>
                  <a:pt x="0" y="21101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75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6" name="AutoShape 26"/>
          <p:cNvSpPr/>
          <p:nvPr/>
        </p:nvSpPr>
        <p:spPr>
          <a:xfrm rot="23662">
            <a:off x="13861144" y="1014412"/>
            <a:ext cx="2075766" cy="0"/>
          </a:xfrm>
          <a:prstGeom prst="line">
            <a:avLst/>
          </a:prstGeom>
          <a:ln w="28575" cap="rnd">
            <a:solidFill>
              <a:srgbClr val="FFFFFF">
                <a:alpha val="74902"/>
              </a:srgbClr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 rot="-10776337">
            <a:off x="2313529" y="1014413"/>
            <a:ext cx="2075766" cy="0"/>
          </a:xfrm>
          <a:prstGeom prst="line">
            <a:avLst/>
          </a:prstGeom>
          <a:ln w="28575" cap="rnd">
            <a:solidFill>
              <a:srgbClr val="FFFFFF">
                <a:alpha val="74902"/>
              </a:srgbClr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213560" y="-3224574"/>
            <a:ext cx="19659626" cy="6857990"/>
          </a:xfrm>
          <a:prstGeom prst="rect">
            <a:avLst/>
          </a:prstGeom>
          <a:solidFill>
            <a:srgbClr val="19598D"/>
          </a:solidFill>
        </p:spPr>
      </p:sp>
      <p:sp>
        <p:nvSpPr>
          <p:cNvPr id="3" name="AutoShape 3"/>
          <p:cNvSpPr/>
          <p:nvPr/>
        </p:nvSpPr>
        <p:spPr>
          <a:xfrm>
            <a:off x="9616252" y="4191683"/>
            <a:ext cx="3697825" cy="4383233"/>
          </a:xfrm>
          <a:prstGeom prst="rect">
            <a:avLst/>
          </a:prstGeom>
          <a:solidFill>
            <a:srgbClr val="000000">
              <a:alpha val="33725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13988215" y="4191683"/>
            <a:ext cx="3697825" cy="4383233"/>
          </a:xfrm>
          <a:prstGeom prst="rect">
            <a:avLst/>
          </a:prstGeom>
          <a:solidFill>
            <a:srgbClr val="000000">
              <a:alpha val="33725"/>
            </a:srgbClr>
          </a:solidFill>
        </p:spPr>
      </p:sp>
      <p:sp>
        <p:nvSpPr>
          <p:cNvPr id="5" name="AutoShape 5"/>
          <p:cNvSpPr/>
          <p:nvPr/>
        </p:nvSpPr>
        <p:spPr>
          <a:xfrm>
            <a:off x="872328" y="4191683"/>
            <a:ext cx="3697825" cy="4383233"/>
          </a:xfrm>
          <a:prstGeom prst="rect">
            <a:avLst/>
          </a:prstGeom>
          <a:solidFill>
            <a:srgbClr val="000000">
              <a:alpha val="33725"/>
            </a:srgbClr>
          </a:solidFill>
        </p:spPr>
      </p:sp>
      <p:sp>
        <p:nvSpPr>
          <p:cNvPr id="6" name="AutoShape 6"/>
          <p:cNvSpPr/>
          <p:nvPr/>
        </p:nvSpPr>
        <p:spPr>
          <a:xfrm>
            <a:off x="5244290" y="4191683"/>
            <a:ext cx="3697825" cy="4383233"/>
          </a:xfrm>
          <a:prstGeom prst="rect">
            <a:avLst/>
          </a:prstGeom>
          <a:solidFill>
            <a:srgbClr val="000000">
              <a:alpha val="33725"/>
            </a:srgbClr>
          </a:solidFill>
        </p:spPr>
      </p:sp>
      <p:sp>
        <p:nvSpPr>
          <p:cNvPr id="7" name="AutoShape 7"/>
          <p:cNvSpPr/>
          <p:nvPr/>
        </p:nvSpPr>
        <p:spPr>
          <a:xfrm>
            <a:off x="9438643" y="4023941"/>
            <a:ext cx="3697825" cy="4371898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8" name="AutoShape 8"/>
          <p:cNvSpPr/>
          <p:nvPr/>
        </p:nvSpPr>
        <p:spPr>
          <a:xfrm>
            <a:off x="13810605" y="4023941"/>
            <a:ext cx="3697825" cy="4371898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9" name="AutoShape 9"/>
          <p:cNvSpPr/>
          <p:nvPr/>
        </p:nvSpPr>
        <p:spPr>
          <a:xfrm>
            <a:off x="694718" y="4023941"/>
            <a:ext cx="3697825" cy="4371898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10" name="AutoShape 10"/>
          <p:cNvSpPr/>
          <p:nvPr/>
        </p:nvSpPr>
        <p:spPr>
          <a:xfrm>
            <a:off x="5066681" y="4023941"/>
            <a:ext cx="3697825" cy="4371898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11" name="TextBox 11"/>
          <p:cNvSpPr txBox="1"/>
          <p:nvPr/>
        </p:nvSpPr>
        <p:spPr>
          <a:xfrm>
            <a:off x="3578388" y="1028700"/>
            <a:ext cx="11110317" cy="19381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79"/>
              </a:lnSpc>
            </a:pPr>
            <a:r>
              <a:rPr lang="en-US" sz="6399">
                <a:solidFill>
                  <a:srgbClr val="FFFFFF"/>
                </a:solidFill>
                <a:latin typeface="Montserrat Ultra-Bold"/>
              </a:rPr>
              <a:t> Pathways to Open Access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940641" y="6004047"/>
            <a:ext cx="3205979" cy="14929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045"/>
              </a:lnSpc>
            </a:pPr>
            <a:r>
              <a:rPr lang="en-US" sz="2175">
                <a:solidFill>
                  <a:srgbClr val="000000"/>
                </a:solidFill>
                <a:latin typeface="Montserrat"/>
              </a:rPr>
              <a:t>Self-archiving in open-access repositories: challenges with embargo.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5312603" y="6004047"/>
            <a:ext cx="3205979" cy="18704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045"/>
              </a:lnSpc>
            </a:pPr>
            <a:r>
              <a:rPr lang="en-US" sz="2175">
                <a:solidFill>
                  <a:srgbClr val="000000"/>
                </a:solidFill>
                <a:latin typeface="Montserrat"/>
              </a:rPr>
              <a:t>Immediate open access; right retention; challenges with high fees</a:t>
            </a:r>
          </a:p>
          <a:p>
            <a:pPr algn="just">
              <a:lnSpc>
                <a:spcPts val="3045"/>
              </a:lnSpc>
            </a:pPr>
            <a:endParaRPr lang="en-US" sz="2175">
              <a:solidFill>
                <a:srgbClr val="000000"/>
              </a:solidFill>
              <a:latin typeface="Montserrat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9684566" y="5815283"/>
            <a:ext cx="3205979" cy="26255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045"/>
              </a:lnSpc>
            </a:pPr>
            <a:r>
              <a:rPr lang="en-US" sz="2175">
                <a:solidFill>
                  <a:srgbClr val="000000"/>
                </a:solidFill>
                <a:latin typeface="Montserrat"/>
              </a:rPr>
              <a:t>Immediate open access, right retention; and no charge for authors &amp; and readers; challenges with financing </a:t>
            </a:r>
          </a:p>
          <a:p>
            <a:pPr algn="just">
              <a:lnSpc>
                <a:spcPts val="3045"/>
              </a:lnSpc>
            </a:pPr>
            <a:endParaRPr lang="en-US" sz="2175">
              <a:solidFill>
                <a:srgbClr val="000000"/>
              </a:solidFill>
              <a:latin typeface="Montserrat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4056528" y="6004047"/>
            <a:ext cx="3205979" cy="18704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045"/>
              </a:lnSpc>
            </a:pPr>
            <a:r>
              <a:rPr lang="en-US" sz="2175">
                <a:solidFill>
                  <a:srgbClr val="000000"/>
                </a:solidFill>
                <a:latin typeface="Montserrat"/>
              </a:rPr>
              <a:t>Subscription but open access on payment,  challenges with inequality, and double dipping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940641" y="4381598"/>
            <a:ext cx="3205979" cy="10411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19598D"/>
                </a:solidFill>
                <a:latin typeface="Montserrat Bold"/>
              </a:rPr>
              <a:t>Green OA, Repository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5312603" y="4391123"/>
            <a:ext cx="3205979" cy="1015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99"/>
              </a:lnSpc>
            </a:pPr>
            <a:r>
              <a:rPr lang="en-US" sz="2999">
                <a:solidFill>
                  <a:srgbClr val="19598D"/>
                </a:solidFill>
                <a:latin typeface="Montserrat Bold"/>
              </a:rPr>
              <a:t>Gold OA, APC involved 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9684566" y="4391123"/>
            <a:ext cx="3205979" cy="4932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99"/>
              </a:lnSpc>
            </a:pPr>
            <a:r>
              <a:rPr lang="en-US" sz="2999">
                <a:solidFill>
                  <a:srgbClr val="19598D"/>
                </a:solidFill>
                <a:latin typeface="Montserrat Bold"/>
              </a:rPr>
              <a:t>Diamond OA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4056528" y="4391123"/>
            <a:ext cx="3205979" cy="4932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99"/>
              </a:lnSpc>
            </a:pPr>
            <a:r>
              <a:rPr lang="en-US" sz="2999">
                <a:solidFill>
                  <a:srgbClr val="19598D"/>
                </a:solidFill>
                <a:latin typeface="Montserrat Bold"/>
              </a:rPr>
              <a:t>Hybrid</a:t>
            </a:r>
          </a:p>
        </p:txBody>
      </p:sp>
      <p:sp>
        <p:nvSpPr>
          <p:cNvPr id="20" name="AutoShape 20"/>
          <p:cNvSpPr/>
          <p:nvPr/>
        </p:nvSpPr>
        <p:spPr>
          <a:xfrm>
            <a:off x="940641" y="5543500"/>
            <a:ext cx="3205979" cy="0"/>
          </a:xfrm>
          <a:prstGeom prst="line">
            <a:avLst/>
          </a:prstGeom>
          <a:ln w="19050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5312603" y="5543500"/>
            <a:ext cx="3205979" cy="0"/>
          </a:xfrm>
          <a:prstGeom prst="line">
            <a:avLst/>
          </a:prstGeom>
          <a:ln w="19050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9684566" y="5543500"/>
            <a:ext cx="3205979" cy="0"/>
          </a:xfrm>
          <a:prstGeom prst="line">
            <a:avLst/>
          </a:prstGeom>
          <a:ln w="19050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14056528" y="5543500"/>
            <a:ext cx="3205979" cy="0"/>
          </a:xfrm>
          <a:prstGeom prst="line">
            <a:avLst/>
          </a:prstGeom>
          <a:ln w="19050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Freeform 24"/>
          <p:cNvSpPr/>
          <p:nvPr/>
        </p:nvSpPr>
        <p:spPr>
          <a:xfrm>
            <a:off x="16377677" y="923192"/>
            <a:ext cx="844062" cy="211015"/>
          </a:xfrm>
          <a:custGeom>
            <a:avLst/>
            <a:gdLst/>
            <a:ahLst/>
            <a:cxnLst/>
            <a:rect l="l" t="t" r="r" b="b"/>
            <a:pathLst>
              <a:path w="844062" h="211015">
                <a:moveTo>
                  <a:pt x="0" y="0"/>
                </a:moveTo>
                <a:lnTo>
                  <a:pt x="844062" y="0"/>
                </a:lnTo>
                <a:lnTo>
                  <a:pt x="844062" y="211016"/>
                </a:lnTo>
                <a:lnTo>
                  <a:pt x="0" y="21101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75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 rot="-10800000">
            <a:off x="1028700" y="923192"/>
            <a:ext cx="844062" cy="211015"/>
          </a:xfrm>
          <a:custGeom>
            <a:avLst/>
            <a:gdLst/>
            <a:ahLst/>
            <a:cxnLst/>
            <a:rect l="l" t="t" r="r" b="b"/>
            <a:pathLst>
              <a:path w="844062" h="211015">
                <a:moveTo>
                  <a:pt x="0" y="0"/>
                </a:moveTo>
                <a:lnTo>
                  <a:pt x="844062" y="0"/>
                </a:lnTo>
                <a:lnTo>
                  <a:pt x="844062" y="211016"/>
                </a:lnTo>
                <a:lnTo>
                  <a:pt x="0" y="21101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75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6" name="AutoShape 26"/>
          <p:cNvSpPr/>
          <p:nvPr/>
        </p:nvSpPr>
        <p:spPr>
          <a:xfrm rot="23662">
            <a:off x="13861144" y="1014412"/>
            <a:ext cx="2075766" cy="0"/>
          </a:xfrm>
          <a:prstGeom prst="line">
            <a:avLst/>
          </a:prstGeom>
          <a:ln w="28575" cap="rnd">
            <a:solidFill>
              <a:srgbClr val="FFFFFF">
                <a:alpha val="74902"/>
              </a:srgbClr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 rot="-10776337">
            <a:off x="2313529" y="1014413"/>
            <a:ext cx="2075766" cy="0"/>
          </a:xfrm>
          <a:prstGeom prst="line">
            <a:avLst/>
          </a:prstGeom>
          <a:ln w="28575" cap="rnd">
            <a:solidFill>
              <a:srgbClr val="FFFFFF">
                <a:alpha val="74902"/>
              </a:srgbClr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030915" y="0"/>
            <a:ext cx="7257085" cy="10287000"/>
            <a:chOff x="0" y="0"/>
            <a:chExt cx="9676113" cy="13716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l="14726" r="14726"/>
            <a:stretch>
              <a:fillRect/>
            </a:stretch>
          </p:blipFill>
          <p:spPr>
            <a:xfrm>
              <a:off x="0" y="0"/>
              <a:ext cx="9676113" cy="13716000"/>
            </a:xfrm>
            <a:prstGeom prst="rect">
              <a:avLst/>
            </a:prstGeom>
          </p:spPr>
        </p:pic>
      </p:grpSp>
      <p:sp>
        <p:nvSpPr>
          <p:cNvPr id="4" name="Freeform 4"/>
          <p:cNvSpPr/>
          <p:nvPr/>
        </p:nvSpPr>
        <p:spPr>
          <a:xfrm rot="-5400000">
            <a:off x="215412" y="1249973"/>
            <a:ext cx="844062" cy="211015"/>
          </a:xfrm>
          <a:custGeom>
            <a:avLst/>
            <a:gdLst/>
            <a:ahLst/>
            <a:cxnLst/>
            <a:rect l="l" t="t" r="r" b="b"/>
            <a:pathLst>
              <a:path w="844062" h="211015">
                <a:moveTo>
                  <a:pt x="0" y="0"/>
                </a:moveTo>
                <a:lnTo>
                  <a:pt x="844061" y="0"/>
                </a:lnTo>
                <a:lnTo>
                  <a:pt x="844061" y="211015"/>
                </a:lnTo>
                <a:lnTo>
                  <a:pt x="0" y="21101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75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AutoShape 5"/>
          <p:cNvSpPr/>
          <p:nvPr/>
        </p:nvSpPr>
        <p:spPr>
          <a:xfrm rot="-5376337">
            <a:off x="-400441" y="3241875"/>
            <a:ext cx="2075766" cy="0"/>
          </a:xfrm>
          <a:prstGeom prst="line">
            <a:avLst/>
          </a:prstGeom>
          <a:ln w="28575" cap="rnd">
            <a:solidFill>
              <a:srgbClr val="D9D9D9">
                <a:alpha val="74902"/>
              </a:srgbClr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6" name="Group 6"/>
          <p:cNvGrpSpPr/>
          <p:nvPr/>
        </p:nvGrpSpPr>
        <p:grpSpPr>
          <a:xfrm>
            <a:off x="1550938" y="4720315"/>
            <a:ext cx="577806" cy="577806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19598D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550938" y="5664608"/>
            <a:ext cx="577806" cy="577806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19598D"/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1550938" y="615177"/>
            <a:ext cx="7800612" cy="30573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000"/>
              </a:lnSpc>
              <a:spcBef>
                <a:spcPct val="0"/>
              </a:spcBef>
            </a:pPr>
            <a:r>
              <a:rPr lang="en-US" sz="8000">
                <a:solidFill>
                  <a:srgbClr val="19598D"/>
                </a:solidFill>
                <a:latin typeface="Montserrat Ultra-Bold"/>
              </a:rPr>
              <a:t>Global Progress in Open Access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2648833" y="4682215"/>
            <a:ext cx="6081138" cy="4052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Montserrat"/>
              </a:rPr>
              <a:t>The US: public access policies,  Plan S,  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648833" y="5626508"/>
            <a:ext cx="6495167" cy="21280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Montserrat"/>
              </a:rPr>
              <a:t>Regional successes: </a:t>
            </a:r>
            <a:r>
              <a:rPr lang="en-US" sz="2499">
                <a:solidFill>
                  <a:srgbClr val="000000"/>
                </a:solidFill>
                <a:latin typeface="Montserrat Bold"/>
              </a:rPr>
              <a:t>Latin America</a:t>
            </a:r>
            <a:r>
              <a:rPr lang="en-US" sz="2499">
                <a:solidFill>
                  <a:srgbClr val="000000"/>
                </a:solidFill>
                <a:latin typeface="Montserrat"/>
              </a:rPr>
              <a:t> (SciELO, Redalyc), Africa (AJOL, African Open Science Platform), Asia (initiatives in China and India)</a:t>
            </a:r>
          </a:p>
          <a:p>
            <a:pPr algn="just">
              <a:lnSpc>
                <a:spcPts val="3499"/>
              </a:lnSpc>
            </a:pPr>
            <a:endParaRPr lang="en-US" sz="2499">
              <a:solidFill>
                <a:srgbClr val="000000"/>
              </a:solidFill>
              <a:latin typeface="Montserrat"/>
            </a:endParaRPr>
          </a:p>
        </p:txBody>
      </p:sp>
      <p:grpSp>
        <p:nvGrpSpPr>
          <p:cNvPr id="13" name="Group 13"/>
          <p:cNvGrpSpPr/>
          <p:nvPr/>
        </p:nvGrpSpPr>
        <p:grpSpPr>
          <a:xfrm>
            <a:off x="1550938" y="7754586"/>
            <a:ext cx="577806" cy="577806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19598D"/>
            </a:solidFill>
          </p:spPr>
        </p:sp>
      </p:grpSp>
      <p:sp>
        <p:nvSpPr>
          <p:cNvPr id="15" name="TextBox 15"/>
          <p:cNvSpPr txBox="1"/>
          <p:nvPr/>
        </p:nvSpPr>
        <p:spPr>
          <a:xfrm>
            <a:off x="2648833" y="7821792"/>
            <a:ext cx="6495167" cy="4052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Montserrat"/>
              </a:rPr>
              <a:t>DOAJ: Indexing of fully OA journals</a:t>
            </a:r>
          </a:p>
        </p:txBody>
      </p:sp>
      <p:grpSp>
        <p:nvGrpSpPr>
          <p:cNvPr id="16" name="Group 16"/>
          <p:cNvGrpSpPr/>
          <p:nvPr/>
        </p:nvGrpSpPr>
        <p:grpSpPr>
          <a:xfrm>
            <a:off x="1550938" y="8761018"/>
            <a:ext cx="577806" cy="577806"/>
            <a:chOff x="0" y="0"/>
            <a:chExt cx="6350000" cy="63500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19598D"/>
            </a:solidFill>
          </p:spPr>
        </p:sp>
      </p:grpSp>
      <p:sp>
        <p:nvSpPr>
          <p:cNvPr id="18" name="TextBox 18"/>
          <p:cNvSpPr txBox="1"/>
          <p:nvPr/>
        </p:nvSpPr>
        <p:spPr>
          <a:xfrm>
            <a:off x="2648833" y="8722918"/>
            <a:ext cx="6495167" cy="8359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Montserrat"/>
              </a:rPr>
              <a:t>Transformative agreements: read &amp; publish deals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215412" y="1249973"/>
            <a:ext cx="844062" cy="211015"/>
          </a:xfrm>
          <a:custGeom>
            <a:avLst/>
            <a:gdLst/>
            <a:ahLst/>
            <a:cxnLst/>
            <a:rect l="l" t="t" r="r" b="b"/>
            <a:pathLst>
              <a:path w="844062" h="211015">
                <a:moveTo>
                  <a:pt x="0" y="0"/>
                </a:moveTo>
                <a:lnTo>
                  <a:pt x="844061" y="0"/>
                </a:lnTo>
                <a:lnTo>
                  <a:pt x="844061" y="211015"/>
                </a:lnTo>
                <a:lnTo>
                  <a:pt x="0" y="21101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75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AutoShape 3"/>
          <p:cNvSpPr/>
          <p:nvPr/>
        </p:nvSpPr>
        <p:spPr>
          <a:xfrm rot="-5376337">
            <a:off x="-400441" y="3241875"/>
            <a:ext cx="2075766" cy="0"/>
          </a:xfrm>
          <a:prstGeom prst="line">
            <a:avLst/>
          </a:prstGeom>
          <a:ln w="28575" cap="rnd">
            <a:solidFill>
              <a:srgbClr val="D9D9D9">
                <a:alpha val="74902"/>
              </a:srgbClr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Freeform 4"/>
          <p:cNvSpPr/>
          <p:nvPr/>
        </p:nvSpPr>
        <p:spPr>
          <a:xfrm>
            <a:off x="531935" y="3880206"/>
            <a:ext cx="8968626" cy="5378094"/>
          </a:xfrm>
          <a:custGeom>
            <a:avLst/>
            <a:gdLst/>
            <a:ahLst/>
            <a:cxnLst/>
            <a:rect l="l" t="t" r="r" b="b"/>
            <a:pathLst>
              <a:path w="8968626" h="5378094">
                <a:moveTo>
                  <a:pt x="0" y="0"/>
                </a:moveTo>
                <a:lnTo>
                  <a:pt x="8968626" y="0"/>
                </a:lnTo>
                <a:lnTo>
                  <a:pt x="8968626" y="5378094"/>
                </a:lnTo>
                <a:lnTo>
                  <a:pt x="0" y="537809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9144000" y="3689358"/>
            <a:ext cx="8776971" cy="5396549"/>
          </a:xfrm>
          <a:custGeom>
            <a:avLst/>
            <a:gdLst/>
            <a:ahLst/>
            <a:cxnLst/>
            <a:rect l="l" t="t" r="r" b="b"/>
            <a:pathLst>
              <a:path w="8776971" h="5396549">
                <a:moveTo>
                  <a:pt x="0" y="0"/>
                </a:moveTo>
                <a:lnTo>
                  <a:pt x="8776971" y="0"/>
                </a:lnTo>
                <a:lnTo>
                  <a:pt x="8776971" y="5396549"/>
                </a:lnTo>
                <a:lnTo>
                  <a:pt x="0" y="539654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1587714" y="826116"/>
            <a:ext cx="13394817" cy="20551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000"/>
              </a:lnSpc>
              <a:spcBef>
                <a:spcPct val="0"/>
              </a:spcBef>
            </a:pPr>
            <a:r>
              <a:rPr lang="en-US" sz="8000">
                <a:solidFill>
                  <a:srgbClr val="19598D"/>
                </a:solidFill>
                <a:latin typeface="Montserrat Ultra-Bold"/>
              </a:rPr>
              <a:t>Global Progress in Open Access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215412" y="1249973"/>
            <a:ext cx="844062" cy="211015"/>
          </a:xfrm>
          <a:custGeom>
            <a:avLst/>
            <a:gdLst/>
            <a:ahLst/>
            <a:cxnLst/>
            <a:rect l="l" t="t" r="r" b="b"/>
            <a:pathLst>
              <a:path w="844062" h="211015">
                <a:moveTo>
                  <a:pt x="0" y="0"/>
                </a:moveTo>
                <a:lnTo>
                  <a:pt x="844061" y="0"/>
                </a:lnTo>
                <a:lnTo>
                  <a:pt x="844061" y="211015"/>
                </a:lnTo>
                <a:lnTo>
                  <a:pt x="0" y="21101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75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AutoShape 3"/>
          <p:cNvSpPr/>
          <p:nvPr/>
        </p:nvSpPr>
        <p:spPr>
          <a:xfrm rot="-5376337">
            <a:off x="-400441" y="3241875"/>
            <a:ext cx="2075766" cy="0"/>
          </a:xfrm>
          <a:prstGeom prst="line">
            <a:avLst/>
          </a:prstGeom>
          <a:ln w="28575" cap="rnd">
            <a:solidFill>
              <a:srgbClr val="D9D9D9">
                <a:alpha val="74902"/>
              </a:srgbClr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Freeform 4"/>
          <p:cNvSpPr/>
          <p:nvPr/>
        </p:nvSpPr>
        <p:spPr>
          <a:xfrm>
            <a:off x="6519342" y="2759962"/>
            <a:ext cx="10365117" cy="6201502"/>
          </a:xfrm>
          <a:custGeom>
            <a:avLst/>
            <a:gdLst/>
            <a:ahLst/>
            <a:cxnLst/>
            <a:rect l="l" t="t" r="r" b="b"/>
            <a:pathLst>
              <a:path w="10365117" h="6201502">
                <a:moveTo>
                  <a:pt x="0" y="0"/>
                </a:moveTo>
                <a:lnTo>
                  <a:pt x="10365118" y="0"/>
                </a:lnTo>
                <a:lnTo>
                  <a:pt x="10365118" y="6201502"/>
                </a:lnTo>
                <a:lnTo>
                  <a:pt x="0" y="620150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1360438" y="1085850"/>
            <a:ext cx="6308824" cy="10529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000"/>
              </a:lnSpc>
              <a:spcBef>
                <a:spcPct val="0"/>
              </a:spcBef>
            </a:pPr>
            <a:r>
              <a:rPr lang="en-US" sz="8000">
                <a:solidFill>
                  <a:srgbClr val="19598D"/>
                </a:solidFill>
                <a:latin typeface="Montserrat Ultra-Bold"/>
              </a:rPr>
              <a:t>Preprinting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28700" y="3641725"/>
            <a:ext cx="4102221" cy="29894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Montserrat"/>
              </a:rPr>
              <a:t>Preprinting is gradually becoming popular. arXiV continues to be the most popular choice; preprinting is also been accepted in social sciences.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659</Words>
  <Application>Microsoft Macintosh PowerPoint</Application>
  <PresentationFormat>Custom</PresentationFormat>
  <Paragraphs>98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Montserrat Ultra-Bold</vt:lpstr>
      <vt:lpstr>Montserrat</vt:lpstr>
      <vt:lpstr>Montserrat Bold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24.10.23-MENA_Presentation </dc:title>
  <cp:lastModifiedBy>Dr.Moumita Koley</cp:lastModifiedBy>
  <cp:revision>1</cp:revision>
  <dcterms:created xsi:type="dcterms:W3CDTF">2006-08-16T00:00:00Z</dcterms:created>
  <dcterms:modified xsi:type="dcterms:W3CDTF">2023-10-19T08:52:07Z</dcterms:modified>
  <dc:identifier>DAFxCe8dwiU</dc:identifier>
</cp:coreProperties>
</file>