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Lst>
  <p:notesMasterIdLst>
    <p:notesMasterId r:id="rId39"/>
  </p:notesMasterIdLst>
  <p:sldIdLst>
    <p:sldId id="495" r:id="rId3"/>
    <p:sldId id="414" r:id="rId4"/>
    <p:sldId id="467" r:id="rId5"/>
    <p:sldId id="493" r:id="rId6"/>
    <p:sldId id="521" r:id="rId7"/>
    <p:sldId id="520" r:id="rId8"/>
    <p:sldId id="509" r:id="rId9"/>
    <p:sldId id="522" r:id="rId10"/>
    <p:sldId id="459" r:id="rId11"/>
    <p:sldId id="503" r:id="rId12"/>
    <p:sldId id="492" r:id="rId13"/>
    <p:sldId id="518" r:id="rId14"/>
    <p:sldId id="460" r:id="rId15"/>
    <p:sldId id="491" r:id="rId16"/>
    <p:sldId id="511" r:id="rId17"/>
    <p:sldId id="512" r:id="rId18"/>
    <p:sldId id="513" r:id="rId19"/>
    <p:sldId id="407" r:id="rId20"/>
    <p:sldId id="514" r:id="rId21"/>
    <p:sldId id="515" r:id="rId22"/>
    <p:sldId id="501" r:id="rId23"/>
    <p:sldId id="507" r:id="rId24"/>
    <p:sldId id="504" r:id="rId25"/>
    <p:sldId id="508" r:id="rId26"/>
    <p:sldId id="505" r:id="rId27"/>
    <p:sldId id="506" r:id="rId28"/>
    <p:sldId id="397" r:id="rId29"/>
    <p:sldId id="427" r:id="rId30"/>
    <p:sldId id="378" r:id="rId31"/>
    <p:sldId id="435" r:id="rId32"/>
    <p:sldId id="423" r:id="rId33"/>
    <p:sldId id="266" r:id="rId34"/>
    <p:sldId id="485" r:id="rId35"/>
    <p:sldId id="486" r:id="rId36"/>
    <p:sldId id="487" r:id="rId37"/>
    <p:sldId id="488"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A9DE"/>
    <a:srgbClr val="C7F715"/>
    <a:srgbClr val="A0BBDC"/>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8" d="100"/>
          <a:sy n="68" d="100"/>
        </p:scale>
        <p:origin x="1446" y="60"/>
      </p:cViewPr>
      <p:guideLst>
        <p:guide orient="horz" pos="2064"/>
        <p:guide pos="2880"/>
      </p:guideLst>
    </p:cSldViewPr>
  </p:slideViewPr>
  <p:outlineViewPr>
    <p:cViewPr>
      <p:scale>
        <a:sx n="33" d="100"/>
        <a:sy n="33" d="100"/>
      </p:scale>
      <p:origin x="0" y="-47202"/>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C99ACD-BA4B-4F39-A070-4053E89BBB10}" type="doc">
      <dgm:prSet loTypeId="urn:microsoft.com/office/officeart/2005/8/layout/cycle6" loCatId="cycle" qsTypeId="urn:microsoft.com/office/officeart/2005/8/quickstyle/simple1" qsCatId="simple" csTypeId="urn:microsoft.com/office/officeart/2005/8/colors/colorful1" csCatId="colorful" phldr="1"/>
      <dgm:spPr/>
      <dgm:t>
        <a:bodyPr/>
        <a:lstStyle/>
        <a:p>
          <a:endParaRPr lang="en-US"/>
        </a:p>
      </dgm:t>
    </dgm:pt>
    <dgm:pt modelId="{8710BE17-9095-4A82-89EB-1B49A9DC6CDB}">
      <dgm:prSet phldrT="[Text]" custT="1"/>
      <dgm:spPr/>
      <dgm:t>
        <a:bodyPr/>
        <a:lstStyle/>
        <a:p>
          <a:r>
            <a:rPr lang="en-US" sz="3600" b="1" dirty="0"/>
            <a:t>Concern</a:t>
          </a:r>
        </a:p>
        <a:p>
          <a:r>
            <a:rPr lang="en-US" sz="2000" b="1" dirty="0">
              <a:solidFill>
                <a:schemeClr val="tx1"/>
              </a:solidFill>
            </a:rPr>
            <a:t>Defining the problem </a:t>
          </a:r>
        </a:p>
      </dgm:t>
    </dgm:pt>
    <dgm:pt modelId="{BAEC749B-A6D2-4DB6-B94F-02C3F54CC85B}" type="parTrans" cxnId="{EBFDD8EC-8818-409B-A256-D02715DC642B}">
      <dgm:prSet/>
      <dgm:spPr/>
      <dgm:t>
        <a:bodyPr/>
        <a:lstStyle/>
        <a:p>
          <a:endParaRPr lang="en-US"/>
        </a:p>
      </dgm:t>
    </dgm:pt>
    <dgm:pt modelId="{42F764A3-B04F-42EC-96A0-B5EC6E82B559}" type="sibTrans" cxnId="{EBFDD8EC-8818-409B-A256-D02715DC642B}">
      <dgm:prSet/>
      <dgm:spPr/>
      <dgm:t>
        <a:bodyPr/>
        <a:lstStyle/>
        <a:p>
          <a:endParaRPr lang="en-US"/>
        </a:p>
      </dgm:t>
    </dgm:pt>
    <dgm:pt modelId="{93764F47-4DC2-46B6-8E28-024F754FF6CE}">
      <dgm:prSet phldrT="[Text]" custT="1"/>
      <dgm:spPr/>
      <dgm:t>
        <a:bodyPr/>
        <a:lstStyle/>
        <a:p>
          <a:r>
            <a:rPr lang="en-US" sz="3200" b="1" dirty="0"/>
            <a:t>Understanding the problem</a:t>
          </a:r>
        </a:p>
        <a:p>
          <a:r>
            <a:rPr lang="en-US" sz="2400" b="1" dirty="0">
              <a:solidFill>
                <a:schemeClr val="tx1"/>
              </a:solidFill>
            </a:rPr>
            <a:t>Knowledge and skills</a:t>
          </a:r>
        </a:p>
      </dgm:t>
    </dgm:pt>
    <dgm:pt modelId="{B46E4369-4DD0-4D99-A4A3-801D3C788AFB}" type="parTrans" cxnId="{63AB80B3-FDE3-4811-8325-4A2BB2F0982A}">
      <dgm:prSet/>
      <dgm:spPr/>
      <dgm:t>
        <a:bodyPr/>
        <a:lstStyle/>
        <a:p>
          <a:endParaRPr lang="en-US"/>
        </a:p>
      </dgm:t>
    </dgm:pt>
    <dgm:pt modelId="{9153DCC6-9C09-41D6-9113-4E3806DFD7AD}" type="sibTrans" cxnId="{63AB80B3-FDE3-4811-8325-4A2BB2F0982A}">
      <dgm:prSet/>
      <dgm:spPr/>
      <dgm:t>
        <a:bodyPr/>
        <a:lstStyle/>
        <a:p>
          <a:endParaRPr lang="en-US"/>
        </a:p>
      </dgm:t>
    </dgm:pt>
    <dgm:pt modelId="{1D66E6BC-C699-49CD-B497-C6AEDDE4F26C}">
      <dgm:prSet phldrT="[Text]" custT="1"/>
      <dgm:spPr/>
      <dgm:t>
        <a:bodyPr/>
        <a:lstStyle/>
        <a:p>
          <a:pPr>
            <a:lnSpc>
              <a:spcPct val="100000"/>
            </a:lnSpc>
          </a:pPr>
          <a:r>
            <a:rPr lang="en-US" sz="3200" b="1" dirty="0"/>
            <a:t>Analyzing Causes</a:t>
          </a:r>
        </a:p>
        <a:p>
          <a:pPr>
            <a:lnSpc>
              <a:spcPct val="100000"/>
            </a:lnSpc>
          </a:pPr>
          <a:r>
            <a:rPr lang="en-US" sz="2000" b="1" dirty="0">
              <a:solidFill>
                <a:schemeClr val="tx1"/>
              </a:solidFill>
            </a:rPr>
            <a:t>Critical thinking and problem-solving skills</a:t>
          </a:r>
          <a:endParaRPr lang="en-US" sz="1800" b="1" dirty="0">
            <a:solidFill>
              <a:schemeClr val="tx1"/>
            </a:solidFill>
          </a:endParaRPr>
        </a:p>
      </dgm:t>
    </dgm:pt>
    <dgm:pt modelId="{42E6CE5A-FE22-49F2-BF76-F3AD5539BD67}" type="parTrans" cxnId="{D9E405F4-B677-4A39-9E9E-47A1F357CC3E}">
      <dgm:prSet/>
      <dgm:spPr/>
      <dgm:t>
        <a:bodyPr/>
        <a:lstStyle/>
        <a:p>
          <a:endParaRPr lang="en-US"/>
        </a:p>
      </dgm:t>
    </dgm:pt>
    <dgm:pt modelId="{E87D2003-B464-405E-8187-1AFB53C67D4F}" type="sibTrans" cxnId="{D9E405F4-B677-4A39-9E9E-47A1F357CC3E}">
      <dgm:prSet/>
      <dgm:spPr/>
      <dgm:t>
        <a:bodyPr/>
        <a:lstStyle/>
        <a:p>
          <a:endParaRPr lang="en-US"/>
        </a:p>
      </dgm:t>
    </dgm:pt>
    <dgm:pt modelId="{EAE4C853-3C17-409C-8135-C9294AC7D59D}">
      <dgm:prSet phldrT="[Text]" custT="1"/>
      <dgm:spPr/>
      <dgm:t>
        <a:bodyPr/>
        <a:lstStyle/>
        <a:p>
          <a:r>
            <a:rPr lang="en-US" sz="4000" b="1" dirty="0"/>
            <a:t>Taking Action</a:t>
          </a:r>
        </a:p>
        <a:p>
          <a:r>
            <a:rPr lang="en-US" sz="2800" b="1" dirty="0">
              <a:solidFill>
                <a:schemeClr val="tx1"/>
              </a:solidFill>
            </a:rPr>
            <a:t>Initiatives</a:t>
          </a:r>
        </a:p>
      </dgm:t>
    </dgm:pt>
    <dgm:pt modelId="{C9F1CFFB-BBF0-48CB-BC6C-2455001532D4}" type="parTrans" cxnId="{558C450F-0C04-4F93-9376-681C2C2A749A}">
      <dgm:prSet/>
      <dgm:spPr/>
      <dgm:t>
        <a:bodyPr/>
        <a:lstStyle/>
        <a:p>
          <a:endParaRPr lang="en-US"/>
        </a:p>
      </dgm:t>
    </dgm:pt>
    <dgm:pt modelId="{F5656957-1BFE-4904-937A-97040F4F1A52}" type="sibTrans" cxnId="{558C450F-0C04-4F93-9376-681C2C2A749A}">
      <dgm:prSet/>
      <dgm:spPr/>
      <dgm:t>
        <a:bodyPr/>
        <a:lstStyle/>
        <a:p>
          <a:endParaRPr lang="en-US"/>
        </a:p>
      </dgm:t>
    </dgm:pt>
    <dgm:pt modelId="{F05221AA-D9AA-4560-B04D-B7ACFED1E809}">
      <dgm:prSet phldrT="[Text]" custT="1"/>
      <dgm:spPr/>
      <dgm:t>
        <a:bodyPr/>
        <a:lstStyle/>
        <a:p>
          <a:r>
            <a:rPr lang="en-US" sz="4000" b="1" dirty="0"/>
            <a:t>Citizenry</a:t>
          </a:r>
        </a:p>
        <a:p>
          <a:r>
            <a:rPr lang="en-US" sz="2000" b="1" dirty="0">
              <a:solidFill>
                <a:schemeClr val="tx1"/>
              </a:solidFill>
            </a:rPr>
            <a:t>Raising awareness using  Social media and campaigns </a:t>
          </a:r>
        </a:p>
      </dgm:t>
    </dgm:pt>
    <dgm:pt modelId="{06C0CDAD-DFF3-40E9-B83C-D035C35B3E0E}" type="parTrans" cxnId="{589B338F-4BA4-47A8-B465-879EFD6C6FC8}">
      <dgm:prSet/>
      <dgm:spPr/>
      <dgm:t>
        <a:bodyPr/>
        <a:lstStyle/>
        <a:p>
          <a:endParaRPr lang="en-US"/>
        </a:p>
      </dgm:t>
    </dgm:pt>
    <dgm:pt modelId="{4EFEEF64-4C5C-4CED-9D82-D74073A83374}" type="sibTrans" cxnId="{589B338F-4BA4-47A8-B465-879EFD6C6FC8}">
      <dgm:prSet/>
      <dgm:spPr/>
      <dgm:t>
        <a:bodyPr/>
        <a:lstStyle/>
        <a:p>
          <a:endParaRPr lang="en-US"/>
        </a:p>
      </dgm:t>
    </dgm:pt>
    <dgm:pt modelId="{5F33A7A9-7D89-407E-A3E0-3C8E00E8BEDC}" type="pres">
      <dgm:prSet presAssocID="{41C99ACD-BA4B-4F39-A070-4053E89BBB10}" presName="cycle" presStyleCnt="0">
        <dgm:presLayoutVars>
          <dgm:dir/>
          <dgm:resizeHandles val="exact"/>
        </dgm:presLayoutVars>
      </dgm:prSet>
      <dgm:spPr/>
    </dgm:pt>
    <dgm:pt modelId="{B8828CD4-317D-4145-AADE-064F2320B56D}" type="pres">
      <dgm:prSet presAssocID="{8710BE17-9095-4A82-89EB-1B49A9DC6CDB}" presName="node" presStyleLbl="node1" presStyleIdx="0" presStyleCnt="5" custScaleX="172619">
        <dgm:presLayoutVars>
          <dgm:bulletEnabled val="1"/>
        </dgm:presLayoutVars>
      </dgm:prSet>
      <dgm:spPr/>
    </dgm:pt>
    <dgm:pt modelId="{F972CC27-B484-4D9C-857F-1836F7DF9AFE}" type="pres">
      <dgm:prSet presAssocID="{8710BE17-9095-4A82-89EB-1B49A9DC6CDB}" presName="spNode" presStyleCnt="0"/>
      <dgm:spPr/>
    </dgm:pt>
    <dgm:pt modelId="{22306A2D-9EA6-45B5-8BE6-2DF68AFCB525}" type="pres">
      <dgm:prSet presAssocID="{42F764A3-B04F-42EC-96A0-B5EC6E82B559}" presName="sibTrans" presStyleLbl="sibTrans1D1" presStyleIdx="0" presStyleCnt="5"/>
      <dgm:spPr/>
    </dgm:pt>
    <dgm:pt modelId="{EE9B5DA7-3EDE-4364-8375-701EA802F4AD}" type="pres">
      <dgm:prSet presAssocID="{93764F47-4DC2-46B6-8E28-024F754FF6CE}" presName="node" presStyleLbl="node1" presStyleIdx="1" presStyleCnt="5" custScaleX="162181" custScaleY="135551">
        <dgm:presLayoutVars>
          <dgm:bulletEnabled val="1"/>
        </dgm:presLayoutVars>
      </dgm:prSet>
      <dgm:spPr/>
    </dgm:pt>
    <dgm:pt modelId="{54B11792-3BD3-4C06-967F-8A17D27CF347}" type="pres">
      <dgm:prSet presAssocID="{93764F47-4DC2-46B6-8E28-024F754FF6CE}" presName="spNode" presStyleCnt="0"/>
      <dgm:spPr/>
    </dgm:pt>
    <dgm:pt modelId="{D53A07EE-8113-4D34-B38D-B994A0821EDB}" type="pres">
      <dgm:prSet presAssocID="{9153DCC6-9C09-41D6-9113-4E3806DFD7AD}" presName="sibTrans" presStyleLbl="sibTrans1D1" presStyleIdx="1" presStyleCnt="5"/>
      <dgm:spPr/>
    </dgm:pt>
    <dgm:pt modelId="{E2579FF1-DC73-4F96-B071-09D77F990AD8}" type="pres">
      <dgm:prSet presAssocID="{1D66E6BC-C699-49CD-B497-C6AEDDE4F26C}" presName="node" presStyleLbl="node1" presStyleIdx="2" presStyleCnt="5" custScaleX="175795" custScaleY="147760" custRadScaleRad="121978" custRadScaleInc="-55631">
        <dgm:presLayoutVars>
          <dgm:bulletEnabled val="1"/>
        </dgm:presLayoutVars>
      </dgm:prSet>
      <dgm:spPr/>
    </dgm:pt>
    <dgm:pt modelId="{B7F638A2-3606-4094-A95F-34D48BDC7BC1}" type="pres">
      <dgm:prSet presAssocID="{1D66E6BC-C699-49CD-B497-C6AEDDE4F26C}" presName="spNode" presStyleCnt="0"/>
      <dgm:spPr/>
    </dgm:pt>
    <dgm:pt modelId="{C702C49C-D449-4102-81B7-778F06EF45B1}" type="pres">
      <dgm:prSet presAssocID="{E87D2003-B464-405E-8187-1AFB53C67D4F}" presName="sibTrans" presStyleLbl="sibTrans1D1" presStyleIdx="2" presStyleCnt="5"/>
      <dgm:spPr/>
    </dgm:pt>
    <dgm:pt modelId="{3DD19D35-FF05-440C-B236-137A0B8E7F69}" type="pres">
      <dgm:prSet presAssocID="{EAE4C853-3C17-409C-8135-C9294AC7D59D}" presName="node" presStyleLbl="node1" presStyleIdx="3" presStyleCnt="5" custScaleX="174309" custScaleY="130070" custRadScaleRad="127418" custRadScaleInc="57583">
        <dgm:presLayoutVars>
          <dgm:bulletEnabled val="1"/>
        </dgm:presLayoutVars>
      </dgm:prSet>
      <dgm:spPr/>
    </dgm:pt>
    <dgm:pt modelId="{78E162FA-67AD-48BD-AB81-C8B1D96F5380}" type="pres">
      <dgm:prSet presAssocID="{EAE4C853-3C17-409C-8135-C9294AC7D59D}" presName="spNode" presStyleCnt="0"/>
      <dgm:spPr/>
    </dgm:pt>
    <dgm:pt modelId="{5E3C1286-1595-4C6B-8E62-341F5A4F2F0E}" type="pres">
      <dgm:prSet presAssocID="{F5656957-1BFE-4904-937A-97040F4F1A52}" presName="sibTrans" presStyleLbl="sibTrans1D1" presStyleIdx="3" presStyleCnt="5"/>
      <dgm:spPr/>
    </dgm:pt>
    <dgm:pt modelId="{CCD9E7C8-5035-450E-8C8F-4F18B82929DA}" type="pres">
      <dgm:prSet presAssocID="{F05221AA-D9AA-4560-B04D-B7ACFED1E809}" presName="node" presStyleLbl="node1" presStyleIdx="4" presStyleCnt="5" custAng="0" custScaleX="159622" custScaleY="127156">
        <dgm:presLayoutVars>
          <dgm:bulletEnabled val="1"/>
        </dgm:presLayoutVars>
      </dgm:prSet>
      <dgm:spPr/>
    </dgm:pt>
    <dgm:pt modelId="{40E88042-71AC-4E41-B0B3-1C3F9EBFA19E}" type="pres">
      <dgm:prSet presAssocID="{F05221AA-D9AA-4560-B04D-B7ACFED1E809}" presName="spNode" presStyleCnt="0"/>
      <dgm:spPr/>
    </dgm:pt>
    <dgm:pt modelId="{E5217AC6-3689-4277-B512-3BACC8286B86}" type="pres">
      <dgm:prSet presAssocID="{4EFEEF64-4C5C-4CED-9D82-D74073A83374}" presName="sibTrans" presStyleLbl="sibTrans1D1" presStyleIdx="4" presStyleCnt="5"/>
      <dgm:spPr/>
    </dgm:pt>
  </dgm:ptLst>
  <dgm:cxnLst>
    <dgm:cxn modelId="{558C450F-0C04-4F93-9376-681C2C2A749A}" srcId="{41C99ACD-BA4B-4F39-A070-4053E89BBB10}" destId="{EAE4C853-3C17-409C-8135-C9294AC7D59D}" srcOrd="3" destOrd="0" parTransId="{C9F1CFFB-BBF0-48CB-BC6C-2455001532D4}" sibTransId="{F5656957-1BFE-4904-937A-97040F4F1A52}"/>
    <dgm:cxn modelId="{46B3701C-2189-4A1A-88A7-E47DCF66508B}" type="presOf" srcId="{1D66E6BC-C699-49CD-B497-C6AEDDE4F26C}" destId="{E2579FF1-DC73-4F96-B071-09D77F990AD8}" srcOrd="0" destOrd="0" presId="urn:microsoft.com/office/officeart/2005/8/layout/cycle6"/>
    <dgm:cxn modelId="{789A7B1D-E35A-46B4-A70A-16D823D2D4A2}" type="presOf" srcId="{4EFEEF64-4C5C-4CED-9D82-D74073A83374}" destId="{E5217AC6-3689-4277-B512-3BACC8286B86}" srcOrd="0" destOrd="0" presId="urn:microsoft.com/office/officeart/2005/8/layout/cycle6"/>
    <dgm:cxn modelId="{D9187C62-3A6E-4BC4-92C4-E36C8AC9BDB6}" type="presOf" srcId="{EAE4C853-3C17-409C-8135-C9294AC7D59D}" destId="{3DD19D35-FF05-440C-B236-137A0B8E7F69}" srcOrd="0" destOrd="0" presId="urn:microsoft.com/office/officeart/2005/8/layout/cycle6"/>
    <dgm:cxn modelId="{0143BA71-8DE5-4679-B2B4-F060AA634072}" type="presOf" srcId="{9153DCC6-9C09-41D6-9113-4E3806DFD7AD}" destId="{D53A07EE-8113-4D34-B38D-B994A0821EDB}" srcOrd="0" destOrd="0" presId="urn:microsoft.com/office/officeart/2005/8/layout/cycle6"/>
    <dgm:cxn modelId="{7FF0F354-6943-4C3C-AAD0-6CB1C566F1F0}" type="presOf" srcId="{F05221AA-D9AA-4560-B04D-B7ACFED1E809}" destId="{CCD9E7C8-5035-450E-8C8F-4F18B82929DA}" srcOrd="0" destOrd="0" presId="urn:microsoft.com/office/officeart/2005/8/layout/cycle6"/>
    <dgm:cxn modelId="{BE558C8D-5020-4694-8C15-36BCFBFB040A}" type="presOf" srcId="{8710BE17-9095-4A82-89EB-1B49A9DC6CDB}" destId="{B8828CD4-317D-4145-AADE-064F2320B56D}" srcOrd="0" destOrd="0" presId="urn:microsoft.com/office/officeart/2005/8/layout/cycle6"/>
    <dgm:cxn modelId="{589B338F-4BA4-47A8-B465-879EFD6C6FC8}" srcId="{41C99ACD-BA4B-4F39-A070-4053E89BBB10}" destId="{F05221AA-D9AA-4560-B04D-B7ACFED1E809}" srcOrd="4" destOrd="0" parTransId="{06C0CDAD-DFF3-40E9-B83C-D035C35B3E0E}" sibTransId="{4EFEEF64-4C5C-4CED-9D82-D74073A83374}"/>
    <dgm:cxn modelId="{C6A3D09D-7151-40AD-9F05-3EDE909DE1B9}" type="presOf" srcId="{42F764A3-B04F-42EC-96A0-B5EC6E82B559}" destId="{22306A2D-9EA6-45B5-8BE6-2DF68AFCB525}" srcOrd="0" destOrd="0" presId="urn:microsoft.com/office/officeart/2005/8/layout/cycle6"/>
    <dgm:cxn modelId="{7A8158A7-E945-493C-AC7F-8BBB608B6AE0}" type="presOf" srcId="{41C99ACD-BA4B-4F39-A070-4053E89BBB10}" destId="{5F33A7A9-7D89-407E-A3E0-3C8E00E8BEDC}" srcOrd="0" destOrd="0" presId="urn:microsoft.com/office/officeart/2005/8/layout/cycle6"/>
    <dgm:cxn modelId="{D47CF1B0-E165-4059-8171-A4F0288191D7}" type="presOf" srcId="{F5656957-1BFE-4904-937A-97040F4F1A52}" destId="{5E3C1286-1595-4C6B-8E62-341F5A4F2F0E}" srcOrd="0" destOrd="0" presId="urn:microsoft.com/office/officeart/2005/8/layout/cycle6"/>
    <dgm:cxn modelId="{63AB80B3-FDE3-4811-8325-4A2BB2F0982A}" srcId="{41C99ACD-BA4B-4F39-A070-4053E89BBB10}" destId="{93764F47-4DC2-46B6-8E28-024F754FF6CE}" srcOrd="1" destOrd="0" parTransId="{B46E4369-4DD0-4D99-A4A3-801D3C788AFB}" sibTransId="{9153DCC6-9C09-41D6-9113-4E3806DFD7AD}"/>
    <dgm:cxn modelId="{EBFDD8EC-8818-409B-A256-D02715DC642B}" srcId="{41C99ACD-BA4B-4F39-A070-4053E89BBB10}" destId="{8710BE17-9095-4A82-89EB-1B49A9DC6CDB}" srcOrd="0" destOrd="0" parTransId="{BAEC749B-A6D2-4DB6-B94F-02C3F54CC85B}" sibTransId="{42F764A3-B04F-42EC-96A0-B5EC6E82B559}"/>
    <dgm:cxn modelId="{D9E405F4-B677-4A39-9E9E-47A1F357CC3E}" srcId="{41C99ACD-BA4B-4F39-A070-4053E89BBB10}" destId="{1D66E6BC-C699-49CD-B497-C6AEDDE4F26C}" srcOrd="2" destOrd="0" parTransId="{42E6CE5A-FE22-49F2-BF76-F3AD5539BD67}" sibTransId="{E87D2003-B464-405E-8187-1AFB53C67D4F}"/>
    <dgm:cxn modelId="{6DE10FF4-E32D-4BEB-BFCB-C719A68600DA}" type="presOf" srcId="{93764F47-4DC2-46B6-8E28-024F754FF6CE}" destId="{EE9B5DA7-3EDE-4364-8375-701EA802F4AD}" srcOrd="0" destOrd="0" presId="urn:microsoft.com/office/officeart/2005/8/layout/cycle6"/>
    <dgm:cxn modelId="{536297FC-EFCA-4F4D-AF31-922B1577A6E1}" type="presOf" srcId="{E87D2003-B464-405E-8187-1AFB53C67D4F}" destId="{C702C49C-D449-4102-81B7-778F06EF45B1}" srcOrd="0" destOrd="0" presId="urn:microsoft.com/office/officeart/2005/8/layout/cycle6"/>
    <dgm:cxn modelId="{362B678C-5DDD-4DD9-A562-C9E7307C11DD}" type="presParOf" srcId="{5F33A7A9-7D89-407E-A3E0-3C8E00E8BEDC}" destId="{B8828CD4-317D-4145-AADE-064F2320B56D}" srcOrd="0" destOrd="0" presId="urn:microsoft.com/office/officeart/2005/8/layout/cycle6"/>
    <dgm:cxn modelId="{49EF85FC-EA33-4726-8A1C-1F70C7AC6E05}" type="presParOf" srcId="{5F33A7A9-7D89-407E-A3E0-3C8E00E8BEDC}" destId="{F972CC27-B484-4D9C-857F-1836F7DF9AFE}" srcOrd="1" destOrd="0" presId="urn:microsoft.com/office/officeart/2005/8/layout/cycle6"/>
    <dgm:cxn modelId="{030D47FE-7F06-4F96-B3E2-2A3CC139373F}" type="presParOf" srcId="{5F33A7A9-7D89-407E-A3E0-3C8E00E8BEDC}" destId="{22306A2D-9EA6-45B5-8BE6-2DF68AFCB525}" srcOrd="2" destOrd="0" presId="urn:microsoft.com/office/officeart/2005/8/layout/cycle6"/>
    <dgm:cxn modelId="{EB34B1A1-A41B-49D6-B24C-CABCE0F4AEA9}" type="presParOf" srcId="{5F33A7A9-7D89-407E-A3E0-3C8E00E8BEDC}" destId="{EE9B5DA7-3EDE-4364-8375-701EA802F4AD}" srcOrd="3" destOrd="0" presId="urn:microsoft.com/office/officeart/2005/8/layout/cycle6"/>
    <dgm:cxn modelId="{3207AEA0-2FC7-424C-9E39-ADD8BDBF2F92}" type="presParOf" srcId="{5F33A7A9-7D89-407E-A3E0-3C8E00E8BEDC}" destId="{54B11792-3BD3-4C06-967F-8A17D27CF347}" srcOrd="4" destOrd="0" presId="urn:microsoft.com/office/officeart/2005/8/layout/cycle6"/>
    <dgm:cxn modelId="{A0E4E3CC-5434-4524-B9FD-C058CF278417}" type="presParOf" srcId="{5F33A7A9-7D89-407E-A3E0-3C8E00E8BEDC}" destId="{D53A07EE-8113-4D34-B38D-B994A0821EDB}" srcOrd="5" destOrd="0" presId="urn:microsoft.com/office/officeart/2005/8/layout/cycle6"/>
    <dgm:cxn modelId="{A853110A-B430-4BFE-9AC7-F82EC9BE8C98}" type="presParOf" srcId="{5F33A7A9-7D89-407E-A3E0-3C8E00E8BEDC}" destId="{E2579FF1-DC73-4F96-B071-09D77F990AD8}" srcOrd="6" destOrd="0" presId="urn:microsoft.com/office/officeart/2005/8/layout/cycle6"/>
    <dgm:cxn modelId="{E1547741-B0BC-4311-AC0D-7AD91EB147AC}" type="presParOf" srcId="{5F33A7A9-7D89-407E-A3E0-3C8E00E8BEDC}" destId="{B7F638A2-3606-4094-A95F-34D48BDC7BC1}" srcOrd="7" destOrd="0" presId="urn:microsoft.com/office/officeart/2005/8/layout/cycle6"/>
    <dgm:cxn modelId="{8DEEB2CA-C816-444C-AFA5-29F07A7A3C22}" type="presParOf" srcId="{5F33A7A9-7D89-407E-A3E0-3C8E00E8BEDC}" destId="{C702C49C-D449-4102-81B7-778F06EF45B1}" srcOrd="8" destOrd="0" presId="urn:microsoft.com/office/officeart/2005/8/layout/cycle6"/>
    <dgm:cxn modelId="{27F8988A-D5BF-4BBD-97CE-18887E453894}" type="presParOf" srcId="{5F33A7A9-7D89-407E-A3E0-3C8E00E8BEDC}" destId="{3DD19D35-FF05-440C-B236-137A0B8E7F69}" srcOrd="9" destOrd="0" presId="urn:microsoft.com/office/officeart/2005/8/layout/cycle6"/>
    <dgm:cxn modelId="{F3D46468-2FB3-4896-9832-0E70B9F04823}" type="presParOf" srcId="{5F33A7A9-7D89-407E-A3E0-3C8E00E8BEDC}" destId="{78E162FA-67AD-48BD-AB81-C8B1D96F5380}" srcOrd="10" destOrd="0" presId="urn:microsoft.com/office/officeart/2005/8/layout/cycle6"/>
    <dgm:cxn modelId="{66828666-B08F-4014-8204-43584FE17C3C}" type="presParOf" srcId="{5F33A7A9-7D89-407E-A3E0-3C8E00E8BEDC}" destId="{5E3C1286-1595-4C6B-8E62-341F5A4F2F0E}" srcOrd="11" destOrd="0" presId="urn:microsoft.com/office/officeart/2005/8/layout/cycle6"/>
    <dgm:cxn modelId="{CBF3D2B9-65AD-43DD-B3A7-7EF1F0DABB18}" type="presParOf" srcId="{5F33A7A9-7D89-407E-A3E0-3C8E00E8BEDC}" destId="{CCD9E7C8-5035-450E-8C8F-4F18B82929DA}" srcOrd="12" destOrd="0" presId="urn:microsoft.com/office/officeart/2005/8/layout/cycle6"/>
    <dgm:cxn modelId="{EB7DBF30-2C06-43AC-BD64-38F396CBAA66}" type="presParOf" srcId="{5F33A7A9-7D89-407E-A3E0-3C8E00E8BEDC}" destId="{40E88042-71AC-4E41-B0B3-1C3F9EBFA19E}" srcOrd="13" destOrd="0" presId="urn:microsoft.com/office/officeart/2005/8/layout/cycle6"/>
    <dgm:cxn modelId="{CA355035-E5E1-43D7-90CF-3DD3B4040E51}" type="presParOf" srcId="{5F33A7A9-7D89-407E-A3E0-3C8E00E8BEDC}" destId="{E5217AC6-3689-4277-B512-3BACC8286B86}"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828CD4-317D-4145-AADE-064F2320B56D}">
      <dsp:nvSpPr>
        <dsp:cNvPr id="0" name=""/>
        <dsp:cNvSpPr/>
      </dsp:nvSpPr>
      <dsp:spPr>
        <a:xfrm>
          <a:off x="2565191" y="-109850"/>
          <a:ext cx="3454609" cy="130083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1" kern="1200" dirty="0"/>
            <a:t>Concern</a:t>
          </a:r>
        </a:p>
        <a:p>
          <a:pPr marL="0" lvl="0" indent="0" algn="ctr" defTabSz="1600200">
            <a:lnSpc>
              <a:spcPct val="90000"/>
            </a:lnSpc>
            <a:spcBef>
              <a:spcPct val="0"/>
            </a:spcBef>
            <a:spcAft>
              <a:spcPct val="35000"/>
            </a:spcAft>
            <a:buNone/>
          </a:pPr>
          <a:r>
            <a:rPr lang="en-US" sz="2000" b="1" kern="1200" dirty="0">
              <a:solidFill>
                <a:schemeClr val="tx1"/>
              </a:solidFill>
            </a:rPr>
            <a:t>Defining the problem </a:t>
          </a:r>
        </a:p>
      </dsp:txBody>
      <dsp:txXfrm>
        <a:off x="2628693" y="-46348"/>
        <a:ext cx="3327605" cy="1173835"/>
      </dsp:txXfrm>
    </dsp:sp>
    <dsp:sp modelId="{22306A2D-9EA6-45B5-8BE6-2DF68AFCB525}">
      <dsp:nvSpPr>
        <dsp:cNvPr id="0" name=""/>
        <dsp:cNvSpPr/>
      </dsp:nvSpPr>
      <dsp:spPr>
        <a:xfrm>
          <a:off x="1246763" y="818835"/>
          <a:ext cx="5200859" cy="5200859"/>
        </a:xfrm>
        <a:custGeom>
          <a:avLst/>
          <a:gdLst/>
          <a:ahLst/>
          <a:cxnLst/>
          <a:rect l="0" t="0" r="0" b="0"/>
          <a:pathLst>
            <a:path>
              <a:moveTo>
                <a:pt x="3944816" y="374478"/>
              </a:moveTo>
              <a:arcTo wR="2600429" hR="2600429" stAng="18067820" swAng="584360"/>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E9B5DA7-3EDE-4364-8375-701EA802F4AD}">
      <dsp:nvSpPr>
        <dsp:cNvPr id="0" name=""/>
        <dsp:cNvSpPr/>
      </dsp:nvSpPr>
      <dsp:spPr>
        <a:xfrm>
          <a:off x="5142794" y="1455771"/>
          <a:ext cx="3245715" cy="176330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a:t>Understanding the problem</a:t>
          </a:r>
        </a:p>
        <a:p>
          <a:pPr marL="0" lvl="0" indent="0" algn="ctr" defTabSz="1422400">
            <a:lnSpc>
              <a:spcPct val="90000"/>
            </a:lnSpc>
            <a:spcBef>
              <a:spcPct val="0"/>
            </a:spcBef>
            <a:spcAft>
              <a:spcPct val="35000"/>
            </a:spcAft>
            <a:buNone/>
          </a:pPr>
          <a:r>
            <a:rPr lang="en-US" sz="2400" b="1" kern="1200" dirty="0">
              <a:solidFill>
                <a:schemeClr val="tx1"/>
              </a:solidFill>
            </a:rPr>
            <a:t>Knowledge and skills</a:t>
          </a:r>
        </a:p>
      </dsp:txBody>
      <dsp:txXfrm>
        <a:off x="5228871" y="1541848"/>
        <a:ext cx="3073561" cy="1591147"/>
      </dsp:txXfrm>
    </dsp:sp>
    <dsp:sp modelId="{D53A07EE-8113-4D34-B38D-B994A0821EDB}">
      <dsp:nvSpPr>
        <dsp:cNvPr id="0" name=""/>
        <dsp:cNvSpPr/>
      </dsp:nvSpPr>
      <dsp:spPr>
        <a:xfrm>
          <a:off x="2089319" y="2001902"/>
          <a:ext cx="5200859" cy="5200859"/>
        </a:xfrm>
        <a:custGeom>
          <a:avLst/>
          <a:gdLst/>
          <a:ahLst/>
          <a:cxnLst/>
          <a:rect l="0" t="0" r="0" b="0"/>
          <a:pathLst>
            <a:path>
              <a:moveTo>
                <a:pt x="4808230" y="1226438"/>
              </a:moveTo>
              <a:arcTo wR="2600429" hR="2600429" stAng="19686273" swAng="1426994"/>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2579FF1-DC73-4F96-B071-09D77F990AD8}">
      <dsp:nvSpPr>
        <dsp:cNvPr id="0" name=""/>
        <dsp:cNvSpPr/>
      </dsp:nvSpPr>
      <dsp:spPr>
        <a:xfrm>
          <a:off x="4940033" y="4246203"/>
          <a:ext cx="3518170" cy="192212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100000"/>
            </a:lnSpc>
            <a:spcBef>
              <a:spcPct val="0"/>
            </a:spcBef>
            <a:spcAft>
              <a:spcPct val="35000"/>
            </a:spcAft>
            <a:buNone/>
          </a:pPr>
          <a:r>
            <a:rPr lang="en-US" sz="3200" b="1" kern="1200" dirty="0"/>
            <a:t>Analyzing Causes</a:t>
          </a:r>
        </a:p>
        <a:p>
          <a:pPr marL="0" lvl="0" indent="0" algn="ctr" defTabSz="1422400">
            <a:lnSpc>
              <a:spcPct val="100000"/>
            </a:lnSpc>
            <a:spcBef>
              <a:spcPct val="0"/>
            </a:spcBef>
            <a:spcAft>
              <a:spcPct val="35000"/>
            </a:spcAft>
            <a:buNone/>
          </a:pPr>
          <a:r>
            <a:rPr lang="en-US" sz="2000" b="1" kern="1200" dirty="0">
              <a:solidFill>
                <a:schemeClr val="tx1"/>
              </a:solidFill>
            </a:rPr>
            <a:t>Critical thinking and problem-solving skills</a:t>
          </a:r>
          <a:endParaRPr lang="en-US" sz="1800" b="1" kern="1200" dirty="0">
            <a:solidFill>
              <a:schemeClr val="tx1"/>
            </a:solidFill>
          </a:endParaRPr>
        </a:p>
      </dsp:txBody>
      <dsp:txXfrm>
        <a:off x="5033863" y="4340033"/>
        <a:ext cx="3330510" cy="1734460"/>
      </dsp:txXfrm>
    </dsp:sp>
    <dsp:sp modelId="{C702C49C-D449-4102-81B7-778F06EF45B1}">
      <dsp:nvSpPr>
        <dsp:cNvPr id="0" name=""/>
        <dsp:cNvSpPr/>
      </dsp:nvSpPr>
      <dsp:spPr>
        <a:xfrm>
          <a:off x="1506055" y="1227212"/>
          <a:ext cx="5200859" cy="5200859"/>
        </a:xfrm>
        <a:custGeom>
          <a:avLst/>
          <a:gdLst/>
          <a:ahLst/>
          <a:cxnLst/>
          <a:rect l="0" t="0" r="0" b="0"/>
          <a:pathLst>
            <a:path>
              <a:moveTo>
                <a:pt x="3711620" y="4951491"/>
              </a:moveTo>
              <a:arcTo wR="2600429" hR="2600429" stAng="3882180" swAng="3242390"/>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DD19D35-FF05-440C-B236-137A0B8E7F69}">
      <dsp:nvSpPr>
        <dsp:cNvPr id="0" name=""/>
        <dsp:cNvSpPr/>
      </dsp:nvSpPr>
      <dsp:spPr>
        <a:xfrm>
          <a:off x="16763" y="4403997"/>
          <a:ext cx="3488431" cy="1692002"/>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b="1" kern="1200" dirty="0"/>
            <a:t>Taking Action</a:t>
          </a:r>
        </a:p>
        <a:p>
          <a:pPr marL="0" lvl="0" indent="0" algn="ctr" defTabSz="1778000">
            <a:lnSpc>
              <a:spcPct val="90000"/>
            </a:lnSpc>
            <a:spcBef>
              <a:spcPct val="0"/>
            </a:spcBef>
            <a:spcAft>
              <a:spcPct val="35000"/>
            </a:spcAft>
            <a:buNone/>
          </a:pPr>
          <a:r>
            <a:rPr lang="en-US" sz="2800" b="1" kern="1200" dirty="0">
              <a:solidFill>
                <a:schemeClr val="tx1"/>
              </a:solidFill>
            </a:rPr>
            <a:t>Initiatives</a:t>
          </a:r>
        </a:p>
      </dsp:txBody>
      <dsp:txXfrm>
        <a:off x="99360" y="4486594"/>
        <a:ext cx="3323237" cy="1526808"/>
      </dsp:txXfrm>
    </dsp:sp>
    <dsp:sp modelId="{5E3C1286-1595-4C6B-8E62-341F5A4F2F0E}">
      <dsp:nvSpPr>
        <dsp:cNvPr id="0" name=""/>
        <dsp:cNvSpPr/>
      </dsp:nvSpPr>
      <dsp:spPr>
        <a:xfrm>
          <a:off x="1239353" y="2030329"/>
          <a:ext cx="5200859" cy="5200859"/>
        </a:xfrm>
        <a:custGeom>
          <a:avLst/>
          <a:gdLst/>
          <a:ahLst/>
          <a:cxnLst/>
          <a:rect l="0" t="0" r="0" b="0"/>
          <a:pathLst>
            <a:path>
              <a:moveTo>
                <a:pt x="11086" y="2360558"/>
              </a:moveTo>
              <a:arcTo wR="2600429" hR="2600429" stAng="11117559" swAng="1724448"/>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CD9E7C8-5035-450E-8C8F-4F18B82929DA}">
      <dsp:nvSpPr>
        <dsp:cNvPr id="0" name=""/>
        <dsp:cNvSpPr/>
      </dsp:nvSpPr>
      <dsp:spPr>
        <a:xfrm>
          <a:off x="222090" y="1510373"/>
          <a:ext cx="3194501" cy="1654095"/>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b="1" kern="1200" dirty="0"/>
            <a:t>Citizenry</a:t>
          </a:r>
        </a:p>
        <a:p>
          <a:pPr marL="0" lvl="0" indent="0" algn="ctr" defTabSz="1778000">
            <a:lnSpc>
              <a:spcPct val="90000"/>
            </a:lnSpc>
            <a:spcBef>
              <a:spcPct val="0"/>
            </a:spcBef>
            <a:spcAft>
              <a:spcPct val="35000"/>
            </a:spcAft>
            <a:buNone/>
          </a:pPr>
          <a:r>
            <a:rPr lang="en-US" sz="2000" b="1" kern="1200" dirty="0">
              <a:solidFill>
                <a:schemeClr val="tx1"/>
              </a:solidFill>
            </a:rPr>
            <a:t>Raising awareness using  Social media and campaigns </a:t>
          </a:r>
        </a:p>
      </dsp:txBody>
      <dsp:txXfrm>
        <a:off x="302836" y="1591119"/>
        <a:ext cx="3033009" cy="1492603"/>
      </dsp:txXfrm>
    </dsp:sp>
    <dsp:sp modelId="{E5217AC6-3689-4277-B512-3BACC8286B86}">
      <dsp:nvSpPr>
        <dsp:cNvPr id="0" name=""/>
        <dsp:cNvSpPr/>
      </dsp:nvSpPr>
      <dsp:spPr>
        <a:xfrm>
          <a:off x="2097172" y="842529"/>
          <a:ext cx="5200859" cy="5200859"/>
        </a:xfrm>
        <a:custGeom>
          <a:avLst/>
          <a:gdLst/>
          <a:ahLst/>
          <a:cxnLst/>
          <a:rect l="0" t="0" r="0" b="0"/>
          <a:pathLst>
            <a:path>
              <a:moveTo>
                <a:pt x="864544" y="664212"/>
              </a:moveTo>
              <a:arcTo wR="2600429" hR="2600429" stAng="13687361" swAng="705278"/>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4A6CE3-937A-4DBA-A705-052A604900DF}" type="datetimeFigureOut">
              <a:rPr lang="en-US" smtClean="0"/>
              <a:t>10/14/2023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B17DAA-62B9-4B72-978C-DCD2F48A1EE8}" type="slidenum">
              <a:rPr lang="en-US" smtClean="0"/>
              <a:t>‹#›</a:t>
            </a:fld>
            <a:endParaRPr lang="en-US"/>
          </a:p>
        </p:txBody>
      </p:sp>
    </p:spTree>
    <p:extLst>
      <p:ext uri="{BB962C8B-B14F-4D97-AF65-F5344CB8AC3E}">
        <p14:creationId xmlns:p14="http://schemas.microsoft.com/office/powerpoint/2010/main" val="1131855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025F6D9-5C70-4875-94DA-373ACDA389F4}" type="datetime1">
              <a:rPr lang="en-US" smtClean="0"/>
              <a:t>10/14/2023</a:t>
            </a:fld>
            <a:endParaRPr lang="en-US"/>
          </a:p>
        </p:txBody>
      </p:sp>
      <p:sp>
        <p:nvSpPr>
          <p:cNvPr id="5" name="Footer Placeholder 4"/>
          <p:cNvSpPr>
            <a:spLocks noGrp="1"/>
          </p:cNvSpPr>
          <p:nvPr>
            <p:ph type="ftr" sz="quarter" idx="11"/>
          </p:nvPr>
        </p:nvSpPr>
        <p:spPr/>
        <p:txBody>
          <a:bodyPr/>
          <a:lstStyle/>
          <a:p>
            <a:r>
              <a:rPr lang="en-US"/>
              <a:t>Sosil Somokian October 2023  </a:t>
            </a:r>
          </a:p>
        </p:txBody>
      </p:sp>
      <p:sp>
        <p:nvSpPr>
          <p:cNvPr id="6" name="Slide Number Placeholder 5"/>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3708480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462E01-349D-4C43-BD71-84C8C8B1EED9}" type="datetime1">
              <a:rPr lang="en-US" smtClean="0"/>
              <a:t>10/14/2023</a:t>
            </a:fld>
            <a:endParaRPr lang="en-US"/>
          </a:p>
        </p:txBody>
      </p:sp>
      <p:sp>
        <p:nvSpPr>
          <p:cNvPr id="5" name="Footer Placeholder 4"/>
          <p:cNvSpPr>
            <a:spLocks noGrp="1"/>
          </p:cNvSpPr>
          <p:nvPr>
            <p:ph type="ftr" sz="quarter" idx="11"/>
          </p:nvPr>
        </p:nvSpPr>
        <p:spPr/>
        <p:txBody>
          <a:bodyPr/>
          <a:lstStyle/>
          <a:p>
            <a:r>
              <a:rPr lang="en-US"/>
              <a:t>Sosil Somokian October 2023  </a:t>
            </a:r>
          </a:p>
        </p:txBody>
      </p:sp>
      <p:sp>
        <p:nvSpPr>
          <p:cNvPr id="6" name="Slide Number Placeholder 5"/>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4061073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3E2F2D-0E7F-40B0-A8E4-5CEDF6203421}" type="datetime1">
              <a:rPr lang="en-US" smtClean="0"/>
              <a:t>10/14/2023</a:t>
            </a:fld>
            <a:endParaRPr lang="en-US"/>
          </a:p>
        </p:txBody>
      </p:sp>
      <p:sp>
        <p:nvSpPr>
          <p:cNvPr id="5" name="Footer Placeholder 4"/>
          <p:cNvSpPr>
            <a:spLocks noGrp="1"/>
          </p:cNvSpPr>
          <p:nvPr>
            <p:ph type="ftr" sz="quarter" idx="11"/>
          </p:nvPr>
        </p:nvSpPr>
        <p:spPr/>
        <p:txBody>
          <a:bodyPr/>
          <a:lstStyle/>
          <a:p>
            <a:r>
              <a:rPr lang="en-US"/>
              <a:t>Sosil Somokian October 2023  </a:t>
            </a:r>
          </a:p>
        </p:txBody>
      </p:sp>
      <p:sp>
        <p:nvSpPr>
          <p:cNvPr id="6" name="Slide Number Placeholder 5"/>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28139384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4B440EF8-E5F6-46A0-A79E-88BE062FEB1A}" type="datetime1">
              <a:rPr lang="en-US" smtClean="0"/>
              <a:t>10/14/2023</a:t>
            </a:fld>
            <a:endParaRPr lang="en-US"/>
          </a:p>
        </p:txBody>
      </p:sp>
      <p:sp>
        <p:nvSpPr>
          <p:cNvPr id="19" name="Footer Placeholder 18"/>
          <p:cNvSpPr>
            <a:spLocks noGrp="1"/>
          </p:cNvSpPr>
          <p:nvPr>
            <p:ph type="ftr" sz="quarter" idx="11"/>
          </p:nvPr>
        </p:nvSpPr>
        <p:spPr/>
        <p:txBody>
          <a:bodyPr/>
          <a:lstStyle/>
          <a:p>
            <a:r>
              <a:rPr lang="en-US"/>
              <a:t>Sosil Somokian October 2023  </a:t>
            </a:r>
          </a:p>
        </p:txBody>
      </p:sp>
      <p:sp>
        <p:nvSpPr>
          <p:cNvPr id="27" name="Slide Number Placeholder 26"/>
          <p:cNvSpPr>
            <a:spLocks noGrp="1"/>
          </p:cNvSpPr>
          <p:nvPr>
            <p:ph type="sldNum" sz="quarter" idx="12"/>
          </p:nvPr>
        </p:nvSpPr>
        <p:spPr/>
        <p:txBody>
          <a:bodyPr/>
          <a:lstStyle/>
          <a:p>
            <a:fld id="{BCDD05EA-28F7-4CE7-A614-A679AE385568}" type="slidenum">
              <a:rPr lang="en-US" smtClean="0"/>
              <a:t>‹#›</a:t>
            </a:fld>
            <a:endParaRPr lang="en-US"/>
          </a:p>
        </p:txBody>
      </p:sp>
    </p:spTree>
    <p:extLst>
      <p:ext uri="{BB962C8B-B14F-4D97-AF65-F5344CB8AC3E}">
        <p14:creationId xmlns:p14="http://schemas.microsoft.com/office/powerpoint/2010/main" val="3419532088"/>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5C4239-72C6-4E0E-90E8-62557B7698CF}" type="datetime1">
              <a:rPr lang="en-US" smtClean="0"/>
              <a:t>10/14/2023</a:t>
            </a:fld>
            <a:endParaRPr lang="en-US"/>
          </a:p>
        </p:txBody>
      </p:sp>
      <p:sp>
        <p:nvSpPr>
          <p:cNvPr id="5" name="Footer Placeholder 4"/>
          <p:cNvSpPr>
            <a:spLocks noGrp="1"/>
          </p:cNvSpPr>
          <p:nvPr>
            <p:ph type="ftr" sz="quarter" idx="11"/>
          </p:nvPr>
        </p:nvSpPr>
        <p:spPr/>
        <p:txBody>
          <a:bodyPr/>
          <a:lstStyle/>
          <a:p>
            <a:r>
              <a:rPr lang="en-US"/>
              <a:t>Sosil Somokian October 2023  </a:t>
            </a:r>
          </a:p>
        </p:txBody>
      </p:sp>
      <p:sp>
        <p:nvSpPr>
          <p:cNvPr id="6" name="Slide Number Placeholder 5"/>
          <p:cNvSpPr>
            <a:spLocks noGrp="1"/>
          </p:cNvSpPr>
          <p:nvPr>
            <p:ph type="sldNum" sz="quarter" idx="12"/>
          </p:nvPr>
        </p:nvSpPr>
        <p:spPr/>
        <p:txBody>
          <a:bodyPr/>
          <a:lstStyle/>
          <a:p>
            <a:fld id="{BCDD05EA-28F7-4CE7-A614-A679AE385568}" type="slidenum">
              <a:rPr lang="en-US" smtClean="0"/>
              <a:t>‹#›</a:t>
            </a:fld>
            <a:endParaRPr lang="en-US"/>
          </a:p>
        </p:txBody>
      </p:sp>
    </p:spTree>
    <p:extLst>
      <p:ext uri="{BB962C8B-B14F-4D97-AF65-F5344CB8AC3E}">
        <p14:creationId xmlns:p14="http://schemas.microsoft.com/office/powerpoint/2010/main" val="3432187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6078172-37DB-4A16-BD08-D5A4ABF2DCB6}" type="datetime1">
              <a:rPr lang="en-US" smtClean="0"/>
              <a:t>10/14/2023</a:t>
            </a:fld>
            <a:endParaRPr lang="en-US"/>
          </a:p>
        </p:txBody>
      </p:sp>
      <p:sp>
        <p:nvSpPr>
          <p:cNvPr id="5" name="Footer Placeholder 4"/>
          <p:cNvSpPr>
            <a:spLocks noGrp="1"/>
          </p:cNvSpPr>
          <p:nvPr>
            <p:ph type="ftr" sz="quarter" idx="11"/>
          </p:nvPr>
        </p:nvSpPr>
        <p:spPr/>
        <p:txBody>
          <a:bodyPr/>
          <a:lstStyle/>
          <a:p>
            <a:r>
              <a:rPr lang="en-US"/>
              <a:t>Sosil Somokian October 2023  </a:t>
            </a:r>
          </a:p>
        </p:txBody>
      </p:sp>
      <p:sp>
        <p:nvSpPr>
          <p:cNvPr id="6" name="Slide Number Placeholder 5"/>
          <p:cNvSpPr>
            <a:spLocks noGrp="1"/>
          </p:cNvSpPr>
          <p:nvPr>
            <p:ph type="sldNum" sz="quarter" idx="12"/>
          </p:nvPr>
        </p:nvSpPr>
        <p:spPr/>
        <p:txBody>
          <a:bodyPr/>
          <a:lstStyle/>
          <a:p>
            <a:fld id="{BCDD05EA-28F7-4CE7-A614-A679AE385568}" type="slidenum">
              <a:rPr lang="en-US" smtClean="0"/>
              <a:t>‹#›</a:t>
            </a:fld>
            <a:endParaRPr lang="en-US"/>
          </a:p>
        </p:txBody>
      </p:sp>
    </p:spTree>
    <p:extLst>
      <p:ext uri="{BB962C8B-B14F-4D97-AF65-F5344CB8AC3E}">
        <p14:creationId xmlns:p14="http://schemas.microsoft.com/office/powerpoint/2010/main" val="855089659"/>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4C19F5DB-A570-4CAF-9D05-B44B9C29AA7C}" type="datetime1">
              <a:rPr lang="en-US" smtClean="0"/>
              <a:t>10/14/2023</a:t>
            </a:fld>
            <a:endParaRPr lang="en-US"/>
          </a:p>
        </p:txBody>
      </p:sp>
      <p:sp>
        <p:nvSpPr>
          <p:cNvPr id="6" name="Footer Placeholder 5"/>
          <p:cNvSpPr>
            <a:spLocks noGrp="1"/>
          </p:cNvSpPr>
          <p:nvPr>
            <p:ph type="ftr" sz="quarter" idx="11"/>
          </p:nvPr>
        </p:nvSpPr>
        <p:spPr/>
        <p:txBody>
          <a:bodyPr/>
          <a:lstStyle/>
          <a:p>
            <a:r>
              <a:rPr lang="en-US"/>
              <a:t>Sosil Somokian October 2023  </a:t>
            </a:r>
          </a:p>
        </p:txBody>
      </p:sp>
      <p:sp>
        <p:nvSpPr>
          <p:cNvPr id="7" name="Slide Number Placeholder 6"/>
          <p:cNvSpPr>
            <a:spLocks noGrp="1"/>
          </p:cNvSpPr>
          <p:nvPr>
            <p:ph type="sldNum" sz="quarter" idx="12"/>
          </p:nvPr>
        </p:nvSpPr>
        <p:spPr/>
        <p:txBody>
          <a:bodyPr/>
          <a:lstStyle/>
          <a:p>
            <a:fld id="{BCDD05EA-28F7-4CE7-A614-A679AE385568}" type="slidenum">
              <a:rPr lang="en-US" smtClean="0"/>
              <a:t>‹#›</a:t>
            </a:fld>
            <a:endParaRPr lang="en-US"/>
          </a:p>
        </p:txBody>
      </p:sp>
    </p:spTree>
    <p:extLst>
      <p:ext uri="{BB962C8B-B14F-4D97-AF65-F5344CB8AC3E}">
        <p14:creationId xmlns:p14="http://schemas.microsoft.com/office/powerpoint/2010/main" val="34361693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E59993FE-5F5B-4B7A-B07B-EAA8C46EA56F}" type="datetime1">
              <a:rPr lang="en-US" smtClean="0"/>
              <a:t>10/14/2023</a:t>
            </a:fld>
            <a:endParaRPr lang="en-US"/>
          </a:p>
        </p:txBody>
      </p:sp>
      <p:sp>
        <p:nvSpPr>
          <p:cNvPr id="8" name="Footer Placeholder 7"/>
          <p:cNvSpPr>
            <a:spLocks noGrp="1"/>
          </p:cNvSpPr>
          <p:nvPr>
            <p:ph type="ftr" sz="quarter" idx="11"/>
          </p:nvPr>
        </p:nvSpPr>
        <p:spPr/>
        <p:txBody>
          <a:bodyPr/>
          <a:lstStyle/>
          <a:p>
            <a:r>
              <a:rPr lang="en-US"/>
              <a:t>Sosil Somokian October 2023  </a:t>
            </a:r>
          </a:p>
        </p:txBody>
      </p:sp>
      <p:sp>
        <p:nvSpPr>
          <p:cNvPr id="9" name="Slide Number Placeholder 8"/>
          <p:cNvSpPr>
            <a:spLocks noGrp="1"/>
          </p:cNvSpPr>
          <p:nvPr>
            <p:ph type="sldNum" sz="quarter" idx="12"/>
          </p:nvPr>
        </p:nvSpPr>
        <p:spPr/>
        <p:txBody>
          <a:bodyPr/>
          <a:lstStyle/>
          <a:p>
            <a:fld id="{BCDD05EA-28F7-4CE7-A614-A679AE385568}" type="slidenum">
              <a:rPr lang="en-US" smtClean="0"/>
              <a:t>‹#›</a:t>
            </a:fld>
            <a:endParaRPr lang="en-US"/>
          </a:p>
        </p:txBody>
      </p:sp>
    </p:spTree>
    <p:extLst>
      <p:ext uri="{BB962C8B-B14F-4D97-AF65-F5344CB8AC3E}">
        <p14:creationId xmlns:p14="http://schemas.microsoft.com/office/powerpoint/2010/main" val="2517651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BFFA87D-A6B2-42BE-851C-F69CEA4D15EE}" type="datetime1">
              <a:rPr lang="en-US" smtClean="0"/>
              <a:t>10/14/2023</a:t>
            </a:fld>
            <a:endParaRPr lang="en-US"/>
          </a:p>
        </p:txBody>
      </p:sp>
      <p:sp>
        <p:nvSpPr>
          <p:cNvPr id="4" name="Footer Placeholder 3"/>
          <p:cNvSpPr>
            <a:spLocks noGrp="1"/>
          </p:cNvSpPr>
          <p:nvPr>
            <p:ph type="ftr" sz="quarter" idx="11"/>
          </p:nvPr>
        </p:nvSpPr>
        <p:spPr/>
        <p:txBody>
          <a:bodyPr/>
          <a:lstStyle/>
          <a:p>
            <a:r>
              <a:rPr lang="en-US"/>
              <a:t>Sosil Somokian October 2023  </a:t>
            </a:r>
          </a:p>
        </p:txBody>
      </p:sp>
      <p:sp>
        <p:nvSpPr>
          <p:cNvPr id="5" name="Slide Number Placeholder 4"/>
          <p:cNvSpPr>
            <a:spLocks noGrp="1"/>
          </p:cNvSpPr>
          <p:nvPr>
            <p:ph type="sldNum" sz="quarter" idx="12"/>
          </p:nvPr>
        </p:nvSpPr>
        <p:spPr/>
        <p:txBody>
          <a:bodyPr/>
          <a:lstStyle/>
          <a:p>
            <a:fld id="{BCDD05EA-28F7-4CE7-A614-A679AE385568}" type="slidenum">
              <a:rPr lang="en-US" smtClean="0"/>
              <a:t>‹#›</a:t>
            </a:fld>
            <a:endParaRPr lang="en-US"/>
          </a:p>
        </p:txBody>
      </p:sp>
    </p:spTree>
    <p:extLst>
      <p:ext uri="{BB962C8B-B14F-4D97-AF65-F5344CB8AC3E}">
        <p14:creationId xmlns:p14="http://schemas.microsoft.com/office/powerpoint/2010/main" val="3058982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26B0C6-69A2-4C6E-81F2-4C20328CE57C}" type="datetime1">
              <a:rPr lang="en-US" smtClean="0"/>
              <a:t>10/14/2023</a:t>
            </a:fld>
            <a:endParaRPr lang="en-US"/>
          </a:p>
        </p:txBody>
      </p:sp>
      <p:sp>
        <p:nvSpPr>
          <p:cNvPr id="3" name="Footer Placeholder 2"/>
          <p:cNvSpPr>
            <a:spLocks noGrp="1"/>
          </p:cNvSpPr>
          <p:nvPr>
            <p:ph type="ftr" sz="quarter" idx="11"/>
          </p:nvPr>
        </p:nvSpPr>
        <p:spPr/>
        <p:txBody>
          <a:bodyPr/>
          <a:lstStyle/>
          <a:p>
            <a:r>
              <a:rPr lang="en-US"/>
              <a:t>Sosil Somokian October 2023  </a:t>
            </a:r>
          </a:p>
        </p:txBody>
      </p:sp>
      <p:sp>
        <p:nvSpPr>
          <p:cNvPr id="4" name="Slide Number Placeholder 3"/>
          <p:cNvSpPr>
            <a:spLocks noGrp="1"/>
          </p:cNvSpPr>
          <p:nvPr>
            <p:ph type="sldNum" sz="quarter" idx="12"/>
          </p:nvPr>
        </p:nvSpPr>
        <p:spPr/>
        <p:txBody>
          <a:bodyPr/>
          <a:lstStyle/>
          <a:p>
            <a:fld id="{BCDD05EA-28F7-4CE7-A614-A679AE385568}" type="slidenum">
              <a:rPr lang="en-US" smtClean="0"/>
              <a:t>‹#›</a:t>
            </a:fld>
            <a:endParaRPr lang="en-US"/>
          </a:p>
        </p:txBody>
      </p:sp>
    </p:spTree>
    <p:extLst>
      <p:ext uri="{BB962C8B-B14F-4D97-AF65-F5344CB8AC3E}">
        <p14:creationId xmlns:p14="http://schemas.microsoft.com/office/powerpoint/2010/main" val="9889564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9E5A5827-3E8E-4240-B736-A1136F374BAF}" type="datetime1">
              <a:rPr lang="en-US" smtClean="0"/>
              <a:t>10/14/2023</a:t>
            </a:fld>
            <a:endParaRPr lang="en-US"/>
          </a:p>
        </p:txBody>
      </p:sp>
      <p:sp>
        <p:nvSpPr>
          <p:cNvPr id="6" name="Footer Placeholder 5"/>
          <p:cNvSpPr>
            <a:spLocks noGrp="1"/>
          </p:cNvSpPr>
          <p:nvPr>
            <p:ph type="ftr" sz="quarter" idx="11"/>
          </p:nvPr>
        </p:nvSpPr>
        <p:spPr/>
        <p:txBody>
          <a:bodyPr/>
          <a:lstStyle/>
          <a:p>
            <a:r>
              <a:rPr lang="en-US"/>
              <a:t>Sosil Somokian October 2023  </a:t>
            </a:r>
          </a:p>
        </p:txBody>
      </p:sp>
      <p:sp>
        <p:nvSpPr>
          <p:cNvPr id="7" name="Slide Number Placeholder 6"/>
          <p:cNvSpPr>
            <a:spLocks noGrp="1"/>
          </p:cNvSpPr>
          <p:nvPr>
            <p:ph type="sldNum" sz="quarter" idx="12"/>
          </p:nvPr>
        </p:nvSpPr>
        <p:spPr/>
        <p:txBody>
          <a:bodyPr/>
          <a:lstStyle/>
          <a:p>
            <a:fld id="{BCDD05EA-28F7-4CE7-A614-A679AE385568}" type="slidenum">
              <a:rPr lang="en-US" smtClean="0"/>
              <a:t>‹#›</a:t>
            </a:fld>
            <a:endParaRPr lang="en-US"/>
          </a:p>
        </p:txBody>
      </p:sp>
    </p:spTree>
    <p:extLst>
      <p:ext uri="{BB962C8B-B14F-4D97-AF65-F5344CB8AC3E}">
        <p14:creationId xmlns:p14="http://schemas.microsoft.com/office/powerpoint/2010/main" val="3054591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1E5916-058D-4E31-9BAA-97326AE9A1CF}" type="datetime1">
              <a:rPr lang="en-US" smtClean="0"/>
              <a:t>10/14/2023</a:t>
            </a:fld>
            <a:endParaRPr lang="en-US"/>
          </a:p>
        </p:txBody>
      </p:sp>
      <p:sp>
        <p:nvSpPr>
          <p:cNvPr id="5" name="Footer Placeholder 4"/>
          <p:cNvSpPr>
            <a:spLocks noGrp="1"/>
          </p:cNvSpPr>
          <p:nvPr>
            <p:ph type="ftr" sz="quarter" idx="11"/>
          </p:nvPr>
        </p:nvSpPr>
        <p:spPr/>
        <p:txBody>
          <a:bodyPr/>
          <a:lstStyle/>
          <a:p>
            <a:r>
              <a:rPr lang="en-US"/>
              <a:t>Sosil Somokian October 2023  </a:t>
            </a:r>
          </a:p>
        </p:txBody>
      </p:sp>
      <p:sp>
        <p:nvSpPr>
          <p:cNvPr id="6" name="Slide Number Placeholder 5"/>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16500005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5FC0B9BB-5E7B-4104-997E-C85544318E69}" type="datetime1">
              <a:rPr lang="en-US" smtClean="0"/>
              <a:t>10/14/2023</a:t>
            </a:fld>
            <a:endParaRPr lang="en-US"/>
          </a:p>
        </p:txBody>
      </p:sp>
      <p:sp>
        <p:nvSpPr>
          <p:cNvPr id="6" name="Footer Placeholder 5"/>
          <p:cNvSpPr>
            <a:spLocks noGrp="1"/>
          </p:cNvSpPr>
          <p:nvPr>
            <p:ph type="ftr" sz="quarter" idx="11"/>
          </p:nvPr>
        </p:nvSpPr>
        <p:spPr/>
        <p:txBody>
          <a:bodyPr/>
          <a:lstStyle/>
          <a:p>
            <a:r>
              <a:rPr lang="en-US"/>
              <a:t>Sosil Somokian October 2023  </a:t>
            </a:r>
          </a:p>
        </p:txBody>
      </p:sp>
      <p:sp>
        <p:nvSpPr>
          <p:cNvPr id="7" name="Slide Number Placeholder 6"/>
          <p:cNvSpPr>
            <a:spLocks noGrp="1"/>
          </p:cNvSpPr>
          <p:nvPr>
            <p:ph type="sldNum" sz="quarter" idx="12"/>
          </p:nvPr>
        </p:nvSpPr>
        <p:spPr>
          <a:xfrm>
            <a:off x="8077200" y="6356350"/>
            <a:ext cx="609600" cy="365125"/>
          </a:xfrm>
        </p:spPr>
        <p:txBody>
          <a:bodyPr/>
          <a:lstStyle/>
          <a:p>
            <a:fld id="{BCDD05EA-28F7-4CE7-A614-A679AE385568}"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extLst>
      <p:ext uri="{BB962C8B-B14F-4D97-AF65-F5344CB8AC3E}">
        <p14:creationId xmlns:p14="http://schemas.microsoft.com/office/powerpoint/2010/main" val="37143228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53410BC-0E96-446C-BEC0-535789C582E6}" type="datetime1">
              <a:rPr lang="en-US" smtClean="0"/>
              <a:t>10/14/2023</a:t>
            </a:fld>
            <a:endParaRPr lang="en-US"/>
          </a:p>
        </p:txBody>
      </p:sp>
      <p:sp>
        <p:nvSpPr>
          <p:cNvPr id="5" name="Footer Placeholder 4"/>
          <p:cNvSpPr>
            <a:spLocks noGrp="1"/>
          </p:cNvSpPr>
          <p:nvPr>
            <p:ph type="ftr" sz="quarter" idx="11"/>
          </p:nvPr>
        </p:nvSpPr>
        <p:spPr/>
        <p:txBody>
          <a:bodyPr/>
          <a:lstStyle/>
          <a:p>
            <a:r>
              <a:rPr lang="en-US"/>
              <a:t>Sosil Somokian October 2023  </a:t>
            </a:r>
          </a:p>
        </p:txBody>
      </p:sp>
      <p:sp>
        <p:nvSpPr>
          <p:cNvPr id="6" name="Slide Number Placeholder 5"/>
          <p:cNvSpPr>
            <a:spLocks noGrp="1"/>
          </p:cNvSpPr>
          <p:nvPr>
            <p:ph type="sldNum" sz="quarter" idx="12"/>
          </p:nvPr>
        </p:nvSpPr>
        <p:spPr/>
        <p:txBody>
          <a:bodyPr/>
          <a:lstStyle/>
          <a:p>
            <a:fld id="{BCDD05EA-28F7-4CE7-A614-A679AE385568}" type="slidenum">
              <a:rPr lang="en-US" smtClean="0"/>
              <a:t>‹#›</a:t>
            </a:fld>
            <a:endParaRPr lang="en-US"/>
          </a:p>
        </p:txBody>
      </p:sp>
    </p:spTree>
    <p:extLst>
      <p:ext uri="{BB962C8B-B14F-4D97-AF65-F5344CB8AC3E}">
        <p14:creationId xmlns:p14="http://schemas.microsoft.com/office/powerpoint/2010/main" val="8957925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4CD3E3A-2391-4E1D-BF68-7D10996466EF}" type="datetime1">
              <a:rPr lang="en-US" smtClean="0"/>
              <a:t>10/14/2023</a:t>
            </a:fld>
            <a:endParaRPr lang="en-US"/>
          </a:p>
        </p:txBody>
      </p:sp>
      <p:sp>
        <p:nvSpPr>
          <p:cNvPr id="5" name="Footer Placeholder 4"/>
          <p:cNvSpPr>
            <a:spLocks noGrp="1"/>
          </p:cNvSpPr>
          <p:nvPr>
            <p:ph type="ftr" sz="quarter" idx="11"/>
          </p:nvPr>
        </p:nvSpPr>
        <p:spPr/>
        <p:txBody>
          <a:bodyPr/>
          <a:lstStyle/>
          <a:p>
            <a:r>
              <a:rPr lang="en-US"/>
              <a:t>Sosil Somokian October 2023  </a:t>
            </a:r>
          </a:p>
        </p:txBody>
      </p:sp>
      <p:sp>
        <p:nvSpPr>
          <p:cNvPr id="6" name="Slide Number Placeholder 5"/>
          <p:cNvSpPr>
            <a:spLocks noGrp="1"/>
          </p:cNvSpPr>
          <p:nvPr>
            <p:ph type="sldNum" sz="quarter" idx="12"/>
          </p:nvPr>
        </p:nvSpPr>
        <p:spPr/>
        <p:txBody>
          <a:bodyPr/>
          <a:lstStyle/>
          <a:p>
            <a:fld id="{BCDD05EA-28F7-4CE7-A614-A679AE385568}" type="slidenum">
              <a:rPr lang="en-US" smtClean="0"/>
              <a:t>‹#›</a:t>
            </a:fld>
            <a:endParaRPr lang="en-US"/>
          </a:p>
        </p:txBody>
      </p:sp>
    </p:spTree>
    <p:extLst>
      <p:ext uri="{BB962C8B-B14F-4D97-AF65-F5344CB8AC3E}">
        <p14:creationId xmlns:p14="http://schemas.microsoft.com/office/powerpoint/2010/main" val="2175131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3F7812-0EB4-4D89-B655-7F534989CE83}" type="datetime1">
              <a:rPr lang="en-US" smtClean="0"/>
              <a:t>10/14/2023</a:t>
            </a:fld>
            <a:endParaRPr lang="en-US"/>
          </a:p>
        </p:txBody>
      </p:sp>
      <p:sp>
        <p:nvSpPr>
          <p:cNvPr id="5" name="Footer Placeholder 4"/>
          <p:cNvSpPr>
            <a:spLocks noGrp="1"/>
          </p:cNvSpPr>
          <p:nvPr>
            <p:ph type="ftr" sz="quarter" idx="11"/>
          </p:nvPr>
        </p:nvSpPr>
        <p:spPr/>
        <p:txBody>
          <a:bodyPr/>
          <a:lstStyle/>
          <a:p>
            <a:r>
              <a:rPr lang="en-US"/>
              <a:t>Sosil Somokian October 2023  </a:t>
            </a:r>
          </a:p>
        </p:txBody>
      </p:sp>
      <p:sp>
        <p:nvSpPr>
          <p:cNvPr id="6" name="Slide Number Placeholder 5"/>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4224142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1A92994-47A6-48B8-AE16-E8C25A6B6A9F}" type="datetime1">
              <a:rPr lang="en-US" smtClean="0"/>
              <a:t>10/14/2023</a:t>
            </a:fld>
            <a:endParaRPr lang="en-US"/>
          </a:p>
        </p:txBody>
      </p:sp>
      <p:sp>
        <p:nvSpPr>
          <p:cNvPr id="6" name="Footer Placeholder 5"/>
          <p:cNvSpPr>
            <a:spLocks noGrp="1"/>
          </p:cNvSpPr>
          <p:nvPr>
            <p:ph type="ftr" sz="quarter" idx="11"/>
          </p:nvPr>
        </p:nvSpPr>
        <p:spPr/>
        <p:txBody>
          <a:bodyPr/>
          <a:lstStyle/>
          <a:p>
            <a:r>
              <a:rPr lang="en-US"/>
              <a:t>Sosil Somokian October 2023  </a:t>
            </a:r>
          </a:p>
        </p:txBody>
      </p:sp>
      <p:sp>
        <p:nvSpPr>
          <p:cNvPr id="7" name="Slide Number Placeholder 6"/>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469049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E288ACE-CC38-4175-93CC-35AFA06706E3}" type="datetime1">
              <a:rPr lang="en-US" smtClean="0"/>
              <a:t>10/14/2023</a:t>
            </a:fld>
            <a:endParaRPr lang="en-US"/>
          </a:p>
        </p:txBody>
      </p:sp>
      <p:sp>
        <p:nvSpPr>
          <p:cNvPr id="8" name="Footer Placeholder 7"/>
          <p:cNvSpPr>
            <a:spLocks noGrp="1"/>
          </p:cNvSpPr>
          <p:nvPr>
            <p:ph type="ftr" sz="quarter" idx="11"/>
          </p:nvPr>
        </p:nvSpPr>
        <p:spPr/>
        <p:txBody>
          <a:bodyPr/>
          <a:lstStyle/>
          <a:p>
            <a:r>
              <a:rPr lang="en-US"/>
              <a:t>Sosil Somokian October 2023  </a:t>
            </a:r>
          </a:p>
        </p:txBody>
      </p:sp>
      <p:sp>
        <p:nvSpPr>
          <p:cNvPr id="9" name="Slide Number Placeholder 8"/>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3912592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7B390E3-47FA-4DB2-93F3-5C8108A48BF2}" type="datetime1">
              <a:rPr lang="en-US" smtClean="0"/>
              <a:t>10/14/2023</a:t>
            </a:fld>
            <a:endParaRPr lang="en-US"/>
          </a:p>
        </p:txBody>
      </p:sp>
      <p:sp>
        <p:nvSpPr>
          <p:cNvPr id="4" name="Footer Placeholder 3"/>
          <p:cNvSpPr>
            <a:spLocks noGrp="1"/>
          </p:cNvSpPr>
          <p:nvPr>
            <p:ph type="ftr" sz="quarter" idx="11"/>
          </p:nvPr>
        </p:nvSpPr>
        <p:spPr/>
        <p:txBody>
          <a:bodyPr/>
          <a:lstStyle/>
          <a:p>
            <a:r>
              <a:rPr lang="en-US"/>
              <a:t>Sosil Somokian October 2023  </a:t>
            </a:r>
          </a:p>
        </p:txBody>
      </p:sp>
      <p:sp>
        <p:nvSpPr>
          <p:cNvPr id="5" name="Slide Number Placeholder 4"/>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3652849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66DAFA-068E-4DF1-B494-7838D5BFEC6C}" type="datetime1">
              <a:rPr lang="en-US" smtClean="0"/>
              <a:t>10/14/2023</a:t>
            </a:fld>
            <a:endParaRPr lang="en-US"/>
          </a:p>
        </p:txBody>
      </p:sp>
      <p:sp>
        <p:nvSpPr>
          <p:cNvPr id="3" name="Footer Placeholder 2"/>
          <p:cNvSpPr>
            <a:spLocks noGrp="1"/>
          </p:cNvSpPr>
          <p:nvPr>
            <p:ph type="ftr" sz="quarter" idx="11"/>
          </p:nvPr>
        </p:nvSpPr>
        <p:spPr/>
        <p:txBody>
          <a:bodyPr/>
          <a:lstStyle/>
          <a:p>
            <a:r>
              <a:rPr lang="en-US"/>
              <a:t>Sosil Somokian October 2023  </a:t>
            </a:r>
          </a:p>
        </p:txBody>
      </p:sp>
      <p:sp>
        <p:nvSpPr>
          <p:cNvPr id="4" name="Slide Number Placeholder 3"/>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1316866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8121805-B092-46B1-965D-56319B054061}" type="datetime1">
              <a:rPr lang="en-US" smtClean="0"/>
              <a:t>10/14/2023</a:t>
            </a:fld>
            <a:endParaRPr lang="en-US"/>
          </a:p>
        </p:txBody>
      </p:sp>
      <p:sp>
        <p:nvSpPr>
          <p:cNvPr id="6" name="Footer Placeholder 5"/>
          <p:cNvSpPr>
            <a:spLocks noGrp="1"/>
          </p:cNvSpPr>
          <p:nvPr>
            <p:ph type="ftr" sz="quarter" idx="11"/>
          </p:nvPr>
        </p:nvSpPr>
        <p:spPr/>
        <p:txBody>
          <a:bodyPr/>
          <a:lstStyle/>
          <a:p>
            <a:r>
              <a:rPr lang="en-US"/>
              <a:t>Sosil Somokian October 2023  </a:t>
            </a:r>
          </a:p>
        </p:txBody>
      </p:sp>
      <p:sp>
        <p:nvSpPr>
          <p:cNvPr id="7" name="Slide Number Placeholder 6"/>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1453907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23F106-4503-440A-B485-7F97D20CF335}" type="datetime1">
              <a:rPr lang="en-US" smtClean="0"/>
              <a:t>10/14/2023</a:t>
            </a:fld>
            <a:endParaRPr lang="en-US"/>
          </a:p>
        </p:txBody>
      </p:sp>
      <p:sp>
        <p:nvSpPr>
          <p:cNvPr id="6" name="Footer Placeholder 5"/>
          <p:cNvSpPr>
            <a:spLocks noGrp="1"/>
          </p:cNvSpPr>
          <p:nvPr>
            <p:ph type="ftr" sz="quarter" idx="11"/>
          </p:nvPr>
        </p:nvSpPr>
        <p:spPr/>
        <p:txBody>
          <a:bodyPr/>
          <a:lstStyle/>
          <a:p>
            <a:r>
              <a:rPr lang="en-US"/>
              <a:t>Sosil Somokian October 2023  </a:t>
            </a:r>
          </a:p>
        </p:txBody>
      </p:sp>
      <p:sp>
        <p:nvSpPr>
          <p:cNvPr id="7" name="Slide Number Placeholder 6"/>
          <p:cNvSpPr>
            <a:spLocks noGrp="1"/>
          </p:cNvSpPr>
          <p:nvPr>
            <p:ph type="sldNum" sz="quarter" idx="12"/>
          </p:nvPr>
        </p:nvSpPr>
        <p:spPr/>
        <p:txBody>
          <a:bodyPr/>
          <a:lstStyle/>
          <a:p>
            <a:fld id="{80046ACC-1BA4-495C-9B6F-0C736FCFDC23}" type="slidenum">
              <a:rPr lang="en-US" smtClean="0"/>
              <a:t>‹#›</a:t>
            </a:fld>
            <a:endParaRPr lang="en-US"/>
          </a:p>
        </p:txBody>
      </p:sp>
    </p:spTree>
    <p:extLst>
      <p:ext uri="{BB962C8B-B14F-4D97-AF65-F5344CB8AC3E}">
        <p14:creationId xmlns:p14="http://schemas.microsoft.com/office/powerpoint/2010/main" val="18991531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780F2B-241F-4155-B0BA-851BBA3E5D5A}" type="datetime1">
              <a:rPr lang="en-US" smtClean="0"/>
              <a:t>10/14/2023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Sosil Somokian October 2023  </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046ACC-1BA4-495C-9B6F-0C736FCFDC23}" type="slidenum">
              <a:rPr lang="en-US" smtClean="0"/>
              <a:t>‹#›</a:t>
            </a:fld>
            <a:endParaRPr lang="en-US"/>
          </a:p>
        </p:txBody>
      </p:sp>
    </p:spTree>
    <p:extLst>
      <p:ext uri="{BB962C8B-B14F-4D97-AF65-F5344CB8AC3E}">
        <p14:creationId xmlns:p14="http://schemas.microsoft.com/office/powerpoint/2010/main" val="76831893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30BA507-6043-4EC6-86E9-6BE6A6334764}" type="datetime1">
              <a:rPr lang="en-US" smtClean="0"/>
              <a:t>10/14/2023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US"/>
              <a:t>Sosil Somokian October 2023  </a:t>
            </a: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CDD05EA-28F7-4CE7-A614-A679AE385568}"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extLst>
      <p:ext uri="{BB962C8B-B14F-4D97-AF65-F5344CB8AC3E}">
        <p14:creationId xmlns:p14="http://schemas.microsoft.com/office/powerpoint/2010/main" val="415299454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Layout" Target="../diagrams/layout1.xml"/><Relationship Id="rId7" Type="http://schemas.openxmlformats.org/officeDocument/2006/relationships/image" Target="../media/image18.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sosil2@yahoo.com" TargetMode="External"/><Relationship Id="rId2" Type="http://schemas.openxmlformats.org/officeDocument/2006/relationships/hyperlink" Target="mailto:s.somokian@bhck.edu.kw" TargetMode="Externa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doi.org/10.1080/00377996.2022.2134281" TargetMode="External"/><Relationship Id="rId2" Type="http://schemas.openxmlformats.org/officeDocument/2006/relationships/hyperlink" Target="https://doi.org/10.3390/su12198008"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dro.dur.ac.uk/7178"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doi.org/10.1007/978-3-030-64965-4"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doi.org/10.1108/IJSHE-06-2020-0229" TargetMode="External"/><Relationship Id="rId2" Type="http://schemas.openxmlformats.org/officeDocument/2006/relationships/hyperlink" Target="http://doi.org/10.18538/lthe.v14.n2.29" TargetMode="External"/><Relationship Id="rId1" Type="http://schemas.openxmlformats.org/officeDocument/2006/relationships/slideLayout" Target="../slideLayouts/slideLayout2.xml"/><Relationship Id="rId4" Type="http://schemas.openxmlformats.org/officeDocument/2006/relationships/hyperlink" Target="https://doi.org/10.1007/s11625-020-00838-2"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s://www.emerald.com/insight/content/doi/10.1108/IJSHE-06-2020-0229/full/html" TargetMode="External"/><Relationship Id="rId3" Type="http://schemas.openxmlformats.org/officeDocument/2006/relationships/hyperlink" Target="https://doi.org/10.1007/s11625-011-0132-6" TargetMode="External"/><Relationship Id="rId7" Type="http://schemas.openxmlformats.org/officeDocument/2006/relationships/hyperlink" Target="https://www.esa.org/2020/our-people/2020-year-in-review-executive-director-catherine-oriordan/" TargetMode="External"/><Relationship Id="rId2" Type="http://schemas.openxmlformats.org/officeDocument/2006/relationships/hyperlink" Target="https://doi.org/10.1016/j.jclepro.2017.11.085" TargetMode="External"/><Relationship Id="rId1" Type="http://schemas.openxmlformats.org/officeDocument/2006/relationships/slideLayout" Target="../slideLayouts/slideLayout2.xml"/><Relationship Id="rId6" Type="http://schemas.openxmlformats.org/officeDocument/2006/relationships/hyperlink" Target="https://unesdoc.unesco.org/ark:/48223/pf0000261971" TargetMode="External"/><Relationship Id="rId5" Type="http://schemas.openxmlformats.org/officeDocument/2006/relationships/hyperlink" Target="https://unfccc.int/sites/default/files/english_paris_agreement.pdf" TargetMode="External"/><Relationship Id="rId4" Type="http://schemas.openxmlformats.org/officeDocument/2006/relationships/hyperlink" Target="https://www.undp.org/sustainable-development-goals"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D9424-009E-7BC4-ED4A-0A053F27EB35}"/>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7356E328-79EF-6E29-81E8-E490CFE7FC26}"/>
              </a:ext>
            </a:extLst>
          </p:cNvPr>
          <p:cNvPicPr>
            <a:picLocks noGrp="1" noChangeAspect="1"/>
          </p:cNvPicPr>
          <p:nvPr>
            <p:ph idx="1"/>
          </p:nvPr>
        </p:nvPicPr>
        <p:blipFill rotWithShape="1">
          <a:blip r:embed="rId2"/>
          <a:srcRect l="20430" t="20632" r="20496" b="5818"/>
          <a:stretch/>
        </p:blipFill>
        <p:spPr>
          <a:xfrm>
            <a:off x="647407" y="609600"/>
            <a:ext cx="8055431" cy="5638800"/>
          </a:xfrm>
        </p:spPr>
      </p:pic>
      <p:sp>
        <p:nvSpPr>
          <p:cNvPr id="3" name="Footer Placeholder 2">
            <a:extLst>
              <a:ext uri="{FF2B5EF4-FFF2-40B4-BE49-F238E27FC236}">
                <a16:creationId xmlns:a16="http://schemas.microsoft.com/office/drawing/2014/main" id="{81D119E5-FB71-8259-5491-27487221D86B}"/>
              </a:ext>
            </a:extLst>
          </p:cNvPr>
          <p:cNvSpPr>
            <a:spLocks noGrp="1"/>
          </p:cNvSpPr>
          <p:nvPr>
            <p:ph type="ftr" sz="quarter" idx="11"/>
          </p:nvPr>
        </p:nvSpPr>
        <p:spPr/>
        <p:txBody>
          <a:bodyPr/>
          <a:lstStyle/>
          <a:p>
            <a:r>
              <a:rPr lang="en-US"/>
              <a:t>Sosil Somokian October 2023  </a:t>
            </a:r>
          </a:p>
        </p:txBody>
      </p:sp>
      <p:sp>
        <p:nvSpPr>
          <p:cNvPr id="4" name="Slide Number Placeholder 3">
            <a:extLst>
              <a:ext uri="{FF2B5EF4-FFF2-40B4-BE49-F238E27FC236}">
                <a16:creationId xmlns:a16="http://schemas.microsoft.com/office/drawing/2014/main" id="{10B4E293-AD14-5192-BB97-F51F221490D0}"/>
              </a:ext>
            </a:extLst>
          </p:cNvPr>
          <p:cNvSpPr>
            <a:spLocks noGrp="1"/>
          </p:cNvSpPr>
          <p:nvPr>
            <p:ph type="sldNum" sz="quarter" idx="12"/>
          </p:nvPr>
        </p:nvSpPr>
        <p:spPr/>
        <p:txBody>
          <a:bodyPr/>
          <a:lstStyle/>
          <a:p>
            <a:fld id="{80046ACC-1BA4-495C-9B6F-0C736FCFDC23}" type="slidenum">
              <a:rPr lang="en-US" smtClean="0"/>
              <a:t>1</a:t>
            </a:fld>
            <a:endParaRPr lang="en-US"/>
          </a:p>
        </p:txBody>
      </p:sp>
    </p:spTree>
    <p:extLst>
      <p:ext uri="{BB962C8B-B14F-4D97-AF65-F5344CB8AC3E}">
        <p14:creationId xmlns:p14="http://schemas.microsoft.com/office/powerpoint/2010/main" val="34960363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72D23-0AD7-BE7F-3382-ADAE4F3EE75C}"/>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56105FEF-46CA-74F8-ACC6-4E40E0FCA036}"/>
              </a:ext>
            </a:extLst>
          </p:cNvPr>
          <p:cNvPicPr>
            <a:picLocks noGrp="1" noChangeAspect="1"/>
          </p:cNvPicPr>
          <p:nvPr>
            <p:ph idx="1"/>
          </p:nvPr>
        </p:nvPicPr>
        <p:blipFill rotWithShape="1">
          <a:blip r:embed="rId2"/>
          <a:srcRect l="30309" t="33292" r="33263" b="14119"/>
          <a:stretch/>
        </p:blipFill>
        <p:spPr>
          <a:xfrm>
            <a:off x="178789" y="0"/>
            <a:ext cx="8449532" cy="6858000"/>
          </a:xfrm>
        </p:spPr>
      </p:pic>
      <p:sp>
        <p:nvSpPr>
          <p:cNvPr id="6" name="TextBox 5">
            <a:extLst>
              <a:ext uri="{FF2B5EF4-FFF2-40B4-BE49-F238E27FC236}">
                <a16:creationId xmlns:a16="http://schemas.microsoft.com/office/drawing/2014/main" id="{5EF438C3-E264-2F46-2B0A-2907677B0F68}"/>
              </a:ext>
            </a:extLst>
          </p:cNvPr>
          <p:cNvSpPr txBox="1"/>
          <p:nvPr/>
        </p:nvSpPr>
        <p:spPr>
          <a:xfrm flipH="1">
            <a:off x="3200400" y="771307"/>
            <a:ext cx="2286000" cy="646331"/>
          </a:xfrm>
          <a:prstGeom prst="rect">
            <a:avLst/>
          </a:prstGeom>
          <a:solidFill>
            <a:srgbClr val="EDA9DE"/>
          </a:solidFill>
        </p:spPr>
        <p:txBody>
          <a:bodyPr wrap="square" rtlCol="0">
            <a:spAutoFit/>
          </a:bodyPr>
          <a:lstStyle/>
          <a:p>
            <a:pPr algn="ctr"/>
            <a:r>
              <a:rPr lang="en-US" b="1" dirty="0"/>
              <a:t>TRANSFORMATION </a:t>
            </a:r>
          </a:p>
          <a:p>
            <a:pPr algn="ctr"/>
            <a:r>
              <a:rPr lang="en-US" b="1" dirty="0"/>
              <a:t>&amp; CHANGE is needed</a:t>
            </a:r>
          </a:p>
        </p:txBody>
      </p:sp>
      <p:sp>
        <p:nvSpPr>
          <p:cNvPr id="3" name="Footer Placeholder 2">
            <a:extLst>
              <a:ext uri="{FF2B5EF4-FFF2-40B4-BE49-F238E27FC236}">
                <a16:creationId xmlns:a16="http://schemas.microsoft.com/office/drawing/2014/main" id="{4AE6E9E4-F601-72AB-3D50-2529D829CFF8}"/>
              </a:ext>
            </a:extLst>
          </p:cNvPr>
          <p:cNvSpPr>
            <a:spLocks noGrp="1"/>
          </p:cNvSpPr>
          <p:nvPr>
            <p:ph type="ftr" sz="quarter" idx="11"/>
          </p:nvPr>
        </p:nvSpPr>
        <p:spPr/>
        <p:txBody>
          <a:bodyPr/>
          <a:lstStyle/>
          <a:p>
            <a:r>
              <a:rPr lang="en-US"/>
              <a:t>Sosil Somokian October 2023  </a:t>
            </a:r>
          </a:p>
        </p:txBody>
      </p:sp>
      <p:sp>
        <p:nvSpPr>
          <p:cNvPr id="4" name="Slide Number Placeholder 3">
            <a:extLst>
              <a:ext uri="{FF2B5EF4-FFF2-40B4-BE49-F238E27FC236}">
                <a16:creationId xmlns:a16="http://schemas.microsoft.com/office/drawing/2014/main" id="{B156A98F-BFB0-53FC-6BD0-8F6883772D6C}"/>
              </a:ext>
            </a:extLst>
          </p:cNvPr>
          <p:cNvSpPr>
            <a:spLocks noGrp="1"/>
          </p:cNvSpPr>
          <p:nvPr>
            <p:ph type="sldNum" sz="quarter" idx="12"/>
          </p:nvPr>
        </p:nvSpPr>
        <p:spPr/>
        <p:txBody>
          <a:bodyPr/>
          <a:lstStyle/>
          <a:p>
            <a:fld id="{80046ACC-1BA4-495C-9B6F-0C736FCFDC23}" type="slidenum">
              <a:rPr lang="en-US" smtClean="0"/>
              <a:t>10</a:t>
            </a:fld>
            <a:endParaRPr lang="en-US"/>
          </a:p>
        </p:txBody>
      </p:sp>
    </p:spTree>
    <p:extLst>
      <p:ext uri="{BB962C8B-B14F-4D97-AF65-F5344CB8AC3E}">
        <p14:creationId xmlns:p14="http://schemas.microsoft.com/office/powerpoint/2010/main" val="255003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4E4FD-A420-7DBB-4264-F649E0969BA3}"/>
              </a:ext>
            </a:extLst>
          </p:cNvPr>
          <p:cNvSpPr>
            <a:spLocks noGrp="1"/>
          </p:cNvSpPr>
          <p:nvPr>
            <p:ph type="title"/>
          </p:nvPr>
        </p:nvSpPr>
        <p:spPr>
          <a:xfrm>
            <a:off x="628650" y="152400"/>
            <a:ext cx="7886700" cy="1082674"/>
          </a:xfrm>
        </p:spPr>
        <p:txBody>
          <a:bodyPr>
            <a:noAutofit/>
          </a:bodyPr>
          <a:lstStyle/>
          <a:p>
            <a:pPr algn="ctr"/>
            <a:r>
              <a:rPr kumimoji="0" lang="en-US" sz="3200" b="0" i="0" u="none" strike="noStrike" kern="1200" cap="none" spc="0" normalizeH="0" baseline="0" noProof="0" dirty="0">
                <a:ln>
                  <a:noFill/>
                </a:ln>
                <a:solidFill>
                  <a:prstClr val="black"/>
                </a:solidFill>
                <a:effectLst/>
                <a:uLnTx/>
                <a:uFillTx/>
                <a:latin typeface="Calibri"/>
                <a:ea typeface="+mj-ea"/>
                <a:cs typeface="+mj-cs"/>
              </a:rPr>
              <a:t>GCC - Literature Review (2) </a:t>
            </a:r>
            <a:br>
              <a:rPr kumimoji="0" lang="en-US" sz="3200" b="0" i="0" u="none" strike="noStrike" kern="1200" cap="none" spc="0" normalizeH="0" baseline="0" noProof="0" dirty="0">
                <a:ln>
                  <a:noFill/>
                </a:ln>
                <a:solidFill>
                  <a:prstClr val="black"/>
                </a:solidFill>
                <a:effectLst/>
                <a:uLnTx/>
                <a:uFillTx/>
                <a:latin typeface="Calibri"/>
                <a:ea typeface="+mj-ea"/>
                <a:cs typeface="+mj-cs"/>
              </a:rPr>
            </a:br>
            <a:r>
              <a:rPr lang="en-US" sz="3200" b="1" dirty="0">
                <a:highlight>
                  <a:srgbClr val="FFFF00"/>
                </a:highlight>
              </a:rPr>
              <a:t>Challenges at the Institutional level </a:t>
            </a:r>
            <a:endParaRPr lang="en-US" sz="3600" b="1" dirty="0">
              <a:highlight>
                <a:srgbClr val="FFFF00"/>
              </a:highlight>
            </a:endParaRPr>
          </a:p>
        </p:txBody>
      </p:sp>
      <p:sp>
        <p:nvSpPr>
          <p:cNvPr id="3" name="Content Placeholder 2">
            <a:extLst>
              <a:ext uri="{FF2B5EF4-FFF2-40B4-BE49-F238E27FC236}">
                <a16:creationId xmlns:a16="http://schemas.microsoft.com/office/drawing/2014/main" id="{DBD6023E-BF14-441B-FD7E-A0A500CA53DA}"/>
              </a:ext>
            </a:extLst>
          </p:cNvPr>
          <p:cNvSpPr>
            <a:spLocks noGrp="1"/>
          </p:cNvSpPr>
          <p:nvPr>
            <p:ph idx="1"/>
          </p:nvPr>
        </p:nvSpPr>
        <p:spPr>
          <a:xfrm>
            <a:off x="457200" y="1100930"/>
            <a:ext cx="8382000" cy="5528470"/>
          </a:xfrm>
        </p:spPr>
        <p:txBody>
          <a:bodyPr>
            <a:normAutofit/>
          </a:bodyPr>
          <a:lstStyle/>
          <a:p>
            <a:pPr marL="342900" marR="0" lvl="0" indent="-342900" algn="l" defTabSz="914400" rtl="0" eaLnBrk="1" fontAlgn="auto" latinLnBrk="0" hangingPunct="1">
              <a:lnSpc>
                <a:spcPct val="150000"/>
              </a:lnSpc>
              <a:spcBef>
                <a:spcPts val="0"/>
              </a:spcBef>
              <a:spcAft>
                <a:spcPts val="800"/>
              </a:spcAft>
              <a:buClrTx/>
              <a:buSzTx/>
              <a:buFont typeface="Arial" pitchFamily="34" charset="0"/>
              <a:buChar char="•"/>
              <a:tabLst/>
              <a:defRPr/>
            </a:pPr>
            <a:r>
              <a:rPr kumimoji="0" lang="en-US" sz="2200" b="1" i="0" u="none" strike="noStrike" kern="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rPr>
              <a:t>Research indicates that embedding SDGs in university curricula can produce results if an </a:t>
            </a:r>
            <a:r>
              <a:rPr kumimoji="0" lang="en-US" sz="2200" b="1" i="0" u="sng" strike="noStrike" kern="0" cap="none" spc="0" normalizeH="0" baseline="0" noProof="0" dirty="0">
                <a:ln>
                  <a:noFill/>
                </a:ln>
                <a:solidFill>
                  <a:prstClr val="black"/>
                </a:solidFill>
                <a:effectLst/>
                <a:highlight>
                  <a:srgbClr val="00FFFF"/>
                </a:highlight>
                <a:uLnTx/>
                <a:uFillTx/>
                <a:latin typeface="Calibri"/>
                <a:ea typeface="Calibri" panose="020F0502020204030204" pitchFamily="34" charset="0"/>
                <a:cs typeface="Arial" panose="020B0604020202020204" pitchFamily="34" charset="0"/>
              </a:rPr>
              <a:t>interdisciplinary approach </a:t>
            </a:r>
            <a:r>
              <a:rPr kumimoji="0" lang="en-US" sz="2200" b="1" i="0" u="none" strike="noStrike" kern="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rPr>
              <a:t>is adopted and </a:t>
            </a:r>
            <a:r>
              <a:rPr kumimoji="0" lang="en-US" sz="2200" b="1" i="0" u="sng" strike="noStrike" kern="0" cap="none" spc="0" normalizeH="0" baseline="0" noProof="0" dirty="0">
                <a:ln>
                  <a:noFill/>
                </a:ln>
                <a:solidFill>
                  <a:prstClr val="black"/>
                </a:solidFill>
                <a:effectLst/>
                <a:highlight>
                  <a:srgbClr val="FF0000"/>
                </a:highlight>
                <a:uLnTx/>
                <a:uFillTx/>
                <a:latin typeface="Calibri"/>
                <a:ea typeface="Calibri" panose="020F0502020204030204" pitchFamily="34" charset="0"/>
                <a:cs typeface="Arial" panose="020B0604020202020204" pitchFamily="34" charset="0"/>
              </a:rPr>
              <a:t>student-centered teaching-learning methods </a:t>
            </a:r>
            <a:r>
              <a:rPr kumimoji="0" lang="en-US" sz="2200" b="1" i="0" u="none" strike="noStrike" kern="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rPr>
              <a:t>are implemented</a:t>
            </a:r>
            <a:endParaRPr lang="en-US" sz="2400" b="1" kern="0" dirty="0">
              <a:effectLst/>
              <a:ea typeface="Calibri" panose="020F0502020204030204" pitchFamily="34" charset="0"/>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800"/>
              </a:spcAft>
              <a:buClrTx/>
              <a:buSzTx/>
              <a:buFont typeface="Arial" pitchFamily="34" charset="0"/>
              <a:buChar char="•"/>
              <a:tabLst/>
              <a:defRPr/>
            </a:pPr>
            <a:r>
              <a:rPr lang="en-US" sz="2400" b="1" kern="0" dirty="0">
                <a:effectLst/>
                <a:ea typeface="Calibri" panose="020F0502020204030204" pitchFamily="34" charset="0"/>
                <a:cs typeface="Arial" panose="020B0604020202020204" pitchFamily="34" charset="0"/>
              </a:rPr>
              <a:t>Universities in the Arab world are facing considerable challenges in delivering education for sustainable development (ESD). As they </a:t>
            </a:r>
            <a:r>
              <a:rPr kumimoji="0" lang="en-US" sz="2400" b="1" i="0" u="none" strike="noStrike" kern="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rPr>
              <a:t>often </a:t>
            </a:r>
            <a:r>
              <a:rPr kumimoji="0" lang="en-US" sz="2400" b="1" i="0" u="sng" strike="noStrike" kern="0" cap="none" spc="0" normalizeH="0" baseline="0" noProof="0" dirty="0">
                <a:ln>
                  <a:noFill/>
                </a:ln>
                <a:solidFill>
                  <a:srgbClr val="0070C0"/>
                </a:solidFill>
                <a:effectLst/>
                <a:uLnTx/>
                <a:uFillTx/>
                <a:latin typeface="Calibri"/>
                <a:ea typeface="Calibri" panose="020F0502020204030204" pitchFamily="34" charset="0"/>
                <a:cs typeface="Arial" panose="020B0604020202020204" pitchFamily="34" charset="0"/>
              </a:rPr>
              <a:t>lack the infrastructure to deliver interdisciplinary programs</a:t>
            </a:r>
            <a:r>
              <a:rPr kumimoji="0" lang="en-US" sz="2400" b="1" i="0" u="sng" strike="noStrike" kern="0" cap="none" spc="0" normalizeH="0" baseline="0" noProof="0" dirty="0">
                <a:ln>
                  <a:noFill/>
                </a:ln>
                <a:solidFill>
                  <a:srgbClr val="FF0000"/>
                </a:solidFill>
                <a:effectLst/>
                <a:uLnTx/>
                <a:uFillTx/>
                <a:latin typeface="Calibri"/>
                <a:ea typeface="Calibri" panose="020F0502020204030204" pitchFamily="34" charset="0"/>
                <a:cs typeface="Arial" panose="020B0604020202020204" pitchFamily="34" charset="0"/>
              </a:rPr>
              <a:t> and </a:t>
            </a:r>
            <a:r>
              <a:rPr kumimoji="0" lang="en-US" sz="2400" b="1" i="0" u="sng" strike="noStrike" kern="0" cap="none" spc="0" normalizeH="0" baseline="0" noProof="0" dirty="0">
                <a:ln>
                  <a:noFill/>
                </a:ln>
                <a:solidFill>
                  <a:srgbClr val="7030A0"/>
                </a:solidFill>
                <a:effectLst/>
                <a:highlight>
                  <a:srgbClr val="EDA9DE"/>
                </a:highlight>
                <a:uLnTx/>
                <a:uFillTx/>
                <a:latin typeface="Calibri"/>
                <a:ea typeface="Calibri" panose="020F0502020204030204" pitchFamily="34" charset="0"/>
                <a:cs typeface="Arial" panose="020B0604020202020204" pitchFamily="34" charset="0"/>
              </a:rPr>
              <a:t>the agility to move from traditional to </a:t>
            </a:r>
            <a:r>
              <a:rPr kumimoji="0" lang="en-US" sz="2800" b="1" i="1" u="sng" strike="noStrike" kern="0" cap="none" spc="0" normalizeH="0" baseline="0" noProof="0" dirty="0">
                <a:ln>
                  <a:noFill/>
                </a:ln>
                <a:solidFill>
                  <a:srgbClr val="7030A0"/>
                </a:solidFill>
                <a:effectLst/>
                <a:highlight>
                  <a:srgbClr val="EDA9DE"/>
                </a:highlight>
                <a:uLnTx/>
                <a:uFillTx/>
                <a:latin typeface="Calibri"/>
                <a:ea typeface="Calibri" panose="020F0502020204030204" pitchFamily="34" charset="0"/>
                <a:cs typeface="Arial" panose="020B0604020202020204" pitchFamily="34" charset="0"/>
              </a:rPr>
              <a:t>student-centered problem-oriented </a:t>
            </a:r>
            <a:r>
              <a:rPr kumimoji="0" lang="en-US" sz="2400" b="1" i="0" u="sng" strike="noStrike" kern="0" cap="none" spc="0" normalizeH="0" baseline="0" noProof="0" dirty="0">
                <a:ln>
                  <a:noFill/>
                </a:ln>
                <a:solidFill>
                  <a:srgbClr val="7030A0"/>
                </a:solidFill>
                <a:effectLst/>
                <a:highlight>
                  <a:srgbClr val="EDA9DE"/>
                </a:highlight>
                <a:uLnTx/>
                <a:uFillTx/>
                <a:latin typeface="Calibri"/>
                <a:ea typeface="Calibri" panose="020F0502020204030204" pitchFamily="34" charset="0"/>
                <a:cs typeface="Arial" panose="020B0604020202020204" pitchFamily="34" charset="0"/>
              </a:rPr>
              <a:t>learning methods. </a:t>
            </a:r>
            <a:endParaRPr kumimoji="0" lang="en-US" sz="2000" b="1" i="0" u="sng" strike="noStrike" kern="100" cap="none" spc="0" normalizeH="0" baseline="0" noProof="0" dirty="0">
              <a:ln>
                <a:noFill/>
              </a:ln>
              <a:solidFill>
                <a:srgbClr val="7030A0"/>
              </a:solidFill>
              <a:effectLst/>
              <a:highlight>
                <a:srgbClr val="EDA9DE"/>
              </a:highlight>
              <a:uLnTx/>
              <a:uFillTx/>
              <a:latin typeface="Calibri"/>
              <a:ea typeface="Calibri" panose="020F0502020204030204" pitchFamily="34" charset="0"/>
              <a:cs typeface="Arial" panose="020B0604020202020204" pitchFamily="34" charset="0"/>
            </a:endParaRPr>
          </a:p>
          <a:p>
            <a:pPr>
              <a:lnSpc>
                <a:spcPct val="150000"/>
              </a:lnSpc>
              <a:spcBef>
                <a:spcPts val="0"/>
              </a:spcBef>
              <a:spcAft>
                <a:spcPts val="800"/>
              </a:spcAft>
            </a:pPr>
            <a:endParaRPr lang="en-US" sz="2400" b="1" u="sng" kern="0" dirty="0">
              <a:effectLst/>
              <a:ea typeface="Calibri" panose="020F050202020403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BA82C3A-BD19-2483-3EF2-4BD1BB54AF5A}"/>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3743BF1F-35CE-A614-62C1-2BC141E1CC54}"/>
              </a:ext>
            </a:extLst>
          </p:cNvPr>
          <p:cNvSpPr>
            <a:spLocks noGrp="1"/>
          </p:cNvSpPr>
          <p:nvPr>
            <p:ph type="sldNum" sz="quarter" idx="12"/>
          </p:nvPr>
        </p:nvSpPr>
        <p:spPr/>
        <p:txBody>
          <a:bodyPr/>
          <a:lstStyle/>
          <a:p>
            <a:fld id="{80046ACC-1BA4-495C-9B6F-0C736FCFDC23}" type="slidenum">
              <a:rPr lang="en-US" smtClean="0"/>
              <a:t>11</a:t>
            </a:fld>
            <a:endParaRPr lang="en-US"/>
          </a:p>
        </p:txBody>
      </p:sp>
    </p:spTree>
    <p:extLst>
      <p:ext uri="{BB962C8B-B14F-4D97-AF65-F5344CB8AC3E}">
        <p14:creationId xmlns:p14="http://schemas.microsoft.com/office/powerpoint/2010/main" val="1997992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D8407A1-8A23-EE16-4807-9E6D59065D1A}"/>
              </a:ext>
            </a:extLst>
          </p:cNvPr>
          <p:cNvPicPr>
            <a:picLocks noGrp="1" noChangeAspect="1"/>
          </p:cNvPicPr>
          <p:nvPr>
            <p:ph idx="4294967295"/>
          </p:nvPr>
        </p:nvPicPr>
        <p:blipFill>
          <a:blip r:embed="rId2"/>
          <a:stretch>
            <a:fillRect/>
          </a:stretch>
        </p:blipFill>
        <p:spPr>
          <a:xfrm>
            <a:off x="1433143" y="356258"/>
            <a:ext cx="8534400" cy="1681163"/>
          </a:xfrm>
          <a:prstGeom prst="rect">
            <a:avLst/>
          </a:prstGeom>
        </p:spPr>
      </p:pic>
      <p:sp>
        <p:nvSpPr>
          <p:cNvPr id="6" name="TextBox 5">
            <a:extLst>
              <a:ext uri="{FF2B5EF4-FFF2-40B4-BE49-F238E27FC236}">
                <a16:creationId xmlns:a16="http://schemas.microsoft.com/office/drawing/2014/main" id="{8B435E58-B072-8049-FDC0-47F6490C5014}"/>
              </a:ext>
            </a:extLst>
          </p:cNvPr>
          <p:cNvSpPr txBox="1"/>
          <p:nvPr/>
        </p:nvSpPr>
        <p:spPr>
          <a:xfrm>
            <a:off x="609601" y="2399437"/>
            <a:ext cx="7962898"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highlight>
                  <a:srgbClr val="CCFFCC"/>
                </a:highlight>
                <a:uLnTx/>
                <a:uFillTx/>
                <a:latin typeface="Calibri"/>
                <a:ea typeface="+mn-ea"/>
                <a:cs typeface="+mn-cs"/>
              </a:rPr>
              <a:t>Mastery level knowhow in taking interdisciplinary approach to curriculum development in ESP</a:t>
            </a:r>
          </a:p>
        </p:txBody>
      </p:sp>
      <p:sp>
        <p:nvSpPr>
          <p:cNvPr id="8" name="TextBox 7">
            <a:extLst>
              <a:ext uri="{FF2B5EF4-FFF2-40B4-BE49-F238E27FC236}">
                <a16:creationId xmlns:a16="http://schemas.microsoft.com/office/drawing/2014/main" id="{19E03D71-1F6E-9AA2-FB53-12114C8AD791}"/>
              </a:ext>
            </a:extLst>
          </p:cNvPr>
          <p:cNvSpPr txBox="1"/>
          <p:nvPr/>
        </p:nvSpPr>
        <p:spPr>
          <a:xfrm>
            <a:off x="886836" y="4946887"/>
            <a:ext cx="8039099" cy="1323439"/>
          </a:xfrm>
          <a:prstGeom prst="rect">
            <a:avLst/>
          </a:prstGeom>
          <a:noFill/>
        </p:spPr>
        <p:txBody>
          <a:bodyPr wrap="square">
            <a:spAutoFit/>
          </a:bodyPr>
          <a:lstStyle/>
          <a:p>
            <a:pPr lvl="0">
              <a:lnSpc>
                <a:spcPct val="100000"/>
              </a:lnSpc>
            </a:pPr>
            <a:r>
              <a:rPr lang="en-US" sz="4000" b="1" dirty="0">
                <a:solidFill>
                  <a:srgbClr val="7030A0"/>
                </a:solidFill>
                <a:highlight>
                  <a:srgbClr val="EDA9DE"/>
                </a:highlight>
              </a:rPr>
              <a:t>P</a:t>
            </a:r>
            <a:r>
              <a:rPr lang="en-US" sz="4000" b="1" i="0" u="none" baseline="0" dirty="0">
                <a:solidFill>
                  <a:srgbClr val="7030A0"/>
                </a:solidFill>
                <a:highlight>
                  <a:srgbClr val="EDA9DE"/>
                </a:highlight>
              </a:rPr>
              <a:t>edagogical agility in delivery of interdisciplinary curricula is essential  </a:t>
            </a:r>
            <a:endParaRPr lang="en-US" sz="4000" b="1" dirty="0">
              <a:solidFill>
                <a:srgbClr val="7030A0"/>
              </a:solidFill>
              <a:highlight>
                <a:srgbClr val="EDA9DE"/>
              </a:highlight>
            </a:endParaRPr>
          </a:p>
        </p:txBody>
      </p:sp>
      <p:pic>
        <p:nvPicPr>
          <p:cNvPr id="10" name="Graphic 9" descr="Artificial Intelligence outline">
            <a:extLst>
              <a:ext uri="{FF2B5EF4-FFF2-40B4-BE49-F238E27FC236}">
                <a16:creationId xmlns:a16="http://schemas.microsoft.com/office/drawing/2014/main" id="{4F9F8A2D-F14B-0F15-99E1-FE7513405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4800" y="356258"/>
            <a:ext cx="1305938" cy="1305938"/>
          </a:xfrm>
          <a:prstGeom prst="rect">
            <a:avLst/>
          </a:prstGeom>
        </p:spPr>
      </p:pic>
      <p:pic>
        <p:nvPicPr>
          <p:cNvPr id="14" name="Graphic 13" descr="User network outline">
            <a:extLst>
              <a:ext uri="{FF2B5EF4-FFF2-40B4-BE49-F238E27FC236}">
                <a16:creationId xmlns:a16="http://schemas.microsoft.com/office/drawing/2014/main" id="{12AB3C62-4E8B-49E1-6869-59F826E42B3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66562" y="1649544"/>
            <a:ext cx="1305937" cy="1305937"/>
          </a:xfrm>
          <a:prstGeom prst="rect">
            <a:avLst/>
          </a:prstGeom>
        </p:spPr>
      </p:pic>
      <p:pic>
        <p:nvPicPr>
          <p:cNvPr id="16" name="Graphic 15" descr="Anger Symbol with solid fill">
            <a:extLst>
              <a:ext uri="{FF2B5EF4-FFF2-40B4-BE49-F238E27FC236}">
                <a16:creationId xmlns:a16="http://schemas.microsoft.com/office/drawing/2014/main" id="{75448E46-EC71-F6AA-BE36-9D0D8F2CC8D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43400" y="3727021"/>
            <a:ext cx="1356943" cy="1356943"/>
          </a:xfrm>
          <a:prstGeom prst="rect">
            <a:avLst/>
          </a:prstGeom>
        </p:spPr>
      </p:pic>
      <p:sp>
        <p:nvSpPr>
          <p:cNvPr id="2" name="Footer Placeholder 1">
            <a:extLst>
              <a:ext uri="{FF2B5EF4-FFF2-40B4-BE49-F238E27FC236}">
                <a16:creationId xmlns:a16="http://schemas.microsoft.com/office/drawing/2014/main" id="{DE7BFE6B-D938-A9B1-A8B8-639C26C46286}"/>
              </a:ext>
            </a:extLst>
          </p:cNvPr>
          <p:cNvSpPr>
            <a:spLocks noGrp="1"/>
          </p:cNvSpPr>
          <p:nvPr>
            <p:ph type="ftr" sz="quarter" idx="11"/>
          </p:nvPr>
        </p:nvSpPr>
        <p:spPr/>
        <p:txBody>
          <a:bodyPr/>
          <a:lstStyle/>
          <a:p>
            <a:r>
              <a:rPr lang="en-US"/>
              <a:t>Sosil Somokian October 2023  </a:t>
            </a:r>
          </a:p>
        </p:txBody>
      </p:sp>
      <p:sp>
        <p:nvSpPr>
          <p:cNvPr id="3" name="Slide Number Placeholder 2">
            <a:extLst>
              <a:ext uri="{FF2B5EF4-FFF2-40B4-BE49-F238E27FC236}">
                <a16:creationId xmlns:a16="http://schemas.microsoft.com/office/drawing/2014/main" id="{45C516CB-A5F0-510F-5A92-5BE4DE26B393}"/>
              </a:ext>
            </a:extLst>
          </p:cNvPr>
          <p:cNvSpPr>
            <a:spLocks noGrp="1"/>
          </p:cNvSpPr>
          <p:nvPr>
            <p:ph type="sldNum" sz="quarter" idx="12"/>
          </p:nvPr>
        </p:nvSpPr>
        <p:spPr/>
        <p:txBody>
          <a:bodyPr/>
          <a:lstStyle/>
          <a:p>
            <a:fld id="{80046ACC-1BA4-495C-9B6F-0C736FCFDC23}" type="slidenum">
              <a:rPr lang="en-US" smtClean="0"/>
              <a:t>12</a:t>
            </a:fld>
            <a:endParaRPr lang="en-US"/>
          </a:p>
        </p:txBody>
      </p:sp>
    </p:spTree>
    <p:extLst>
      <p:ext uri="{BB962C8B-B14F-4D97-AF65-F5344CB8AC3E}">
        <p14:creationId xmlns:p14="http://schemas.microsoft.com/office/powerpoint/2010/main" val="5193230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2E2F4-2CA9-F06A-73FF-C5B093AA26DC}"/>
              </a:ext>
            </a:extLst>
          </p:cNvPr>
          <p:cNvSpPr>
            <a:spLocks noGrp="1"/>
          </p:cNvSpPr>
          <p:nvPr>
            <p:ph type="title"/>
          </p:nvPr>
        </p:nvSpPr>
        <p:spPr>
          <a:xfrm>
            <a:off x="432581" y="310123"/>
            <a:ext cx="8229600" cy="855895"/>
          </a:xfrm>
        </p:spPr>
        <p:txBody>
          <a:bodyPr>
            <a:normAutofit fontScale="90000"/>
          </a:bodyPr>
          <a:lstStyle/>
          <a:p>
            <a:r>
              <a:rPr kumimoji="0" lang="en-US" sz="3200" b="0" i="0" u="none" strike="noStrike" kern="1200" cap="none" spc="0" normalizeH="0" baseline="0" noProof="0" dirty="0">
                <a:ln>
                  <a:noFill/>
                </a:ln>
                <a:solidFill>
                  <a:prstClr val="black"/>
                </a:solidFill>
                <a:effectLst/>
                <a:uLnTx/>
                <a:uFillTx/>
                <a:latin typeface="Calibri"/>
                <a:ea typeface="+mj-ea"/>
                <a:cs typeface="+mj-cs"/>
              </a:rPr>
              <a:t>GCC Literature Review (3)</a:t>
            </a:r>
            <a:br>
              <a:rPr kumimoji="0" lang="en-US" sz="3200" b="0" i="0" u="none" strike="noStrike" kern="1200" cap="none" spc="0" normalizeH="0" baseline="0" noProof="0" dirty="0">
                <a:ln>
                  <a:noFill/>
                </a:ln>
                <a:solidFill>
                  <a:prstClr val="black"/>
                </a:solidFill>
                <a:effectLst/>
                <a:uLnTx/>
                <a:uFillTx/>
                <a:latin typeface="Calibri"/>
                <a:ea typeface="+mj-ea"/>
                <a:cs typeface="+mj-cs"/>
              </a:rPr>
            </a:br>
            <a:endParaRPr lang="en-US" dirty="0"/>
          </a:p>
        </p:txBody>
      </p:sp>
      <p:sp>
        <p:nvSpPr>
          <p:cNvPr id="3" name="Content Placeholder 2">
            <a:extLst>
              <a:ext uri="{FF2B5EF4-FFF2-40B4-BE49-F238E27FC236}">
                <a16:creationId xmlns:a16="http://schemas.microsoft.com/office/drawing/2014/main" id="{0F11A1A4-CF9D-838F-3B4E-8E17C0C3D98B}"/>
              </a:ext>
            </a:extLst>
          </p:cNvPr>
          <p:cNvSpPr>
            <a:spLocks noGrp="1"/>
          </p:cNvSpPr>
          <p:nvPr>
            <p:ph idx="1"/>
          </p:nvPr>
        </p:nvSpPr>
        <p:spPr>
          <a:xfrm>
            <a:off x="404446" y="990600"/>
            <a:ext cx="8229600" cy="5417344"/>
          </a:xfrm>
        </p:spPr>
        <p:txBody>
          <a:bodyPr>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a:ln>
                  <a:noFill/>
                </a:ln>
                <a:solidFill>
                  <a:schemeClr val="accent6">
                    <a:lumMod val="75000"/>
                  </a:schemeClr>
                </a:solidFill>
                <a:effectLst/>
                <a:uLnTx/>
                <a:uFillTx/>
                <a:ea typeface="+mn-ea"/>
                <a:cs typeface="+mn-cs"/>
              </a:rPr>
              <a:t>Recommendations:</a:t>
            </a:r>
          </a:p>
          <a:p>
            <a:pPr>
              <a:defRPr/>
            </a:pPr>
            <a:r>
              <a:rPr kumimoji="0" lang="en-US" sz="2400" b="0" i="0" u="none" strike="noStrike" kern="1200" cap="none" spc="0" normalizeH="0" baseline="0" noProof="0" dirty="0">
                <a:ln>
                  <a:noFill/>
                </a:ln>
                <a:solidFill>
                  <a:srgbClr val="374151"/>
                </a:solidFill>
                <a:effectLst/>
                <a:uLnTx/>
                <a:uFillTx/>
                <a:ea typeface="+mn-ea"/>
                <a:cs typeface="+mn-cs"/>
              </a:rPr>
              <a:t>Higher education institutions in the GCC region should adopt a holistic approach to (ESD) and embed the Sustainable Development Goals (SDGs) into their courses.</a:t>
            </a:r>
          </a:p>
          <a:p>
            <a:pPr>
              <a:defRPr/>
            </a:pPr>
            <a:r>
              <a:rPr kumimoji="0" lang="en-US" sz="2400" b="0" i="0" u="none" strike="noStrike" kern="1200" cap="none" spc="0" normalizeH="0" baseline="0" noProof="0" dirty="0">
                <a:ln>
                  <a:noFill/>
                </a:ln>
                <a:solidFill>
                  <a:srgbClr val="374151"/>
                </a:solidFill>
                <a:effectLst/>
                <a:uLnTx/>
                <a:uFillTx/>
                <a:ea typeface="+mn-ea"/>
                <a:cs typeface="+mn-cs"/>
              </a:rPr>
              <a:t>PBL can be a valuable method for delivering sustainability education and developing </a:t>
            </a:r>
            <a:r>
              <a:rPr lang="en-US" sz="2400" dirty="0">
                <a:solidFill>
                  <a:srgbClr val="374151"/>
                </a:solidFill>
              </a:rPr>
              <a:t>the needed</a:t>
            </a:r>
            <a:r>
              <a:rPr kumimoji="0" lang="en-US" sz="2400" b="0" i="0" u="none" strike="noStrike" kern="1200" cap="none" spc="0" normalizeH="0" baseline="0" noProof="0" dirty="0">
                <a:ln>
                  <a:noFill/>
                </a:ln>
                <a:solidFill>
                  <a:srgbClr val="374151"/>
                </a:solidFill>
                <a:effectLst/>
                <a:uLnTx/>
                <a:uFillTx/>
                <a:ea typeface="+mn-ea"/>
                <a:cs typeface="+mn-cs"/>
              </a:rPr>
              <a:t> competencies</a:t>
            </a:r>
          </a:p>
          <a:p>
            <a:pPr>
              <a:defRPr/>
            </a:pPr>
            <a:r>
              <a:rPr kumimoji="0" lang="en-US" sz="2400" b="0" i="0" u="none" strike="noStrike" kern="1200" cap="none" spc="0" normalizeH="0" baseline="0" noProof="0" dirty="0">
                <a:ln>
                  <a:noFill/>
                </a:ln>
                <a:solidFill>
                  <a:srgbClr val="374151"/>
                </a:solidFill>
                <a:effectLst/>
                <a:uLnTx/>
                <a:uFillTx/>
                <a:ea typeface="+mn-ea"/>
                <a:cs typeface="+mn-cs"/>
              </a:rPr>
              <a:t>Efforts should focus on increasing knowledge and awareness of sustainability issues</a:t>
            </a:r>
            <a:r>
              <a:rPr lang="en-US" sz="2400" dirty="0">
                <a:solidFill>
                  <a:srgbClr val="374151"/>
                </a:solidFill>
              </a:rPr>
              <a:t>  in all areas of the curriculum</a:t>
            </a:r>
            <a:r>
              <a:rPr kumimoji="0" lang="en-US" sz="2400" b="0" i="0" u="none" strike="noStrike" kern="1200" cap="none" spc="0" normalizeH="0" baseline="0" noProof="0" dirty="0">
                <a:ln>
                  <a:noFill/>
                </a:ln>
                <a:solidFill>
                  <a:srgbClr val="374151"/>
                </a:solidFill>
                <a:effectLst/>
                <a:uLnTx/>
                <a:uFillTx/>
                <a:ea typeface="+mn-ea"/>
                <a:cs typeface="+mn-cs"/>
              </a:rPr>
              <a:t>, and promoting student participation in sustainable practices.</a:t>
            </a:r>
          </a:p>
          <a:p>
            <a:pPr>
              <a:defRPr/>
            </a:pPr>
            <a:r>
              <a:rPr kumimoji="0" lang="en-US" sz="2400" b="0" i="0" u="none" strike="noStrike" kern="1200" cap="none" spc="0" normalizeH="0" baseline="0" noProof="0" dirty="0">
                <a:ln>
                  <a:noFill/>
                </a:ln>
                <a:solidFill>
                  <a:srgbClr val="374151"/>
                </a:solidFill>
                <a:effectLst/>
                <a:uLnTx/>
                <a:uFillTx/>
                <a:ea typeface="+mn-ea"/>
                <a:cs typeface="+mn-cs"/>
              </a:rPr>
              <a:t>Universities should collaborate with stakeholders, devise policies, and implement sustainability measures to achieve </a:t>
            </a:r>
            <a:r>
              <a:rPr lang="en-US" sz="2400" dirty="0">
                <a:solidFill>
                  <a:srgbClr val="374151"/>
                </a:solidFill>
              </a:rPr>
              <a:t>SD</a:t>
            </a:r>
            <a:r>
              <a:rPr kumimoji="0" lang="en-US" sz="2400" b="0" i="0" u="none" strike="noStrike" kern="1200" cap="none" spc="0" normalizeH="0" baseline="0" noProof="0" dirty="0">
                <a:ln>
                  <a:noFill/>
                </a:ln>
                <a:solidFill>
                  <a:srgbClr val="374151"/>
                </a:solidFill>
                <a:effectLst/>
                <a:uLnTx/>
                <a:uFillTx/>
                <a:ea typeface="+mn-ea"/>
                <a:cs typeface="+mn-cs"/>
              </a:rPr>
              <a:t> on campus and in the wider community.</a:t>
            </a:r>
          </a:p>
          <a:p>
            <a:endParaRPr lang="en-US" dirty="0"/>
          </a:p>
        </p:txBody>
      </p:sp>
      <p:sp>
        <p:nvSpPr>
          <p:cNvPr id="4" name="Footer Placeholder 3">
            <a:extLst>
              <a:ext uri="{FF2B5EF4-FFF2-40B4-BE49-F238E27FC236}">
                <a16:creationId xmlns:a16="http://schemas.microsoft.com/office/drawing/2014/main" id="{5666FF5B-5E47-23D1-CD06-682A7E9B2358}"/>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A76589BE-0F01-713F-452B-86537ADC57AE}"/>
              </a:ext>
            </a:extLst>
          </p:cNvPr>
          <p:cNvSpPr>
            <a:spLocks noGrp="1"/>
          </p:cNvSpPr>
          <p:nvPr>
            <p:ph type="sldNum" sz="quarter" idx="12"/>
          </p:nvPr>
        </p:nvSpPr>
        <p:spPr/>
        <p:txBody>
          <a:bodyPr/>
          <a:lstStyle/>
          <a:p>
            <a:fld id="{80046ACC-1BA4-495C-9B6F-0C736FCFDC23}" type="slidenum">
              <a:rPr lang="en-US" smtClean="0"/>
              <a:t>13</a:t>
            </a:fld>
            <a:endParaRPr lang="en-US"/>
          </a:p>
        </p:txBody>
      </p:sp>
    </p:spTree>
    <p:extLst>
      <p:ext uri="{BB962C8B-B14F-4D97-AF65-F5344CB8AC3E}">
        <p14:creationId xmlns:p14="http://schemas.microsoft.com/office/powerpoint/2010/main" val="1606903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E431D-B0E0-C4CC-E32D-D989B9BFCA8A}"/>
              </a:ext>
            </a:extLst>
          </p:cNvPr>
          <p:cNvSpPr>
            <a:spLocks noGrp="1"/>
          </p:cNvSpPr>
          <p:nvPr>
            <p:ph type="title"/>
          </p:nvPr>
        </p:nvSpPr>
        <p:spPr>
          <a:xfrm>
            <a:off x="552450" y="274637"/>
            <a:ext cx="8134350" cy="1325563"/>
          </a:xfrm>
        </p:spPr>
        <p:txBody>
          <a:bodyPr>
            <a:normAutofit fontScale="90000"/>
          </a:bodyPr>
          <a:lstStyle/>
          <a:p>
            <a:r>
              <a:rPr kumimoji="0" lang="en-US" sz="2900" b="0" i="0" u="none" strike="noStrike" kern="1200" cap="none" spc="0" normalizeH="0" baseline="0" noProof="0" dirty="0">
                <a:ln>
                  <a:noFill/>
                </a:ln>
                <a:solidFill>
                  <a:prstClr val="black"/>
                </a:solidFill>
                <a:effectLst/>
                <a:uLnTx/>
                <a:uFillTx/>
                <a:latin typeface="Calibri"/>
                <a:ea typeface="+mj-ea"/>
                <a:cs typeface="+mj-cs"/>
              </a:rPr>
              <a:t>GCC Literature Review (4)</a:t>
            </a:r>
            <a:br>
              <a:rPr kumimoji="0" lang="en-US" sz="2900" b="0" i="0" u="none" strike="noStrike" kern="1200" cap="none" spc="0" normalizeH="0" baseline="0" noProof="0" dirty="0">
                <a:ln>
                  <a:noFill/>
                </a:ln>
                <a:solidFill>
                  <a:prstClr val="black"/>
                </a:solidFill>
                <a:effectLst/>
                <a:uLnTx/>
                <a:uFillTx/>
                <a:latin typeface="Calibri"/>
                <a:ea typeface="+mj-ea"/>
                <a:cs typeface="+mj-cs"/>
              </a:rPr>
            </a:br>
            <a:br>
              <a:rPr kumimoji="0" lang="en-US" sz="2900" b="0" i="0" u="none" strike="noStrike" kern="1200" cap="none" spc="0" normalizeH="0" baseline="0" noProof="0" dirty="0">
                <a:ln>
                  <a:noFill/>
                </a:ln>
                <a:solidFill>
                  <a:prstClr val="black"/>
                </a:solidFill>
                <a:effectLst/>
                <a:uLnTx/>
                <a:uFillTx/>
                <a:latin typeface="Calibri"/>
                <a:ea typeface="+mj-ea"/>
                <a:cs typeface="+mj-cs"/>
              </a:rPr>
            </a:br>
            <a:r>
              <a:rPr lang="en-US" sz="2700" kern="0" dirty="0">
                <a:solidFill>
                  <a:prstClr val="black"/>
                </a:solidFill>
                <a:highlight>
                  <a:srgbClr val="FFFF00"/>
                </a:highlight>
                <a:latin typeface="Times New Roman" panose="02020603050405020304" pitchFamily="18" charset="0"/>
                <a:ea typeface="Calibri" panose="020F0502020204030204" pitchFamily="34" charset="0"/>
                <a:cs typeface="Arial" panose="020B0604020202020204" pitchFamily="34" charset="0"/>
              </a:rPr>
              <a:t>A </a:t>
            </a:r>
            <a:r>
              <a:rPr kumimoji="0" lang="en-US" sz="2700" b="0" i="0" u="none" strike="noStrike" kern="0" cap="none" spc="0" normalizeH="0" baseline="0" noProof="0" dirty="0">
                <a:ln>
                  <a:noFill/>
                </a:ln>
                <a:solidFill>
                  <a:prstClr val="black"/>
                </a:solidFill>
                <a:effectLst/>
                <a:highlight>
                  <a:srgbClr val="FFFF00"/>
                </a:highlight>
                <a:uLnTx/>
                <a:uFillTx/>
                <a:latin typeface="Times New Roman" panose="02020603050405020304" pitchFamily="18" charset="0"/>
                <a:ea typeface="Calibri" panose="020F0502020204030204" pitchFamily="34" charset="0"/>
                <a:cs typeface="Arial" panose="020B0604020202020204" pitchFamily="34" charset="0"/>
              </a:rPr>
              <a:t>capacity-building and knowledge-sharing model through academic centers</a:t>
            </a:r>
            <a:endParaRPr lang="en-US" dirty="0">
              <a:highlight>
                <a:srgbClr val="FFFF00"/>
              </a:highlight>
            </a:endParaRPr>
          </a:p>
        </p:txBody>
      </p:sp>
      <p:sp>
        <p:nvSpPr>
          <p:cNvPr id="6" name="Content Placeholder 5">
            <a:extLst>
              <a:ext uri="{FF2B5EF4-FFF2-40B4-BE49-F238E27FC236}">
                <a16:creationId xmlns:a16="http://schemas.microsoft.com/office/drawing/2014/main" id="{86968E25-5660-046A-4046-23116F3C768D}"/>
              </a:ext>
            </a:extLst>
          </p:cNvPr>
          <p:cNvSpPr>
            <a:spLocks noGrp="1"/>
          </p:cNvSpPr>
          <p:nvPr>
            <p:ph idx="1"/>
          </p:nvPr>
        </p:nvSpPr>
        <p:spPr>
          <a:xfrm>
            <a:off x="457200" y="2209800"/>
            <a:ext cx="8229600" cy="4525963"/>
          </a:xfrm>
        </p:spPr>
        <p:txBody>
          <a:bodyPr>
            <a:normAutofit fontScale="85000" lnSpcReduction="20000"/>
          </a:bodyPr>
          <a:lstStyle/>
          <a:p>
            <a:pPr marL="457200" marR="0" indent="-457200">
              <a:lnSpc>
                <a:spcPct val="150000"/>
              </a:lnSpc>
              <a:spcBef>
                <a:spcPts val="0"/>
              </a:spcBef>
              <a:spcAft>
                <a:spcPts val="800"/>
              </a:spcAft>
              <a:buAutoNum type="arabicPeriod"/>
            </a:pPr>
            <a:r>
              <a:rPr lang="en-US" sz="2400" kern="0" dirty="0">
                <a:latin typeface="Times New Roman" panose="02020603050405020304" pitchFamily="18" charset="0"/>
                <a:ea typeface="Calibri" panose="020F0502020204030204" pitchFamily="34" charset="0"/>
                <a:cs typeface="Arial" panose="020B0604020202020204" pitchFamily="34" charset="0"/>
              </a:rPr>
              <a:t>E</a:t>
            </a:r>
            <a:r>
              <a:rPr lang="en-US" sz="2400" kern="0" dirty="0">
                <a:effectLst/>
                <a:latin typeface="Times New Roman" panose="02020603050405020304" pitchFamily="18" charset="0"/>
                <a:ea typeface="Calibri" panose="020F0502020204030204" pitchFamily="34" charset="0"/>
                <a:cs typeface="Arial" panose="020B0604020202020204" pitchFamily="34" charset="0"/>
              </a:rPr>
              <a:t>ducators receive training on data management, data sharing, and open-access publishing</a:t>
            </a:r>
          </a:p>
          <a:p>
            <a:pPr marL="457200" marR="0" indent="-457200">
              <a:lnSpc>
                <a:spcPct val="150000"/>
              </a:lnSpc>
              <a:spcBef>
                <a:spcPts val="0"/>
              </a:spcBef>
              <a:spcAft>
                <a:spcPts val="800"/>
              </a:spcAft>
              <a:buAutoNum type="arabicPeriod"/>
            </a:pPr>
            <a:r>
              <a:rPr lang="en-US" sz="2400" kern="0" dirty="0">
                <a:effectLst/>
                <a:latin typeface="Times New Roman" panose="02020603050405020304" pitchFamily="18" charset="0"/>
                <a:ea typeface="Calibri" panose="020F0502020204030204" pitchFamily="34" charset="0"/>
                <a:cs typeface="Arial" panose="020B0604020202020204" pitchFamily="34" charset="0"/>
              </a:rPr>
              <a:t>Educators successfully collaborate with international organizations and HEIs for expertise and resources.</a:t>
            </a:r>
          </a:p>
          <a:p>
            <a:pPr marL="457200" marR="0" indent="-457200">
              <a:lnSpc>
                <a:spcPct val="150000"/>
              </a:lnSpc>
              <a:spcBef>
                <a:spcPts val="0"/>
              </a:spcBef>
              <a:spcAft>
                <a:spcPts val="800"/>
              </a:spcAft>
              <a:buAutoNum type="arabicPeriod"/>
            </a:pPr>
            <a:r>
              <a:rPr lang="en-US" sz="2400" kern="0" dirty="0">
                <a:latin typeface="Times New Roman" panose="02020603050405020304" pitchFamily="18" charset="0"/>
                <a:ea typeface="Calibri" panose="020F0502020204030204" pitchFamily="34" charset="0"/>
                <a:cs typeface="Arial" panose="020B0604020202020204" pitchFamily="34" charset="0"/>
              </a:rPr>
              <a:t>I</a:t>
            </a:r>
            <a:r>
              <a:rPr lang="en-US" sz="2400" kern="0" dirty="0">
                <a:effectLst/>
                <a:latin typeface="Times New Roman" panose="02020603050405020304" pitchFamily="18" charset="0"/>
                <a:ea typeface="Calibri" panose="020F0502020204030204" pitchFamily="34" charset="0"/>
                <a:cs typeface="Arial" panose="020B0604020202020204" pitchFamily="34" charset="0"/>
              </a:rPr>
              <a:t>nstitutional repositories and data-sharing platforms are created to help educators, researchers, institutions, policymakers and  funding agencies collaborate in reinforcing a culture of open science, open-access publishing, and knowledge sharing</a:t>
            </a:r>
            <a:endParaRPr lang="en-US" sz="2400" kern="0" dirty="0">
              <a:latin typeface="Times New Roman" panose="02020603050405020304" pitchFamily="18" charset="0"/>
              <a:ea typeface="Calibri" panose="020F0502020204030204" pitchFamily="34" charset="0"/>
              <a:cs typeface="Arial" panose="020B0604020202020204" pitchFamily="34" charset="0"/>
            </a:endParaRPr>
          </a:p>
          <a:p>
            <a:pPr marL="457200" marR="0" indent="-457200">
              <a:lnSpc>
                <a:spcPct val="150000"/>
              </a:lnSpc>
              <a:spcBef>
                <a:spcPts val="0"/>
              </a:spcBef>
              <a:spcAft>
                <a:spcPts val="800"/>
              </a:spcAft>
              <a:buAutoNum type="arabicPeriod"/>
            </a:pPr>
            <a:r>
              <a:rPr lang="en-US" sz="2400" kern="0" dirty="0">
                <a:effectLst/>
                <a:latin typeface="Times New Roman" panose="02020603050405020304" pitchFamily="18" charset="0"/>
                <a:ea typeface="Calibri" panose="020F0502020204030204" pitchFamily="34" charset="0"/>
                <a:cs typeface="Arial" panose="020B0604020202020204" pitchFamily="34" charset="0"/>
              </a:rPr>
              <a:t>Learning communities are formed, they organize workshops and conferences to share best practices.</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3" name="Footer Placeholder 2">
            <a:extLst>
              <a:ext uri="{FF2B5EF4-FFF2-40B4-BE49-F238E27FC236}">
                <a16:creationId xmlns:a16="http://schemas.microsoft.com/office/drawing/2014/main" id="{6A4A1575-2BD8-3854-5A49-6929CC19F37E}"/>
              </a:ext>
            </a:extLst>
          </p:cNvPr>
          <p:cNvSpPr>
            <a:spLocks noGrp="1"/>
          </p:cNvSpPr>
          <p:nvPr>
            <p:ph type="ftr" sz="quarter" idx="11"/>
          </p:nvPr>
        </p:nvSpPr>
        <p:spPr/>
        <p:txBody>
          <a:bodyPr/>
          <a:lstStyle/>
          <a:p>
            <a:r>
              <a:rPr lang="en-US"/>
              <a:t>Sosil Somokian October 2023  </a:t>
            </a:r>
          </a:p>
        </p:txBody>
      </p:sp>
      <p:sp>
        <p:nvSpPr>
          <p:cNvPr id="4" name="Slide Number Placeholder 3">
            <a:extLst>
              <a:ext uri="{FF2B5EF4-FFF2-40B4-BE49-F238E27FC236}">
                <a16:creationId xmlns:a16="http://schemas.microsoft.com/office/drawing/2014/main" id="{ADDF9E59-095F-13B7-3D05-267665CDAE3B}"/>
              </a:ext>
            </a:extLst>
          </p:cNvPr>
          <p:cNvSpPr>
            <a:spLocks noGrp="1"/>
          </p:cNvSpPr>
          <p:nvPr>
            <p:ph type="sldNum" sz="quarter" idx="12"/>
          </p:nvPr>
        </p:nvSpPr>
        <p:spPr/>
        <p:txBody>
          <a:bodyPr/>
          <a:lstStyle/>
          <a:p>
            <a:fld id="{80046ACC-1BA4-495C-9B6F-0C736FCFDC23}" type="slidenum">
              <a:rPr lang="en-US" smtClean="0"/>
              <a:t>14</a:t>
            </a:fld>
            <a:endParaRPr lang="en-US"/>
          </a:p>
        </p:txBody>
      </p:sp>
    </p:spTree>
    <p:extLst>
      <p:ext uri="{BB962C8B-B14F-4D97-AF65-F5344CB8AC3E}">
        <p14:creationId xmlns:p14="http://schemas.microsoft.com/office/powerpoint/2010/main" val="518685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A0D6B-2121-CB7A-04AF-BCFBE0E2F240}"/>
              </a:ext>
            </a:extLst>
          </p:cNvPr>
          <p:cNvSpPr>
            <a:spLocks noGrp="1"/>
          </p:cNvSpPr>
          <p:nvPr>
            <p:ph type="title"/>
          </p:nvPr>
        </p:nvSpPr>
        <p:spPr>
          <a:xfrm>
            <a:off x="-76200" y="0"/>
            <a:ext cx="9220200" cy="914400"/>
          </a:xfrm>
        </p:spPr>
        <p:txBody>
          <a:bodyPr>
            <a:noAutofit/>
          </a:bodyPr>
          <a:lstStyle/>
          <a:p>
            <a:r>
              <a:rPr lang="en-US" sz="3600" dirty="0">
                <a:highlight>
                  <a:srgbClr val="00FFFF"/>
                </a:highlight>
              </a:rPr>
              <a:t>Areas of  collaboration among HEI’s towards ESD</a:t>
            </a:r>
          </a:p>
        </p:txBody>
      </p:sp>
      <p:sp>
        <p:nvSpPr>
          <p:cNvPr id="3" name="Content Placeholder 2">
            <a:extLst>
              <a:ext uri="{FF2B5EF4-FFF2-40B4-BE49-F238E27FC236}">
                <a16:creationId xmlns:a16="http://schemas.microsoft.com/office/drawing/2014/main" id="{FB74B65B-49DB-E8F8-9EDE-11486AE9E572}"/>
              </a:ext>
            </a:extLst>
          </p:cNvPr>
          <p:cNvSpPr>
            <a:spLocks noGrp="1"/>
          </p:cNvSpPr>
          <p:nvPr>
            <p:ph idx="1"/>
          </p:nvPr>
        </p:nvSpPr>
        <p:spPr>
          <a:xfrm>
            <a:off x="304800" y="914400"/>
            <a:ext cx="8229600" cy="5791200"/>
          </a:xfrm>
        </p:spPr>
        <p:txBody>
          <a:bodyPr>
            <a:normAutofit fontScale="85000" lnSpcReduction="10000"/>
          </a:bodyPr>
          <a:lstStyle/>
          <a:p>
            <a:r>
              <a:rPr lang="en-US" sz="3100" b="1" u="sng" dirty="0">
                <a:solidFill>
                  <a:srgbClr val="FF0000"/>
                </a:solidFill>
              </a:rPr>
              <a:t>Integration of Sustainability Courses</a:t>
            </a:r>
            <a:r>
              <a:rPr lang="en-US" sz="3100" b="1" dirty="0"/>
              <a:t> </a:t>
            </a:r>
            <a:r>
              <a:rPr lang="en-US" sz="3100" dirty="0"/>
              <a:t>into their curricula. Courses that cover topics such as environmental conservation, renewable energy, sustainable business practices, and social responsibility.</a:t>
            </a:r>
          </a:p>
          <a:p>
            <a:endParaRPr lang="en-US" sz="3100" dirty="0"/>
          </a:p>
          <a:p>
            <a:r>
              <a:rPr lang="en-US" sz="3100" b="1" u="sng" dirty="0">
                <a:solidFill>
                  <a:srgbClr val="FF0000"/>
                </a:solidFill>
              </a:rPr>
              <a:t>Establishing Research Centers and Institutes</a:t>
            </a:r>
            <a:r>
              <a:rPr lang="en-US" sz="3100" b="1" dirty="0"/>
              <a:t> </a:t>
            </a:r>
            <a:r>
              <a:rPr lang="en-US" sz="3100" dirty="0"/>
              <a:t>dedicated to sustainability and environmental studies. These centers conduct research on regional sustainability challenges and solutions.</a:t>
            </a:r>
          </a:p>
          <a:p>
            <a:endParaRPr lang="en-US" sz="3100" dirty="0"/>
          </a:p>
          <a:p>
            <a:r>
              <a:rPr lang="en-US" sz="3100" b="1" u="sng" dirty="0">
                <a:solidFill>
                  <a:srgbClr val="FF0000"/>
                </a:solidFill>
              </a:rPr>
              <a:t>Sustainable Campus Operations: </a:t>
            </a:r>
            <a:r>
              <a:rPr lang="en-US" sz="3100" dirty="0"/>
              <a:t>Sharing knowhow about implementing sustainable practices on campus, such as energy-efficient buildings, waste reduction, and water conservation. Some institutions have also adopted green building standards (QU).</a:t>
            </a:r>
          </a:p>
          <a:p>
            <a:endParaRPr lang="en-US" dirty="0"/>
          </a:p>
        </p:txBody>
      </p:sp>
      <p:sp>
        <p:nvSpPr>
          <p:cNvPr id="4" name="Footer Placeholder 3">
            <a:extLst>
              <a:ext uri="{FF2B5EF4-FFF2-40B4-BE49-F238E27FC236}">
                <a16:creationId xmlns:a16="http://schemas.microsoft.com/office/drawing/2014/main" id="{62CF992E-82E5-ED27-62DB-A4A34287135A}"/>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A11B3B4D-C22F-1BFA-EC7C-E2A2E8C9D8E3}"/>
              </a:ext>
            </a:extLst>
          </p:cNvPr>
          <p:cNvSpPr>
            <a:spLocks noGrp="1"/>
          </p:cNvSpPr>
          <p:nvPr>
            <p:ph type="sldNum" sz="quarter" idx="12"/>
          </p:nvPr>
        </p:nvSpPr>
        <p:spPr/>
        <p:txBody>
          <a:bodyPr/>
          <a:lstStyle/>
          <a:p>
            <a:fld id="{80046ACC-1BA4-495C-9B6F-0C736FCFDC23}" type="slidenum">
              <a:rPr lang="en-US" smtClean="0"/>
              <a:t>15</a:t>
            </a:fld>
            <a:endParaRPr lang="en-US"/>
          </a:p>
        </p:txBody>
      </p:sp>
    </p:spTree>
    <p:extLst>
      <p:ext uri="{BB962C8B-B14F-4D97-AF65-F5344CB8AC3E}">
        <p14:creationId xmlns:p14="http://schemas.microsoft.com/office/powerpoint/2010/main" val="4167348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ADE84-EE63-B606-8A7A-8592E57ACBA3}"/>
              </a:ext>
            </a:extLst>
          </p:cNvPr>
          <p:cNvSpPr>
            <a:spLocks noGrp="1"/>
          </p:cNvSpPr>
          <p:nvPr>
            <p:ph type="title"/>
          </p:nvPr>
        </p:nvSpPr>
        <p:spPr>
          <a:xfrm>
            <a:off x="228600" y="152400"/>
            <a:ext cx="9067800" cy="685800"/>
          </a:xfrm>
        </p:spPr>
        <p:txBody>
          <a:bodyPr>
            <a:noAutofit/>
          </a:bodyPr>
          <a:lstStyle/>
          <a:p>
            <a:r>
              <a:rPr lang="en-US" sz="3200" dirty="0">
                <a:highlight>
                  <a:srgbClr val="00FFFF"/>
                </a:highlight>
              </a:rPr>
              <a:t>HEI’s can share information  knowhow among themselves regarding</a:t>
            </a:r>
          </a:p>
        </p:txBody>
      </p:sp>
      <p:sp>
        <p:nvSpPr>
          <p:cNvPr id="3" name="Content Placeholder 2">
            <a:extLst>
              <a:ext uri="{FF2B5EF4-FFF2-40B4-BE49-F238E27FC236}">
                <a16:creationId xmlns:a16="http://schemas.microsoft.com/office/drawing/2014/main" id="{2EBE445B-76BA-81CB-5115-DB31967159BD}"/>
              </a:ext>
            </a:extLst>
          </p:cNvPr>
          <p:cNvSpPr>
            <a:spLocks noGrp="1"/>
          </p:cNvSpPr>
          <p:nvPr>
            <p:ph idx="1"/>
          </p:nvPr>
        </p:nvSpPr>
        <p:spPr>
          <a:xfrm>
            <a:off x="419100" y="1143000"/>
            <a:ext cx="8229600" cy="6096000"/>
          </a:xfrm>
        </p:spPr>
        <p:txBody>
          <a:bodyPr>
            <a:normAutofit fontScale="32500" lnSpcReduction="20000"/>
          </a:bodyPr>
          <a:lstStyle/>
          <a:p>
            <a:r>
              <a:rPr lang="en-US" sz="7200" b="1" u="sng" dirty="0">
                <a:solidFill>
                  <a:srgbClr val="7030A0"/>
                </a:solidFill>
                <a:highlight>
                  <a:srgbClr val="CCFFCC"/>
                </a:highlight>
              </a:rPr>
              <a:t>Community Engagement</a:t>
            </a:r>
            <a:r>
              <a:rPr lang="en-US" sz="7200" dirty="0">
                <a:highlight>
                  <a:srgbClr val="CCFFCC"/>
                </a:highlight>
              </a:rPr>
              <a:t>:  how they engage with their local communities to address sustainability challenges and develop solutions together. This can include sharing information abut outreach programs, workshops they offer, and partnerships they have with local organizations.</a:t>
            </a:r>
          </a:p>
          <a:p>
            <a:r>
              <a:rPr lang="en-US" sz="7200" b="1" u="sng" dirty="0">
                <a:solidFill>
                  <a:srgbClr val="7030A0"/>
                </a:solidFill>
                <a:highlight>
                  <a:srgbClr val="C0C0C0"/>
                </a:highlight>
              </a:rPr>
              <a:t>Student-Led Initiatives</a:t>
            </a:r>
            <a:r>
              <a:rPr lang="en-US" sz="7200" dirty="0">
                <a:highlight>
                  <a:srgbClr val="C0C0C0"/>
                </a:highlight>
              </a:rPr>
              <a:t>: how they encourage student-led sustainability initiatives, including clubs, events, and projects focused on environmental conservation and social responsibility</a:t>
            </a:r>
            <a:r>
              <a:rPr lang="en-US" sz="7200" dirty="0"/>
              <a:t>.</a:t>
            </a:r>
          </a:p>
          <a:p>
            <a:r>
              <a:rPr lang="en-US" sz="7200" b="1" u="sng" dirty="0">
                <a:solidFill>
                  <a:srgbClr val="7030A0"/>
                </a:solidFill>
                <a:highlight>
                  <a:srgbClr val="EDA9DE"/>
                </a:highlight>
              </a:rPr>
              <a:t>Faculty Development</a:t>
            </a:r>
            <a:r>
              <a:rPr lang="en-US" sz="7200" dirty="0">
                <a:highlight>
                  <a:srgbClr val="EDA9DE"/>
                </a:highlight>
              </a:rPr>
              <a:t>: Faculty development programs and workshops they offer to equip educators with the knowledge and tools needed to integrate sustainability into their teaching</a:t>
            </a:r>
            <a:r>
              <a:rPr lang="en-US" sz="7200" dirty="0"/>
              <a:t>.</a:t>
            </a:r>
          </a:p>
          <a:p>
            <a:r>
              <a:rPr lang="en-US" sz="7200" b="1" u="sng" dirty="0">
                <a:solidFill>
                  <a:srgbClr val="7030A0"/>
                </a:solidFill>
                <a:highlight>
                  <a:srgbClr val="FFFF00"/>
                </a:highlight>
              </a:rPr>
              <a:t>Collaboration with Industry</a:t>
            </a:r>
            <a:r>
              <a:rPr lang="en-US" sz="7200" dirty="0">
                <a:highlight>
                  <a:srgbClr val="FFFF00"/>
                </a:highlight>
              </a:rPr>
              <a:t>: How they collaborate with industry partners to offer internships, research opportunities, and practical experience related to sustainability and green technologies.</a:t>
            </a:r>
          </a:p>
          <a:p>
            <a:r>
              <a:rPr lang="en-US" sz="7200" b="1" u="sng" dirty="0">
                <a:solidFill>
                  <a:srgbClr val="7030A0"/>
                </a:solidFill>
                <a:highlight>
                  <a:srgbClr val="A0BBDC"/>
                </a:highlight>
              </a:rPr>
              <a:t>Sustainability Reporting</a:t>
            </a:r>
            <a:r>
              <a:rPr lang="en-US" sz="7200" dirty="0">
                <a:highlight>
                  <a:srgbClr val="A0BBDC"/>
                </a:highlight>
              </a:rPr>
              <a:t>: Some institutions publish annual sustainability reports to track and communicate their progress in achieving sustainability goals. They can share those reports. </a:t>
            </a:r>
          </a:p>
          <a:p>
            <a:endParaRPr lang="en-US" sz="7200" dirty="0">
              <a:highlight>
                <a:srgbClr val="A0BBDC"/>
              </a:highlight>
            </a:endParaRPr>
          </a:p>
          <a:p>
            <a:endParaRPr lang="en-US" dirty="0"/>
          </a:p>
        </p:txBody>
      </p:sp>
      <p:sp>
        <p:nvSpPr>
          <p:cNvPr id="4" name="Footer Placeholder 3">
            <a:extLst>
              <a:ext uri="{FF2B5EF4-FFF2-40B4-BE49-F238E27FC236}">
                <a16:creationId xmlns:a16="http://schemas.microsoft.com/office/drawing/2014/main" id="{E9BE2245-F078-0152-D498-CCB4F5034A24}"/>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DF866E8E-49CC-DA90-DCC7-1FAF45B87481}"/>
              </a:ext>
            </a:extLst>
          </p:cNvPr>
          <p:cNvSpPr>
            <a:spLocks noGrp="1"/>
          </p:cNvSpPr>
          <p:nvPr>
            <p:ph type="sldNum" sz="quarter" idx="12"/>
          </p:nvPr>
        </p:nvSpPr>
        <p:spPr/>
        <p:txBody>
          <a:bodyPr/>
          <a:lstStyle/>
          <a:p>
            <a:fld id="{80046ACC-1BA4-495C-9B6F-0C736FCFDC23}" type="slidenum">
              <a:rPr lang="en-US" smtClean="0"/>
              <a:t>16</a:t>
            </a:fld>
            <a:endParaRPr lang="en-US"/>
          </a:p>
        </p:txBody>
      </p:sp>
    </p:spTree>
    <p:extLst>
      <p:ext uri="{BB962C8B-B14F-4D97-AF65-F5344CB8AC3E}">
        <p14:creationId xmlns:p14="http://schemas.microsoft.com/office/powerpoint/2010/main" val="1867848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20CA7-6E55-D67A-4F3B-4B026091456C}"/>
              </a:ext>
            </a:extLst>
          </p:cNvPr>
          <p:cNvSpPr>
            <a:spLocks noGrp="1"/>
          </p:cNvSpPr>
          <p:nvPr>
            <p:ph type="title"/>
          </p:nvPr>
        </p:nvSpPr>
        <p:spPr>
          <a:xfrm>
            <a:off x="457200" y="37514"/>
            <a:ext cx="8229600" cy="1143000"/>
          </a:xfrm>
        </p:spPr>
        <p:txBody>
          <a:bodyPr>
            <a:noAutofit/>
          </a:bodyPr>
          <a:lstStyle/>
          <a:p>
            <a:r>
              <a:rPr lang="en-US" sz="3200" dirty="0">
                <a:highlight>
                  <a:srgbClr val="00FFFF"/>
                </a:highlight>
              </a:rPr>
              <a:t>HEI’s  in communities: HEI’s can serve as change agents in their communities through</a:t>
            </a:r>
          </a:p>
        </p:txBody>
      </p:sp>
      <p:sp>
        <p:nvSpPr>
          <p:cNvPr id="3" name="Content Placeholder 2">
            <a:extLst>
              <a:ext uri="{FF2B5EF4-FFF2-40B4-BE49-F238E27FC236}">
                <a16:creationId xmlns:a16="http://schemas.microsoft.com/office/drawing/2014/main" id="{83ADF4D0-ED26-76DB-02E8-A27D458C427C}"/>
              </a:ext>
            </a:extLst>
          </p:cNvPr>
          <p:cNvSpPr>
            <a:spLocks noGrp="1"/>
          </p:cNvSpPr>
          <p:nvPr>
            <p:ph idx="1"/>
          </p:nvPr>
        </p:nvSpPr>
        <p:spPr>
          <a:xfrm>
            <a:off x="228600" y="1180514"/>
            <a:ext cx="8915400" cy="5639972"/>
          </a:xfrm>
        </p:spPr>
        <p:txBody>
          <a:bodyPr>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sng" strike="noStrike" kern="1200" cap="none" spc="0" normalizeH="0" baseline="0" noProof="0" dirty="0">
                <a:ln>
                  <a:noFill/>
                </a:ln>
                <a:solidFill>
                  <a:srgbClr val="FF0000"/>
                </a:solidFill>
                <a:effectLst/>
                <a:uLnTx/>
                <a:uFillTx/>
                <a:latin typeface="Calibri"/>
                <a:ea typeface="+mn-ea"/>
                <a:cs typeface="+mn-cs"/>
              </a:rPr>
              <a:t>Promotion of Sustainable Transportation</a:t>
            </a:r>
            <a:r>
              <a:rPr kumimoji="0" lang="en-US" sz="2400" b="1" i="0" u="none" strike="noStrike" kern="1200" cap="none" spc="0" normalizeH="0" baseline="0" noProof="0" dirty="0">
                <a:ln>
                  <a:noFill/>
                </a:ln>
                <a:solidFill>
                  <a:prstClr val="black"/>
                </a:solidFill>
                <a:effectLst/>
                <a:uLnTx/>
                <a:uFillTx/>
                <a:latin typeface="Calibri"/>
                <a:ea typeface="+mn-ea"/>
                <a:cs typeface="+mn-cs"/>
              </a:rPr>
              <a:t>: Encouraging sustainable transportation options for students and faculty, such as cycling, carpooling, and public transportation.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sng" strike="noStrike" kern="1200" cap="none" spc="0" normalizeH="0" baseline="0" noProof="0" dirty="0">
                <a:ln>
                  <a:noFill/>
                </a:ln>
                <a:solidFill>
                  <a:srgbClr val="FF0000"/>
                </a:solidFill>
                <a:effectLst/>
                <a:uLnTx/>
                <a:uFillTx/>
                <a:latin typeface="Calibri"/>
                <a:ea typeface="+mn-ea"/>
                <a:cs typeface="+mn-cs"/>
              </a:rPr>
              <a:t>Renewable Energy Initiatives</a:t>
            </a:r>
            <a:r>
              <a:rPr kumimoji="0" lang="en-US" sz="2400" b="1" i="0" u="none" strike="noStrike" kern="1200" cap="none" spc="0" normalizeH="0" baseline="0" noProof="0" dirty="0">
                <a:ln>
                  <a:noFill/>
                </a:ln>
                <a:solidFill>
                  <a:prstClr val="black"/>
                </a:solidFill>
                <a:effectLst/>
                <a:uLnTx/>
                <a:uFillTx/>
                <a:latin typeface="Calibri"/>
                <a:ea typeface="+mn-ea"/>
                <a:cs typeface="+mn-cs"/>
              </a:rPr>
              <a:t>: Investing in renewable energy sources like solar panels to reduce the carbon footprint of campus operations.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sng" strike="noStrike" kern="1200" cap="none" spc="0" normalizeH="0" baseline="0" noProof="0" dirty="0">
                <a:ln>
                  <a:noFill/>
                </a:ln>
                <a:solidFill>
                  <a:srgbClr val="FF0000"/>
                </a:solidFill>
                <a:effectLst/>
                <a:uLnTx/>
                <a:uFillTx/>
                <a:latin typeface="Calibri"/>
                <a:ea typeface="+mn-ea"/>
                <a:cs typeface="+mn-cs"/>
              </a:rPr>
              <a:t>Environmental Awareness Campaigns</a:t>
            </a:r>
            <a:r>
              <a:rPr kumimoji="0" lang="en-US" sz="2400" b="1" i="0" u="none" strike="noStrike" kern="1200" cap="none" spc="0" normalizeH="0" baseline="0" noProof="0" dirty="0">
                <a:ln>
                  <a:noFill/>
                </a:ln>
                <a:solidFill>
                  <a:prstClr val="black"/>
                </a:solidFill>
                <a:effectLst/>
                <a:uLnTx/>
                <a:uFillTx/>
                <a:latin typeface="Calibri"/>
                <a:ea typeface="+mn-ea"/>
                <a:cs typeface="+mn-cs"/>
              </a:rPr>
              <a:t>: Organizing awareness campaigns and events on topics such as climate change, biodiversity conservation, and waste reduction.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sng" strike="noStrike" kern="1200" cap="none" spc="0" normalizeH="0" baseline="0" noProof="0" dirty="0">
                <a:ln>
                  <a:noFill/>
                </a:ln>
                <a:solidFill>
                  <a:srgbClr val="FF0000"/>
                </a:solidFill>
                <a:effectLst/>
                <a:uLnTx/>
                <a:uFillTx/>
                <a:latin typeface="Calibri"/>
                <a:ea typeface="+mn-ea"/>
                <a:cs typeface="+mn-cs"/>
              </a:rPr>
              <a:t>Collaborative Research Projects</a:t>
            </a:r>
            <a:r>
              <a:rPr kumimoji="0" lang="en-US" sz="2400" b="1" i="0" u="none" strike="noStrike" kern="1200" cap="none" spc="0" normalizeH="0" baseline="0" noProof="0" dirty="0">
                <a:ln>
                  <a:noFill/>
                </a:ln>
                <a:solidFill>
                  <a:prstClr val="black"/>
                </a:solidFill>
                <a:effectLst/>
                <a:uLnTx/>
                <a:uFillTx/>
                <a:latin typeface="Calibri"/>
                <a:ea typeface="+mn-ea"/>
                <a:cs typeface="+mn-cs"/>
              </a:rPr>
              <a:t>: Partnering with government agencies and industry stakeholders to conduct research projects related to sustainability and environmental protection.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sng" strike="noStrike" kern="1200" cap="none" spc="0" normalizeH="0" baseline="0" noProof="0" dirty="0">
                <a:ln>
                  <a:noFill/>
                </a:ln>
                <a:solidFill>
                  <a:srgbClr val="FF0000"/>
                </a:solidFill>
                <a:effectLst/>
                <a:uLnTx/>
                <a:uFillTx/>
                <a:latin typeface="Calibri"/>
                <a:ea typeface="+mn-ea"/>
                <a:cs typeface="+mn-cs"/>
              </a:rPr>
              <a:t>International Partnerships: </a:t>
            </a:r>
            <a:r>
              <a:rPr kumimoji="0" lang="en-US" sz="2400" b="1" i="0" u="none" strike="noStrike" kern="1200" cap="none" spc="0" normalizeH="0" baseline="0" noProof="0" dirty="0">
                <a:ln>
                  <a:noFill/>
                </a:ln>
                <a:solidFill>
                  <a:prstClr val="black"/>
                </a:solidFill>
                <a:effectLst/>
                <a:uLnTx/>
                <a:uFillTx/>
                <a:latin typeface="Calibri"/>
                <a:ea typeface="+mn-ea"/>
                <a:cs typeface="+mn-cs"/>
              </a:rPr>
              <a:t>Collaborating with international universities and organizations to share best practices and promote global sustainability initiatives.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1900" b="0" i="0" u="none" strike="noStrike" kern="1200" cap="none" spc="0" normalizeH="0" baseline="0" noProof="0" dirty="0">
              <a:ln>
                <a:noFill/>
              </a:ln>
              <a:solidFill>
                <a:prstClr val="black"/>
              </a:solidFill>
              <a:effectLst/>
              <a:uLnTx/>
              <a:uFillTx/>
              <a:latin typeface="Calibri"/>
              <a:ea typeface="+mn-ea"/>
              <a:cs typeface="+mn-cs"/>
            </a:endParaRPr>
          </a:p>
          <a:p>
            <a:endParaRPr lang="en-US" dirty="0"/>
          </a:p>
        </p:txBody>
      </p:sp>
      <p:sp>
        <p:nvSpPr>
          <p:cNvPr id="4" name="Footer Placeholder 3">
            <a:extLst>
              <a:ext uri="{FF2B5EF4-FFF2-40B4-BE49-F238E27FC236}">
                <a16:creationId xmlns:a16="http://schemas.microsoft.com/office/drawing/2014/main" id="{4CD56402-0812-81A1-6CE9-1D5DFD9019D7}"/>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2566EEEB-D965-A0A9-5B34-19E3CC748767}"/>
              </a:ext>
            </a:extLst>
          </p:cNvPr>
          <p:cNvSpPr>
            <a:spLocks noGrp="1"/>
          </p:cNvSpPr>
          <p:nvPr>
            <p:ph type="sldNum" sz="quarter" idx="12"/>
          </p:nvPr>
        </p:nvSpPr>
        <p:spPr/>
        <p:txBody>
          <a:bodyPr/>
          <a:lstStyle/>
          <a:p>
            <a:fld id="{80046ACC-1BA4-495C-9B6F-0C736FCFDC23}" type="slidenum">
              <a:rPr lang="en-US" smtClean="0"/>
              <a:t>17</a:t>
            </a:fld>
            <a:endParaRPr lang="en-US"/>
          </a:p>
        </p:txBody>
      </p:sp>
    </p:spTree>
    <p:extLst>
      <p:ext uri="{BB962C8B-B14F-4D97-AF65-F5344CB8AC3E}">
        <p14:creationId xmlns:p14="http://schemas.microsoft.com/office/powerpoint/2010/main" val="4057802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7749F-6DFA-CC98-F4D7-31C430CC70B2}"/>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DDCFC36A-0E0D-79E9-F014-02EFBDB8F2A3}"/>
              </a:ext>
            </a:extLst>
          </p:cNvPr>
          <p:cNvGraphicFramePr>
            <a:graphicFrameLocks noGrp="1"/>
          </p:cNvGraphicFramePr>
          <p:nvPr>
            <p:ph idx="1"/>
          </p:nvPr>
        </p:nvGraphicFramePr>
        <p:xfrm>
          <a:off x="228600" y="152400"/>
          <a:ext cx="8610600" cy="60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rrow: Right 4">
            <a:extLst>
              <a:ext uri="{FF2B5EF4-FFF2-40B4-BE49-F238E27FC236}">
                <a16:creationId xmlns:a16="http://schemas.microsoft.com/office/drawing/2014/main" id="{C96D2A71-91F8-895B-80E6-A6998E5EC27E}"/>
              </a:ext>
            </a:extLst>
          </p:cNvPr>
          <p:cNvSpPr/>
          <p:nvPr/>
        </p:nvSpPr>
        <p:spPr>
          <a:xfrm rot="2344379">
            <a:off x="6466052" y="761207"/>
            <a:ext cx="990600" cy="5334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0CE051C7-FA70-0220-1E81-F40B3B191E83}"/>
              </a:ext>
            </a:extLst>
          </p:cNvPr>
          <p:cNvPicPr>
            <a:picLocks noChangeAspect="1"/>
          </p:cNvPicPr>
          <p:nvPr/>
        </p:nvPicPr>
        <p:blipFill>
          <a:blip r:embed="rId7"/>
          <a:stretch>
            <a:fillRect/>
          </a:stretch>
        </p:blipFill>
        <p:spPr>
          <a:xfrm rot="5400000">
            <a:off x="6480697" y="3538403"/>
            <a:ext cx="961309" cy="742504"/>
          </a:xfrm>
          <a:prstGeom prst="rect">
            <a:avLst/>
          </a:prstGeom>
        </p:spPr>
      </p:pic>
      <p:pic>
        <p:nvPicPr>
          <p:cNvPr id="8" name="Picture 7">
            <a:extLst>
              <a:ext uri="{FF2B5EF4-FFF2-40B4-BE49-F238E27FC236}">
                <a16:creationId xmlns:a16="http://schemas.microsoft.com/office/drawing/2014/main" id="{268A6451-4BAD-876C-77E5-08AD435E3FE9}"/>
              </a:ext>
            </a:extLst>
          </p:cNvPr>
          <p:cNvPicPr>
            <a:picLocks noChangeAspect="1"/>
          </p:cNvPicPr>
          <p:nvPr/>
        </p:nvPicPr>
        <p:blipFill>
          <a:blip r:embed="rId8"/>
          <a:stretch>
            <a:fillRect/>
          </a:stretch>
        </p:blipFill>
        <p:spPr>
          <a:xfrm rot="5232538">
            <a:off x="3876805" y="4790127"/>
            <a:ext cx="1146147" cy="1225402"/>
          </a:xfrm>
          <a:prstGeom prst="rect">
            <a:avLst/>
          </a:prstGeom>
        </p:spPr>
      </p:pic>
      <p:pic>
        <p:nvPicPr>
          <p:cNvPr id="10" name="Picture 9">
            <a:extLst>
              <a:ext uri="{FF2B5EF4-FFF2-40B4-BE49-F238E27FC236}">
                <a16:creationId xmlns:a16="http://schemas.microsoft.com/office/drawing/2014/main" id="{2C7CDE8D-16DC-5256-C1A6-85C976E12B12}"/>
              </a:ext>
            </a:extLst>
          </p:cNvPr>
          <p:cNvPicPr>
            <a:picLocks noChangeAspect="1"/>
          </p:cNvPicPr>
          <p:nvPr/>
        </p:nvPicPr>
        <p:blipFill>
          <a:blip r:embed="rId9"/>
          <a:stretch>
            <a:fillRect/>
          </a:stretch>
        </p:blipFill>
        <p:spPr>
          <a:xfrm rot="4036673">
            <a:off x="1524000" y="3362940"/>
            <a:ext cx="1280271" cy="1213209"/>
          </a:xfrm>
          <a:prstGeom prst="rect">
            <a:avLst/>
          </a:prstGeom>
        </p:spPr>
      </p:pic>
      <p:pic>
        <p:nvPicPr>
          <p:cNvPr id="12" name="Picture 11">
            <a:extLst>
              <a:ext uri="{FF2B5EF4-FFF2-40B4-BE49-F238E27FC236}">
                <a16:creationId xmlns:a16="http://schemas.microsoft.com/office/drawing/2014/main" id="{EB3570B9-0E69-8C86-C3B4-30932BF9E839}"/>
              </a:ext>
            </a:extLst>
          </p:cNvPr>
          <p:cNvPicPr>
            <a:picLocks noChangeAspect="1"/>
          </p:cNvPicPr>
          <p:nvPr/>
        </p:nvPicPr>
        <p:blipFill>
          <a:blip r:embed="rId9"/>
          <a:stretch>
            <a:fillRect/>
          </a:stretch>
        </p:blipFill>
        <p:spPr>
          <a:xfrm rot="8617870">
            <a:off x="1455633" y="574495"/>
            <a:ext cx="1280271" cy="1213209"/>
          </a:xfrm>
          <a:prstGeom prst="rect">
            <a:avLst/>
          </a:prstGeom>
        </p:spPr>
      </p:pic>
      <p:sp>
        <p:nvSpPr>
          <p:cNvPr id="3" name="Footer Placeholder 2">
            <a:extLst>
              <a:ext uri="{FF2B5EF4-FFF2-40B4-BE49-F238E27FC236}">
                <a16:creationId xmlns:a16="http://schemas.microsoft.com/office/drawing/2014/main" id="{E804570E-2868-99AB-2EB6-6982ED80DB72}"/>
              </a:ext>
            </a:extLst>
          </p:cNvPr>
          <p:cNvSpPr>
            <a:spLocks noGrp="1"/>
          </p:cNvSpPr>
          <p:nvPr>
            <p:ph type="ftr" sz="quarter" idx="11"/>
          </p:nvPr>
        </p:nvSpPr>
        <p:spPr/>
        <p:txBody>
          <a:bodyPr/>
          <a:lstStyle/>
          <a:p>
            <a:r>
              <a:rPr lang="en-US"/>
              <a:t>Sosil Somokian October 2023  </a:t>
            </a:r>
          </a:p>
        </p:txBody>
      </p:sp>
      <p:sp>
        <p:nvSpPr>
          <p:cNvPr id="7" name="Slide Number Placeholder 6">
            <a:extLst>
              <a:ext uri="{FF2B5EF4-FFF2-40B4-BE49-F238E27FC236}">
                <a16:creationId xmlns:a16="http://schemas.microsoft.com/office/drawing/2014/main" id="{67DADF4D-185C-5C2A-732A-06238048ED6E}"/>
              </a:ext>
            </a:extLst>
          </p:cNvPr>
          <p:cNvSpPr>
            <a:spLocks noGrp="1"/>
          </p:cNvSpPr>
          <p:nvPr>
            <p:ph type="sldNum" sz="quarter" idx="12"/>
          </p:nvPr>
        </p:nvSpPr>
        <p:spPr/>
        <p:txBody>
          <a:bodyPr/>
          <a:lstStyle/>
          <a:p>
            <a:fld id="{80046ACC-1BA4-495C-9B6F-0C736FCFDC23}" type="slidenum">
              <a:rPr lang="en-US" smtClean="0"/>
              <a:t>18</a:t>
            </a:fld>
            <a:endParaRPr lang="en-US"/>
          </a:p>
        </p:txBody>
      </p:sp>
    </p:spTree>
    <p:extLst>
      <p:ext uri="{BB962C8B-B14F-4D97-AF65-F5344CB8AC3E}">
        <p14:creationId xmlns:p14="http://schemas.microsoft.com/office/powerpoint/2010/main" val="431958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66DAD-963D-BAC3-F93B-D6F85C26B590}"/>
              </a:ext>
            </a:extLst>
          </p:cNvPr>
          <p:cNvSpPr>
            <a:spLocks noGrp="1"/>
          </p:cNvSpPr>
          <p:nvPr>
            <p:ph type="title"/>
          </p:nvPr>
        </p:nvSpPr>
        <p:spPr>
          <a:xfrm>
            <a:off x="0" y="30480"/>
            <a:ext cx="9144000" cy="821788"/>
          </a:xfrm>
        </p:spPr>
        <p:txBody>
          <a:bodyPr>
            <a:noAutofit/>
          </a:bodyPr>
          <a:lstStyle/>
          <a:p>
            <a:r>
              <a:rPr lang="en-US" sz="3600" dirty="0">
                <a:highlight>
                  <a:srgbClr val="00FFFF"/>
                </a:highlight>
              </a:rPr>
              <a:t> HEI’s and local businesses collaborating for SD</a:t>
            </a:r>
          </a:p>
        </p:txBody>
      </p:sp>
      <p:sp>
        <p:nvSpPr>
          <p:cNvPr id="3" name="Content Placeholder 2">
            <a:extLst>
              <a:ext uri="{FF2B5EF4-FFF2-40B4-BE49-F238E27FC236}">
                <a16:creationId xmlns:a16="http://schemas.microsoft.com/office/drawing/2014/main" id="{39F61B54-C5C3-6E9E-92B1-C592C4B732EA}"/>
              </a:ext>
            </a:extLst>
          </p:cNvPr>
          <p:cNvSpPr>
            <a:spLocks noGrp="1"/>
          </p:cNvSpPr>
          <p:nvPr>
            <p:ph idx="1"/>
          </p:nvPr>
        </p:nvSpPr>
        <p:spPr>
          <a:xfrm>
            <a:off x="304800" y="838200"/>
            <a:ext cx="8229600" cy="5867400"/>
          </a:xfrm>
        </p:spPr>
        <p:txBody>
          <a:bodyPr>
            <a:normAutofit fontScale="92500" lnSpcReduction="10000"/>
          </a:bodyPr>
          <a:lstStyle/>
          <a:p>
            <a:r>
              <a:rPr lang="en-US" b="1" dirty="0">
                <a:solidFill>
                  <a:srgbClr val="7030A0"/>
                </a:solidFill>
              </a:rPr>
              <a:t>Incorporating Sustainable Practices in Business Programs: </a:t>
            </a:r>
            <a:r>
              <a:rPr lang="en-US" dirty="0"/>
              <a:t>Integrating sustainability principles into business and management programs, emphasizing corporate social responsibility and sustainable business practices.</a:t>
            </a:r>
          </a:p>
          <a:p>
            <a:r>
              <a:rPr lang="en-US" b="1" dirty="0">
                <a:solidFill>
                  <a:srgbClr val="7030A0"/>
                </a:solidFill>
              </a:rPr>
              <a:t>Sustainability Awards and Competitions:</a:t>
            </a:r>
            <a:r>
              <a:rPr lang="en-US" dirty="0"/>
              <a:t> Hosting or participating in sustainability-focused competitions and awards to recognize and incentivize innovative ideas and projects.</a:t>
            </a:r>
          </a:p>
          <a:p>
            <a:r>
              <a:rPr lang="en-US" b="1" dirty="0">
                <a:solidFill>
                  <a:srgbClr val="7030A0"/>
                </a:solidFill>
              </a:rPr>
              <a:t>Green Certification</a:t>
            </a:r>
            <a:r>
              <a:rPr lang="en-US" dirty="0"/>
              <a:t>: Pursuing green certifications for campus facilities, such as LEED (Leadership in Energy and Environmental Design) certification for buildings.</a:t>
            </a:r>
          </a:p>
          <a:p>
            <a:endParaRPr lang="en-US" dirty="0"/>
          </a:p>
          <a:p>
            <a:endParaRPr lang="en-US" dirty="0"/>
          </a:p>
        </p:txBody>
      </p:sp>
      <p:sp>
        <p:nvSpPr>
          <p:cNvPr id="4" name="Footer Placeholder 3">
            <a:extLst>
              <a:ext uri="{FF2B5EF4-FFF2-40B4-BE49-F238E27FC236}">
                <a16:creationId xmlns:a16="http://schemas.microsoft.com/office/drawing/2014/main" id="{BC50829A-9813-C9FD-DBED-C2247834F509}"/>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F0A81D85-DA06-84D0-A295-91ACDC34CA75}"/>
              </a:ext>
            </a:extLst>
          </p:cNvPr>
          <p:cNvSpPr>
            <a:spLocks noGrp="1"/>
          </p:cNvSpPr>
          <p:nvPr>
            <p:ph type="sldNum" sz="quarter" idx="12"/>
          </p:nvPr>
        </p:nvSpPr>
        <p:spPr/>
        <p:txBody>
          <a:bodyPr/>
          <a:lstStyle/>
          <a:p>
            <a:fld id="{80046ACC-1BA4-495C-9B6F-0C736FCFDC23}" type="slidenum">
              <a:rPr lang="en-US" smtClean="0"/>
              <a:t>19</a:t>
            </a:fld>
            <a:endParaRPr lang="en-US"/>
          </a:p>
        </p:txBody>
      </p:sp>
    </p:spTree>
    <p:extLst>
      <p:ext uri="{BB962C8B-B14F-4D97-AF65-F5344CB8AC3E}">
        <p14:creationId xmlns:p14="http://schemas.microsoft.com/office/powerpoint/2010/main" val="2668598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2F756E4-FA55-5EA1-F8B6-2320B24585B2}"/>
              </a:ext>
            </a:extLst>
          </p:cNvPr>
          <p:cNvSpPr>
            <a:spLocks noGrp="1"/>
          </p:cNvSpPr>
          <p:nvPr>
            <p:ph type="title"/>
          </p:nvPr>
        </p:nvSpPr>
        <p:spPr>
          <a:xfrm>
            <a:off x="1552807" y="4129404"/>
            <a:ext cx="6089466" cy="617362"/>
          </a:xfrm>
        </p:spPr>
        <p:txBody>
          <a:bodyPr vert="horz" lIns="68580" tIns="34290" rIns="68580" bIns="34290" rtlCol="0" anchor="b">
            <a:normAutofit fontScale="90000"/>
          </a:bodyPr>
          <a:lstStyle/>
          <a:p>
            <a:pPr algn="ctr"/>
            <a:br>
              <a:rPr lang="en-US" sz="2100" b="1" i="1" dirty="0"/>
            </a:br>
            <a:br>
              <a:rPr lang="en-US" sz="2100" b="1" i="1" dirty="0"/>
            </a:br>
            <a:r>
              <a:rPr lang="en-US" sz="2100" b="1" i="1" dirty="0">
                <a:solidFill>
                  <a:srgbClr val="0070C0"/>
                </a:solidFill>
              </a:rPr>
              <a:t>Sosil Somokian (M.A. in Education and SLP) </a:t>
            </a:r>
          </a:p>
        </p:txBody>
      </p:sp>
      <p:sp>
        <p:nvSpPr>
          <p:cNvPr id="1043" name="Content Placeholder 1042">
            <a:extLst>
              <a:ext uri="{FF2B5EF4-FFF2-40B4-BE49-F238E27FC236}">
                <a16:creationId xmlns:a16="http://schemas.microsoft.com/office/drawing/2014/main" id="{36FE40EC-AA78-3AE2-45B2-22DDE07CFFD8}"/>
              </a:ext>
            </a:extLst>
          </p:cNvPr>
          <p:cNvSpPr>
            <a:spLocks noGrp="1"/>
          </p:cNvSpPr>
          <p:nvPr>
            <p:ph idx="1"/>
          </p:nvPr>
        </p:nvSpPr>
        <p:spPr>
          <a:xfrm>
            <a:off x="1379784" y="3067620"/>
            <a:ext cx="6765433" cy="1172200"/>
          </a:xfrm>
        </p:spPr>
        <p:txBody>
          <a:bodyPr>
            <a:normAutofit fontScale="92500" lnSpcReduction="10000"/>
          </a:bodyPr>
          <a:lstStyle/>
          <a:p>
            <a:pPr marL="0" marR="0" indent="0" algn="ctr">
              <a:lnSpc>
                <a:spcPct val="107000"/>
              </a:lnSpc>
              <a:spcBef>
                <a:spcPts val="0"/>
              </a:spcBef>
              <a:spcAft>
                <a:spcPts val="800"/>
              </a:spcAft>
              <a:buNone/>
            </a:pPr>
            <a:r>
              <a:rPr lang="en-US" sz="2400" b="1" kern="100" dirty="0">
                <a:effectLst/>
                <a:latin typeface="Calibri" panose="020F0502020204030204" pitchFamily="34" charset="0"/>
                <a:ea typeface="Calibri" panose="020F0502020204030204" pitchFamily="34" charset="0"/>
                <a:cs typeface="Arial" panose="020B0604020202020204" pitchFamily="34" charset="0"/>
              </a:rPr>
              <a:t>Education for sustainable development (ESD) in the Arab World: Strategies for Collaboration and Knowledge Sharing</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sz="2000" dirty="0">
              <a:highlight>
                <a:srgbClr val="FFFF00"/>
              </a:highlight>
            </a:endParaRPr>
          </a:p>
          <a:p>
            <a:pPr marL="0" indent="0">
              <a:buNone/>
            </a:pPr>
            <a:endParaRPr lang="en-US" sz="1500" dirty="0">
              <a:highlight>
                <a:srgbClr val="FFFF00"/>
              </a:highlight>
            </a:endParaRPr>
          </a:p>
        </p:txBody>
      </p:sp>
      <p:sp>
        <p:nvSpPr>
          <p:cNvPr id="4" name="AutoShape 6">
            <a:extLst>
              <a:ext uri="{FF2B5EF4-FFF2-40B4-BE49-F238E27FC236}">
                <a16:creationId xmlns:a16="http://schemas.microsoft.com/office/drawing/2014/main" id="{767BB379-41D7-FB61-7249-0FA5EC85ACB6}"/>
              </a:ext>
            </a:extLst>
          </p:cNvPr>
          <p:cNvSpPr>
            <a:spLocks noChangeAspect="1" noChangeArrowheads="1"/>
          </p:cNvSpPr>
          <p:nvPr/>
        </p:nvSpPr>
        <p:spPr bwMode="auto">
          <a:xfrm>
            <a:off x="4457700" y="3314700"/>
            <a:ext cx="2286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defRPr/>
            </a:pPr>
            <a:endParaRPr lang="en-US" sz="1350" dirty="0">
              <a:solidFill>
                <a:prstClr val="black"/>
              </a:solidFill>
              <a:latin typeface="Calibri" panose="020F0502020204030204"/>
            </a:endParaRPr>
          </a:p>
        </p:txBody>
      </p:sp>
      <p:sp>
        <p:nvSpPr>
          <p:cNvPr id="8" name="Rectangle 7">
            <a:extLst>
              <a:ext uri="{FF2B5EF4-FFF2-40B4-BE49-F238E27FC236}">
                <a16:creationId xmlns:a16="http://schemas.microsoft.com/office/drawing/2014/main" id="{B474ADDA-0A07-89F1-40E3-E01137208C53}"/>
              </a:ext>
            </a:extLst>
          </p:cNvPr>
          <p:cNvSpPr/>
          <p:nvPr/>
        </p:nvSpPr>
        <p:spPr>
          <a:xfrm>
            <a:off x="2112078" y="4971838"/>
            <a:ext cx="4917558" cy="47091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685800"/>
            <a:endParaRPr lang="en-US" sz="1350" dirty="0">
              <a:solidFill>
                <a:prstClr val="black"/>
              </a:solidFill>
              <a:latin typeface="Calibri" panose="020F0502020204030204"/>
            </a:endParaRPr>
          </a:p>
          <a:p>
            <a:pPr algn="ctr" defTabSz="685800"/>
            <a:endParaRPr lang="en-US" sz="1350" dirty="0">
              <a:solidFill>
                <a:prstClr val="black"/>
              </a:solidFill>
              <a:latin typeface="Calibri" panose="020F0502020204030204"/>
            </a:endParaRPr>
          </a:p>
          <a:p>
            <a:pPr algn="ctr" defTabSz="685800"/>
            <a:endParaRPr lang="en-US" sz="1350" dirty="0">
              <a:solidFill>
                <a:prstClr val="black"/>
              </a:solidFill>
              <a:latin typeface="Calibri" panose="020F0502020204030204"/>
            </a:endParaRPr>
          </a:p>
          <a:p>
            <a:pPr algn="ctr" defTabSz="685800"/>
            <a:r>
              <a:rPr lang="en-US" sz="1600" dirty="0">
                <a:solidFill>
                  <a:prstClr val="black"/>
                </a:solidFill>
                <a:latin typeface="Calibri" panose="020F0502020204030204"/>
              </a:rPr>
              <a:t>Academic Manager of IEP at BHCK  </a:t>
            </a:r>
          </a:p>
          <a:p>
            <a:pPr algn="ctr" defTabSz="685800"/>
            <a:r>
              <a:rPr lang="en-US" sz="1600" dirty="0">
                <a:solidFill>
                  <a:prstClr val="black"/>
                </a:solidFill>
                <a:latin typeface="Calibri" panose="020F0502020204030204"/>
              </a:rPr>
              <a:t>Senior Lecturer at Kuwait Diplomatic Institute (KDI)</a:t>
            </a:r>
          </a:p>
          <a:p>
            <a:pPr algn="ctr" defTabSz="685800"/>
            <a:r>
              <a:rPr lang="en-US" sz="1600" dirty="0">
                <a:solidFill>
                  <a:prstClr val="black"/>
                </a:solidFill>
                <a:latin typeface="Calibri" panose="020F0502020204030204"/>
                <a:hlinkClick r:id="rId2"/>
              </a:rPr>
              <a:t>s.somokian@bhck.edu.kw</a:t>
            </a:r>
            <a:endParaRPr lang="en-US" sz="1600" dirty="0">
              <a:solidFill>
                <a:prstClr val="black"/>
              </a:solidFill>
              <a:latin typeface="Calibri" panose="020F0502020204030204"/>
            </a:endParaRPr>
          </a:p>
          <a:p>
            <a:pPr algn="ctr" defTabSz="685800"/>
            <a:r>
              <a:rPr lang="en-US" sz="1600" dirty="0">
                <a:solidFill>
                  <a:prstClr val="black"/>
                </a:solidFill>
                <a:latin typeface="Calibri" panose="020F0502020204030204"/>
                <a:hlinkClick r:id="rId3"/>
              </a:rPr>
              <a:t>sosil2@yahoo.com</a:t>
            </a:r>
            <a:endParaRPr lang="en-US" sz="1600" dirty="0">
              <a:solidFill>
                <a:prstClr val="black"/>
              </a:solidFill>
              <a:latin typeface="Calibri" panose="020F0502020204030204"/>
            </a:endParaRPr>
          </a:p>
          <a:p>
            <a:pPr defTabSz="685800"/>
            <a:endParaRPr lang="en-US" sz="1350" dirty="0">
              <a:solidFill>
                <a:prstClr val="black"/>
              </a:solidFill>
              <a:latin typeface="Calibri" panose="020F0502020204030204"/>
            </a:endParaRPr>
          </a:p>
        </p:txBody>
      </p:sp>
      <p:pic>
        <p:nvPicPr>
          <p:cNvPr id="9" name="Picture 8">
            <a:extLst>
              <a:ext uri="{FF2B5EF4-FFF2-40B4-BE49-F238E27FC236}">
                <a16:creationId xmlns:a16="http://schemas.microsoft.com/office/drawing/2014/main" id="{7F5D0BE0-0A85-4B42-B01F-CA958D306934}"/>
              </a:ext>
            </a:extLst>
          </p:cNvPr>
          <p:cNvPicPr>
            <a:picLocks noChangeAspect="1"/>
          </p:cNvPicPr>
          <p:nvPr/>
        </p:nvPicPr>
        <p:blipFill>
          <a:blip r:embed="rId4"/>
          <a:stretch>
            <a:fillRect/>
          </a:stretch>
        </p:blipFill>
        <p:spPr>
          <a:xfrm>
            <a:off x="254000" y="125232"/>
            <a:ext cx="3149599" cy="914400"/>
          </a:xfrm>
          <a:prstGeom prst="rect">
            <a:avLst/>
          </a:prstGeom>
        </p:spPr>
      </p:pic>
      <p:sp>
        <p:nvSpPr>
          <p:cNvPr id="6" name="Rectangle 5">
            <a:extLst>
              <a:ext uri="{FF2B5EF4-FFF2-40B4-BE49-F238E27FC236}">
                <a16:creationId xmlns:a16="http://schemas.microsoft.com/office/drawing/2014/main" id="{F9A01FAB-1B79-1151-3112-235B4D907068}"/>
              </a:ext>
            </a:extLst>
          </p:cNvPr>
          <p:cNvSpPr/>
          <p:nvPr/>
        </p:nvSpPr>
        <p:spPr>
          <a:xfrm>
            <a:off x="1608383" y="1798285"/>
            <a:ext cx="6155833"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800" b="1" dirty="0">
                <a:effectLst/>
                <a:latin typeface="Calibri" panose="020F0502020204030204" pitchFamily="34" charset="0"/>
                <a:ea typeface="Calibri" panose="020F0502020204030204" pitchFamily="34" charset="0"/>
                <a:cs typeface="Times New Roman" panose="02020603050405020304" pitchFamily="18" charset="0"/>
              </a:rPr>
              <a:t> Forum for Open Research in MENA</a:t>
            </a:r>
          </a:p>
          <a:p>
            <a:pPr algn="ctr"/>
            <a:r>
              <a:rPr lang="en-US" b="1" dirty="0">
                <a:latin typeface="Calibri" panose="020F0502020204030204" pitchFamily="34" charset="0"/>
                <a:ea typeface="Calibri" panose="020F0502020204030204" pitchFamily="34" charset="0"/>
                <a:cs typeface="Times New Roman" panose="02020603050405020304" pitchFamily="18" charset="0"/>
              </a:rPr>
              <a:t>23-24 October 2023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p>
        </p:txBody>
      </p:sp>
      <p:pic>
        <p:nvPicPr>
          <p:cNvPr id="2" name="Picture 1">
            <a:extLst>
              <a:ext uri="{FF2B5EF4-FFF2-40B4-BE49-F238E27FC236}">
                <a16:creationId xmlns:a16="http://schemas.microsoft.com/office/drawing/2014/main" id="{E09FAADA-D62F-533F-3A69-5EC285C301EF}"/>
              </a:ext>
            </a:extLst>
          </p:cNvPr>
          <p:cNvPicPr>
            <a:picLocks noChangeAspect="1"/>
          </p:cNvPicPr>
          <p:nvPr/>
        </p:nvPicPr>
        <p:blipFill rotWithShape="1">
          <a:blip r:embed="rId5"/>
          <a:srcRect l="22582" t="1356" r="21636" b="43958"/>
          <a:stretch/>
        </p:blipFill>
        <p:spPr>
          <a:xfrm>
            <a:off x="6703313" y="13011"/>
            <a:ext cx="2438401" cy="1672644"/>
          </a:xfrm>
          <a:prstGeom prst="rect">
            <a:avLst/>
          </a:prstGeom>
        </p:spPr>
      </p:pic>
      <p:sp>
        <p:nvSpPr>
          <p:cNvPr id="3" name="Footer Placeholder 2">
            <a:extLst>
              <a:ext uri="{FF2B5EF4-FFF2-40B4-BE49-F238E27FC236}">
                <a16:creationId xmlns:a16="http://schemas.microsoft.com/office/drawing/2014/main" id="{A466A466-4FC7-1A68-178A-DF30153B4B45}"/>
              </a:ext>
            </a:extLst>
          </p:cNvPr>
          <p:cNvSpPr>
            <a:spLocks noGrp="1"/>
          </p:cNvSpPr>
          <p:nvPr>
            <p:ph type="ftr" sz="quarter" idx="11"/>
          </p:nvPr>
        </p:nvSpPr>
        <p:spPr/>
        <p:txBody>
          <a:bodyPr/>
          <a:lstStyle/>
          <a:p>
            <a:r>
              <a:rPr lang="en-US"/>
              <a:t>Sosil Somokian October 2023  </a:t>
            </a:r>
          </a:p>
        </p:txBody>
      </p:sp>
      <p:sp>
        <p:nvSpPr>
          <p:cNvPr id="7" name="Slide Number Placeholder 6">
            <a:extLst>
              <a:ext uri="{FF2B5EF4-FFF2-40B4-BE49-F238E27FC236}">
                <a16:creationId xmlns:a16="http://schemas.microsoft.com/office/drawing/2014/main" id="{B63156A1-59BD-314B-9D32-392533A49BFB}"/>
              </a:ext>
            </a:extLst>
          </p:cNvPr>
          <p:cNvSpPr>
            <a:spLocks noGrp="1"/>
          </p:cNvSpPr>
          <p:nvPr>
            <p:ph type="sldNum" sz="quarter" idx="12"/>
          </p:nvPr>
        </p:nvSpPr>
        <p:spPr/>
        <p:txBody>
          <a:bodyPr/>
          <a:lstStyle/>
          <a:p>
            <a:fld id="{80046ACC-1BA4-495C-9B6F-0C736FCFDC23}" type="slidenum">
              <a:rPr lang="en-US" smtClean="0"/>
              <a:t>2</a:t>
            </a:fld>
            <a:endParaRPr lang="en-US"/>
          </a:p>
        </p:txBody>
      </p:sp>
    </p:spTree>
    <p:extLst>
      <p:ext uri="{BB962C8B-B14F-4D97-AF65-F5344CB8AC3E}">
        <p14:creationId xmlns:p14="http://schemas.microsoft.com/office/powerpoint/2010/main" val="34314700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8820EE-E875-5EE7-BDC9-9E3ED433B709}"/>
              </a:ext>
            </a:extLst>
          </p:cNvPr>
          <p:cNvSpPr>
            <a:spLocks noGrp="1"/>
          </p:cNvSpPr>
          <p:nvPr>
            <p:ph idx="4294967295"/>
          </p:nvPr>
        </p:nvSpPr>
        <p:spPr>
          <a:xfrm>
            <a:off x="190500" y="152400"/>
            <a:ext cx="8763000" cy="6553200"/>
          </a:xfrm>
        </p:spPr>
        <p:txBody>
          <a:bodyPr>
            <a:normAutofit fontScale="92500" lnSpcReduction="10000"/>
          </a:bodyPr>
          <a:lstStyle/>
          <a:p>
            <a:r>
              <a:rPr lang="en-US" b="1" dirty="0">
                <a:solidFill>
                  <a:srgbClr val="7030A0"/>
                </a:solidFill>
              </a:rPr>
              <a:t>Support for Sustainable Startups:</a:t>
            </a:r>
            <a:r>
              <a:rPr lang="en-US" dirty="0"/>
              <a:t> Providing support and resources for student and alumni entrepreneurs working on sustainable startup ventures.</a:t>
            </a:r>
          </a:p>
          <a:p>
            <a:r>
              <a:rPr lang="en-US" b="1" dirty="0">
                <a:solidFill>
                  <a:srgbClr val="7030A0"/>
                </a:solidFill>
              </a:rPr>
              <a:t>Sustainable Agriculture and Food Initiatives:</a:t>
            </a:r>
            <a:r>
              <a:rPr lang="en-US" dirty="0"/>
              <a:t> Initiatives related to sustainable agriculture, including organic farming practices and sourcing locally-produced, sustainable food for campus dining.</a:t>
            </a:r>
          </a:p>
          <a:p>
            <a:r>
              <a:rPr lang="en-US" b="1" dirty="0">
                <a:solidFill>
                  <a:srgbClr val="7030A0"/>
                </a:solidFill>
              </a:rPr>
              <a:t>Environmental Studies Programs</a:t>
            </a:r>
            <a:r>
              <a:rPr lang="en-US" dirty="0"/>
              <a:t>: Offering specialized environmental studies programs or degrees to train future leaders in sustainability and conservation.</a:t>
            </a:r>
          </a:p>
          <a:p>
            <a:r>
              <a:rPr lang="en-US" b="1" dirty="0">
                <a:solidFill>
                  <a:srgbClr val="7030A0"/>
                </a:solidFill>
              </a:rPr>
              <a:t>Cultural Heritage Preservation: </a:t>
            </a:r>
            <a:r>
              <a:rPr lang="en-US" dirty="0"/>
              <a:t>Emphasizing the importance of preserving cultural and historical heritage as a part of sustainability efforts.</a:t>
            </a:r>
          </a:p>
          <a:p>
            <a:endParaRPr lang="en-US" dirty="0"/>
          </a:p>
        </p:txBody>
      </p:sp>
      <p:sp>
        <p:nvSpPr>
          <p:cNvPr id="2" name="Footer Placeholder 1">
            <a:extLst>
              <a:ext uri="{FF2B5EF4-FFF2-40B4-BE49-F238E27FC236}">
                <a16:creationId xmlns:a16="http://schemas.microsoft.com/office/drawing/2014/main" id="{3BC68780-A084-0D30-0ECE-4BDD49DE042C}"/>
              </a:ext>
            </a:extLst>
          </p:cNvPr>
          <p:cNvSpPr>
            <a:spLocks noGrp="1"/>
          </p:cNvSpPr>
          <p:nvPr>
            <p:ph type="ftr" sz="quarter" idx="11"/>
          </p:nvPr>
        </p:nvSpPr>
        <p:spPr/>
        <p:txBody>
          <a:bodyPr/>
          <a:lstStyle/>
          <a:p>
            <a:r>
              <a:rPr lang="en-US"/>
              <a:t>Sosil Somokian October 2023  </a:t>
            </a:r>
          </a:p>
        </p:txBody>
      </p:sp>
      <p:sp>
        <p:nvSpPr>
          <p:cNvPr id="4" name="Slide Number Placeholder 3">
            <a:extLst>
              <a:ext uri="{FF2B5EF4-FFF2-40B4-BE49-F238E27FC236}">
                <a16:creationId xmlns:a16="http://schemas.microsoft.com/office/drawing/2014/main" id="{C1F78DCF-A360-A6FA-1BD8-D227A1A0F978}"/>
              </a:ext>
            </a:extLst>
          </p:cNvPr>
          <p:cNvSpPr>
            <a:spLocks noGrp="1"/>
          </p:cNvSpPr>
          <p:nvPr>
            <p:ph type="sldNum" sz="quarter" idx="12"/>
          </p:nvPr>
        </p:nvSpPr>
        <p:spPr/>
        <p:txBody>
          <a:bodyPr/>
          <a:lstStyle/>
          <a:p>
            <a:fld id="{80046ACC-1BA4-495C-9B6F-0C736FCFDC23}" type="slidenum">
              <a:rPr lang="en-US" smtClean="0"/>
              <a:t>20</a:t>
            </a:fld>
            <a:endParaRPr lang="en-US"/>
          </a:p>
        </p:txBody>
      </p:sp>
    </p:spTree>
    <p:extLst>
      <p:ext uri="{BB962C8B-B14F-4D97-AF65-F5344CB8AC3E}">
        <p14:creationId xmlns:p14="http://schemas.microsoft.com/office/powerpoint/2010/main" val="23224738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7E1C6-8EF9-425C-ED3D-285172694074}"/>
              </a:ext>
            </a:extLst>
          </p:cNvPr>
          <p:cNvSpPr>
            <a:spLocks noGrp="1"/>
          </p:cNvSpPr>
          <p:nvPr>
            <p:ph type="title"/>
          </p:nvPr>
        </p:nvSpPr>
        <p:spPr>
          <a:xfrm>
            <a:off x="628650" y="152401"/>
            <a:ext cx="7886700" cy="1325563"/>
          </a:xfrm>
        </p:spPr>
        <p:txBody>
          <a:bodyPr>
            <a:normAutofit fontScale="90000"/>
          </a:bodyPr>
          <a:lstStyle/>
          <a:p>
            <a:pPr algn="ctr"/>
            <a:r>
              <a:rPr lang="en-US" sz="4400" b="1" dirty="0"/>
              <a:t>Strategies for collaboration and knowledge sharing </a:t>
            </a:r>
            <a:r>
              <a:rPr lang="en-US" sz="4400" b="1" dirty="0">
                <a:solidFill>
                  <a:srgbClr val="FF0000"/>
                </a:solidFill>
              </a:rPr>
              <a:t>within each UNI</a:t>
            </a:r>
          </a:p>
        </p:txBody>
      </p:sp>
      <p:sp>
        <p:nvSpPr>
          <p:cNvPr id="3" name="Content Placeholder 2">
            <a:extLst>
              <a:ext uri="{FF2B5EF4-FFF2-40B4-BE49-F238E27FC236}">
                <a16:creationId xmlns:a16="http://schemas.microsoft.com/office/drawing/2014/main" id="{CEFDBE7F-57C2-EE78-C4B4-4B110AC339B3}"/>
              </a:ext>
            </a:extLst>
          </p:cNvPr>
          <p:cNvSpPr>
            <a:spLocks noGrp="1"/>
          </p:cNvSpPr>
          <p:nvPr>
            <p:ph idx="1"/>
          </p:nvPr>
        </p:nvSpPr>
        <p:spPr>
          <a:xfrm>
            <a:off x="602859" y="1978881"/>
            <a:ext cx="7886700" cy="4879975"/>
          </a:xfrm>
        </p:spPr>
        <p:txBody>
          <a:bodyPr>
            <a:normAutofit lnSpcReduction="10000"/>
          </a:bodyPr>
          <a:lstStyle/>
          <a:p>
            <a:pPr marL="0" indent="0">
              <a:buNone/>
            </a:pPr>
            <a:r>
              <a:rPr kumimoji="0" lang="en-US" sz="3200" b="1" i="1" u="none" strike="noStrike" kern="1200" cap="none" spc="0" normalizeH="0" baseline="0" noProof="0" dirty="0">
                <a:ln>
                  <a:noFill/>
                </a:ln>
                <a:solidFill>
                  <a:prstClr val="black"/>
                </a:solidFill>
                <a:effectLst/>
                <a:highlight>
                  <a:srgbClr val="FFFF00"/>
                </a:highlight>
                <a:uLnTx/>
                <a:uFillTx/>
                <a:latin typeface="Calibri"/>
                <a:ea typeface="+mj-ea"/>
                <a:cs typeface="+mj-cs"/>
              </a:rPr>
              <a:t>Establishing </a:t>
            </a:r>
            <a:r>
              <a:rPr kumimoji="0" lang="en-US" sz="3200" b="1" i="1" u="sng" strike="noStrike" kern="1200" cap="none" spc="0" normalizeH="0" baseline="0" noProof="0" dirty="0">
                <a:ln>
                  <a:noFill/>
                </a:ln>
                <a:solidFill>
                  <a:prstClr val="black"/>
                </a:solidFill>
                <a:effectLst/>
                <a:highlight>
                  <a:srgbClr val="FFFF00"/>
                </a:highlight>
                <a:uLnTx/>
                <a:uFillTx/>
                <a:latin typeface="Calibri"/>
                <a:ea typeface="+mj-ea"/>
                <a:cs typeface="+mj-cs"/>
              </a:rPr>
              <a:t>Interdisciplinary Centers</a:t>
            </a:r>
            <a:r>
              <a:rPr kumimoji="0" lang="en-US" sz="3200" b="1" i="1" u="none" strike="noStrike" kern="1200" cap="none" spc="0" normalizeH="0" baseline="0" noProof="0" dirty="0">
                <a:ln>
                  <a:noFill/>
                </a:ln>
                <a:solidFill>
                  <a:prstClr val="black"/>
                </a:solidFill>
                <a:effectLst/>
                <a:uLnTx/>
                <a:uFillTx/>
                <a:latin typeface="Calibri"/>
                <a:ea typeface="+mj-ea"/>
                <a:cs typeface="+mj-cs"/>
              </a:rPr>
              <a:t>: Creating dedicated centers or departments focused on ESD that encourage collaboration among different faculties, departments, and disciplines </a:t>
            </a:r>
            <a:r>
              <a:rPr kumimoji="0" lang="en-US" sz="3200" b="1" i="1" u="sng" strike="noStrike" kern="1200" cap="none" spc="0" normalizeH="0" baseline="0" noProof="0" dirty="0">
                <a:ln>
                  <a:noFill/>
                </a:ln>
                <a:solidFill>
                  <a:srgbClr val="FF0000"/>
                </a:solidFill>
                <a:effectLst/>
                <a:uLnTx/>
                <a:uFillTx/>
                <a:latin typeface="Calibri"/>
                <a:ea typeface="+mj-ea"/>
                <a:cs typeface="+mj-cs"/>
              </a:rPr>
              <a:t>within each university</a:t>
            </a:r>
            <a:r>
              <a:rPr kumimoji="0" lang="en-US" sz="3200" b="1" i="1" u="none" strike="noStrike" kern="1200" cap="none" spc="0" normalizeH="0" baseline="0" noProof="0" dirty="0">
                <a:ln>
                  <a:noFill/>
                </a:ln>
                <a:solidFill>
                  <a:prstClr val="black"/>
                </a:solidFill>
                <a:effectLst/>
                <a:uLnTx/>
                <a:uFillTx/>
                <a:latin typeface="Calibri"/>
                <a:ea typeface="+mj-ea"/>
                <a:cs typeface="+mj-cs"/>
              </a:rPr>
              <a:t>.</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3300" b="1" i="1" u="none" strike="noStrike" kern="1200" cap="none" spc="0" normalizeH="0" baseline="0" noProof="0" dirty="0">
                <a:ln>
                  <a:noFill/>
                </a:ln>
                <a:solidFill>
                  <a:prstClr val="black"/>
                </a:solidFill>
                <a:effectLst/>
                <a:highlight>
                  <a:srgbClr val="FFFF00"/>
                </a:highlight>
                <a:uLnTx/>
                <a:uFillTx/>
                <a:latin typeface="Calibri"/>
                <a:ea typeface="+mn-ea"/>
                <a:cs typeface="+mn-cs"/>
              </a:rPr>
              <a:t>Mentorship Programs: </a:t>
            </a:r>
            <a:r>
              <a:rPr kumimoji="0" lang="en-US" sz="3300" b="1" i="1" u="none" strike="noStrike" kern="1200" cap="none" spc="0" normalizeH="0" baseline="0" noProof="0" dirty="0">
                <a:ln>
                  <a:noFill/>
                </a:ln>
                <a:solidFill>
                  <a:prstClr val="black"/>
                </a:solidFill>
                <a:effectLst/>
                <a:uLnTx/>
                <a:uFillTx/>
                <a:latin typeface="Calibri"/>
                <a:ea typeface="+mn-ea"/>
                <a:cs typeface="+mn-cs"/>
              </a:rPr>
              <a:t>Establish mentorship programs where experienced faculty members can guide and support ESD initiatives at other departments </a:t>
            </a:r>
            <a:r>
              <a:rPr kumimoji="0" lang="en-US" sz="3300" b="1" i="1" u="sng" strike="noStrike" kern="1200" cap="none" spc="0" normalizeH="0" baseline="0" noProof="0" dirty="0">
                <a:ln>
                  <a:noFill/>
                </a:ln>
                <a:solidFill>
                  <a:srgbClr val="FF0000"/>
                </a:solidFill>
                <a:effectLst/>
                <a:uLnTx/>
                <a:uFillTx/>
                <a:latin typeface="Calibri"/>
                <a:ea typeface="+mn-ea"/>
                <a:cs typeface="+mn-cs"/>
              </a:rPr>
              <a:t>within the same university</a:t>
            </a:r>
            <a:endParaRPr kumimoji="0" lang="en-US" sz="2800" b="1" i="1" u="none" strike="noStrike" kern="1200" cap="none" spc="0" normalizeH="0" baseline="0" noProof="0" dirty="0">
              <a:ln>
                <a:noFill/>
              </a:ln>
              <a:solidFill>
                <a:prstClr val="black"/>
              </a:solidFill>
              <a:effectLst/>
              <a:highlight>
                <a:srgbClr val="FFFF00"/>
              </a:highlight>
              <a:uLnTx/>
              <a:uFillTx/>
              <a:latin typeface="Calibri"/>
              <a:ea typeface="+mn-ea"/>
              <a:cs typeface="+mn-cs"/>
            </a:endParaRPr>
          </a:p>
          <a:p>
            <a:pPr marL="0" indent="0">
              <a:buNone/>
            </a:pPr>
            <a:endParaRPr kumimoji="0" lang="en-US" sz="3200" b="1" i="1" u="none" strike="noStrike" kern="1200" cap="none" spc="0" normalizeH="0" baseline="0" noProof="0" dirty="0">
              <a:ln>
                <a:noFill/>
              </a:ln>
              <a:solidFill>
                <a:prstClr val="black"/>
              </a:solidFill>
              <a:effectLst/>
              <a:uLnTx/>
              <a:uFillTx/>
              <a:latin typeface="Calibri"/>
              <a:ea typeface="+mj-ea"/>
              <a:cs typeface="+mj-cs"/>
            </a:endParaRPr>
          </a:p>
          <a:p>
            <a:pPr marL="0" indent="0">
              <a:buNone/>
            </a:pPr>
            <a:endParaRPr kumimoji="0" lang="en-US" sz="3200" b="1" i="1" u="none" strike="noStrike" kern="1200" cap="none" spc="0" normalizeH="0" baseline="0" noProof="0" dirty="0">
              <a:ln>
                <a:noFill/>
              </a:ln>
              <a:solidFill>
                <a:prstClr val="black"/>
              </a:solidFill>
              <a:effectLst/>
              <a:uLnTx/>
              <a:uFillTx/>
              <a:latin typeface="Calibri"/>
              <a:ea typeface="+mj-ea"/>
              <a:cs typeface="+mj-cs"/>
            </a:endParaRPr>
          </a:p>
        </p:txBody>
      </p:sp>
      <p:sp>
        <p:nvSpPr>
          <p:cNvPr id="4" name="Footer Placeholder 3">
            <a:extLst>
              <a:ext uri="{FF2B5EF4-FFF2-40B4-BE49-F238E27FC236}">
                <a16:creationId xmlns:a16="http://schemas.microsoft.com/office/drawing/2014/main" id="{FE4CCCF3-92F3-541F-3796-D9C9A18366B5}"/>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2E8F2A8F-80D7-EBF8-7ABE-213BD0B11F34}"/>
              </a:ext>
            </a:extLst>
          </p:cNvPr>
          <p:cNvSpPr>
            <a:spLocks noGrp="1"/>
          </p:cNvSpPr>
          <p:nvPr>
            <p:ph type="sldNum" sz="quarter" idx="12"/>
          </p:nvPr>
        </p:nvSpPr>
        <p:spPr/>
        <p:txBody>
          <a:bodyPr/>
          <a:lstStyle/>
          <a:p>
            <a:fld id="{80046ACC-1BA4-495C-9B6F-0C736FCFDC23}" type="slidenum">
              <a:rPr lang="en-US" smtClean="0"/>
              <a:t>21</a:t>
            </a:fld>
            <a:endParaRPr lang="en-US"/>
          </a:p>
        </p:txBody>
      </p:sp>
    </p:spTree>
    <p:extLst>
      <p:ext uri="{BB962C8B-B14F-4D97-AF65-F5344CB8AC3E}">
        <p14:creationId xmlns:p14="http://schemas.microsoft.com/office/powerpoint/2010/main" val="22224839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EC430-BDBC-ED7A-C85A-B1DC21B9BB2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D45475C-87DA-ACFA-EDF1-DB150F545084}"/>
              </a:ext>
            </a:extLst>
          </p:cNvPr>
          <p:cNvSpPr>
            <a:spLocks noGrp="1"/>
          </p:cNvSpPr>
          <p:nvPr>
            <p:ph idx="1"/>
          </p:nvPr>
        </p:nvSpPr>
        <p:spPr/>
        <p:txBody>
          <a:bodyPr/>
          <a:lstStyle/>
          <a:p>
            <a:pPr marL="0" indent="0">
              <a:buNone/>
            </a:pPr>
            <a:r>
              <a:rPr lang="en-US" dirty="0"/>
              <a:t>These are some strategies through which universities can foster meaningful collaboration and knowledge sharing in the field of Education for Sustainable Development, contributing to a more sustainable and responsible future.</a:t>
            </a:r>
          </a:p>
          <a:p>
            <a:pPr marL="0" indent="0">
              <a:buNone/>
            </a:pPr>
            <a:r>
              <a:rPr lang="en-US" dirty="0"/>
              <a:t>Collaboration among themselves and collaboration with their communities. </a:t>
            </a:r>
          </a:p>
          <a:p>
            <a:endParaRPr lang="en-US" dirty="0"/>
          </a:p>
        </p:txBody>
      </p:sp>
      <p:sp>
        <p:nvSpPr>
          <p:cNvPr id="4" name="Footer Placeholder 3">
            <a:extLst>
              <a:ext uri="{FF2B5EF4-FFF2-40B4-BE49-F238E27FC236}">
                <a16:creationId xmlns:a16="http://schemas.microsoft.com/office/drawing/2014/main" id="{C4217F7E-D93A-9B25-FA17-85027BA48E58}"/>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E85AD221-C7EF-F7C0-959B-1F21014A9EB9}"/>
              </a:ext>
            </a:extLst>
          </p:cNvPr>
          <p:cNvSpPr>
            <a:spLocks noGrp="1"/>
          </p:cNvSpPr>
          <p:nvPr>
            <p:ph type="sldNum" sz="quarter" idx="12"/>
          </p:nvPr>
        </p:nvSpPr>
        <p:spPr/>
        <p:txBody>
          <a:bodyPr/>
          <a:lstStyle/>
          <a:p>
            <a:fld id="{80046ACC-1BA4-495C-9B6F-0C736FCFDC23}" type="slidenum">
              <a:rPr lang="en-US" smtClean="0"/>
              <a:t>22</a:t>
            </a:fld>
            <a:endParaRPr lang="en-US"/>
          </a:p>
        </p:txBody>
      </p:sp>
    </p:spTree>
    <p:extLst>
      <p:ext uri="{BB962C8B-B14F-4D97-AF65-F5344CB8AC3E}">
        <p14:creationId xmlns:p14="http://schemas.microsoft.com/office/powerpoint/2010/main" val="3140952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E12808-D54C-6D9C-C881-3F7F2AE0FD6F}"/>
              </a:ext>
            </a:extLst>
          </p:cNvPr>
          <p:cNvPicPr>
            <a:picLocks noChangeAspect="1"/>
          </p:cNvPicPr>
          <p:nvPr/>
        </p:nvPicPr>
        <p:blipFill>
          <a:blip r:embed="rId2"/>
          <a:stretch>
            <a:fillRect/>
          </a:stretch>
        </p:blipFill>
        <p:spPr>
          <a:xfrm>
            <a:off x="428625" y="152400"/>
            <a:ext cx="8286750" cy="1205014"/>
          </a:xfrm>
          <a:prstGeom prst="rect">
            <a:avLst/>
          </a:prstGeom>
          <a:solidFill>
            <a:srgbClr val="EDA9DE"/>
          </a:solidFill>
        </p:spPr>
      </p:pic>
      <p:sp>
        <p:nvSpPr>
          <p:cNvPr id="3" name="Content Placeholder 2">
            <a:extLst>
              <a:ext uri="{FF2B5EF4-FFF2-40B4-BE49-F238E27FC236}">
                <a16:creationId xmlns:a16="http://schemas.microsoft.com/office/drawing/2014/main" id="{6FD35A2B-65EB-16F8-5A61-8FC3D360B192}"/>
              </a:ext>
            </a:extLst>
          </p:cNvPr>
          <p:cNvSpPr>
            <a:spLocks noGrp="1"/>
          </p:cNvSpPr>
          <p:nvPr>
            <p:ph idx="1"/>
          </p:nvPr>
        </p:nvSpPr>
        <p:spPr>
          <a:xfrm>
            <a:off x="343633" y="1524000"/>
            <a:ext cx="8286750" cy="5538491"/>
          </a:xfrm>
        </p:spPr>
        <p:txBody>
          <a:bodyPr>
            <a:normAutofit lnSpcReduction="10000"/>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3000" b="1" i="1" u="none" strike="noStrike" kern="1200" cap="none" spc="0" normalizeH="0" baseline="0" noProof="0" dirty="0">
                <a:ln>
                  <a:noFill/>
                </a:ln>
                <a:solidFill>
                  <a:prstClr val="black"/>
                </a:solidFill>
                <a:effectLst/>
                <a:highlight>
                  <a:srgbClr val="FFFF00"/>
                </a:highlight>
                <a:uLnTx/>
                <a:uFillTx/>
                <a:latin typeface="Calibri"/>
                <a:ea typeface="+mn-ea"/>
                <a:cs typeface="+mn-cs"/>
              </a:rPr>
              <a:t>Joint Curriculum Development</a:t>
            </a:r>
            <a:r>
              <a:rPr kumimoji="0" lang="en-US" sz="3000" b="1" i="1" u="none" strike="noStrike" kern="1200" cap="none" spc="0" normalizeH="0" baseline="0" noProof="0" dirty="0">
                <a:ln>
                  <a:noFill/>
                </a:ln>
                <a:solidFill>
                  <a:prstClr val="black"/>
                </a:solidFill>
                <a:effectLst/>
                <a:uLnTx/>
                <a:uFillTx/>
                <a:latin typeface="Calibri"/>
                <a:ea typeface="+mn-ea"/>
                <a:cs typeface="+mn-cs"/>
              </a:rPr>
              <a:t>: Collaboratively design ESD curricula that can be </a:t>
            </a:r>
            <a:r>
              <a:rPr kumimoji="0" lang="en-US" sz="3000" b="1" i="1" u="sng" strike="noStrike" kern="1200" cap="none" spc="0" normalizeH="0" baseline="0" noProof="0" dirty="0">
                <a:ln>
                  <a:noFill/>
                </a:ln>
                <a:solidFill>
                  <a:srgbClr val="0070C0"/>
                </a:solidFill>
                <a:effectLst/>
                <a:uLnTx/>
                <a:uFillTx/>
                <a:latin typeface="Calibri"/>
                <a:ea typeface="+mn-ea"/>
                <a:cs typeface="+mn-cs"/>
              </a:rPr>
              <a:t>shared among universities</a:t>
            </a:r>
            <a:r>
              <a:rPr kumimoji="0" lang="en-US" sz="3000" b="1" i="1" u="none" strike="noStrike" kern="1200" cap="none" spc="0" normalizeH="0" baseline="0" noProof="0" dirty="0">
                <a:ln>
                  <a:noFill/>
                </a:ln>
                <a:solidFill>
                  <a:prstClr val="black"/>
                </a:solidFill>
                <a:effectLst/>
                <a:uLnTx/>
                <a:uFillTx/>
                <a:latin typeface="Calibri"/>
                <a:ea typeface="+mn-ea"/>
                <a:cs typeface="+mn-cs"/>
              </a:rPr>
              <a:t>, ensuring consistency in content and learning outcomes.</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3200" b="1" i="1" u="none" strike="noStrike" kern="1200" cap="none" spc="0" normalizeH="0" baseline="0" noProof="0" dirty="0">
                <a:ln>
                  <a:noFill/>
                </a:ln>
                <a:solidFill>
                  <a:prstClr val="black"/>
                </a:solidFill>
                <a:effectLst/>
                <a:highlight>
                  <a:srgbClr val="FFFF00"/>
                </a:highlight>
                <a:uLnTx/>
                <a:uFillTx/>
                <a:latin typeface="Calibri"/>
                <a:ea typeface="+mn-ea"/>
                <a:cs typeface="+mn-cs"/>
              </a:rPr>
              <a:t>Regular Workshops and Conferences</a:t>
            </a:r>
            <a:r>
              <a:rPr kumimoji="0" lang="en-US" sz="3200" b="1" i="1" u="none" strike="noStrike" kern="1200" cap="none" spc="0" normalizeH="0" baseline="0" noProof="0" dirty="0">
                <a:ln>
                  <a:noFill/>
                </a:ln>
                <a:solidFill>
                  <a:prstClr val="black"/>
                </a:solidFill>
                <a:effectLst/>
                <a:uLnTx/>
                <a:uFillTx/>
                <a:latin typeface="Calibri"/>
                <a:ea typeface="+mn-ea"/>
                <a:cs typeface="+mn-cs"/>
              </a:rPr>
              <a:t>: Organize and participate in workshops, conferences, and seminars focused on ESD to exchange knowledge </a:t>
            </a:r>
            <a:r>
              <a:rPr kumimoji="0" lang="en-US" sz="3200" b="1" i="1" u="sng" strike="noStrike" kern="1200" cap="none" spc="0" normalizeH="0" baseline="0" noProof="0" dirty="0">
                <a:ln>
                  <a:noFill/>
                </a:ln>
                <a:solidFill>
                  <a:srgbClr val="0070C0"/>
                </a:solidFill>
                <a:effectLst/>
                <a:uLnTx/>
                <a:uFillTx/>
                <a:latin typeface="Calibri"/>
                <a:ea typeface="+mn-ea"/>
                <a:cs typeface="+mn-cs"/>
              </a:rPr>
              <a:t>with colleagues</a:t>
            </a:r>
            <a:endParaRPr kumimoji="0" lang="en-US" sz="2800" b="1" i="1" u="sng" strike="noStrike" kern="1200" cap="none" spc="0" normalizeH="0" baseline="0" noProof="0" dirty="0">
              <a:ln>
                <a:noFill/>
              </a:ln>
              <a:solidFill>
                <a:srgbClr val="0070C0"/>
              </a:solidFill>
              <a:effectLst/>
              <a:uLnTx/>
              <a:uFillTx/>
              <a:latin typeface="Calibri"/>
              <a:ea typeface="+mn-ea"/>
              <a:cs typeface="+mn-cs"/>
            </a:endParaRP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3200" b="1" i="1" u="sng" strike="noStrike" kern="1200" cap="none" spc="0" normalizeH="0" baseline="0" noProof="0" dirty="0">
                <a:ln>
                  <a:noFill/>
                </a:ln>
                <a:solidFill>
                  <a:prstClr val="black"/>
                </a:solidFill>
                <a:effectLst/>
                <a:highlight>
                  <a:srgbClr val="FFFF00"/>
                </a:highlight>
                <a:uLnTx/>
                <a:uFillTx/>
                <a:latin typeface="Calibri"/>
                <a:ea typeface="+mn-ea"/>
                <a:cs typeface="+mn-cs"/>
              </a:rPr>
              <a:t>Faculty Exchange Programs</a:t>
            </a:r>
            <a:r>
              <a:rPr kumimoji="0" lang="en-US" sz="3200" b="1" i="1" u="none" strike="noStrike" kern="1200" cap="none" spc="0" normalizeH="0" baseline="0" noProof="0" dirty="0">
                <a:ln>
                  <a:noFill/>
                </a:ln>
                <a:solidFill>
                  <a:prstClr val="black"/>
                </a:solidFill>
                <a:effectLst/>
                <a:uLnTx/>
                <a:uFillTx/>
                <a:latin typeface="Calibri"/>
                <a:ea typeface="+mn-ea"/>
                <a:cs typeface="+mn-cs"/>
              </a:rPr>
              <a:t>: Facilitate faculty exchange programs to encourage educators to share their expertise, teaching methods, and research findings related to ESD </a:t>
            </a:r>
            <a:r>
              <a:rPr kumimoji="0" lang="en-US" sz="3200" b="1" i="1" u="sng" strike="noStrike" kern="1200" cap="none" spc="0" normalizeH="0" baseline="0" noProof="0" dirty="0">
                <a:ln>
                  <a:noFill/>
                </a:ln>
                <a:solidFill>
                  <a:srgbClr val="0070C0"/>
                </a:solidFill>
                <a:effectLst/>
                <a:uLnTx/>
                <a:uFillTx/>
                <a:latin typeface="Calibri"/>
                <a:ea typeface="+mn-ea"/>
                <a:cs typeface="+mn-cs"/>
              </a:rPr>
              <a:t>with other universities.</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US" sz="30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US" sz="3000" b="1" i="1" u="none" strike="noStrike" kern="1200" cap="none" spc="0" normalizeH="0" baseline="0" noProof="0" dirty="0">
              <a:ln>
                <a:noFill/>
              </a:ln>
              <a:solidFill>
                <a:prstClr val="black"/>
              </a:solidFill>
              <a:effectLst/>
              <a:uLnTx/>
              <a:uFillTx/>
              <a:latin typeface="Calibri"/>
              <a:ea typeface="+mn-ea"/>
              <a:cs typeface="+mn-cs"/>
            </a:endParaRPr>
          </a:p>
          <a:p>
            <a:endParaRPr lang="en-US" dirty="0"/>
          </a:p>
        </p:txBody>
      </p:sp>
      <p:sp>
        <p:nvSpPr>
          <p:cNvPr id="2" name="Footer Placeholder 1">
            <a:extLst>
              <a:ext uri="{FF2B5EF4-FFF2-40B4-BE49-F238E27FC236}">
                <a16:creationId xmlns:a16="http://schemas.microsoft.com/office/drawing/2014/main" id="{28928DD5-1124-0198-FC64-60AAD7C0F834}"/>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B72C507B-58F3-B621-34E1-DD2E3F858797}"/>
              </a:ext>
            </a:extLst>
          </p:cNvPr>
          <p:cNvSpPr>
            <a:spLocks noGrp="1"/>
          </p:cNvSpPr>
          <p:nvPr>
            <p:ph type="sldNum" sz="quarter" idx="12"/>
          </p:nvPr>
        </p:nvSpPr>
        <p:spPr/>
        <p:txBody>
          <a:bodyPr/>
          <a:lstStyle/>
          <a:p>
            <a:fld id="{80046ACC-1BA4-495C-9B6F-0C736FCFDC23}" type="slidenum">
              <a:rPr lang="en-US" smtClean="0"/>
              <a:t>23</a:t>
            </a:fld>
            <a:endParaRPr lang="en-US"/>
          </a:p>
        </p:txBody>
      </p:sp>
    </p:spTree>
    <p:extLst>
      <p:ext uri="{BB962C8B-B14F-4D97-AF65-F5344CB8AC3E}">
        <p14:creationId xmlns:p14="http://schemas.microsoft.com/office/powerpoint/2010/main" val="19084248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95BD5-0CBC-0DBA-DE0E-8BAEB4909402}"/>
              </a:ext>
            </a:extLst>
          </p:cNvPr>
          <p:cNvSpPr>
            <a:spLocks noGrp="1"/>
          </p:cNvSpPr>
          <p:nvPr>
            <p:ph type="title"/>
          </p:nvPr>
        </p:nvSpPr>
        <p:spPr>
          <a:xfrm>
            <a:off x="457200" y="76200"/>
            <a:ext cx="8229600" cy="1752600"/>
          </a:xfrm>
          <a:solidFill>
            <a:schemeClr val="tx2">
              <a:lumMod val="20000"/>
              <a:lumOff val="80000"/>
            </a:schemeClr>
          </a:solidFill>
        </p:spPr>
        <p:txBody>
          <a:bodyPr>
            <a:normAutofit fontScale="90000"/>
          </a:bodyPr>
          <a:lstStyle/>
          <a:p>
            <a:pPr algn="ctr"/>
            <a:r>
              <a:rPr lang="en-US" b="1" dirty="0"/>
              <a:t>Strategies for collaboration and knowledge sharing </a:t>
            </a:r>
            <a:r>
              <a:rPr lang="en-US" b="1" u="sng" dirty="0">
                <a:solidFill>
                  <a:srgbClr val="0070C0"/>
                </a:solidFill>
              </a:rPr>
              <a:t>among Universities and societies</a:t>
            </a:r>
          </a:p>
        </p:txBody>
      </p:sp>
      <p:sp>
        <p:nvSpPr>
          <p:cNvPr id="3" name="Content Placeholder 2">
            <a:extLst>
              <a:ext uri="{FF2B5EF4-FFF2-40B4-BE49-F238E27FC236}">
                <a16:creationId xmlns:a16="http://schemas.microsoft.com/office/drawing/2014/main" id="{20FC1736-4CCB-366C-3B7E-4D144CAFE387}"/>
              </a:ext>
            </a:extLst>
          </p:cNvPr>
          <p:cNvSpPr>
            <a:spLocks noGrp="1"/>
          </p:cNvSpPr>
          <p:nvPr>
            <p:ph idx="1"/>
          </p:nvPr>
        </p:nvSpPr>
        <p:spPr>
          <a:xfrm>
            <a:off x="457200" y="2082017"/>
            <a:ext cx="8229600" cy="4525963"/>
          </a:xfrm>
        </p:spPr>
        <p:txBody>
          <a:bodyPr>
            <a:normAutofit fontScale="92500" lnSpcReduction="20000"/>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3000" b="1" i="1" u="sng" strike="noStrike" kern="1200" cap="none" spc="0" normalizeH="0" baseline="0" noProof="0" dirty="0">
                <a:ln>
                  <a:noFill/>
                </a:ln>
                <a:solidFill>
                  <a:prstClr val="black"/>
                </a:solidFill>
                <a:effectLst/>
                <a:highlight>
                  <a:srgbClr val="FFFF00"/>
                </a:highlight>
                <a:uLnTx/>
                <a:uFillTx/>
                <a:latin typeface="Calibri"/>
                <a:ea typeface="+mn-ea"/>
                <a:cs typeface="+mn-cs"/>
              </a:rPr>
              <a:t>Online Platforms</a:t>
            </a:r>
            <a:r>
              <a:rPr kumimoji="0" lang="en-US" sz="3000" b="1" i="1" u="none" strike="noStrike" kern="1200" cap="none" spc="0" normalizeH="0" baseline="0" noProof="0" dirty="0">
                <a:ln>
                  <a:noFill/>
                </a:ln>
                <a:solidFill>
                  <a:prstClr val="black"/>
                </a:solidFill>
                <a:effectLst/>
                <a:uLnTx/>
                <a:uFillTx/>
                <a:latin typeface="Calibri"/>
                <a:ea typeface="+mn-ea"/>
                <a:cs typeface="+mn-cs"/>
              </a:rPr>
              <a:t>: Developing online platforms or repositories where universities can share ESD-related course materials, research publications, and best practices. Open-access resources can be particularly beneficial.</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3000" b="1" i="1" u="none" strike="noStrike" kern="1200" cap="none" spc="0" normalizeH="0" baseline="0" noProof="0" dirty="0">
                <a:ln>
                  <a:noFill/>
                </a:ln>
                <a:solidFill>
                  <a:prstClr val="black"/>
                </a:solidFill>
                <a:effectLst/>
                <a:highlight>
                  <a:srgbClr val="FFFF00"/>
                </a:highlight>
                <a:uLnTx/>
                <a:uFillTx/>
                <a:latin typeface="Calibri"/>
                <a:ea typeface="+mn-ea"/>
                <a:cs typeface="+mn-cs"/>
              </a:rPr>
              <a:t>Student Exchange Programs</a:t>
            </a:r>
            <a:r>
              <a:rPr kumimoji="0" lang="en-US" sz="3000" b="1" i="1" u="none" strike="noStrike" kern="1200" cap="none" spc="0" normalizeH="0" baseline="0" noProof="0" dirty="0">
                <a:ln>
                  <a:noFill/>
                </a:ln>
                <a:solidFill>
                  <a:prstClr val="black"/>
                </a:solidFill>
                <a:effectLst/>
                <a:uLnTx/>
                <a:uFillTx/>
                <a:latin typeface="Calibri"/>
                <a:ea typeface="+mn-ea"/>
                <a:cs typeface="+mn-cs"/>
              </a:rPr>
              <a:t>: Develop student exchange programs that allow students to experience ESD initiatives and approaches at different universities, fostering a global perspective.</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3000" b="1" i="1" u="none" strike="noStrike" kern="1200" cap="none" spc="0" normalizeH="0" baseline="0" noProof="0" dirty="0">
                <a:ln>
                  <a:noFill/>
                </a:ln>
                <a:solidFill>
                  <a:prstClr val="black"/>
                </a:solidFill>
                <a:effectLst/>
                <a:highlight>
                  <a:srgbClr val="FFFF00"/>
                </a:highlight>
                <a:uLnTx/>
                <a:uFillTx/>
                <a:latin typeface="Calibri"/>
                <a:ea typeface="+mn-ea"/>
                <a:cs typeface="+mn-cs"/>
              </a:rPr>
              <a:t>Community Engagement</a:t>
            </a:r>
            <a:r>
              <a:rPr kumimoji="0" lang="en-US" sz="3000" b="1" i="1" u="none" strike="noStrike" kern="1200" cap="none" spc="0" normalizeH="0" baseline="0" noProof="0" dirty="0">
                <a:ln>
                  <a:noFill/>
                </a:ln>
                <a:solidFill>
                  <a:prstClr val="black"/>
                </a:solidFill>
                <a:effectLst/>
                <a:uLnTx/>
                <a:uFillTx/>
                <a:latin typeface="Calibri"/>
                <a:ea typeface="+mn-ea"/>
                <a:cs typeface="+mn-cs"/>
              </a:rPr>
              <a:t>: Encourage universities to collaborate with local communities on ESD initiatives. This can create opportunities for experiential learning and knowledge sharing.</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US" sz="54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US" sz="2800" b="1" i="1" u="none" strike="noStrike" kern="1200" cap="none" spc="0" normalizeH="0" baseline="0" noProof="0" dirty="0">
              <a:ln>
                <a:noFill/>
              </a:ln>
              <a:solidFill>
                <a:prstClr val="black"/>
              </a:solidFill>
              <a:effectLst/>
              <a:uLnTx/>
              <a:uFillTx/>
              <a:latin typeface="Calibri"/>
              <a:ea typeface="+mn-ea"/>
              <a:cs typeface="+mn-cs"/>
            </a:endParaRPr>
          </a:p>
          <a:p>
            <a:endParaRPr lang="en-US" dirty="0"/>
          </a:p>
        </p:txBody>
      </p:sp>
      <p:sp>
        <p:nvSpPr>
          <p:cNvPr id="4" name="Footer Placeholder 3">
            <a:extLst>
              <a:ext uri="{FF2B5EF4-FFF2-40B4-BE49-F238E27FC236}">
                <a16:creationId xmlns:a16="http://schemas.microsoft.com/office/drawing/2014/main" id="{F8CD1865-3A09-C0B4-A014-6C9E307CCE76}"/>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8A022A9F-20DD-1912-8619-0AE1D90A578C}"/>
              </a:ext>
            </a:extLst>
          </p:cNvPr>
          <p:cNvSpPr>
            <a:spLocks noGrp="1"/>
          </p:cNvSpPr>
          <p:nvPr>
            <p:ph type="sldNum" sz="quarter" idx="12"/>
          </p:nvPr>
        </p:nvSpPr>
        <p:spPr/>
        <p:txBody>
          <a:bodyPr/>
          <a:lstStyle/>
          <a:p>
            <a:fld id="{80046ACC-1BA4-495C-9B6F-0C736FCFDC23}" type="slidenum">
              <a:rPr lang="en-US" smtClean="0"/>
              <a:t>24</a:t>
            </a:fld>
            <a:endParaRPr lang="en-US"/>
          </a:p>
        </p:txBody>
      </p:sp>
    </p:spTree>
    <p:extLst>
      <p:ext uri="{BB962C8B-B14F-4D97-AF65-F5344CB8AC3E}">
        <p14:creationId xmlns:p14="http://schemas.microsoft.com/office/powerpoint/2010/main" val="17146004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9C7D6-03AF-E5BC-3A51-64B10C8C53E8}"/>
              </a:ext>
            </a:extLst>
          </p:cNvPr>
          <p:cNvSpPr>
            <a:spLocks noGrp="1"/>
          </p:cNvSpPr>
          <p:nvPr>
            <p:ph type="title"/>
          </p:nvPr>
        </p:nvSpPr>
        <p:spPr>
          <a:xfrm>
            <a:off x="352425" y="152400"/>
            <a:ext cx="8439150" cy="1325563"/>
          </a:xfrm>
          <a:solidFill>
            <a:schemeClr val="accent6">
              <a:lumMod val="60000"/>
              <a:lumOff val="40000"/>
            </a:schemeClr>
          </a:solidFill>
        </p:spPr>
        <p:txBody>
          <a:bodyPr>
            <a:normAutofit fontScale="90000"/>
          </a:bodyPr>
          <a:lstStyle/>
          <a:p>
            <a:pPr algn="ctr"/>
            <a:r>
              <a:rPr kumimoji="0" lang="en-US" sz="4400" b="1" i="0" u="none" strike="noStrike" kern="1200" cap="none" spc="0" normalizeH="0" baseline="0" noProof="0" dirty="0">
                <a:ln>
                  <a:noFill/>
                </a:ln>
                <a:solidFill>
                  <a:prstClr val="black"/>
                </a:solidFill>
                <a:effectLst/>
                <a:uLnTx/>
                <a:uFillTx/>
                <a:latin typeface="Calibri Light" panose="020F0302020204030204"/>
                <a:ea typeface="+mj-ea"/>
                <a:cs typeface="+mj-cs"/>
              </a:rPr>
              <a:t>Strategies for collaboration and knowledge sharing in </a:t>
            </a:r>
            <a:r>
              <a:rPr kumimoji="0" lang="en-US" sz="4400" b="1" i="0" u="sng" strike="noStrike" kern="1200" cap="none" spc="0" normalizeH="0" baseline="0" noProof="0" dirty="0">
                <a:ln>
                  <a:noFill/>
                </a:ln>
                <a:solidFill>
                  <a:srgbClr val="00B050"/>
                </a:solidFill>
                <a:effectLst/>
                <a:uLnTx/>
                <a:uFillTx/>
                <a:latin typeface="Calibri Light" panose="020F0302020204030204"/>
                <a:ea typeface="+mj-ea"/>
                <a:cs typeface="+mj-cs"/>
              </a:rPr>
              <a:t>Research </a:t>
            </a:r>
            <a:endParaRPr lang="en-US" b="1" u="sng" dirty="0">
              <a:solidFill>
                <a:srgbClr val="00B050"/>
              </a:solidFill>
            </a:endParaRPr>
          </a:p>
        </p:txBody>
      </p:sp>
      <p:sp>
        <p:nvSpPr>
          <p:cNvPr id="3" name="Content Placeholder 2">
            <a:extLst>
              <a:ext uri="{FF2B5EF4-FFF2-40B4-BE49-F238E27FC236}">
                <a16:creationId xmlns:a16="http://schemas.microsoft.com/office/drawing/2014/main" id="{7404B954-B3E6-6904-2BED-D77E3B38E4C0}"/>
              </a:ext>
            </a:extLst>
          </p:cNvPr>
          <p:cNvSpPr>
            <a:spLocks noGrp="1"/>
          </p:cNvSpPr>
          <p:nvPr>
            <p:ph idx="1"/>
          </p:nvPr>
        </p:nvSpPr>
        <p:spPr>
          <a:xfrm>
            <a:off x="533400" y="1752601"/>
            <a:ext cx="8362950" cy="5105399"/>
          </a:xfrm>
        </p:spPr>
        <p:txBody>
          <a:bodyPr>
            <a:normAutofit fontScale="77500" lnSpcReduction="20000"/>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3800" b="1" i="1" u="sng" strike="noStrike" kern="1200" cap="none" spc="0" normalizeH="0" baseline="0" noProof="0" dirty="0">
                <a:ln>
                  <a:noFill/>
                </a:ln>
                <a:solidFill>
                  <a:prstClr val="black"/>
                </a:solidFill>
                <a:effectLst/>
                <a:highlight>
                  <a:srgbClr val="FFFF00"/>
                </a:highlight>
                <a:uLnTx/>
                <a:uFillTx/>
                <a:latin typeface="Calibri"/>
                <a:ea typeface="+mn-ea"/>
                <a:cs typeface="+mn-cs"/>
              </a:rPr>
              <a:t>Joint Research Projects</a:t>
            </a:r>
            <a:r>
              <a:rPr kumimoji="0" lang="en-US" sz="3800" b="1" i="1" u="none" strike="noStrike" kern="1200" cap="none" spc="0" normalizeH="0" baseline="0" noProof="0" dirty="0">
                <a:ln>
                  <a:noFill/>
                </a:ln>
                <a:solidFill>
                  <a:prstClr val="black"/>
                </a:solidFill>
                <a:effectLst/>
                <a:uLnTx/>
                <a:uFillTx/>
                <a:latin typeface="Calibri"/>
                <a:ea typeface="+mn-ea"/>
                <a:cs typeface="+mn-cs"/>
              </a:rPr>
              <a:t>: Collaborating on research projects that address specific ESD challenges. Funding agencies often support such collaborations, making it easier for universities to work together.</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3600" b="1" i="1" u="sng" strike="noStrike" kern="1200" cap="none" spc="0" normalizeH="0" baseline="0" noProof="0" dirty="0">
                <a:ln>
                  <a:noFill/>
                </a:ln>
                <a:solidFill>
                  <a:prstClr val="black"/>
                </a:solidFill>
                <a:effectLst/>
                <a:highlight>
                  <a:srgbClr val="FFFF00"/>
                </a:highlight>
                <a:uLnTx/>
                <a:uFillTx/>
                <a:latin typeface="Calibri"/>
                <a:ea typeface="+mn-ea"/>
                <a:cs typeface="+mn-cs"/>
              </a:rPr>
              <a:t>Research Collaborations with External Stakeholders</a:t>
            </a:r>
            <a:r>
              <a:rPr kumimoji="0" lang="en-US" sz="3600" b="1" i="1" u="none" strike="noStrike" kern="1200" cap="none" spc="0" normalizeH="0" baseline="0" noProof="0" dirty="0">
                <a:ln>
                  <a:noFill/>
                </a:ln>
                <a:solidFill>
                  <a:prstClr val="black"/>
                </a:solidFill>
                <a:effectLst/>
                <a:uLnTx/>
                <a:uFillTx/>
                <a:latin typeface="Calibri"/>
                <a:ea typeface="+mn-ea"/>
                <a:cs typeface="+mn-cs"/>
              </a:rPr>
              <a:t>: Partner with government agencies, non-profit organizations, and industry stakeholders on ESD research projects. These collaborations can offer diverse perspectives and resources.</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3600" b="1" i="1" u="sng" strike="noStrike" kern="1200" cap="none" spc="0" normalizeH="0" baseline="0" noProof="0" dirty="0">
                <a:ln>
                  <a:noFill/>
                </a:ln>
                <a:solidFill>
                  <a:prstClr val="black"/>
                </a:solidFill>
                <a:effectLst/>
                <a:highlight>
                  <a:srgbClr val="FFFF00"/>
                </a:highlight>
                <a:uLnTx/>
                <a:uFillTx/>
                <a:latin typeface="Calibri"/>
                <a:ea typeface="+mn-ea"/>
                <a:cs typeface="+mn-cs"/>
              </a:rPr>
              <a:t>Shared Data and Databases</a:t>
            </a:r>
            <a:r>
              <a:rPr kumimoji="0" lang="en-US" sz="3600" b="1" i="1" u="sng" strike="noStrike" kern="1200" cap="none" spc="0" normalizeH="0" baseline="0" noProof="0" dirty="0">
                <a:ln>
                  <a:noFill/>
                </a:ln>
                <a:solidFill>
                  <a:prstClr val="black"/>
                </a:solidFill>
                <a:effectLst/>
                <a:uLnTx/>
                <a:uFillTx/>
                <a:latin typeface="Calibri"/>
                <a:ea typeface="+mn-ea"/>
                <a:cs typeface="+mn-cs"/>
              </a:rPr>
              <a:t>: </a:t>
            </a:r>
            <a:r>
              <a:rPr kumimoji="0" lang="en-US" sz="3600" b="1" i="1" u="none" strike="noStrike" kern="1200" cap="none" spc="0" normalizeH="0" baseline="0" noProof="0" dirty="0">
                <a:ln>
                  <a:noFill/>
                </a:ln>
                <a:solidFill>
                  <a:prstClr val="black"/>
                </a:solidFill>
                <a:effectLst/>
                <a:uLnTx/>
                <a:uFillTx/>
                <a:latin typeface="Calibri"/>
                <a:ea typeface="+mn-ea"/>
                <a:cs typeface="+mn-cs"/>
              </a:rPr>
              <a:t>Develop shared databases or repositories for ESD-related data and research findings, making it easier for researchers to access and utilize this information. Promote the creation and sharing of ESD-related OER to make educational materials more accessible to a wider audience.</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US" sz="3100" b="1" i="1" u="none" strike="noStrike" kern="1200" cap="none" spc="0" normalizeH="0" baseline="0" noProof="0" dirty="0">
              <a:ln>
                <a:noFill/>
              </a:ln>
              <a:solidFill>
                <a:prstClr val="black"/>
              </a:solidFill>
              <a:effectLst/>
              <a:uLnTx/>
              <a:uFillTx/>
              <a:latin typeface="Calibri"/>
              <a:ea typeface="+mn-ea"/>
              <a:cs typeface="+mn-cs"/>
            </a:endParaRPr>
          </a:p>
          <a:p>
            <a:endParaRPr lang="en-US" dirty="0"/>
          </a:p>
        </p:txBody>
      </p:sp>
      <p:sp>
        <p:nvSpPr>
          <p:cNvPr id="4" name="Footer Placeholder 3">
            <a:extLst>
              <a:ext uri="{FF2B5EF4-FFF2-40B4-BE49-F238E27FC236}">
                <a16:creationId xmlns:a16="http://schemas.microsoft.com/office/drawing/2014/main" id="{875F59B5-3462-0566-8A47-FD3C1D9D123F}"/>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1F1D2036-BAF8-2AF6-0B8B-0337FF9F6A39}"/>
              </a:ext>
            </a:extLst>
          </p:cNvPr>
          <p:cNvSpPr>
            <a:spLocks noGrp="1"/>
          </p:cNvSpPr>
          <p:nvPr>
            <p:ph type="sldNum" sz="quarter" idx="12"/>
          </p:nvPr>
        </p:nvSpPr>
        <p:spPr/>
        <p:txBody>
          <a:bodyPr/>
          <a:lstStyle/>
          <a:p>
            <a:fld id="{80046ACC-1BA4-495C-9B6F-0C736FCFDC23}" type="slidenum">
              <a:rPr lang="en-US" smtClean="0"/>
              <a:t>25</a:t>
            </a:fld>
            <a:endParaRPr lang="en-US"/>
          </a:p>
        </p:txBody>
      </p:sp>
    </p:spTree>
    <p:extLst>
      <p:ext uri="{BB962C8B-B14F-4D97-AF65-F5344CB8AC3E}">
        <p14:creationId xmlns:p14="http://schemas.microsoft.com/office/powerpoint/2010/main" val="14549895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9DB2A-B28A-618E-72D4-D4C141AA0DA1}"/>
              </a:ext>
            </a:extLst>
          </p:cNvPr>
          <p:cNvSpPr>
            <a:spLocks noGrp="1"/>
          </p:cNvSpPr>
          <p:nvPr>
            <p:ph type="title"/>
          </p:nvPr>
        </p:nvSpPr>
        <p:spPr>
          <a:xfrm>
            <a:off x="628650" y="152401"/>
            <a:ext cx="7886700" cy="1219200"/>
          </a:xfrm>
          <a:solidFill>
            <a:schemeClr val="tx2">
              <a:lumMod val="40000"/>
              <a:lumOff val="60000"/>
            </a:schemeClr>
          </a:solidFill>
        </p:spPr>
        <p:txBody>
          <a:bodyPr>
            <a:normAutofit/>
          </a:bodyPr>
          <a:lstStyle/>
          <a:p>
            <a:pPr marL="0" marR="0" lvl="0" indent="0" defTabSz="685800" rtl="0" eaLnBrk="1" fontAlgn="auto" latinLnBrk="0" hangingPunct="1">
              <a:lnSpc>
                <a:spcPct val="90000"/>
              </a:lnSpc>
              <a:spcBef>
                <a:spcPts val="750"/>
              </a:spcBef>
              <a:spcAft>
                <a:spcPts val="0"/>
              </a:spcAft>
              <a:tabLst/>
              <a:defRPr/>
            </a:pPr>
            <a:r>
              <a:rPr lang="en-US" sz="3600" b="1" dirty="0">
                <a:solidFill>
                  <a:prstClr val="black"/>
                </a:solidFill>
                <a:latin typeface="Calibri"/>
                <a:ea typeface="+mn-ea"/>
                <a:cs typeface="+mn-cs"/>
              </a:rPr>
              <a:t>Forming national and </a:t>
            </a:r>
            <a:r>
              <a:rPr kumimoji="0" lang="en-US" sz="3600" b="1" u="none" strike="noStrike" kern="1200" cap="none" spc="0" normalizeH="0" baseline="0" noProof="0" dirty="0">
                <a:ln>
                  <a:noFill/>
                </a:ln>
                <a:solidFill>
                  <a:prstClr val="black"/>
                </a:solidFill>
                <a:effectLst/>
                <a:uLnTx/>
                <a:uFillTx/>
                <a:latin typeface="Calibri"/>
                <a:ea typeface="+mn-ea"/>
                <a:cs typeface="+mn-cs"/>
              </a:rPr>
              <a:t>regional networks of HEIs dedicated to ESD for:</a:t>
            </a:r>
            <a:endParaRPr lang="en-US" dirty="0"/>
          </a:p>
        </p:txBody>
      </p:sp>
      <p:sp>
        <p:nvSpPr>
          <p:cNvPr id="3" name="Content Placeholder 2">
            <a:extLst>
              <a:ext uri="{FF2B5EF4-FFF2-40B4-BE49-F238E27FC236}">
                <a16:creationId xmlns:a16="http://schemas.microsoft.com/office/drawing/2014/main" id="{7B2D5D8F-79EF-1ACC-34E7-0186ABEB830B}"/>
              </a:ext>
            </a:extLst>
          </p:cNvPr>
          <p:cNvSpPr>
            <a:spLocks noGrp="1"/>
          </p:cNvSpPr>
          <p:nvPr>
            <p:ph idx="1"/>
          </p:nvPr>
        </p:nvSpPr>
        <p:spPr>
          <a:xfrm>
            <a:off x="457200" y="1690689"/>
            <a:ext cx="8382000" cy="5181599"/>
          </a:xfrm>
        </p:spPr>
        <p:txBody>
          <a:bodyPr>
            <a:normAutofit fontScale="62500" lnSpcReduction="20000"/>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4500" b="1" i="1" u="none" strike="noStrike" kern="1200" cap="none" spc="0" normalizeH="0" baseline="0" noProof="0" dirty="0">
                <a:ln>
                  <a:noFill/>
                </a:ln>
                <a:solidFill>
                  <a:prstClr val="black"/>
                </a:solidFill>
                <a:effectLst/>
                <a:highlight>
                  <a:srgbClr val="FFFF00"/>
                </a:highlight>
                <a:uLnTx/>
                <a:uFillTx/>
                <a:latin typeface="Calibri"/>
                <a:ea typeface="+mn-ea"/>
                <a:cs typeface="+mn-cs"/>
              </a:rPr>
              <a:t>Policy Advocacy and Influence:</a:t>
            </a:r>
            <a:r>
              <a:rPr kumimoji="0" lang="en-US" sz="4500" b="1" i="1" u="none" strike="noStrike" kern="1200" cap="none" spc="0" normalizeH="0" baseline="0" noProof="0" dirty="0">
                <a:ln>
                  <a:noFill/>
                </a:ln>
                <a:solidFill>
                  <a:prstClr val="black"/>
                </a:solidFill>
                <a:effectLst/>
                <a:uLnTx/>
                <a:uFillTx/>
                <a:latin typeface="Calibri"/>
                <a:ea typeface="+mn-ea"/>
                <a:cs typeface="+mn-cs"/>
              </a:rPr>
              <a:t> to advocate for policy changes that support ESD initiatives at the institutional, regional, or national levels.</a:t>
            </a:r>
          </a:p>
          <a:p>
            <a:pPr marL="0" marR="0" lvl="0" indent="0" algn="l" defTabSz="685800" rtl="0" eaLnBrk="1" fontAlgn="auto" latinLnBrk="0" hangingPunct="1">
              <a:lnSpc>
                <a:spcPct val="90000"/>
              </a:lnSpc>
              <a:spcBef>
                <a:spcPts val="750"/>
              </a:spcBef>
              <a:spcAft>
                <a:spcPts val="0"/>
              </a:spcAft>
              <a:buClrTx/>
              <a:buSzTx/>
              <a:buNone/>
              <a:tabLst/>
              <a:defRPr/>
            </a:pPr>
            <a:r>
              <a:rPr kumimoji="0" lang="en-US" sz="4400" b="1" i="1"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Lifelong Learning and Alumni Engagement</a:t>
            </a:r>
            <a:r>
              <a:rPr kumimoji="0" lang="en-US" sz="4400" b="1" i="1" u="none" strike="noStrike" kern="1200" cap="none" spc="0" normalizeH="0" baseline="0" noProof="0" dirty="0">
                <a:ln>
                  <a:noFill/>
                </a:ln>
                <a:solidFill>
                  <a:prstClr val="black"/>
                </a:solidFill>
                <a:effectLst/>
                <a:uLnTx/>
                <a:uFillTx/>
                <a:latin typeface="Calibri"/>
                <a:ea typeface="+mn-ea"/>
                <a:cs typeface="+mn-cs"/>
              </a:rPr>
              <a:t>:  to engage alumni in ongoing education and outreach efforts related to ESD, creating a network of support and knowledge sharing within each society and among GCC.</a:t>
            </a:r>
            <a:endParaRPr kumimoji="0" lang="en-US" sz="5100" b="1" i="1" u="none" strike="noStrike" kern="1200" cap="none" spc="0" normalizeH="0" baseline="0" noProof="0" dirty="0">
              <a:ln>
                <a:noFill/>
              </a:ln>
              <a:solidFill>
                <a:prstClr val="black"/>
              </a:solidFill>
              <a:effectLst/>
              <a:uLnTx/>
              <a:uFillTx/>
              <a:latin typeface="Calibri"/>
              <a:ea typeface="+mn-ea"/>
              <a:cs typeface="+mn-cs"/>
            </a:endParaRPr>
          </a:p>
          <a:p>
            <a:pPr marL="0" marR="0" lvl="0" indent="0"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4400" b="1" i="1" u="none" strike="noStrike" kern="1200" cap="none" spc="0" normalizeH="0" baseline="0" noProof="0" dirty="0">
                <a:ln>
                  <a:noFill/>
                </a:ln>
                <a:solidFill>
                  <a:prstClr val="black"/>
                </a:solidFill>
                <a:effectLst/>
                <a:highlight>
                  <a:srgbClr val="FFFF00"/>
                </a:highlight>
                <a:uLnTx/>
                <a:uFillTx/>
                <a:latin typeface="Calibri"/>
                <a:ea typeface="+mn-ea"/>
                <a:cs typeface="+mn-cs"/>
              </a:rPr>
              <a:t>Monitoring and Evaluation</a:t>
            </a:r>
            <a:r>
              <a:rPr kumimoji="0" lang="en-US" sz="4400" b="1" i="1" u="none" strike="noStrike" kern="1200" cap="none" spc="0" normalizeH="0" baseline="0" noProof="0" dirty="0">
                <a:ln>
                  <a:noFill/>
                </a:ln>
                <a:solidFill>
                  <a:prstClr val="black"/>
                </a:solidFill>
                <a:effectLst/>
                <a:uLnTx/>
                <a:uFillTx/>
                <a:latin typeface="Calibri"/>
                <a:ea typeface="+mn-ea"/>
                <a:cs typeface="+mn-cs"/>
              </a:rPr>
              <a:t>: to monitor and evaluate the impact of collaborative ESD initiatives, ensuring continuous improvement and accountability.</a:t>
            </a:r>
          </a:p>
          <a:p>
            <a:pPr marL="0" marR="0" lvl="0" indent="0"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4400" b="1" i="1" u="none" strike="noStrike" kern="1200" cap="none" spc="0" normalizeH="0" baseline="0" noProof="0" dirty="0">
                <a:ln>
                  <a:noFill/>
                </a:ln>
                <a:solidFill>
                  <a:prstClr val="black"/>
                </a:solidFill>
                <a:effectLst/>
                <a:highlight>
                  <a:srgbClr val="FFFF00"/>
                </a:highlight>
                <a:uLnTx/>
                <a:uFillTx/>
                <a:latin typeface="Calibri"/>
                <a:ea typeface="+mn-ea"/>
                <a:cs typeface="+mn-cs"/>
              </a:rPr>
              <a:t>International Partnerships</a:t>
            </a:r>
            <a:r>
              <a:rPr kumimoji="0" lang="en-US" sz="4400" b="1" i="1" u="none" strike="noStrike" kern="1200" cap="none" spc="0" normalizeH="0" baseline="0" noProof="0" dirty="0">
                <a:ln>
                  <a:noFill/>
                </a:ln>
                <a:solidFill>
                  <a:prstClr val="black"/>
                </a:solidFill>
                <a:effectLst/>
                <a:uLnTx/>
                <a:uFillTx/>
                <a:latin typeface="Calibri"/>
                <a:ea typeface="+mn-ea"/>
                <a:cs typeface="+mn-cs"/>
              </a:rPr>
              <a:t>: to seek international partnerships and collaborations with universities in different countries to bring diverse perspectives and experiences into ESD programs and continue to grow</a:t>
            </a:r>
          </a:p>
          <a:p>
            <a:pPr marL="0" marR="0" lvl="0" indent="0"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US" sz="3800" b="1" i="1" u="none" strike="noStrike" kern="1200" cap="none" spc="0" normalizeH="0" baseline="0" noProof="0" dirty="0">
              <a:ln>
                <a:noFill/>
              </a:ln>
              <a:solidFill>
                <a:prstClr val="black"/>
              </a:solidFill>
              <a:effectLst/>
              <a:uLnTx/>
              <a:uFillTx/>
              <a:latin typeface="Calibri"/>
              <a:ea typeface="+mn-ea"/>
              <a:cs typeface="+mn-cs"/>
            </a:endParaRPr>
          </a:p>
          <a:p>
            <a:pPr marL="0" marR="0" lvl="0" indent="0"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US" sz="2800" b="1" i="1" u="none" strike="noStrike" kern="1200" cap="none" spc="0" normalizeH="0" baseline="0" noProof="0" dirty="0">
              <a:ln>
                <a:noFill/>
              </a:ln>
              <a:solidFill>
                <a:prstClr val="black"/>
              </a:solidFill>
              <a:effectLst/>
              <a:uLnTx/>
              <a:uFillTx/>
              <a:latin typeface="Calibri"/>
              <a:ea typeface="+mn-ea"/>
              <a:cs typeface="+mn-cs"/>
            </a:endParaRPr>
          </a:p>
          <a:p>
            <a:endParaRPr lang="en-US" dirty="0"/>
          </a:p>
        </p:txBody>
      </p:sp>
      <p:sp>
        <p:nvSpPr>
          <p:cNvPr id="4" name="Footer Placeholder 3">
            <a:extLst>
              <a:ext uri="{FF2B5EF4-FFF2-40B4-BE49-F238E27FC236}">
                <a16:creationId xmlns:a16="http://schemas.microsoft.com/office/drawing/2014/main" id="{8D99F5D3-5D8A-FB14-B375-6174B098E42A}"/>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61C32A1A-AA71-95BE-FAFC-00AFA88B38C8}"/>
              </a:ext>
            </a:extLst>
          </p:cNvPr>
          <p:cNvSpPr>
            <a:spLocks noGrp="1"/>
          </p:cNvSpPr>
          <p:nvPr>
            <p:ph type="sldNum" sz="quarter" idx="12"/>
          </p:nvPr>
        </p:nvSpPr>
        <p:spPr/>
        <p:txBody>
          <a:bodyPr/>
          <a:lstStyle/>
          <a:p>
            <a:fld id="{80046ACC-1BA4-495C-9B6F-0C736FCFDC23}" type="slidenum">
              <a:rPr lang="en-US" smtClean="0"/>
              <a:t>26</a:t>
            </a:fld>
            <a:endParaRPr lang="en-US"/>
          </a:p>
        </p:txBody>
      </p:sp>
    </p:spTree>
    <p:extLst>
      <p:ext uri="{BB962C8B-B14F-4D97-AF65-F5344CB8AC3E}">
        <p14:creationId xmlns:p14="http://schemas.microsoft.com/office/powerpoint/2010/main" val="22456429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7BD0D55-84BD-8833-3531-21801A84F0FE}"/>
              </a:ext>
            </a:extLst>
          </p:cNvPr>
          <p:cNvPicPr>
            <a:picLocks noChangeAspect="1"/>
          </p:cNvPicPr>
          <p:nvPr/>
        </p:nvPicPr>
        <p:blipFill rotWithShape="1">
          <a:blip r:embed="rId2"/>
          <a:srcRect l="6799" r="6782" b="-2"/>
          <a:stretch/>
        </p:blipFill>
        <p:spPr>
          <a:xfrm>
            <a:off x="0" y="857392"/>
            <a:ext cx="6096641" cy="3968396"/>
          </a:xfrm>
          <a:prstGeom prst="rect">
            <a:avLst/>
          </a:prstGeom>
        </p:spPr>
      </p:pic>
      <p:pic>
        <p:nvPicPr>
          <p:cNvPr id="5" name="Picture 4">
            <a:extLst>
              <a:ext uri="{FF2B5EF4-FFF2-40B4-BE49-F238E27FC236}">
                <a16:creationId xmlns:a16="http://schemas.microsoft.com/office/drawing/2014/main" id="{B6D981A3-4526-5BE6-61CB-EE7A7E69AAD3}"/>
              </a:ext>
            </a:extLst>
          </p:cNvPr>
          <p:cNvPicPr>
            <a:picLocks noChangeAspect="1"/>
          </p:cNvPicPr>
          <p:nvPr/>
        </p:nvPicPr>
        <p:blipFill rotWithShape="1">
          <a:blip r:embed="rId3"/>
          <a:srcRect l="15255" r="4546" b="-3"/>
          <a:stretch/>
        </p:blipFill>
        <p:spPr>
          <a:xfrm>
            <a:off x="6096643" y="857251"/>
            <a:ext cx="3047357" cy="3968538"/>
          </a:xfrm>
          <a:prstGeom prst="rect">
            <a:avLst/>
          </a:prstGeom>
        </p:spPr>
      </p:pic>
      <p:sp>
        <p:nvSpPr>
          <p:cNvPr id="6" name="Title 5">
            <a:extLst>
              <a:ext uri="{FF2B5EF4-FFF2-40B4-BE49-F238E27FC236}">
                <a16:creationId xmlns:a16="http://schemas.microsoft.com/office/drawing/2014/main" id="{A62E5B84-1459-2EBE-02C1-0DAF571ED41C}"/>
              </a:ext>
            </a:extLst>
          </p:cNvPr>
          <p:cNvSpPr>
            <a:spLocks noGrp="1"/>
          </p:cNvSpPr>
          <p:nvPr>
            <p:ph type="title"/>
          </p:nvPr>
        </p:nvSpPr>
        <p:spPr>
          <a:xfrm>
            <a:off x="609600" y="5334000"/>
            <a:ext cx="8229600" cy="1143000"/>
          </a:xfrm>
        </p:spPr>
        <p:txBody>
          <a:bodyPr>
            <a:normAutofit fontScale="90000"/>
          </a:bodyPr>
          <a:lstStyle/>
          <a:p>
            <a:pPr marL="342900" marR="0" lvl="0" indent="-342900" defTabSz="914400" rtl="0" eaLnBrk="1" fontAlgn="auto" latinLnBrk="0" hangingPunct="1">
              <a:lnSpc>
                <a:spcPct val="100000"/>
              </a:lnSpc>
              <a:spcBef>
                <a:spcPct val="20000"/>
              </a:spcBef>
              <a:spcAft>
                <a:spcPts val="0"/>
              </a:spcAft>
              <a:tabLst/>
              <a:defRPr/>
            </a:pPr>
            <a:r>
              <a:rPr kumimoji="0" lang="en-US" sz="3200" b="0" i="0" u="none" strike="noStrike" kern="1200" cap="none" spc="0" normalizeH="0" baseline="0" noProof="0" dirty="0">
                <a:ln>
                  <a:noFill/>
                </a:ln>
                <a:solidFill>
                  <a:prstClr val="black"/>
                </a:solidFill>
                <a:effectLst/>
                <a:uLnTx/>
                <a:uFillTx/>
                <a:latin typeface="Calibri"/>
                <a:ea typeface="+mn-ea"/>
                <a:cs typeface="+mn-cs"/>
              </a:rPr>
              <a:t>Given the paramount challenges collaboration and working together is the only way out. </a:t>
            </a:r>
            <a:br>
              <a:rPr kumimoji="0" lang="en-US" sz="3200" b="0" i="0" u="none" strike="noStrike" kern="1200" cap="none" spc="0" normalizeH="0" baseline="0" noProof="0" dirty="0">
                <a:ln>
                  <a:noFill/>
                </a:ln>
                <a:solidFill>
                  <a:prstClr val="black"/>
                </a:solidFill>
                <a:effectLst/>
                <a:uLnTx/>
                <a:uFillTx/>
                <a:latin typeface="Calibri"/>
                <a:ea typeface="+mn-ea"/>
                <a:cs typeface="+mn-cs"/>
              </a:rPr>
            </a:br>
            <a:endParaRPr lang="en-US" dirty="0"/>
          </a:p>
        </p:txBody>
      </p:sp>
      <p:sp>
        <p:nvSpPr>
          <p:cNvPr id="2" name="Footer Placeholder 1">
            <a:extLst>
              <a:ext uri="{FF2B5EF4-FFF2-40B4-BE49-F238E27FC236}">
                <a16:creationId xmlns:a16="http://schemas.microsoft.com/office/drawing/2014/main" id="{C8F6540E-AF2A-70F5-3688-6572DC5449E3}"/>
              </a:ext>
            </a:extLst>
          </p:cNvPr>
          <p:cNvSpPr>
            <a:spLocks noGrp="1"/>
          </p:cNvSpPr>
          <p:nvPr>
            <p:ph type="ftr" sz="quarter" idx="11"/>
          </p:nvPr>
        </p:nvSpPr>
        <p:spPr/>
        <p:txBody>
          <a:bodyPr/>
          <a:lstStyle/>
          <a:p>
            <a:r>
              <a:rPr lang="en-US"/>
              <a:t>Sosil Somokian October 2023  </a:t>
            </a:r>
          </a:p>
        </p:txBody>
      </p:sp>
      <p:sp>
        <p:nvSpPr>
          <p:cNvPr id="3" name="Slide Number Placeholder 2">
            <a:extLst>
              <a:ext uri="{FF2B5EF4-FFF2-40B4-BE49-F238E27FC236}">
                <a16:creationId xmlns:a16="http://schemas.microsoft.com/office/drawing/2014/main" id="{18D2D889-FA9B-0E57-4EEB-D97BEB612DB9}"/>
              </a:ext>
            </a:extLst>
          </p:cNvPr>
          <p:cNvSpPr>
            <a:spLocks noGrp="1"/>
          </p:cNvSpPr>
          <p:nvPr>
            <p:ph type="sldNum" sz="quarter" idx="12"/>
          </p:nvPr>
        </p:nvSpPr>
        <p:spPr/>
        <p:txBody>
          <a:bodyPr/>
          <a:lstStyle/>
          <a:p>
            <a:fld id="{80046ACC-1BA4-495C-9B6F-0C736FCFDC23}" type="slidenum">
              <a:rPr lang="en-US" smtClean="0"/>
              <a:t>27</a:t>
            </a:fld>
            <a:endParaRPr lang="en-US"/>
          </a:p>
        </p:txBody>
      </p:sp>
    </p:spTree>
    <p:extLst>
      <p:ext uri="{BB962C8B-B14F-4D97-AF65-F5344CB8AC3E}">
        <p14:creationId xmlns:p14="http://schemas.microsoft.com/office/powerpoint/2010/main" val="20024057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EC5A8-5109-0B57-A0B3-6BA2D851AF4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636B831-456A-3E74-FB93-48744E6BA6D7}"/>
              </a:ext>
            </a:extLst>
          </p:cNvPr>
          <p:cNvSpPr>
            <a:spLocks noGrp="1"/>
          </p:cNvSpPr>
          <p:nvPr>
            <p:ph idx="1"/>
          </p:nvPr>
        </p:nvSpPr>
        <p:spPr/>
        <p:txBody>
          <a:bodyPr/>
          <a:lstStyle/>
          <a:p>
            <a:endParaRPr lang="en-US" dirty="0"/>
          </a:p>
        </p:txBody>
      </p:sp>
      <p:pic>
        <p:nvPicPr>
          <p:cNvPr id="4" name="Picture 5">
            <a:extLst>
              <a:ext uri="{FF2B5EF4-FFF2-40B4-BE49-F238E27FC236}">
                <a16:creationId xmlns:a16="http://schemas.microsoft.com/office/drawing/2014/main" id="{D4F1C9D4-182C-1D9D-18E7-84845F4A015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79" t="4945" r="2679" b="2906"/>
          <a:stretch/>
        </p:blipFill>
        <p:spPr bwMode="auto">
          <a:xfrm>
            <a:off x="121480" y="281354"/>
            <a:ext cx="8391525" cy="599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ooter Placeholder 4">
            <a:extLst>
              <a:ext uri="{FF2B5EF4-FFF2-40B4-BE49-F238E27FC236}">
                <a16:creationId xmlns:a16="http://schemas.microsoft.com/office/drawing/2014/main" id="{C7B09499-1BA4-4B7E-9E91-A8EB32A3F3B1}"/>
              </a:ext>
            </a:extLst>
          </p:cNvPr>
          <p:cNvSpPr>
            <a:spLocks noGrp="1"/>
          </p:cNvSpPr>
          <p:nvPr>
            <p:ph type="ftr" sz="quarter" idx="11"/>
          </p:nvPr>
        </p:nvSpPr>
        <p:spPr/>
        <p:txBody>
          <a:bodyPr/>
          <a:lstStyle/>
          <a:p>
            <a:r>
              <a:rPr lang="en-US"/>
              <a:t>Sosil Somokian October 2023  </a:t>
            </a:r>
          </a:p>
        </p:txBody>
      </p:sp>
      <p:sp>
        <p:nvSpPr>
          <p:cNvPr id="6" name="Slide Number Placeholder 5">
            <a:extLst>
              <a:ext uri="{FF2B5EF4-FFF2-40B4-BE49-F238E27FC236}">
                <a16:creationId xmlns:a16="http://schemas.microsoft.com/office/drawing/2014/main" id="{692106AE-B17C-1F3E-F938-09D3472447FF}"/>
              </a:ext>
            </a:extLst>
          </p:cNvPr>
          <p:cNvSpPr>
            <a:spLocks noGrp="1"/>
          </p:cNvSpPr>
          <p:nvPr>
            <p:ph type="sldNum" sz="quarter" idx="12"/>
          </p:nvPr>
        </p:nvSpPr>
        <p:spPr/>
        <p:txBody>
          <a:bodyPr/>
          <a:lstStyle/>
          <a:p>
            <a:fld id="{80046ACC-1BA4-495C-9B6F-0C736FCFDC23}" type="slidenum">
              <a:rPr lang="en-US" smtClean="0"/>
              <a:t>28</a:t>
            </a:fld>
            <a:endParaRPr lang="en-US"/>
          </a:p>
        </p:txBody>
      </p:sp>
    </p:spTree>
    <p:extLst>
      <p:ext uri="{BB962C8B-B14F-4D97-AF65-F5344CB8AC3E}">
        <p14:creationId xmlns:p14="http://schemas.microsoft.com/office/powerpoint/2010/main" val="5162487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a:extLst>
              <a:ext uri="{FF2B5EF4-FFF2-40B4-BE49-F238E27FC236}">
                <a16:creationId xmlns:a16="http://schemas.microsoft.com/office/drawing/2014/main" id="{F5ED486A-FD08-5CEE-550B-7A12152642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209" y="-18758"/>
            <a:ext cx="9372209" cy="702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a:extLst>
              <a:ext uri="{FF2B5EF4-FFF2-40B4-BE49-F238E27FC236}">
                <a16:creationId xmlns:a16="http://schemas.microsoft.com/office/drawing/2014/main" id="{71E7D7E6-D4C6-4DEA-6C14-74FA7C872394}"/>
              </a:ext>
            </a:extLst>
          </p:cNvPr>
          <p:cNvSpPr>
            <a:spLocks noGrp="1"/>
          </p:cNvSpPr>
          <p:nvPr>
            <p:ph type="ftr" sz="quarter" idx="11"/>
          </p:nvPr>
        </p:nvSpPr>
        <p:spPr/>
        <p:txBody>
          <a:bodyPr/>
          <a:lstStyle/>
          <a:p>
            <a:r>
              <a:rPr lang="en-US"/>
              <a:t>Sosil Somokian October 2023  </a:t>
            </a:r>
          </a:p>
        </p:txBody>
      </p:sp>
      <p:sp>
        <p:nvSpPr>
          <p:cNvPr id="3" name="Slide Number Placeholder 2">
            <a:extLst>
              <a:ext uri="{FF2B5EF4-FFF2-40B4-BE49-F238E27FC236}">
                <a16:creationId xmlns:a16="http://schemas.microsoft.com/office/drawing/2014/main" id="{061C2681-1045-885D-8DD1-6C273C2E9119}"/>
              </a:ext>
            </a:extLst>
          </p:cNvPr>
          <p:cNvSpPr>
            <a:spLocks noGrp="1"/>
          </p:cNvSpPr>
          <p:nvPr>
            <p:ph type="sldNum" sz="quarter" idx="12"/>
          </p:nvPr>
        </p:nvSpPr>
        <p:spPr/>
        <p:txBody>
          <a:bodyPr/>
          <a:lstStyle/>
          <a:p>
            <a:fld id="{BCDD05EA-28F7-4CE7-A614-A679AE385568}" type="slidenum">
              <a:rPr lang="en-US" smtClean="0"/>
              <a:t>29</a:t>
            </a:fld>
            <a:endParaRPr lang="en-US"/>
          </a:p>
        </p:txBody>
      </p:sp>
    </p:spTree>
    <p:extLst>
      <p:ext uri="{BB962C8B-B14F-4D97-AF65-F5344CB8AC3E}">
        <p14:creationId xmlns:p14="http://schemas.microsoft.com/office/powerpoint/2010/main" val="4135654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437A8-F444-1511-E1CB-D6B19965BE79}"/>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id="{FFC30237-4451-A0BD-AAEC-B1BADEB39AFB}"/>
              </a:ext>
            </a:extLst>
          </p:cNvPr>
          <p:cNvPicPr>
            <a:picLocks noGrp="1" noChangeAspect="1"/>
          </p:cNvPicPr>
          <p:nvPr>
            <p:ph idx="1"/>
          </p:nvPr>
        </p:nvPicPr>
        <p:blipFill>
          <a:blip r:embed="rId2"/>
          <a:stretch>
            <a:fillRect/>
          </a:stretch>
        </p:blipFill>
        <p:spPr>
          <a:xfrm>
            <a:off x="1219200" y="1600200"/>
            <a:ext cx="7010398" cy="5257799"/>
          </a:xfrm>
          <a:prstGeom prst="rect">
            <a:avLst/>
          </a:prstGeom>
        </p:spPr>
      </p:pic>
      <p:sp>
        <p:nvSpPr>
          <p:cNvPr id="6" name="Rectangle: Rounded Corners 4">
            <a:extLst>
              <a:ext uri="{FF2B5EF4-FFF2-40B4-BE49-F238E27FC236}">
                <a16:creationId xmlns:a16="http://schemas.microsoft.com/office/drawing/2014/main" id="{1B1A52C1-42A7-E157-D65F-5A0C30395DF1}"/>
              </a:ext>
            </a:extLst>
          </p:cNvPr>
          <p:cNvSpPr txBox="1"/>
          <p:nvPr/>
        </p:nvSpPr>
        <p:spPr>
          <a:xfrm>
            <a:off x="687144" y="5520729"/>
            <a:ext cx="7999656" cy="21252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endParaRPr lang="en-US" sz="3300" kern="1200" dirty="0">
              <a:solidFill>
                <a:schemeClr val="tx1"/>
              </a:solidFill>
            </a:endParaRPr>
          </a:p>
        </p:txBody>
      </p:sp>
      <p:sp>
        <p:nvSpPr>
          <p:cNvPr id="7" name="Rectangle 6">
            <a:extLst>
              <a:ext uri="{FF2B5EF4-FFF2-40B4-BE49-F238E27FC236}">
                <a16:creationId xmlns:a16="http://schemas.microsoft.com/office/drawing/2014/main" id="{A2E74E70-2674-E8FD-5721-08B1AF8A5452}"/>
              </a:ext>
            </a:extLst>
          </p:cNvPr>
          <p:cNvSpPr/>
          <p:nvPr/>
        </p:nvSpPr>
        <p:spPr>
          <a:xfrm>
            <a:off x="0" y="1"/>
            <a:ext cx="9072489" cy="1600200"/>
          </a:xfrm>
          <a:prstGeom prst="rect">
            <a:avLst/>
          </a:prstGeom>
          <a:solidFill>
            <a:schemeClr val="accent1">
              <a:lumMod val="40000"/>
              <a:lumOff val="60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1466850" rtl="0" eaLnBrk="1" fontAlgn="auto" latinLnBrk="0" hangingPunct="1">
              <a:lnSpc>
                <a:spcPct val="90000"/>
              </a:lnSpc>
              <a:spcBef>
                <a:spcPct val="0"/>
              </a:spcBef>
              <a:spcAft>
                <a:spcPct val="3500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a:ea typeface="+mn-ea"/>
                <a:cs typeface="+mn-cs"/>
              </a:rPr>
              <a:t>A crucial role was </a:t>
            </a:r>
            <a:r>
              <a:rPr lang="en-US" sz="3600" dirty="0">
                <a:solidFill>
                  <a:prstClr val="black"/>
                </a:solidFill>
                <a:latin typeface="Calibri"/>
              </a:rPr>
              <a:t>assign</a:t>
            </a:r>
            <a:r>
              <a:rPr kumimoji="0" lang="en-US" sz="3600" b="0" i="0" u="none" strike="noStrike" kern="1200" cap="none" spc="0" normalizeH="0" baseline="0" noProof="0" dirty="0">
                <a:ln>
                  <a:noFill/>
                </a:ln>
                <a:solidFill>
                  <a:prstClr val="black"/>
                </a:solidFill>
                <a:effectLst/>
                <a:uLnTx/>
                <a:uFillTx/>
                <a:latin typeface="Calibri"/>
                <a:ea typeface="+mn-ea"/>
                <a:cs typeface="+mn-cs"/>
              </a:rPr>
              <a:t>ed to Higher education in achieving UN’s sustainability goals</a:t>
            </a:r>
          </a:p>
        </p:txBody>
      </p:sp>
      <p:sp>
        <p:nvSpPr>
          <p:cNvPr id="3" name="Footer Placeholder 2">
            <a:extLst>
              <a:ext uri="{FF2B5EF4-FFF2-40B4-BE49-F238E27FC236}">
                <a16:creationId xmlns:a16="http://schemas.microsoft.com/office/drawing/2014/main" id="{8DC90B0F-40FD-0CD1-EAC5-1314922DF779}"/>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E25A4F5A-ECD2-1F96-88CB-05F24DAF2F8E}"/>
              </a:ext>
            </a:extLst>
          </p:cNvPr>
          <p:cNvSpPr>
            <a:spLocks noGrp="1"/>
          </p:cNvSpPr>
          <p:nvPr>
            <p:ph type="sldNum" sz="quarter" idx="12"/>
          </p:nvPr>
        </p:nvSpPr>
        <p:spPr/>
        <p:txBody>
          <a:bodyPr/>
          <a:lstStyle/>
          <a:p>
            <a:fld id="{80046ACC-1BA4-495C-9B6F-0C736FCFDC23}" type="slidenum">
              <a:rPr lang="en-US" smtClean="0"/>
              <a:t>3</a:t>
            </a:fld>
            <a:endParaRPr lang="en-US"/>
          </a:p>
        </p:txBody>
      </p:sp>
    </p:spTree>
    <p:extLst>
      <p:ext uri="{BB962C8B-B14F-4D97-AF65-F5344CB8AC3E}">
        <p14:creationId xmlns:p14="http://schemas.microsoft.com/office/powerpoint/2010/main" val="27448239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C0DA3-7653-7E1C-FEF3-653249544EA1}"/>
              </a:ext>
            </a:extLst>
          </p:cNvPr>
          <p:cNvSpPr>
            <a:spLocks noGrp="1"/>
          </p:cNvSpPr>
          <p:nvPr>
            <p:ph type="title"/>
          </p:nvPr>
        </p:nvSpPr>
        <p:spPr>
          <a:xfrm>
            <a:off x="628650" y="213677"/>
            <a:ext cx="7886700" cy="1325563"/>
          </a:xfrm>
        </p:spPr>
        <p:txBody>
          <a:bodyPr>
            <a:normAutofit fontScale="90000"/>
          </a:bodyPr>
          <a:lstStyle/>
          <a:p>
            <a:pPr algn="ctr"/>
            <a:r>
              <a:rPr lang="en-US" b="1" dirty="0"/>
              <a:t>Solutions: Collecting water bottles at BHCK</a:t>
            </a:r>
            <a:br>
              <a:rPr lang="en-US" b="1" dirty="0"/>
            </a:br>
            <a:r>
              <a:rPr lang="en-US" b="1" dirty="0"/>
              <a:t>  (Recycling -OMNIA)</a:t>
            </a:r>
          </a:p>
        </p:txBody>
      </p:sp>
      <p:sp>
        <p:nvSpPr>
          <p:cNvPr id="3" name="Content Placeholder 2">
            <a:extLst>
              <a:ext uri="{FF2B5EF4-FFF2-40B4-BE49-F238E27FC236}">
                <a16:creationId xmlns:a16="http://schemas.microsoft.com/office/drawing/2014/main" id="{9274CF4D-C086-9D28-8157-CB3C92B9011C}"/>
              </a:ext>
            </a:extLst>
          </p:cNvPr>
          <p:cNvSpPr>
            <a:spLocks noGrp="1"/>
          </p:cNvSpPr>
          <p:nvPr>
            <p:ph idx="1"/>
          </p:nvPr>
        </p:nvSpPr>
        <p:spPr/>
        <p:txBody>
          <a:bodyPr/>
          <a:lstStyle/>
          <a:p>
            <a:endParaRPr lang="en-US"/>
          </a:p>
        </p:txBody>
      </p:sp>
      <p:pic>
        <p:nvPicPr>
          <p:cNvPr id="4" name="Picture 2" descr="C:\Users\l.krstic\Desktop\box 1.PNG">
            <a:extLst>
              <a:ext uri="{FF2B5EF4-FFF2-40B4-BE49-F238E27FC236}">
                <a16:creationId xmlns:a16="http://schemas.microsoft.com/office/drawing/2014/main" id="{D6184F22-3E42-26B0-22D6-33E9511AC4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rot="21214231">
            <a:off x="400071" y="1588871"/>
            <a:ext cx="1336675" cy="3170238"/>
          </a:xfrm>
          <a:prstGeom prst="rect">
            <a:avLst/>
          </a:prstGeom>
        </p:spPr>
      </p:pic>
      <p:pic>
        <p:nvPicPr>
          <p:cNvPr id="5" name="Picture 3" descr="C:\Users\l.krstic\Desktop\box 2.PNG">
            <a:extLst>
              <a:ext uri="{FF2B5EF4-FFF2-40B4-BE49-F238E27FC236}">
                <a16:creationId xmlns:a16="http://schemas.microsoft.com/office/drawing/2014/main" id="{1D990802-90C8-3791-9D22-EB33D6DBF2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1235" y="2135187"/>
            <a:ext cx="1779588" cy="394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C:\Users\l.krstic\Desktop\carry 2.PNG">
            <a:extLst>
              <a:ext uri="{FF2B5EF4-FFF2-40B4-BE49-F238E27FC236}">
                <a16:creationId xmlns:a16="http://schemas.microsoft.com/office/drawing/2014/main" id="{841921B9-EC12-CD81-CF8D-15119CDC5C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925637"/>
            <a:ext cx="1752600" cy="415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F39EFBF0-533F-1A39-96DA-CD5E7FA5A794}"/>
              </a:ext>
            </a:extLst>
          </p:cNvPr>
          <p:cNvPicPr>
            <a:picLocks noChangeAspect="1"/>
          </p:cNvPicPr>
          <p:nvPr/>
        </p:nvPicPr>
        <p:blipFill>
          <a:blip r:embed="rId5"/>
          <a:stretch>
            <a:fillRect/>
          </a:stretch>
        </p:blipFill>
        <p:spPr>
          <a:xfrm>
            <a:off x="6681652" y="1596993"/>
            <a:ext cx="2048434" cy="3664014"/>
          </a:xfrm>
          <a:prstGeom prst="rect">
            <a:avLst/>
          </a:prstGeom>
        </p:spPr>
      </p:pic>
      <p:sp>
        <p:nvSpPr>
          <p:cNvPr id="8" name="Footer Placeholder 7">
            <a:extLst>
              <a:ext uri="{FF2B5EF4-FFF2-40B4-BE49-F238E27FC236}">
                <a16:creationId xmlns:a16="http://schemas.microsoft.com/office/drawing/2014/main" id="{AEDA90D1-1185-69DD-9C7B-A77C0B221C90}"/>
              </a:ext>
            </a:extLst>
          </p:cNvPr>
          <p:cNvSpPr>
            <a:spLocks noGrp="1"/>
          </p:cNvSpPr>
          <p:nvPr>
            <p:ph type="ftr" sz="quarter" idx="11"/>
          </p:nvPr>
        </p:nvSpPr>
        <p:spPr/>
        <p:txBody>
          <a:bodyPr/>
          <a:lstStyle/>
          <a:p>
            <a:r>
              <a:rPr lang="en-US"/>
              <a:t>Sosil Somokian October 2023  </a:t>
            </a:r>
          </a:p>
        </p:txBody>
      </p:sp>
      <p:sp>
        <p:nvSpPr>
          <p:cNvPr id="9" name="Slide Number Placeholder 8">
            <a:extLst>
              <a:ext uri="{FF2B5EF4-FFF2-40B4-BE49-F238E27FC236}">
                <a16:creationId xmlns:a16="http://schemas.microsoft.com/office/drawing/2014/main" id="{E9517B9E-DF0F-5945-1CC1-A0EC0430EF23}"/>
              </a:ext>
            </a:extLst>
          </p:cNvPr>
          <p:cNvSpPr>
            <a:spLocks noGrp="1"/>
          </p:cNvSpPr>
          <p:nvPr>
            <p:ph type="sldNum" sz="quarter" idx="12"/>
          </p:nvPr>
        </p:nvSpPr>
        <p:spPr/>
        <p:txBody>
          <a:bodyPr/>
          <a:lstStyle/>
          <a:p>
            <a:fld id="{80046ACC-1BA4-495C-9B6F-0C736FCFDC23}" type="slidenum">
              <a:rPr lang="en-US" smtClean="0"/>
              <a:t>30</a:t>
            </a:fld>
            <a:endParaRPr lang="en-US"/>
          </a:p>
        </p:txBody>
      </p:sp>
    </p:spTree>
    <p:extLst>
      <p:ext uri="{BB962C8B-B14F-4D97-AF65-F5344CB8AC3E}">
        <p14:creationId xmlns:p14="http://schemas.microsoft.com/office/powerpoint/2010/main" val="2980980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22EA890-EBA6-8C27-83D1-2859EBAB31AE}"/>
              </a:ext>
            </a:extLst>
          </p:cNvPr>
          <p:cNvPicPr>
            <a:picLocks noGrp="1" noChangeAspect="1"/>
          </p:cNvPicPr>
          <p:nvPr>
            <p:ph idx="1"/>
          </p:nvPr>
        </p:nvPicPr>
        <p:blipFill rotWithShape="1">
          <a:blip r:embed="rId2"/>
          <a:srcRect l="16206" r="8780" b="-1"/>
          <a:stretch/>
        </p:blipFill>
        <p:spPr>
          <a:xfrm>
            <a:off x="-22225" y="9488"/>
            <a:ext cx="9143980" cy="6856718"/>
          </a:xfrm>
          <a:prstGeom prst="rect">
            <a:avLst/>
          </a:prstGeom>
        </p:spPr>
      </p:pic>
      <p:sp>
        <p:nvSpPr>
          <p:cNvPr id="5" name="Rectangle 4">
            <a:extLst>
              <a:ext uri="{FF2B5EF4-FFF2-40B4-BE49-F238E27FC236}">
                <a16:creationId xmlns:a16="http://schemas.microsoft.com/office/drawing/2014/main" id="{9474AB87-2C7B-E51E-626C-8DFB50B58094}"/>
              </a:ext>
            </a:extLst>
          </p:cNvPr>
          <p:cNvSpPr/>
          <p:nvPr/>
        </p:nvSpPr>
        <p:spPr>
          <a:xfrm>
            <a:off x="4805177" y="29308"/>
            <a:ext cx="3038011"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70AD47"/>
                </a:solidFill>
                <a:effectLst/>
                <a:uLnTx/>
                <a:uFillTx/>
                <a:latin typeface="Constantia"/>
                <a:ea typeface="+mn-ea"/>
                <a:cs typeface="+mn-cs"/>
              </a:rPr>
              <a:t>Green campus </a:t>
            </a:r>
          </a:p>
        </p:txBody>
      </p:sp>
      <p:sp>
        <p:nvSpPr>
          <p:cNvPr id="2" name="Footer Placeholder 1">
            <a:extLst>
              <a:ext uri="{FF2B5EF4-FFF2-40B4-BE49-F238E27FC236}">
                <a16:creationId xmlns:a16="http://schemas.microsoft.com/office/drawing/2014/main" id="{8C108AF6-8E82-A779-2376-A098BBDA1780}"/>
              </a:ext>
            </a:extLst>
          </p:cNvPr>
          <p:cNvSpPr>
            <a:spLocks noGrp="1"/>
          </p:cNvSpPr>
          <p:nvPr>
            <p:ph type="ftr" sz="quarter" idx="11"/>
          </p:nvPr>
        </p:nvSpPr>
        <p:spPr/>
        <p:txBody>
          <a:bodyPr/>
          <a:lstStyle/>
          <a:p>
            <a:r>
              <a:rPr lang="en-US"/>
              <a:t>Sosil Somokian October 2023  </a:t>
            </a:r>
          </a:p>
        </p:txBody>
      </p:sp>
      <p:sp>
        <p:nvSpPr>
          <p:cNvPr id="3" name="Slide Number Placeholder 2">
            <a:extLst>
              <a:ext uri="{FF2B5EF4-FFF2-40B4-BE49-F238E27FC236}">
                <a16:creationId xmlns:a16="http://schemas.microsoft.com/office/drawing/2014/main" id="{54C20636-7619-036F-3478-2881054AB4C0}"/>
              </a:ext>
            </a:extLst>
          </p:cNvPr>
          <p:cNvSpPr>
            <a:spLocks noGrp="1"/>
          </p:cNvSpPr>
          <p:nvPr>
            <p:ph type="sldNum" sz="quarter" idx="12"/>
          </p:nvPr>
        </p:nvSpPr>
        <p:spPr/>
        <p:txBody>
          <a:bodyPr/>
          <a:lstStyle/>
          <a:p>
            <a:fld id="{80046ACC-1BA4-495C-9B6F-0C736FCFDC23}" type="slidenum">
              <a:rPr lang="en-US" smtClean="0"/>
              <a:t>31</a:t>
            </a:fld>
            <a:endParaRPr lang="en-US"/>
          </a:p>
        </p:txBody>
      </p:sp>
    </p:spTree>
    <p:extLst>
      <p:ext uri="{BB962C8B-B14F-4D97-AF65-F5344CB8AC3E}">
        <p14:creationId xmlns:p14="http://schemas.microsoft.com/office/powerpoint/2010/main" val="5768152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79E728-46CA-515D-67FA-4462AF21F19A}"/>
              </a:ext>
            </a:extLst>
          </p:cNvPr>
          <p:cNvSpPr>
            <a:spLocks noGrp="1"/>
          </p:cNvSpPr>
          <p:nvPr>
            <p:ph type="title"/>
          </p:nvPr>
        </p:nvSpPr>
        <p:spPr>
          <a:xfrm>
            <a:off x="628650" y="228600"/>
            <a:ext cx="7886700" cy="549274"/>
          </a:xfrm>
        </p:spPr>
        <p:txBody>
          <a:bodyPr>
            <a:normAutofit fontScale="90000"/>
          </a:bodyPr>
          <a:lstStyle/>
          <a:p>
            <a:pPr marL="171450" indent="-171450" algn="ctr">
              <a:spcBef>
                <a:spcPts val="750"/>
              </a:spcBef>
              <a:defRPr/>
            </a:pPr>
            <a:r>
              <a:rPr lang="en-US" sz="2100" b="1">
                <a:solidFill>
                  <a:srgbClr val="374151"/>
                </a:solidFill>
                <a:latin typeface="+mn-lt"/>
                <a:ea typeface="+mn-ea"/>
                <a:cs typeface="+mn-cs"/>
              </a:rPr>
              <a:t>References</a:t>
            </a:r>
            <a:br>
              <a:rPr lang="en-US" sz="2100" b="1">
                <a:solidFill>
                  <a:srgbClr val="374151"/>
                </a:solidFill>
                <a:latin typeface="+mn-lt"/>
                <a:ea typeface="+mn-ea"/>
                <a:cs typeface="+mn-cs"/>
              </a:rPr>
            </a:br>
            <a:endParaRPr lang="en-US" b="1" dirty="0">
              <a:latin typeface="+mn-lt"/>
            </a:endParaRPr>
          </a:p>
        </p:txBody>
      </p:sp>
      <p:sp>
        <p:nvSpPr>
          <p:cNvPr id="3" name="Content Placeholder 2">
            <a:extLst>
              <a:ext uri="{FF2B5EF4-FFF2-40B4-BE49-F238E27FC236}">
                <a16:creationId xmlns:a16="http://schemas.microsoft.com/office/drawing/2014/main" id="{2B0090EB-4E95-C4F9-53F8-2BF9DC04277D}"/>
              </a:ext>
            </a:extLst>
          </p:cNvPr>
          <p:cNvSpPr>
            <a:spLocks noGrp="1"/>
          </p:cNvSpPr>
          <p:nvPr>
            <p:ph idx="1"/>
          </p:nvPr>
        </p:nvSpPr>
        <p:spPr>
          <a:xfrm>
            <a:off x="228600" y="777874"/>
            <a:ext cx="8534400" cy="5851526"/>
          </a:xfrm>
        </p:spPr>
        <p:txBody>
          <a:bodyPr>
            <a:normAutofit fontScale="70000" lnSpcReduction="20000"/>
          </a:bodyPr>
          <a:lstStyle/>
          <a:p>
            <a:pPr marL="457200" marR="0">
              <a:lnSpc>
                <a:spcPct val="150000"/>
              </a:lnSpc>
              <a:spcBef>
                <a:spcPts val="0"/>
              </a:spcBef>
              <a:spcAft>
                <a:spcPts val="0"/>
              </a:spcAft>
            </a:pPr>
            <a:r>
              <a:rPr lang="en-US" sz="2400"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Abubakar, </a:t>
            </a:r>
            <a:r>
              <a:rPr lang="en-US" sz="2400" dirty="0" err="1">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Ismaila</a:t>
            </a:r>
            <a:r>
              <a:rPr lang="en-US" sz="2400"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Rimi</a:t>
            </a:r>
            <a:r>
              <a:rPr lang="en-US" sz="2400"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Yusuf A. Aina, and Habib M. </a:t>
            </a:r>
            <a:r>
              <a:rPr lang="en-US" sz="2400" dirty="0" err="1">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Alshuwaikhat</a:t>
            </a:r>
            <a:r>
              <a:rPr lang="en-US" sz="2400"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(2020), "Sustainable Development at Saudi Arabian Universities: An Overview of Institutional Frameworks" </a:t>
            </a:r>
            <a:r>
              <a:rPr lang="en-US" sz="2400" i="1"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Sustainability</a:t>
            </a:r>
            <a:r>
              <a:rPr lang="en-US" sz="2400"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12, no. 19: 8008. </a:t>
            </a:r>
            <a:r>
              <a:rPr lang="en-US" sz="2400" u="sng"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https://doi.org/10.3390/su12198008</a:t>
            </a:r>
            <a:endParaRPr lang="en-US" sz="1800" dirty="0">
              <a:effectLst/>
              <a:latin typeface="Times New Roman" panose="02020603050405020304" pitchFamily="18" charset="0"/>
              <a:ea typeface="Times New Roman" panose="02020603050405020304" pitchFamily="18" charset="0"/>
            </a:endParaRPr>
          </a:p>
          <a:p>
            <a:pPr marL="457200" marR="0">
              <a:lnSpc>
                <a:spcPct val="107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Al-</a:t>
            </a:r>
            <a:r>
              <a:rPr lang="en-US" sz="2400" kern="100" dirty="0" err="1">
                <a:effectLst/>
                <a:latin typeface="Times New Roman" panose="02020603050405020304" pitchFamily="18" charset="0"/>
                <a:ea typeface="Calibri" panose="020F0502020204030204" pitchFamily="34" charset="0"/>
              </a:rPr>
              <a:t>Balushi</a:t>
            </a:r>
            <a:r>
              <a:rPr lang="en-US" sz="2400" kern="100" dirty="0">
                <a:effectLst/>
                <a:latin typeface="Times New Roman" panose="02020603050405020304" pitchFamily="18" charset="0"/>
                <a:ea typeface="Calibri" panose="020F0502020204030204" pitchFamily="34" charset="0"/>
              </a:rPr>
              <a:t>, S. M., &amp; Al-</a:t>
            </a:r>
            <a:r>
              <a:rPr lang="en-US" sz="2400" kern="100" dirty="0" err="1">
                <a:effectLst/>
                <a:latin typeface="Times New Roman" panose="02020603050405020304" pitchFamily="18" charset="0"/>
                <a:ea typeface="Calibri" panose="020F0502020204030204" pitchFamily="34" charset="0"/>
              </a:rPr>
              <a:t>Aamri</a:t>
            </a:r>
            <a:r>
              <a:rPr lang="en-US" sz="2400" kern="100" dirty="0">
                <a:effectLst/>
                <a:latin typeface="Times New Roman" panose="02020603050405020304" pitchFamily="18" charset="0"/>
                <a:ea typeface="Calibri" panose="020F0502020204030204" pitchFamily="34" charset="0"/>
              </a:rPr>
              <a:t>, S. S. (2014). The effect of environmental science projects on students’ environmental knowledge and science attitudes. International Research in Geographical &amp; Environmental Education, 23, 213–227. </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err="1">
                <a:effectLst/>
                <a:latin typeface="Times New Roman" panose="02020603050405020304" pitchFamily="18" charset="0"/>
                <a:ea typeface="Calibri" panose="020F0502020204030204" pitchFamily="34" charset="0"/>
              </a:rPr>
              <a:t>Almazroui</a:t>
            </a:r>
            <a:r>
              <a:rPr lang="en-US" sz="2400" kern="100" dirty="0">
                <a:effectLst/>
                <a:latin typeface="Times New Roman" panose="02020603050405020304" pitchFamily="18" charset="0"/>
                <a:ea typeface="Calibri" panose="020F0502020204030204" pitchFamily="34" charset="0"/>
              </a:rPr>
              <a:t>, K. M. (2022, October 22). Project-Based Learning for 21st-Century Skills: An Overview and Case Study of Moral Education in the UAE. The Social Studies, 114(3), 125–136. </a:t>
            </a:r>
            <a:r>
              <a:rPr lang="en-US" sz="2400" u="sng" kern="100" dirty="0">
                <a:solidFill>
                  <a:srgbClr val="0000FF"/>
                </a:solidFill>
                <a:effectLst/>
                <a:latin typeface="Times New Roman" panose="02020603050405020304" pitchFamily="18" charset="0"/>
                <a:ea typeface="Calibri" panose="020F0502020204030204" pitchFamily="34" charset="0"/>
                <a:hlinkClick r:id="rId3"/>
              </a:rPr>
              <a:t>https://doi.org/10.1080/00377996.2022.2134281</a:t>
            </a:r>
            <a:endParaRPr lang="en-US" sz="1800" dirty="0">
              <a:effectLst/>
              <a:latin typeface="Times New Roman" panose="02020603050405020304" pitchFamily="18" charset="0"/>
              <a:ea typeface="Times New Roman" panose="02020603050405020304" pitchFamily="18" charset="0"/>
            </a:endParaRPr>
          </a:p>
          <a:p>
            <a:pPr marL="457200" marR="0">
              <a:lnSpc>
                <a:spcPct val="107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114300" marR="0" indent="0">
              <a:lnSpc>
                <a:spcPct val="107000"/>
              </a:lnSpc>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Bell, S. (2010). Project-based learning for the 21st century: Skills for the future. The Clearing House: A Journal of Educational Strategies, Issues and Ideas, 83, 39–43. </a:t>
            </a:r>
          </a:p>
          <a:p>
            <a:pPr marL="457200" marR="0">
              <a:lnSpc>
                <a:spcPct val="150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p:sp>
        <p:nvSpPr>
          <p:cNvPr id="4" name="Footer Placeholder 3">
            <a:extLst>
              <a:ext uri="{FF2B5EF4-FFF2-40B4-BE49-F238E27FC236}">
                <a16:creationId xmlns:a16="http://schemas.microsoft.com/office/drawing/2014/main" id="{23FEC196-9EC2-C670-BFBE-C4F0D077A1FC}"/>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C85693B7-F3AB-8DBB-BF08-ECEB9E446718}"/>
              </a:ext>
            </a:extLst>
          </p:cNvPr>
          <p:cNvSpPr>
            <a:spLocks noGrp="1"/>
          </p:cNvSpPr>
          <p:nvPr>
            <p:ph type="sldNum" sz="quarter" idx="12"/>
          </p:nvPr>
        </p:nvSpPr>
        <p:spPr/>
        <p:txBody>
          <a:bodyPr/>
          <a:lstStyle/>
          <a:p>
            <a:fld id="{80046ACC-1BA4-495C-9B6F-0C736FCFDC23}" type="slidenum">
              <a:rPr lang="en-US" smtClean="0"/>
              <a:t>32</a:t>
            </a:fld>
            <a:endParaRPr lang="en-US"/>
          </a:p>
        </p:txBody>
      </p:sp>
    </p:spTree>
    <p:extLst>
      <p:ext uri="{BB962C8B-B14F-4D97-AF65-F5344CB8AC3E}">
        <p14:creationId xmlns:p14="http://schemas.microsoft.com/office/powerpoint/2010/main" val="32537983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9AC154-4DE5-FD86-EDF3-6C666F80C4E0}"/>
              </a:ext>
            </a:extLst>
          </p:cNvPr>
          <p:cNvSpPr>
            <a:spLocks noGrp="1"/>
          </p:cNvSpPr>
          <p:nvPr>
            <p:ph idx="1"/>
          </p:nvPr>
        </p:nvSpPr>
        <p:spPr>
          <a:xfrm>
            <a:off x="304800" y="304800"/>
            <a:ext cx="8534400" cy="6324600"/>
          </a:xfrm>
        </p:spPr>
        <p:txBody>
          <a:bodyPr>
            <a:normAutofit fontScale="62500" lnSpcReduction="20000"/>
          </a:bodyPr>
          <a:lstStyle/>
          <a:p>
            <a:pPr marL="285750" marR="0" indent="0">
              <a:lnSpc>
                <a:spcPct val="150000"/>
              </a:lnSpc>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err="1">
                <a:effectLst/>
                <a:latin typeface="Times New Roman" panose="02020603050405020304" pitchFamily="18" charset="0"/>
                <a:ea typeface="Calibri" panose="020F0502020204030204" pitchFamily="34" charset="0"/>
              </a:rPr>
              <a:t>Brundiers</a:t>
            </a:r>
            <a:r>
              <a:rPr lang="en-US" sz="2400" kern="100" dirty="0">
                <a:effectLst/>
                <a:latin typeface="Times New Roman" panose="02020603050405020304" pitchFamily="18" charset="0"/>
                <a:ea typeface="Calibri" panose="020F0502020204030204" pitchFamily="34" charset="0"/>
              </a:rPr>
              <a:t>, K., Barth, M., </a:t>
            </a:r>
            <a:r>
              <a:rPr lang="en-US" sz="2400" kern="100" dirty="0" err="1">
                <a:effectLst/>
                <a:latin typeface="Times New Roman" panose="02020603050405020304" pitchFamily="18" charset="0"/>
                <a:ea typeface="Calibri" panose="020F0502020204030204" pitchFamily="34" charset="0"/>
              </a:rPr>
              <a:t>Cebrián</a:t>
            </a:r>
            <a:r>
              <a:rPr lang="en-US" sz="2400" kern="100" dirty="0">
                <a:effectLst/>
                <a:latin typeface="Times New Roman" panose="02020603050405020304" pitchFamily="18" charset="0"/>
                <a:ea typeface="Calibri" panose="020F0502020204030204" pitchFamily="34" charset="0"/>
              </a:rPr>
              <a:t>, G., Cohen, M., Diaz, L., Doucette-Remington, S., </a:t>
            </a:r>
            <a:r>
              <a:rPr lang="en-US" sz="2400" kern="100" dirty="0" err="1">
                <a:effectLst/>
                <a:latin typeface="Times New Roman" panose="02020603050405020304" pitchFamily="18" charset="0"/>
                <a:ea typeface="Calibri" panose="020F0502020204030204" pitchFamily="34" charset="0"/>
              </a:rPr>
              <a:t>Dripps</a:t>
            </a:r>
            <a:r>
              <a:rPr lang="en-US" sz="2400" kern="100" dirty="0">
                <a:effectLst/>
                <a:latin typeface="Times New Roman" panose="02020603050405020304" pitchFamily="18" charset="0"/>
                <a:ea typeface="Calibri" panose="020F0502020204030204" pitchFamily="34" charset="0"/>
              </a:rPr>
              <a:t>, W., </a:t>
            </a:r>
            <a:r>
              <a:rPr lang="en-US" sz="2400" kern="100" dirty="0" err="1">
                <a:effectLst/>
                <a:latin typeface="Times New Roman" panose="02020603050405020304" pitchFamily="18" charset="0"/>
                <a:ea typeface="Calibri" panose="020F0502020204030204" pitchFamily="34" charset="0"/>
              </a:rPr>
              <a:t>Habron</a:t>
            </a:r>
            <a:r>
              <a:rPr lang="en-US" sz="2400" kern="100" dirty="0">
                <a:effectLst/>
                <a:latin typeface="Times New Roman" panose="02020603050405020304" pitchFamily="18" charset="0"/>
                <a:ea typeface="Calibri" panose="020F0502020204030204" pitchFamily="34" charset="0"/>
              </a:rPr>
              <a:t>, G., </a:t>
            </a:r>
            <a:r>
              <a:rPr lang="en-US" sz="2400" kern="100" dirty="0" err="1">
                <a:effectLst/>
                <a:latin typeface="Times New Roman" panose="02020603050405020304" pitchFamily="18" charset="0"/>
                <a:ea typeface="Calibri" panose="020F0502020204030204" pitchFamily="34" charset="0"/>
              </a:rPr>
              <a:t>Harré</a:t>
            </a:r>
            <a:r>
              <a:rPr lang="en-US" sz="2400" kern="100" dirty="0">
                <a:effectLst/>
                <a:latin typeface="Times New Roman" panose="02020603050405020304" pitchFamily="18" charset="0"/>
                <a:ea typeface="Calibri" panose="020F0502020204030204" pitchFamily="34" charset="0"/>
              </a:rPr>
              <a:t>, N., </a:t>
            </a:r>
            <a:r>
              <a:rPr lang="en-US" sz="2400" kern="100" dirty="0" err="1">
                <a:effectLst/>
                <a:latin typeface="Times New Roman" panose="02020603050405020304" pitchFamily="18" charset="0"/>
                <a:ea typeface="Calibri" panose="020F0502020204030204" pitchFamily="34" charset="0"/>
              </a:rPr>
              <a:t>Jarchow</a:t>
            </a:r>
            <a:r>
              <a:rPr lang="en-US" sz="2400" kern="100" dirty="0">
                <a:effectLst/>
                <a:latin typeface="Times New Roman" panose="02020603050405020304" pitchFamily="18" charset="0"/>
                <a:ea typeface="Calibri" panose="020F0502020204030204" pitchFamily="34" charset="0"/>
              </a:rPr>
              <a:t>, M., </a:t>
            </a:r>
            <a:r>
              <a:rPr lang="en-US" sz="2400" kern="100" dirty="0" err="1">
                <a:effectLst/>
                <a:latin typeface="Times New Roman" panose="02020603050405020304" pitchFamily="18" charset="0"/>
                <a:ea typeface="Calibri" panose="020F0502020204030204" pitchFamily="34" charset="0"/>
              </a:rPr>
              <a:t>Losch</a:t>
            </a:r>
            <a:r>
              <a:rPr lang="en-US" sz="2400" kern="100" dirty="0">
                <a:effectLst/>
                <a:latin typeface="Times New Roman" panose="02020603050405020304" pitchFamily="18" charset="0"/>
                <a:ea typeface="Calibri" panose="020F0502020204030204" pitchFamily="34" charset="0"/>
              </a:rPr>
              <a:t>, K., Michel, J., Mochizuki, Y., </a:t>
            </a:r>
            <a:r>
              <a:rPr lang="en-US" sz="2400" kern="100" dirty="0" err="1">
                <a:effectLst/>
                <a:latin typeface="Times New Roman" panose="02020603050405020304" pitchFamily="18" charset="0"/>
                <a:ea typeface="Calibri" panose="020F0502020204030204" pitchFamily="34" charset="0"/>
              </a:rPr>
              <a:t>Rieckmann</a:t>
            </a:r>
            <a:r>
              <a:rPr lang="en-US" sz="2400" kern="100" dirty="0">
                <a:effectLst/>
                <a:latin typeface="Times New Roman" panose="02020603050405020304" pitchFamily="18" charset="0"/>
                <a:ea typeface="Calibri" panose="020F0502020204030204" pitchFamily="34" charset="0"/>
              </a:rPr>
              <a:t>, M., Parnell, R., Walker, P., &amp; </a:t>
            </a:r>
            <a:r>
              <a:rPr lang="en-US" sz="2400" kern="100" dirty="0" err="1">
                <a:effectLst/>
                <a:latin typeface="Times New Roman" panose="02020603050405020304" pitchFamily="18" charset="0"/>
                <a:ea typeface="Calibri" panose="020F0502020204030204" pitchFamily="34" charset="0"/>
              </a:rPr>
              <a:t>Zint</a:t>
            </a:r>
            <a:r>
              <a:rPr lang="en-US" sz="2400" kern="100" dirty="0">
                <a:effectLst/>
                <a:latin typeface="Times New Roman" panose="02020603050405020304" pitchFamily="18" charset="0"/>
                <a:ea typeface="Calibri" panose="020F0502020204030204" pitchFamily="34" charset="0"/>
              </a:rPr>
              <a:t>, M. (2020, July 28). Key competencies in sustainability in higher education—toward an agreed-upon reference framework. Sustainability Science, 16(1), 13–29. </a:t>
            </a:r>
            <a:endParaRPr lang="en-US" sz="1800" dirty="0">
              <a:effectLst/>
              <a:latin typeface="Times New Roman" panose="02020603050405020304" pitchFamily="18" charset="0"/>
              <a:ea typeface="Times New Roman" panose="02020603050405020304" pitchFamily="18" charset="0"/>
            </a:endParaRPr>
          </a:p>
          <a:p>
            <a:pPr marL="285750" marR="0" indent="0">
              <a:lnSpc>
                <a:spcPct val="150000"/>
              </a:lnSpc>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C. </a:t>
            </a:r>
            <a:r>
              <a:rPr lang="en-US" sz="2400" kern="100" dirty="0" err="1">
                <a:effectLst/>
                <a:latin typeface="Times New Roman" panose="02020603050405020304" pitchFamily="18" charset="0"/>
                <a:ea typeface="Calibri" panose="020F0502020204030204" pitchFamily="34" charset="0"/>
              </a:rPr>
              <a:t>Scarff</a:t>
            </a:r>
            <a:r>
              <a:rPr lang="en-US" sz="2400" kern="100" dirty="0">
                <a:effectLst/>
                <a:latin typeface="Times New Roman" panose="02020603050405020304" pitchFamily="18" charset="0"/>
                <a:ea typeface="Calibri" panose="020F0502020204030204" pitchFamily="34" charset="0"/>
              </a:rPr>
              <a:t> </a:t>
            </a:r>
            <a:r>
              <a:rPr lang="en-US" sz="2400" kern="100" dirty="0" err="1">
                <a:effectLst/>
                <a:latin typeface="Times New Roman" panose="02020603050405020304" pitchFamily="18" charset="0"/>
                <a:ea typeface="Calibri" panose="020F0502020204030204" pitchFamily="34" charset="0"/>
              </a:rPr>
              <a:t>Seatter</a:t>
            </a:r>
            <a:r>
              <a:rPr lang="en-US" sz="2400" kern="100" dirty="0">
                <a:effectLst/>
                <a:latin typeface="Times New Roman" panose="02020603050405020304" pitchFamily="18" charset="0"/>
                <a:ea typeface="Calibri" panose="020F0502020204030204" pitchFamily="34" charset="0"/>
              </a:rPr>
              <a:t>, K. </a:t>
            </a:r>
            <a:r>
              <a:rPr lang="en-US" sz="2400" kern="100" dirty="0" err="1">
                <a:effectLst/>
                <a:latin typeface="Times New Roman" panose="02020603050405020304" pitchFamily="18" charset="0"/>
                <a:ea typeface="Calibri" panose="020F0502020204030204" pitchFamily="34" charset="0"/>
              </a:rPr>
              <a:t>Ceulemans</a:t>
            </a:r>
            <a:r>
              <a:rPr lang="en-US" sz="2400" kern="100" dirty="0">
                <a:effectLst/>
                <a:latin typeface="Times New Roman" panose="02020603050405020304" pitchFamily="18" charset="0"/>
                <a:ea typeface="Calibri" panose="020F0502020204030204" pitchFamily="34" charset="0"/>
              </a:rPr>
              <a:t> (2017) Teaching Sustainability in Higher Education, CJHE / RCES Volume 47, No. 2, 2017</a:t>
            </a:r>
            <a:endParaRPr lang="en-US" sz="1800" dirty="0">
              <a:effectLst/>
              <a:latin typeface="Times New Roman" panose="02020603050405020304" pitchFamily="18" charset="0"/>
              <a:ea typeface="Times New Roman" panose="02020603050405020304" pitchFamily="18" charset="0"/>
            </a:endParaRPr>
          </a:p>
          <a:p>
            <a:pPr marL="457200" marR="0">
              <a:lnSpc>
                <a:spcPct val="107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Cotton, D., &amp; Winter, J. (2010). It’s not just bits of paper and light bulbs. A review of sustainability pedagogies and their potential for use in higher education. In P. Jones, D. Selby, &amp; S. Sterling (Eds.), Sustainability Education: Perspectives and Practice Across Higher Education (pp. 39–54). New York, NY: Earthscan</a:t>
            </a:r>
            <a:endParaRPr lang="en-US" sz="1800" dirty="0">
              <a:effectLst/>
              <a:latin typeface="Times New Roman" panose="02020603050405020304" pitchFamily="18" charset="0"/>
              <a:ea typeface="Times New Roman" panose="02020603050405020304" pitchFamily="18" charset="0"/>
            </a:endParaRPr>
          </a:p>
          <a:p>
            <a:pPr marL="285750" marR="0" indent="0">
              <a:lnSpc>
                <a:spcPct val="150000"/>
              </a:lnSpc>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dirty="0">
                <a:solidFill>
                  <a:srgbClr val="000000"/>
                </a:solidFill>
                <a:effectLst/>
                <a:latin typeface="Times New Roman" panose="02020603050405020304" pitchFamily="18" charset="0"/>
                <a:ea typeface="Times New Roman" panose="02020603050405020304" pitchFamily="18" charset="0"/>
              </a:rPr>
              <a:t>Dewey, J., &amp; Small, A. W. (1897). Learning: Sustaining the doing, supporting the learning. Educational Psychologist, 26(3/4), 369-398. My pedagogic creed (No. 25). New York: EL Kellogg &amp; Company.</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rPr>
              <a:t>Hertog</a:t>
            </a:r>
            <a:r>
              <a:rPr lang="en-US" sz="2400" dirty="0">
                <a:effectLst/>
                <a:latin typeface="Times New Roman" panose="02020603050405020304" pitchFamily="18" charset="0"/>
                <a:ea typeface="Times New Roman" panose="02020603050405020304" pitchFamily="18" charset="0"/>
              </a:rPr>
              <a:t>, S., &amp; </a:t>
            </a:r>
            <a:r>
              <a:rPr lang="en-US" sz="2400" dirty="0" err="1">
                <a:effectLst/>
                <a:latin typeface="Times New Roman" panose="02020603050405020304" pitchFamily="18" charset="0"/>
                <a:ea typeface="Times New Roman" panose="02020603050405020304" pitchFamily="18" charset="0"/>
              </a:rPr>
              <a:t>Luciani</a:t>
            </a:r>
            <a:r>
              <a:rPr lang="en-US" sz="2400" dirty="0">
                <a:effectLst/>
                <a:latin typeface="Times New Roman" panose="02020603050405020304" pitchFamily="18" charset="0"/>
                <a:ea typeface="Times New Roman" panose="02020603050405020304" pitchFamily="18" charset="0"/>
              </a:rPr>
              <a:t>, G. Energy and sustainability policies in the GCC (2009), “The Kuwait </a:t>
            </a:r>
            <a:r>
              <a:rPr lang="en-US" sz="2400" dirty="0" err="1">
                <a:effectLst/>
                <a:latin typeface="Times New Roman" panose="02020603050405020304" pitchFamily="18" charset="0"/>
                <a:ea typeface="Times New Roman" panose="02020603050405020304" pitchFamily="18" charset="0"/>
              </a:rPr>
              <a:t>Programme</a:t>
            </a:r>
            <a:r>
              <a:rPr lang="en-US" sz="2400" dirty="0">
                <a:effectLst/>
                <a:latin typeface="Times New Roman" panose="02020603050405020304" pitchFamily="18" charset="0"/>
                <a:ea typeface="Times New Roman" panose="02020603050405020304" pitchFamily="18" charset="0"/>
              </a:rPr>
              <a:t> on Development, Governance and </a:t>
            </a:r>
            <a:r>
              <a:rPr lang="en-US" sz="2400" dirty="0" err="1">
                <a:effectLst/>
                <a:latin typeface="Times New Roman" panose="02020603050405020304" pitchFamily="18" charset="0"/>
                <a:ea typeface="Times New Roman" panose="02020603050405020304" pitchFamily="18" charset="0"/>
              </a:rPr>
              <a:t>Globalisation</a:t>
            </a:r>
            <a:r>
              <a:rPr lang="en-US" sz="2400" dirty="0">
                <a:effectLst/>
                <a:latin typeface="Times New Roman" panose="02020603050405020304" pitchFamily="18" charset="0"/>
                <a:ea typeface="Times New Roman" panose="02020603050405020304" pitchFamily="18" charset="0"/>
              </a:rPr>
              <a:t> in the Gulf States; London School of Economics. </a:t>
            </a:r>
            <a:r>
              <a:rPr lang="en-US" sz="2400" u="sng" dirty="0">
                <a:solidFill>
                  <a:srgbClr val="0000FF"/>
                </a:solidFill>
                <a:effectLst/>
                <a:latin typeface="Times New Roman" panose="02020603050405020304" pitchFamily="18" charset="0"/>
                <a:ea typeface="Times New Roman" panose="02020603050405020304" pitchFamily="18" charset="0"/>
                <a:hlinkClick r:id="rId2"/>
              </a:rPr>
              <a:t>https://dro.dur.ac.uk/7178</a:t>
            </a:r>
            <a:endParaRPr lang="en-US" sz="1800" dirty="0">
              <a:effectLst/>
              <a:latin typeface="Times New Roman" panose="02020603050405020304" pitchFamily="18" charset="0"/>
              <a:ea typeface="Times New Roman" panose="02020603050405020304" pitchFamily="18" charset="0"/>
            </a:endParaRPr>
          </a:p>
          <a:p>
            <a:pPr marL="285750" marR="0" indent="0">
              <a:lnSpc>
                <a:spcPct val="150000"/>
              </a:lnSpc>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p:sp>
        <p:nvSpPr>
          <p:cNvPr id="2" name="Footer Placeholder 1">
            <a:extLst>
              <a:ext uri="{FF2B5EF4-FFF2-40B4-BE49-F238E27FC236}">
                <a16:creationId xmlns:a16="http://schemas.microsoft.com/office/drawing/2014/main" id="{B0863279-288E-2CE3-B17C-F625BAD5A842}"/>
              </a:ext>
            </a:extLst>
          </p:cNvPr>
          <p:cNvSpPr>
            <a:spLocks noGrp="1"/>
          </p:cNvSpPr>
          <p:nvPr>
            <p:ph type="ftr" sz="quarter" idx="11"/>
          </p:nvPr>
        </p:nvSpPr>
        <p:spPr/>
        <p:txBody>
          <a:bodyPr/>
          <a:lstStyle/>
          <a:p>
            <a:r>
              <a:rPr lang="en-US"/>
              <a:t>Sosil Somokian October 2023  </a:t>
            </a:r>
          </a:p>
        </p:txBody>
      </p:sp>
      <p:sp>
        <p:nvSpPr>
          <p:cNvPr id="4" name="Slide Number Placeholder 3">
            <a:extLst>
              <a:ext uri="{FF2B5EF4-FFF2-40B4-BE49-F238E27FC236}">
                <a16:creationId xmlns:a16="http://schemas.microsoft.com/office/drawing/2014/main" id="{1DF882B7-88F6-93E8-F10A-D4423E6DAA35}"/>
              </a:ext>
            </a:extLst>
          </p:cNvPr>
          <p:cNvSpPr>
            <a:spLocks noGrp="1"/>
          </p:cNvSpPr>
          <p:nvPr>
            <p:ph type="sldNum" sz="quarter" idx="12"/>
          </p:nvPr>
        </p:nvSpPr>
        <p:spPr/>
        <p:txBody>
          <a:bodyPr/>
          <a:lstStyle/>
          <a:p>
            <a:fld id="{80046ACC-1BA4-495C-9B6F-0C736FCFDC23}" type="slidenum">
              <a:rPr lang="en-US" smtClean="0"/>
              <a:t>33</a:t>
            </a:fld>
            <a:endParaRPr lang="en-US"/>
          </a:p>
        </p:txBody>
      </p:sp>
    </p:spTree>
    <p:extLst>
      <p:ext uri="{BB962C8B-B14F-4D97-AF65-F5344CB8AC3E}">
        <p14:creationId xmlns:p14="http://schemas.microsoft.com/office/powerpoint/2010/main" val="36484062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939BCD-1BD6-C20A-BDCC-734D0853839E}"/>
              </a:ext>
            </a:extLst>
          </p:cNvPr>
          <p:cNvSpPr>
            <a:spLocks noGrp="1"/>
          </p:cNvSpPr>
          <p:nvPr>
            <p:ph idx="1"/>
          </p:nvPr>
        </p:nvSpPr>
        <p:spPr>
          <a:xfrm>
            <a:off x="304800" y="304800"/>
            <a:ext cx="8534400" cy="6019800"/>
          </a:xfrm>
        </p:spPr>
        <p:txBody>
          <a:bodyPr>
            <a:normAutofit fontScale="70000" lnSpcReduction="20000"/>
          </a:bodyPr>
          <a:lstStyle/>
          <a:p>
            <a:pPr marL="285750" marR="0" indent="0">
              <a:lnSpc>
                <a:spcPct val="150000"/>
              </a:lnSpc>
              <a:spcBef>
                <a:spcPts val="0"/>
              </a:spcBef>
              <a:spcAft>
                <a:spcPts val="800"/>
              </a:spcAft>
              <a:buNone/>
            </a:pPr>
            <a:r>
              <a:rPr lang="en-US" sz="2400" kern="100" dirty="0">
                <a:effectLst/>
                <a:latin typeface="Times New Roman" panose="02020603050405020304" pitchFamily="18" charset="0"/>
                <a:ea typeface="Calibri" panose="020F0502020204030204" pitchFamily="34" charset="0"/>
              </a:rPr>
              <a:t> </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err="1">
                <a:effectLst/>
                <a:latin typeface="Times New Roman" panose="02020603050405020304" pitchFamily="18" charset="0"/>
                <a:ea typeface="Calibri" panose="020F0502020204030204" pitchFamily="34" charset="0"/>
              </a:rPr>
              <a:t>Huijser</a:t>
            </a:r>
            <a:r>
              <a:rPr lang="en-US" sz="2400" kern="100" dirty="0">
                <a:effectLst/>
                <a:latin typeface="Times New Roman" panose="02020603050405020304" pitchFamily="18" charset="0"/>
                <a:ea typeface="Calibri" panose="020F0502020204030204" pitchFamily="34" charset="0"/>
              </a:rPr>
              <a:t>, Henk and Wali, Fatima. 2012. "A PBL approach to teaching Bahraini perspectives at Bahrain Polytechnic." 3rd International PBL Symposium 2012: PBL and the Problematization of Teaching and Learning. Singapore 07 - 09 Mar 2012 Singapore.</a:t>
            </a:r>
            <a:endParaRPr lang="en-US" sz="1800" dirty="0">
              <a:effectLst/>
              <a:latin typeface="Times New Roman" panose="02020603050405020304" pitchFamily="18" charset="0"/>
              <a:ea typeface="Times New Roman" panose="02020603050405020304" pitchFamily="18" charset="0"/>
            </a:endParaRPr>
          </a:p>
          <a:p>
            <a:pPr marL="285750" marR="0" indent="0">
              <a:lnSpc>
                <a:spcPct val="150000"/>
              </a:lnSpc>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err="1">
                <a:effectLst/>
                <a:latin typeface="Times New Roman" panose="02020603050405020304" pitchFamily="18" charset="0"/>
                <a:ea typeface="Calibri" panose="020F0502020204030204" pitchFamily="34" charset="0"/>
              </a:rPr>
              <a:t>Krajcik</a:t>
            </a:r>
            <a:r>
              <a:rPr lang="en-US" sz="2400" kern="100" dirty="0">
                <a:effectLst/>
                <a:latin typeface="Times New Roman" panose="02020603050405020304" pitchFamily="18" charset="0"/>
                <a:ea typeface="Calibri" panose="020F0502020204030204" pitchFamily="34" charset="0"/>
              </a:rPr>
              <a:t>, Joseph &amp; Blumenfeld, Phyllis &amp; Marx, Ronald &amp; Soloway, Elliot. (2000). Instructional, Curricular, and Technological Supports for Inquiry in Science Classrooms.</a:t>
            </a:r>
          </a:p>
          <a:p>
            <a:pPr marL="285750" marR="0" indent="0">
              <a:lnSpc>
                <a:spcPct val="150000"/>
              </a:lnSpc>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dirty="0">
                <a:effectLst/>
                <a:latin typeface="Times New Roman" panose="02020603050405020304" pitchFamily="18" charset="0"/>
                <a:ea typeface="Times New Roman" panose="02020603050405020304" pitchFamily="18" charset="0"/>
              </a:rPr>
              <a:t>Lozano, R., &amp; Barreiro-Gen, M. (Eds.). (2021). Developing Sustainability Competences Through Pedagogical Approaches. </a:t>
            </a:r>
            <a:r>
              <a:rPr lang="en-US" sz="2400" i="1" dirty="0">
                <a:effectLst/>
                <a:latin typeface="Times New Roman" panose="02020603050405020304" pitchFamily="18" charset="0"/>
                <a:ea typeface="Times New Roman" panose="02020603050405020304" pitchFamily="18" charset="0"/>
              </a:rPr>
              <a:t>Strategies for Sustainability</a:t>
            </a:r>
            <a:r>
              <a:rPr lang="en-US" sz="2400" dirty="0">
                <a:effectLst/>
                <a:latin typeface="Times New Roman" panose="02020603050405020304" pitchFamily="18" charset="0"/>
                <a:ea typeface="Times New Roman" panose="02020603050405020304" pitchFamily="18" charset="0"/>
              </a:rPr>
              <a:t>. </a:t>
            </a:r>
            <a:r>
              <a:rPr lang="en-US" sz="2400" u="sng" dirty="0">
                <a:solidFill>
                  <a:srgbClr val="0000FF"/>
                </a:solidFill>
                <a:effectLst/>
                <a:latin typeface="Times New Roman" panose="02020603050405020304" pitchFamily="18" charset="0"/>
                <a:ea typeface="Times New Roman" panose="02020603050405020304" pitchFamily="18" charset="0"/>
                <a:hlinkClick r:id="rId2"/>
              </a:rPr>
              <a:t>https://doi.org/10.1007/978-3-030-64965-4</a:t>
            </a:r>
            <a:endParaRPr lang="en-US" sz="2400" u="sng" dirty="0">
              <a:solidFill>
                <a:srgbClr val="0000FF"/>
              </a:solidFill>
              <a:effectLst/>
              <a:latin typeface="Times New Roman" panose="02020603050405020304" pitchFamily="18" charset="0"/>
              <a:ea typeface="Times New Roman" panose="02020603050405020304" pitchFamily="18" charset="0"/>
            </a:endParaRPr>
          </a:p>
          <a:p>
            <a:pPr marL="285750" marR="0" indent="0">
              <a:lnSpc>
                <a:spcPct val="150000"/>
              </a:lnSpc>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Lozano, R., </a:t>
            </a:r>
            <a:r>
              <a:rPr lang="en-US" sz="2400" kern="100" dirty="0" err="1">
                <a:effectLst/>
                <a:latin typeface="Times New Roman" panose="02020603050405020304" pitchFamily="18" charset="0"/>
                <a:ea typeface="Calibri" panose="020F0502020204030204" pitchFamily="34" charset="0"/>
              </a:rPr>
              <a:t>Ceulemans</a:t>
            </a:r>
            <a:r>
              <a:rPr lang="en-US" sz="2400" kern="100" dirty="0">
                <a:effectLst/>
                <a:latin typeface="Times New Roman" panose="02020603050405020304" pitchFamily="18" charset="0"/>
                <a:ea typeface="Calibri" panose="020F0502020204030204" pitchFamily="34" charset="0"/>
              </a:rPr>
              <a:t>, K., &amp; </a:t>
            </a:r>
            <a:r>
              <a:rPr lang="en-US" sz="2400" kern="100" dirty="0" err="1">
                <a:effectLst/>
                <a:latin typeface="Times New Roman" panose="02020603050405020304" pitchFamily="18" charset="0"/>
                <a:ea typeface="Calibri" panose="020F0502020204030204" pitchFamily="34" charset="0"/>
              </a:rPr>
              <a:t>Scarff</a:t>
            </a:r>
            <a:r>
              <a:rPr lang="en-US" sz="2400" kern="100" dirty="0">
                <a:effectLst/>
                <a:latin typeface="Times New Roman" panose="02020603050405020304" pitchFamily="18" charset="0"/>
                <a:ea typeface="Calibri" panose="020F0502020204030204" pitchFamily="34" charset="0"/>
              </a:rPr>
              <a:t> </a:t>
            </a:r>
            <a:r>
              <a:rPr lang="en-US" sz="2400" kern="100" dirty="0" err="1">
                <a:effectLst/>
                <a:latin typeface="Times New Roman" panose="02020603050405020304" pitchFamily="18" charset="0"/>
                <a:ea typeface="Calibri" panose="020F0502020204030204" pitchFamily="34" charset="0"/>
              </a:rPr>
              <a:t>Seatter</a:t>
            </a:r>
            <a:r>
              <a:rPr lang="en-US" sz="2400" kern="100" dirty="0">
                <a:effectLst/>
                <a:latin typeface="Times New Roman" panose="02020603050405020304" pitchFamily="18" charset="0"/>
                <a:ea typeface="Calibri" panose="020F0502020204030204" pitchFamily="34" charset="0"/>
              </a:rPr>
              <a:t>, C. (2015). Teaching organizational change management for sustainability: Designing and delivering a course at the University of Leeds to better prepare future sustainability change agents. Journal of Cleaner Production, 106, 205–215.</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2" name="Footer Placeholder 1">
            <a:extLst>
              <a:ext uri="{FF2B5EF4-FFF2-40B4-BE49-F238E27FC236}">
                <a16:creationId xmlns:a16="http://schemas.microsoft.com/office/drawing/2014/main" id="{8BB3E76E-060C-2535-EAA2-60A376077720}"/>
              </a:ext>
            </a:extLst>
          </p:cNvPr>
          <p:cNvSpPr>
            <a:spLocks noGrp="1"/>
          </p:cNvSpPr>
          <p:nvPr>
            <p:ph type="ftr" sz="quarter" idx="11"/>
          </p:nvPr>
        </p:nvSpPr>
        <p:spPr/>
        <p:txBody>
          <a:bodyPr/>
          <a:lstStyle/>
          <a:p>
            <a:r>
              <a:rPr lang="en-US"/>
              <a:t>Sosil Somokian October 2023  </a:t>
            </a:r>
          </a:p>
        </p:txBody>
      </p:sp>
      <p:sp>
        <p:nvSpPr>
          <p:cNvPr id="4" name="Slide Number Placeholder 3">
            <a:extLst>
              <a:ext uri="{FF2B5EF4-FFF2-40B4-BE49-F238E27FC236}">
                <a16:creationId xmlns:a16="http://schemas.microsoft.com/office/drawing/2014/main" id="{65392493-54CA-D2EB-EC00-433889EFF0FF}"/>
              </a:ext>
            </a:extLst>
          </p:cNvPr>
          <p:cNvSpPr>
            <a:spLocks noGrp="1"/>
          </p:cNvSpPr>
          <p:nvPr>
            <p:ph type="sldNum" sz="quarter" idx="12"/>
          </p:nvPr>
        </p:nvSpPr>
        <p:spPr/>
        <p:txBody>
          <a:bodyPr/>
          <a:lstStyle/>
          <a:p>
            <a:fld id="{80046ACC-1BA4-495C-9B6F-0C736FCFDC23}" type="slidenum">
              <a:rPr lang="en-US" smtClean="0"/>
              <a:t>34</a:t>
            </a:fld>
            <a:endParaRPr lang="en-US"/>
          </a:p>
        </p:txBody>
      </p:sp>
    </p:spTree>
    <p:extLst>
      <p:ext uri="{BB962C8B-B14F-4D97-AF65-F5344CB8AC3E}">
        <p14:creationId xmlns:p14="http://schemas.microsoft.com/office/powerpoint/2010/main" val="21419158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03C69F-BBC0-D9A0-192B-790B50533AE6}"/>
              </a:ext>
            </a:extLst>
          </p:cNvPr>
          <p:cNvSpPr>
            <a:spLocks noGrp="1"/>
          </p:cNvSpPr>
          <p:nvPr>
            <p:ph idx="1"/>
          </p:nvPr>
        </p:nvSpPr>
        <p:spPr>
          <a:xfrm>
            <a:off x="228600" y="304800"/>
            <a:ext cx="8686800" cy="6248400"/>
          </a:xfrm>
        </p:spPr>
        <p:txBody>
          <a:bodyPr>
            <a:normAutofit fontScale="62500" lnSpcReduction="20000"/>
          </a:bodyPr>
          <a:lstStyle/>
          <a:p>
            <a:pPr marL="457200" marR="0">
              <a:lnSpc>
                <a:spcPct val="150000"/>
              </a:lnSpc>
              <a:spcBef>
                <a:spcPts val="0"/>
              </a:spcBef>
              <a:spcAft>
                <a:spcPts val="800"/>
              </a:spcAft>
            </a:pPr>
            <a:r>
              <a:rPr lang="en-US" sz="2400" kern="100" dirty="0" err="1">
                <a:solidFill>
                  <a:srgbClr val="000000"/>
                </a:solidFill>
                <a:effectLst/>
                <a:latin typeface="Times New Roman" panose="02020603050405020304" pitchFamily="18" charset="0"/>
                <a:ea typeface="Calibri" panose="020F0502020204030204" pitchFamily="34" charset="0"/>
              </a:rPr>
              <a:t>Meerkerk</a:t>
            </a:r>
            <a:r>
              <a:rPr lang="en-US" sz="2400" kern="100" dirty="0">
                <a:solidFill>
                  <a:srgbClr val="000000"/>
                </a:solidFill>
                <a:effectLst/>
                <a:latin typeface="Times New Roman" panose="02020603050405020304" pitchFamily="18" charset="0"/>
                <a:ea typeface="Calibri" panose="020F0502020204030204" pitchFamily="34" charset="0"/>
              </a:rPr>
              <a:t>, E.M. van, </a:t>
            </a:r>
            <a:r>
              <a:rPr lang="en-US" sz="2400" kern="100" dirty="0" err="1">
                <a:solidFill>
                  <a:srgbClr val="000000"/>
                </a:solidFill>
                <a:effectLst/>
                <a:latin typeface="Times New Roman" panose="02020603050405020304" pitchFamily="18" charset="0"/>
                <a:ea typeface="Calibri" panose="020F0502020204030204" pitchFamily="34" charset="0"/>
              </a:rPr>
              <a:t>Neele</a:t>
            </a:r>
            <a:r>
              <a:rPr lang="en-US" sz="2400" kern="100" dirty="0">
                <a:solidFill>
                  <a:srgbClr val="000000"/>
                </a:solidFill>
                <a:effectLst/>
                <a:latin typeface="Times New Roman" panose="02020603050405020304" pitchFamily="18" charset="0"/>
                <a:ea typeface="Calibri" panose="020F0502020204030204" pitchFamily="34" charset="0"/>
              </a:rPr>
              <a:t>, A. &amp; </a:t>
            </a:r>
            <a:r>
              <a:rPr lang="en-US" sz="2400" kern="100" dirty="0" err="1">
                <a:solidFill>
                  <a:srgbClr val="000000"/>
                </a:solidFill>
                <a:effectLst/>
                <a:latin typeface="Times New Roman" panose="02020603050405020304" pitchFamily="18" charset="0"/>
                <a:ea typeface="Calibri" panose="020F0502020204030204" pitchFamily="34" charset="0"/>
              </a:rPr>
              <a:t>Korven</a:t>
            </a:r>
            <a:r>
              <a:rPr lang="en-US" sz="2400" kern="100" dirty="0">
                <a:solidFill>
                  <a:srgbClr val="000000"/>
                </a:solidFill>
                <a:effectLst/>
                <a:latin typeface="Times New Roman" panose="02020603050405020304" pitchFamily="18" charset="0"/>
                <a:ea typeface="Calibri" panose="020F0502020204030204" pitchFamily="34" charset="0"/>
              </a:rPr>
              <a:t>, I. van (2021). Inclusion, Life and Innovation. The Relative Uses of Arts Education in Relation to the Sustainable Development Goals. In E. Wagner, </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solidFill>
                  <a:srgbClr val="000000"/>
                </a:solidFill>
                <a:effectLst/>
                <a:latin typeface="Times New Roman" panose="02020603050405020304" pitchFamily="18" charset="0"/>
                <a:ea typeface="Calibri" panose="020F0502020204030204" pitchFamily="34" charset="0"/>
              </a:rPr>
              <a:t>C. </a:t>
            </a:r>
            <a:r>
              <a:rPr lang="en-US" sz="2400" kern="100" dirty="0" err="1">
                <a:solidFill>
                  <a:srgbClr val="000000"/>
                </a:solidFill>
                <a:effectLst/>
                <a:latin typeface="Times New Roman" panose="02020603050405020304" pitchFamily="18" charset="0"/>
                <a:ea typeface="Calibri" panose="020F0502020204030204" pitchFamily="34" charset="0"/>
              </a:rPr>
              <a:t>Svendler</a:t>
            </a:r>
            <a:r>
              <a:rPr lang="en-US" sz="2400" kern="100" dirty="0">
                <a:solidFill>
                  <a:srgbClr val="000000"/>
                </a:solidFill>
                <a:effectLst/>
                <a:latin typeface="Times New Roman" panose="02020603050405020304" pitchFamily="18" charset="0"/>
                <a:ea typeface="Calibri" panose="020F0502020204030204" pitchFamily="34" charset="0"/>
              </a:rPr>
              <a:t> Nielsen, L. Veloso, A. </a:t>
            </a:r>
            <a:r>
              <a:rPr lang="en-US" sz="2400" kern="100" dirty="0" err="1">
                <a:solidFill>
                  <a:srgbClr val="000000"/>
                </a:solidFill>
                <a:effectLst/>
                <a:latin typeface="Times New Roman" panose="02020603050405020304" pitchFamily="18" charset="0"/>
                <a:ea typeface="Calibri" panose="020F0502020204030204" pitchFamily="34" charset="0"/>
              </a:rPr>
              <a:t>Suominen</a:t>
            </a:r>
            <a:r>
              <a:rPr lang="en-US" sz="2400" kern="100" dirty="0">
                <a:solidFill>
                  <a:srgbClr val="000000"/>
                </a:solidFill>
                <a:effectLst/>
                <a:latin typeface="Times New Roman" panose="02020603050405020304" pitchFamily="18" charset="0"/>
                <a:ea typeface="Calibri" panose="020F0502020204030204" pitchFamily="34" charset="0"/>
              </a:rPr>
              <a:t> &amp; N. </a:t>
            </a:r>
            <a:r>
              <a:rPr lang="en-US" sz="2400" kern="100" dirty="0" err="1">
                <a:solidFill>
                  <a:srgbClr val="000000"/>
                </a:solidFill>
                <a:effectLst/>
                <a:latin typeface="Times New Roman" panose="02020603050405020304" pitchFamily="18" charset="0"/>
                <a:ea typeface="Calibri" panose="020F0502020204030204" pitchFamily="34" charset="0"/>
              </a:rPr>
              <a:t>Pachova</a:t>
            </a:r>
            <a:r>
              <a:rPr lang="en-US" sz="2400" kern="100" dirty="0">
                <a:solidFill>
                  <a:srgbClr val="000000"/>
                </a:solidFill>
                <a:effectLst/>
                <a:latin typeface="Times New Roman" panose="02020603050405020304" pitchFamily="18" charset="0"/>
                <a:ea typeface="Calibri" panose="020F0502020204030204" pitchFamily="34" charset="0"/>
              </a:rPr>
              <a:t> (Eds.), </a:t>
            </a:r>
            <a:r>
              <a:rPr lang="en-US" sz="2400" i="1" kern="100" dirty="0">
                <a:solidFill>
                  <a:srgbClr val="000000"/>
                </a:solidFill>
                <a:effectLst/>
                <a:latin typeface="Times New Roman" panose="02020603050405020304" pitchFamily="18" charset="0"/>
                <a:ea typeface="Calibri" panose="020F0502020204030204" pitchFamily="34" charset="0"/>
              </a:rPr>
              <a:t>Arts, Sustainability and Education</a:t>
            </a:r>
            <a:r>
              <a:rPr lang="en-US" sz="2400" kern="100" dirty="0">
                <a:solidFill>
                  <a:srgbClr val="000000"/>
                </a:solidFill>
                <a:effectLst/>
                <a:latin typeface="Times New Roman" panose="02020603050405020304" pitchFamily="18" charset="0"/>
                <a:ea typeface="Calibri" panose="020F0502020204030204" pitchFamily="34" charset="0"/>
              </a:rPr>
              <a:t> (Yearbook of the European Network of Observatories in the Field of Arts and Cultural Education (ENO), 2) (pp. 239-262).</a:t>
            </a:r>
            <a:endParaRPr lang="en-US" sz="1800" dirty="0">
              <a:effectLst/>
              <a:latin typeface="Times New Roman" panose="02020603050405020304" pitchFamily="18" charset="0"/>
              <a:ea typeface="Times New Roman" panose="02020603050405020304" pitchFamily="18" charset="0"/>
            </a:endParaRPr>
          </a:p>
          <a:p>
            <a:pPr marL="285750" marR="0" indent="0">
              <a:lnSpc>
                <a:spcPct val="150000"/>
              </a:lnSpc>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Mohammed, N. (2017). Project-based learning in higher education in the UAE: a case study of Arab students in Emirati Studies. Learning and Teaching in Higher Education: Gulf Perspectives, 14(2). </a:t>
            </a:r>
            <a:r>
              <a:rPr lang="en-US" sz="2400" u="sng" kern="100" dirty="0">
                <a:solidFill>
                  <a:srgbClr val="0000FF"/>
                </a:solidFill>
                <a:effectLst/>
                <a:latin typeface="Times New Roman" panose="02020603050405020304" pitchFamily="18" charset="0"/>
                <a:ea typeface="Calibri" panose="020F0502020204030204" pitchFamily="34" charset="0"/>
                <a:hlinkClick r:id="rId2"/>
              </a:rPr>
              <a:t>http://doi.org/10.18538/lthe.v14.n2.29</a:t>
            </a:r>
            <a:endParaRPr lang="en-US" sz="1800" dirty="0">
              <a:effectLst/>
              <a:latin typeface="Times New Roman" panose="02020603050405020304" pitchFamily="18" charset="0"/>
              <a:ea typeface="Times New Roman" panose="02020603050405020304" pitchFamily="18" charset="0"/>
            </a:endParaRPr>
          </a:p>
          <a:p>
            <a:pPr marL="285750" marR="0" indent="0">
              <a:lnSpc>
                <a:spcPct val="150000"/>
              </a:lnSpc>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Radwan, A.F. and Khalil, E.M.A.S. (2021), "Knowledge, attitude and practice toward sustainability among university students in UAE", International Journal of Sustainability in Higher Education, Vol. 22 No. 5, pp. 964-981. </a:t>
            </a:r>
            <a:r>
              <a:rPr lang="en-US" sz="2400" u="sng" kern="100" dirty="0">
                <a:solidFill>
                  <a:srgbClr val="0000FF"/>
                </a:solidFill>
                <a:effectLst/>
                <a:latin typeface="Times New Roman" panose="02020603050405020304" pitchFamily="18" charset="0"/>
                <a:ea typeface="Calibri" panose="020F0502020204030204" pitchFamily="34" charset="0"/>
                <a:hlinkClick r:id="rId3"/>
              </a:rPr>
              <a:t>https://doi.org/10.1108/IJSHE-06-2020-0229</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rPr>
              <a:t>Rieckmann</a:t>
            </a:r>
            <a:r>
              <a:rPr lang="en-US" sz="2400" dirty="0">
                <a:effectLst/>
                <a:latin typeface="Times New Roman" panose="02020603050405020304" pitchFamily="18" charset="0"/>
                <a:ea typeface="Times New Roman" panose="02020603050405020304" pitchFamily="18" charset="0"/>
              </a:rPr>
              <a:t>, Marco. (2011). Future-oriented higher education: Which key competencies should be fostered through university teaching and learning?. Futures. 44. 127-135. 10.1016/j.futures.2011.09.005.</a:t>
            </a:r>
            <a:r>
              <a:rPr lang="en-US" sz="2400" u="sng" dirty="0">
                <a:solidFill>
                  <a:srgbClr val="0000FF"/>
                </a:solidFill>
                <a:effectLst/>
                <a:latin typeface="Times New Roman" panose="02020603050405020304" pitchFamily="18" charset="0"/>
                <a:ea typeface="Times New Roman" panose="02020603050405020304" pitchFamily="18" charset="0"/>
                <a:hlinkClick r:id="rId4"/>
              </a:rPr>
              <a:t>https://doi.org/10.1007/s11625-020-00838-2</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dirty="0">
                <a:solidFill>
                  <a:srgbClr val="000000"/>
                </a:solidFill>
                <a:effectLst/>
                <a:latin typeface="Times New Roman" panose="02020603050405020304" pitchFamily="18" charset="0"/>
                <a:ea typeface="Times New Roman" panose="02020603050405020304" pitchFamily="18" charset="0"/>
              </a:rPr>
              <a:t>Savin-Baden, M. (2014). Using problem-based learning: New constellations for the 21st century. </a:t>
            </a:r>
            <a:r>
              <a:rPr lang="en-US" sz="2400" i="1" dirty="0">
                <a:solidFill>
                  <a:srgbClr val="000000"/>
                </a:solidFill>
                <a:effectLst/>
                <a:latin typeface="Times New Roman" panose="02020603050405020304" pitchFamily="18" charset="0"/>
                <a:ea typeface="Times New Roman" panose="02020603050405020304" pitchFamily="18" charset="0"/>
              </a:rPr>
              <a:t>Journal on Excellence in College Teaching, 25</a:t>
            </a:r>
            <a:r>
              <a:rPr lang="en-US" sz="2400" dirty="0">
                <a:solidFill>
                  <a:srgbClr val="000000"/>
                </a:solidFill>
                <a:effectLst/>
                <a:latin typeface="Times New Roman" panose="02020603050405020304" pitchFamily="18" charset="0"/>
                <a:ea typeface="Times New Roman" panose="02020603050405020304" pitchFamily="18" charset="0"/>
              </a:rPr>
              <a:t>(3&amp;4), 197–219.</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2" name="Footer Placeholder 1">
            <a:extLst>
              <a:ext uri="{FF2B5EF4-FFF2-40B4-BE49-F238E27FC236}">
                <a16:creationId xmlns:a16="http://schemas.microsoft.com/office/drawing/2014/main" id="{8FDBA622-BBF3-4775-41AB-D8DA351E7056}"/>
              </a:ext>
            </a:extLst>
          </p:cNvPr>
          <p:cNvSpPr>
            <a:spLocks noGrp="1"/>
          </p:cNvSpPr>
          <p:nvPr>
            <p:ph type="ftr" sz="quarter" idx="11"/>
          </p:nvPr>
        </p:nvSpPr>
        <p:spPr/>
        <p:txBody>
          <a:bodyPr/>
          <a:lstStyle/>
          <a:p>
            <a:r>
              <a:rPr lang="en-US"/>
              <a:t>Sosil Somokian October 2023  </a:t>
            </a:r>
          </a:p>
        </p:txBody>
      </p:sp>
      <p:sp>
        <p:nvSpPr>
          <p:cNvPr id="4" name="Slide Number Placeholder 3">
            <a:extLst>
              <a:ext uri="{FF2B5EF4-FFF2-40B4-BE49-F238E27FC236}">
                <a16:creationId xmlns:a16="http://schemas.microsoft.com/office/drawing/2014/main" id="{D40C9ADC-4252-E695-7A8F-B1657A87F95A}"/>
              </a:ext>
            </a:extLst>
          </p:cNvPr>
          <p:cNvSpPr>
            <a:spLocks noGrp="1"/>
          </p:cNvSpPr>
          <p:nvPr>
            <p:ph type="sldNum" sz="quarter" idx="12"/>
          </p:nvPr>
        </p:nvSpPr>
        <p:spPr/>
        <p:txBody>
          <a:bodyPr/>
          <a:lstStyle/>
          <a:p>
            <a:fld id="{80046ACC-1BA4-495C-9B6F-0C736FCFDC23}" type="slidenum">
              <a:rPr lang="en-US" smtClean="0"/>
              <a:t>35</a:t>
            </a:fld>
            <a:endParaRPr lang="en-US"/>
          </a:p>
        </p:txBody>
      </p:sp>
    </p:spTree>
    <p:extLst>
      <p:ext uri="{BB962C8B-B14F-4D97-AF65-F5344CB8AC3E}">
        <p14:creationId xmlns:p14="http://schemas.microsoft.com/office/powerpoint/2010/main" val="16353462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35AB75-616B-C6E3-72A5-DF4CC4888EB7}"/>
              </a:ext>
            </a:extLst>
          </p:cNvPr>
          <p:cNvSpPr>
            <a:spLocks noGrp="1"/>
          </p:cNvSpPr>
          <p:nvPr>
            <p:ph idx="1"/>
          </p:nvPr>
        </p:nvSpPr>
        <p:spPr>
          <a:xfrm>
            <a:off x="228600" y="381000"/>
            <a:ext cx="8610600" cy="6019800"/>
          </a:xfrm>
        </p:spPr>
        <p:txBody>
          <a:bodyPr>
            <a:normAutofit fontScale="47500" lnSpcReduction="20000"/>
          </a:bodyPr>
          <a:lstStyle/>
          <a:p>
            <a:pPr marL="457200" marR="0">
              <a:lnSpc>
                <a:spcPct val="150000"/>
              </a:lnSpc>
              <a:spcBef>
                <a:spcPts val="0"/>
              </a:spcBef>
              <a:spcAft>
                <a:spcPts val="800"/>
              </a:spcAft>
            </a:pPr>
            <a:r>
              <a:rPr lang="en-US" sz="2400" kern="100" dirty="0" err="1">
                <a:effectLst/>
                <a:latin typeface="Times New Roman" panose="02020603050405020304" pitchFamily="18" charset="0"/>
                <a:ea typeface="Calibri" panose="020F0502020204030204" pitchFamily="34" charset="0"/>
              </a:rPr>
              <a:t>Tejedor</a:t>
            </a:r>
            <a:r>
              <a:rPr lang="en-US" sz="2400" kern="100" dirty="0">
                <a:effectLst/>
                <a:latin typeface="Times New Roman" panose="02020603050405020304" pitchFamily="18" charset="0"/>
                <a:ea typeface="Calibri" panose="020F0502020204030204" pitchFamily="34" charset="0"/>
              </a:rPr>
              <a:t>, G., </a:t>
            </a:r>
            <a:r>
              <a:rPr lang="en-US" sz="2400" kern="100" dirty="0" err="1">
                <a:effectLst/>
                <a:latin typeface="Times New Roman" panose="02020603050405020304" pitchFamily="18" charset="0"/>
                <a:ea typeface="Calibri" panose="020F0502020204030204" pitchFamily="34" charset="0"/>
              </a:rPr>
              <a:t>Segalàs</a:t>
            </a:r>
            <a:r>
              <a:rPr lang="en-US" sz="2400" kern="100" dirty="0">
                <a:effectLst/>
                <a:latin typeface="Times New Roman" panose="02020603050405020304" pitchFamily="18" charset="0"/>
                <a:ea typeface="Calibri" panose="020F0502020204030204" pitchFamily="34" charset="0"/>
              </a:rPr>
              <a:t>, J., &amp; Rosas-Casals, M. (2018). </a:t>
            </a:r>
            <a:r>
              <a:rPr lang="en-US" sz="2400" kern="100" dirty="0" err="1">
                <a:effectLst/>
                <a:latin typeface="Times New Roman" panose="02020603050405020304" pitchFamily="18" charset="0"/>
                <a:ea typeface="Calibri" panose="020F0502020204030204" pitchFamily="34" charset="0"/>
              </a:rPr>
              <a:t>Transdisciplinarity</a:t>
            </a:r>
            <a:r>
              <a:rPr lang="en-US" sz="2400" kern="100" dirty="0">
                <a:effectLst/>
                <a:latin typeface="Times New Roman" panose="02020603050405020304" pitchFamily="18" charset="0"/>
                <a:ea typeface="Calibri" panose="020F0502020204030204" pitchFamily="34" charset="0"/>
              </a:rPr>
              <a:t> in higher education for sustainability: How discourses are approached in engineering education. </a:t>
            </a:r>
            <a:r>
              <a:rPr lang="en-US" sz="2400" i="1" kern="100" dirty="0">
                <a:effectLst/>
                <a:latin typeface="Times New Roman" panose="02020603050405020304" pitchFamily="18" charset="0"/>
                <a:ea typeface="Calibri" panose="020F0502020204030204" pitchFamily="34" charset="0"/>
              </a:rPr>
              <a:t>Journal of Cleaner Production</a:t>
            </a:r>
            <a:r>
              <a:rPr lang="en-US" sz="2400" kern="100" dirty="0">
                <a:effectLst/>
                <a:latin typeface="Times New Roman" panose="02020603050405020304" pitchFamily="18" charset="0"/>
                <a:ea typeface="Calibri" panose="020F0502020204030204" pitchFamily="34" charset="0"/>
              </a:rPr>
              <a:t>, </a:t>
            </a:r>
            <a:r>
              <a:rPr lang="en-US" sz="2400" i="1" kern="100" dirty="0">
                <a:effectLst/>
                <a:latin typeface="Times New Roman" panose="02020603050405020304" pitchFamily="18" charset="0"/>
                <a:ea typeface="Calibri" panose="020F0502020204030204" pitchFamily="34" charset="0"/>
              </a:rPr>
              <a:t>175</a:t>
            </a:r>
            <a:r>
              <a:rPr lang="en-US" sz="2400" kern="100" dirty="0">
                <a:effectLst/>
                <a:latin typeface="Times New Roman" panose="02020603050405020304" pitchFamily="18" charset="0"/>
                <a:ea typeface="Calibri" panose="020F0502020204030204" pitchFamily="34" charset="0"/>
              </a:rPr>
              <a:t>, 29-37</a:t>
            </a:r>
            <a:r>
              <a:rPr lang="en-US" sz="2400" kern="100" dirty="0">
                <a:solidFill>
                  <a:srgbClr val="7030A0"/>
                </a:solidFill>
                <a:effectLst/>
                <a:latin typeface="Times New Roman" panose="02020603050405020304" pitchFamily="18" charset="0"/>
                <a:ea typeface="Calibri" panose="020F0502020204030204" pitchFamily="34" charset="0"/>
              </a:rPr>
              <a:t>.</a:t>
            </a:r>
            <a:r>
              <a:rPr lang="en-US" sz="2400" kern="100" dirty="0">
                <a:effectLst/>
                <a:latin typeface="Times New Roman" panose="02020603050405020304" pitchFamily="18" charset="0"/>
                <a:ea typeface="Calibri" panose="020F0502020204030204" pitchFamily="34" charset="0"/>
              </a:rPr>
              <a:t> </a:t>
            </a:r>
            <a:r>
              <a:rPr lang="en-US" sz="2400" u="sng" kern="100" dirty="0">
                <a:solidFill>
                  <a:srgbClr val="0000FF"/>
                </a:solidFill>
                <a:effectLst/>
                <a:latin typeface="Times New Roman" panose="02020603050405020304" pitchFamily="18" charset="0"/>
                <a:ea typeface="Calibri" panose="020F0502020204030204" pitchFamily="34" charset="0"/>
                <a:hlinkClick r:id="rId2"/>
              </a:rPr>
              <a:t>https://doi.org/10.1016/j.jclepro.2017.11.085</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dirty="0">
                <a:effectLst/>
                <a:latin typeface="Times New Roman" panose="02020603050405020304" pitchFamily="18" charset="0"/>
                <a:ea typeface="Times New Roman" panose="02020603050405020304" pitchFamily="18" charset="0"/>
              </a:rPr>
              <a:t>Tilbury, Daniella. (2011). Tilbury, D. (2011) 'Are We Learning to Change? Mapping global progress in education for sustainable development in the lead-up to Rio+20' Global Environmental Research 14(2) 101-107 ISSN 1343 8808. Global Environmental Research</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err="1">
                <a:effectLst/>
                <a:latin typeface="Times New Roman" panose="02020603050405020304" pitchFamily="18" charset="0"/>
                <a:ea typeface="Calibri" panose="020F0502020204030204" pitchFamily="34" charset="0"/>
              </a:rPr>
              <a:t>Wiek</a:t>
            </a:r>
            <a:r>
              <a:rPr lang="en-US" sz="2400" kern="100" dirty="0">
                <a:effectLst/>
                <a:latin typeface="Times New Roman" panose="02020603050405020304" pitchFamily="18" charset="0"/>
                <a:ea typeface="Calibri" panose="020F0502020204030204" pitchFamily="34" charset="0"/>
              </a:rPr>
              <a:t>, A., </a:t>
            </a:r>
            <a:r>
              <a:rPr lang="en-US" sz="2400" kern="100" dirty="0" err="1">
                <a:effectLst/>
                <a:latin typeface="Times New Roman" panose="02020603050405020304" pitchFamily="18" charset="0"/>
                <a:ea typeface="Calibri" panose="020F0502020204030204" pitchFamily="34" charset="0"/>
              </a:rPr>
              <a:t>Withycombe</a:t>
            </a:r>
            <a:r>
              <a:rPr lang="en-US" sz="2400" kern="100" dirty="0">
                <a:effectLst/>
                <a:latin typeface="Times New Roman" panose="02020603050405020304" pitchFamily="18" charset="0"/>
                <a:ea typeface="Calibri" panose="020F0502020204030204" pitchFamily="34" charset="0"/>
              </a:rPr>
              <a:t>, L., &amp; Redman, C. L. (2011, May 19). Key competencies in sustainability: a reference framework for academic program development. Sustainability Science, 6(2), 203–218. </a:t>
            </a:r>
            <a:r>
              <a:rPr lang="en-US" sz="2400" u="sng" kern="100" dirty="0">
                <a:solidFill>
                  <a:srgbClr val="0000FF"/>
                </a:solidFill>
                <a:effectLst/>
                <a:latin typeface="Times New Roman" panose="02020603050405020304" pitchFamily="18" charset="0"/>
                <a:ea typeface="Calibri" panose="020F0502020204030204" pitchFamily="34" charset="0"/>
                <a:hlinkClick r:id="rId3"/>
              </a:rPr>
              <a:t>https://doi.org/10.1007/s11625-011-0132-6</a:t>
            </a:r>
            <a:endParaRPr lang="en-US" sz="1800" dirty="0">
              <a:effectLst/>
              <a:latin typeface="Times New Roman" panose="02020603050405020304" pitchFamily="18" charset="0"/>
              <a:ea typeface="Times New Roman" panose="02020603050405020304" pitchFamily="18" charset="0"/>
            </a:endParaRPr>
          </a:p>
          <a:p>
            <a:pPr marL="114300" marR="0" indent="0">
              <a:lnSpc>
                <a:spcPct val="150000"/>
              </a:lnSpc>
              <a:spcBef>
                <a:spcPts val="0"/>
              </a:spcBef>
              <a:spcAft>
                <a:spcPts val="0"/>
              </a:spcAft>
              <a:buNone/>
            </a:pPr>
            <a:r>
              <a:rPr lang="en-US" sz="2400" kern="100" dirty="0">
                <a:effectLst/>
                <a:latin typeface="Times New Roman" panose="02020603050405020304" pitchFamily="18" charset="0"/>
                <a:ea typeface="Calibri" panose="020F0502020204030204" pitchFamily="34" charset="0"/>
              </a:rPr>
              <a:t>  </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Sustainable Development Goals | United Nations Development </a:t>
            </a:r>
            <a:r>
              <a:rPr lang="en-US" sz="2400" kern="100" dirty="0" err="1">
                <a:effectLst/>
                <a:latin typeface="Times New Roman" panose="02020603050405020304" pitchFamily="18" charset="0"/>
                <a:ea typeface="Calibri" panose="020F0502020204030204" pitchFamily="34" charset="0"/>
              </a:rPr>
              <a:t>Programme</a:t>
            </a:r>
            <a:r>
              <a:rPr lang="en-US" sz="2400" kern="100" dirty="0">
                <a:effectLst/>
                <a:latin typeface="Times New Roman" panose="02020603050405020304" pitchFamily="18" charset="0"/>
                <a:ea typeface="Calibri" panose="020F0502020204030204" pitchFamily="34" charset="0"/>
              </a:rPr>
              <a:t>. (n.d.). UNDP. </a:t>
            </a:r>
            <a:r>
              <a:rPr lang="en-US" sz="2400" u="sng" kern="100" dirty="0">
                <a:solidFill>
                  <a:srgbClr val="0000FF"/>
                </a:solidFill>
                <a:effectLst/>
                <a:latin typeface="Times New Roman" panose="02020603050405020304" pitchFamily="18" charset="0"/>
                <a:ea typeface="Calibri" panose="020F0502020204030204" pitchFamily="34" charset="0"/>
                <a:hlinkClick r:id="rId4"/>
              </a:rPr>
              <a:t>https://www.undp.org/sustainable-development-goals</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i="1" dirty="0">
                <a:effectLst/>
                <a:latin typeface="Times New Roman" panose="02020603050405020304" pitchFamily="18" charset="0"/>
                <a:ea typeface="Times New Roman" panose="02020603050405020304" pitchFamily="18" charset="0"/>
              </a:rPr>
              <a:t>The UN Sustainable Development Cooperation Framework | UNSSC | United Nations System Staff College</a:t>
            </a:r>
            <a:r>
              <a:rPr lang="en-US" sz="2400" dirty="0">
                <a:effectLst/>
                <a:latin typeface="Times New Roman" panose="02020603050405020304" pitchFamily="18" charset="0"/>
                <a:ea typeface="Times New Roman" panose="02020603050405020304" pitchFamily="18" charset="0"/>
              </a:rPr>
              <a:t>. (2023, December 31). The UN Sustainable Development Cooperation Framework | UNSSC | United Nations System Staff College.</a:t>
            </a:r>
            <a:endParaRPr lang="en-US" sz="1800" dirty="0">
              <a:effectLst/>
              <a:latin typeface="Times New Roman" panose="02020603050405020304" pitchFamily="18" charset="0"/>
              <a:ea typeface="Times New Roman" panose="02020603050405020304" pitchFamily="18" charset="0"/>
            </a:endParaRPr>
          </a:p>
          <a:p>
            <a:pPr marL="0" marR="0" indent="457200">
              <a:lnSpc>
                <a:spcPct val="150000"/>
              </a:lnSpc>
              <a:spcBef>
                <a:spcPts val="0"/>
              </a:spcBef>
              <a:spcAft>
                <a:spcPts val="800"/>
              </a:spcAft>
            </a:pPr>
            <a:r>
              <a:rPr lang="en-US" sz="2400" u="sng" kern="100" dirty="0">
                <a:solidFill>
                  <a:srgbClr val="0000FF"/>
                </a:solidFill>
                <a:effectLst/>
                <a:latin typeface="Times New Roman" panose="02020603050405020304" pitchFamily="18" charset="0"/>
                <a:ea typeface="Calibri" panose="020F0502020204030204" pitchFamily="34" charset="0"/>
                <a:hlinkClick r:id="rId5"/>
              </a:rPr>
              <a:t>https://unfccc.int/sites/default/files/english_paris_agreement.pdf</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UNESCO 2017, </a:t>
            </a:r>
            <a:r>
              <a:rPr lang="en-US" sz="2400" kern="100" dirty="0" err="1">
                <a:effectLst/>
                <a:latin typeface="Times New Roman" panose="02020603050405020304" pitchFamily="18" charset="0"/>
                <a:ea typeface="Calibri" panose="020F0502020204030204" pitchFamily="34" charset="0"/>
              </a:rPr>
              <a:t>programme</a:t>
            </a:r>
            <a:r>
              <a:rPr lang="en-US" sz="2400" kern="100" dirty="0">
                <a:effectLst/>
                <a:latin typeface="Times New Roman" panose="02020603050405020304" pitchFamily="18" charset="0"/>
                <a:ea typeface="Calibri" panose="020F0502020204030204" pitchFamily="34" charset="0"/>
              </a:rPr>
              <a:t> and meeting document</a:t>
            </a:r>
            <a:endParaRPr lang="en-US" sz="1800" dirty="0">
              <a:effectLst/>
              <a:latin typeface="Times New Roman" panose="02020603050405020304" pitchFamily="18" charset="0"/>
              <a:ea typeface="Times New Roman" panose="02020603050405020304" pitchFamily="18" charset="0"/>
            </a:endParaRPr>
          </a:p>
          <a:p>
            <a:pPr marL="0" marR="0" indent="457200">
              <a:lnSpc>
                <a:spcPct val="150000"/>
              </a:lnSpc>
              <a:spcBef>
                <a:spcPts val="0"/>
              </a:spcBef>
              <a:spcAft>
                <a:spcPts val="800"/>
              </a:spcAft>
            </a:pPr>
            <a:r>
              <a:rPr lang="en-US" sz="2400" u="sng" kern="100" dirty="0">
                <a:solidFill>
                  <a:srgbClr val="0000FF"/>
                </a:solidFill>
                <a:effectLst/>
                <a:latin typeface="Times New Roman" panose="02020603050405020304" pitchFamily="18" charset="0"/>
                <a:ea typeface="Calibri" panose="020F0502020204030204" pitchFamily="34" charset="0"/>
                <a:hlinkClick r:id="rId6"/>
              </a:rPr>
              <a:t>https://unesdoc.unesco.org/ark:/48223/pf0000261971</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2020 Year in Review: Executive Director Catherine </a:t>
            </a:r>
            <a:r>
              <a:rPr lang="en-US" sz="2400" kern="100" dirty="0" err="1">
                <a:effectLst/>
                <a:latin typeface="Times New Roman" panose="02020603050405020304" pitchFamily="18" charset="0"/>
                <a:ea typeface="Calibri" panose="020F0502020204030204" pitchFamily="34" charset="0"/>
              </a:rPr>
              <a:t>O’Riordan</a:t>
            </a:r>
            <a:r>
              <a:rPr lang="en-US" sz="2400" kern="100" dirty="0">
                <a:effectLst/>
                <a:latin typeface="Times New Roman" panose="02020603050405020304" pitchFamily="18" charset="0"/>
                <a:ea typeface="Calibri" panose="020F0502020204030204" pitchFamily="34" charset="0"/>
              </a:rPr>
              <a:t> – 2020 Annual Report of the Ecological Society of America. (n.d.). 2020 Year in Review: Executive Director Catherine </a:t>
            </a:r>
            <a:r>
              <a:rPr lang="en-US" sz="2400" kern="100" dirty="0" err="1">
                <a:effectLst/>
                <a:latin typeface="Times New Roman" panose="02020603050405020304" pitchFamily="18" charset="0"/>
                <a:ea typeface="Calibri" panose="020F0502020204030204" pitchFamily="34" charset="0"/>
              </a:rPr>
              <a:t>O’Riordan</a:t>
            </a:r>
            <a:r>
              <a:rPr lang="en-US" sz="2400" kern="100" dirty="0">
                <a:effectLst/>
                <a:latin typeface="Times New Roman" panose="02020603050405020304" pitchFamily="18" charset="0"/>
                <a:ea typeface="Calibri" panose="020F0502020204030204" pitchFamily="34" charset="0"/>
              </a:rPr>
              <a:t> – 2020 Annual Report of the Ecological Society of America.</a:t>
            </a:r>
            <a:endParaRPr lang="en-US" sz="1800" dirty="0">
              <a:effectLst/>
              <a:latin typeface="Times New Roman" panose="02020603050405020304" pitchFamily="18" charset="0"/>
              <a:ea typeface="Times New Roman" panose="02020603050405020304" pitchFamily="18" charset="0"/>
            </a:endParaRPr>
          </a:p>
          <a:p>
            <a:pPr marL="0" marR="0" indent="0">
              <a:lnSpc>
                <a:spcPct val="150000"/>
              </a:lnSpc>
              <a:spcBef>
                <a:spcPts val="0"/>
              </a:spcBef>
              <a:spcAft>
                <a:spcPts val="800"/>
              </a:spcAft>
              <a:buNone/>
            </a:pPr>
            <a:r>
              <a:rPr lang="en-US" sz="2400" kern="100" dirty="0">
                <a:effectLst/>
                <a:latin typeface="Times New Roman" panose="02020603050405020304" pitchFamily="18" charset="0"/>
                <a:ea typeface="Calibri" panose="020F0502020204030204" pitchFamily="34" charset="0"/>
              </a:rPr>
              <a:t>	</a:t>
            </a:r>
            <a:r>
              <a:rPr lang="en-US" sz="2400" u="sng" kern="100" dirty="0">
                <a:solidFill>
                  <a:srgbClr val="0000FF"/>
                </a:solidFill>
                <a:effectLst/>
                <a:latin typeface="Times New Roman" panose="02020603050405020304" pitchFamily="18" charset="0"/>
                <a:ea typeface="Calibri" panose="020F0502020204030204" pitchFamily="34" charset="0"/>
                <a:hlinkClick r:id="rId7"/>
              </a:rPr>
              <a:t>https://www.esa.org/2020/our-people/2020-year-in-review-executive-director-catherine-oriordan/</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Knowledge, attitude, and practice toward sustainability among university students in UAE | Emerald Insight. (2021, June 18). Knowledge, Attitude and Practice Toward Sustainability Among University Students in UAE | Emerald Insight. </a:t>
            </a:r>
            <a:r>
              <a:rPr lang="en-US" sz="2400" u="sng" kern="100" dirty="0">
                <a:solidFill>
                  <a:srgbClr val="0000FF"/>
                </a:solidFill>
                <a:effectLst/>
                <a:latin typeface="Times New Roman" panose="02020603050405020304" pitchFamily="18" charset="0"/>
                <a:ea typeface="Calibri" panose="020F0502020204030204" pitchFamily="34" charset="0"/>
                <a:hlinkClick r:id="rId8"/>
              </a:rPr>
              <a:t>https://www.emerald.com/insight/content/doi/10.1108/IJSHE-06-2020-0229/full/html</a:t>
            </a:r>
            <a:endParaRPr lang="en-US" sz="1800" dirty="0">
              <a:effectLst/>
              <a:latin typeface="Times New Roman" panose="02020603050405020304" pitchFamily="18" charset="0"/>
              <a:ea typeface="Times New Roman" panose="02020603050405020304" pitchFamily="18" charset="0"/>
            </a:endParaRPr>
          </a:p>
          <a:p>
            <a:pPr marL="114300" marR="0" indent="0">
              <a:lnSpc>
                <a:spcPct val="150000"/>
              </a:lnSpc>
              <a:spcBef>
                <a:spcPts val="0"/>
              </a:spcBef>
              <a:spcAft>
                <a:spcPts val="0"/>
              </a:spcAft>
              <a:buNone/>
            </a:pPr>
            <a:r>
              <a:rPr lang="en-US" sz="2400" kern="100" dirty="0">
                <a:effectLst/>
                <a:latin typeface="Times New Roman" panose="02020603050405020304" pitchFamily="18" charset="0"/>
                <a:ea typeface="Calibri" panose="020F0502020204030204" pitchFamily="34" charset="0"/>
              </a:rPr>
              <a:t> </a:t>
            </a:r>
            <a:endParaRPr lang="en-US" sz="1800" dirty="0">
              <a:effectLst/>
              <a:latin typeface="Times New Roman" panose="02020603050405020304" pitchFamily="18" charset="0"/>
              <a:ea typeface="Times New Roman" panose="02020603050405020304" pitchFamily="18" charset="0"/>
            </a:endParaRPr>
          </a:p>
          <a:p>
            <a:pPr marL="457200" marR="0">
              <a:lnSpc>
                <a:spcPct val="150000"/>
              </a:lnSpc>
              <a:spcBef>
                <a:spcPts val="0"/>
              </a:spcBef>
              <a:spcAft>
                <a:spcPts val="0"/>
              </a:spcAft>
            </a:pPr>
            <a:r>
              <a:rPr lang="en-US" sz="2400" kern="100" dirty="0">
                <a:effectLst/>
                <a:latin typeface="Times New Roman" panose="02020603050405020304" pitchFamily="18" charset="0"/>
                <a:ea typeface="Calibri" panose="020F0502020204030204" pitchFamily="34" charset="0"/>
              </a:rPr>
              <a:t>United Nations. Transforming Our World: The 2030 Agenda for Sustainable Development; United Nations: Paris, France, 2015; Available online: https://sustainabledevelopment.un.org/post2015/transformingourworld/ publication</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2" name="Footer Placeholder 1">
            <a:extLst>
              <a:ext uri="{FF2B5EF4-FFF2-40B4-BE49-F238E27FC236}">
                <a16:creationId xmlns:a16="http://schemas.microsoft.com/office/drawing/2014/main" id="{1450C5BF-DCA7-6785-0980-D306CF28AAFC}"/>
              </a:ext>
            </a:extLst>
          </p:cNvPr>
          <p:cNvSpPr>
            <a:spLocks noGrp="1"/>
          </p:cNvSpPr>
          <p:nvPr>
            <p:ph type="ftr" sz="quarter" idx="11"/>
          </p:nvPr>
        </p:nvSpPr>
        <p:spPr/>
        <p:txBody>
          <a:bodyPr/>
          <a:lstStyle/>
          <a:p>
            <a:r>
              <a:rPr lang="en-US"/>
              <a:t>Sosil Somokian October 2023  </a:t>
            </a:r>
          </a:p>
        </p:txBody>
      </p:sp>
      <p:sp>
        <p:nvSpPr>
          <p:cNvPr id="4" name="Slide Number Placeholder 3">
            <a:extLst>
              <a:ext uri="{FF2B5EF4-FFF2-40B4-BE49-F238E27FC236}">
                <a16:creationId xmlns:a16="http://schemas.microsoft.com/office/drawing/2014/main" id="{9F16420C-55BF-10BA-4F5A-247864AF85DB}"/>
              </a:ext>
            </a:extLst>
          </p:cNvPr>
          <p:cNvSpPr>
            <a:spLocks noGrp="1"/>
          </p:cNvSpPr>
          <p:nvPr>
            <p:ph type="sldNum" sz="quarter" idx="12"/>
          </p:nvPr>
        </p:nvSpPr>
        <p:spPr/>
        <p:txBody>
          <a:bodyPr/>
          <a:lstStyle/>
          <a:p>
            <a:fld id="{80046ACC-1BA4-495C-9B6F-0C736FCFDC23}" type="slidenum">
              <a:rPr lang="en-US" smtClean="0"/>
              <a:t>36</a:t>
            </a:fld>
            <a:endParaRPr lang="en-US"/>
          </a:p>
        </p:txBody>
      </p:sp>
    </p:spTree>
    <p:extLst>
      <p:ext uri="{BB962C8B-B14F-4D97-AF65-F5344CB8AC3E}">
        <p14:creationId xmlns:p14="http://schemas.microsoft.com/office/powerpoint/2010/main" val="1162284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67695-3EE2-90A3-6686-16FECD49CBF4}"/>
              </a:ext>
            </a:extLst>
          </p:cNvPr>
          <p:cNvSpPr>
            <a:spLocks noGrp="1"/>
          </p:cNvSpPr>
          <p:nvPr>
            <p:ph type="title"/>
          </p:nvPr>
        </p:nvSpPr>
        <p:spPr>
          <a:xfrm>
            <a:off x="-685801" y="400086"/>
            <a:ext cx="9663535" cy="630209"/>
          </a:xfrm>
        </p:spPr>
        <p:txBody>
          <a:bodyPr anchor="b">
            <a:normAutofit fontScale="90000"/>
          </a:bodyPr>
          <a:lstStyle/>
          <a:p>
            <a:r>
              <a:rPr lang="en-US" sz="2800" b="1" dirty="0"/>
              <a:t>                             </a:t>
            </a:r>
            <a:r>
              <a:rPr lang="en-US" sz="5300" b="1" dirty="0">
                <a:highlight>
                  <a:srgbClr val="FFFF00"/>
                </a:highlight>
              </a:rPr>
              <a:t>HEI’s role in achieving SDG’s</a:t>
            </a:r>
            <a:endParaRPr lang="en-US" sz="2800" b="1" dirty="0">
              <a:highlight>
                <a:srgbClr val="FFFF00"/>
              </a:highlight>
            </a:endParaRPr>
          </a:p>
        </p:txBody>
      </p:sp>
      <p:sp>
        <p:nvSpPr>
          <p:cNvPr id="3" name="Content Placeholder 2">
            <a:extLst>
              <a:ext uri="{FF2B5EF4-FFF2-40B4-BE49-F238E27FC236}">
                <a16:creationId xmlns:a16="http://schemas.microsoft.com/office/drawing/2014/main" id="{9B633FE0-06B6-34CF-288E-182DA420F7F8}"/>
              </a:ext>
            </a:extLst>
          </p:cNvPr>
          <p:cNvSpPr>
            <a:spLocks noGrp="1"/>
          </p:cNvSpPr>
          <p:nvPr>
            <p:ph idx="1"/>
          </p:nvPr>
        </p:nvSpPr>
        <p:spPr>
          <a:xfrm>
            <a:off x="505119" y="1103494"/>
            <a:ext cx="3720486" cy="5449705"/>
          </a:xfrm>
        </p:spPr>
        <p:txBody>
          <a:bodyPr anchor="t">
            <a:normAutofit/>
          </a:bodyPr>
          <a:lstStyle/>
          <a:p>
            <a:pPr marL="0" indent="0">
              <a:spcBef>
                <a:spcPts val="0"/>
              </a:spcBef>
              <a:spcAft>
                <a:spcPts val="800"/>
              </a:spcAft>
              <a:buNone/>
              <a:defRPr/>
            </a:pPr>
            <a:r>
              <a:rPr kumimoji="0" lang="en-US" sz="2400" b="0" i="0" u="none" strike="noStrike" kern="0" cap="none" spc="0" normalizeH="0" baseline="0" noProof="0" dirty="0">
                <a:ln>
                  <a:noFill/>
                </a:ln>
                <a:effectLst/>
                <a:uLnTx/>
                <a:uFillTx/>
                <a:latin typeface="Times New Roman" panose="02020603050405020304" pitchFamily="18" charset="0"/>
                <a:ea typeface="Calibri" panose="020F0502020204030204" pitchFamily="34" charset="0"/>
                <a:cs typeface="Arial" panose="020B0604020202020204" pitchFamily="34" charset="0"/>
              </a:rPr>
              <a:t>HEIs </a:t>
            </a:r>
            <a:r>
              <a:rPr lang="en-US" sz="2400" kern="0" dirty="0">
                <a:latin typeface="Times New Roman" panose="02020603050405020304" pitchFamily="18" charset="0"/>
                <a:ea typeface="Calibri" panose="020F0502020204030204" pitchFamily="34" charset="0"/>
                <a:cs typeface="Arial" panose="020B0604020202020204" pitchFamily="34" charset="0"/>
              </a:rPr>
              <a:t>a</a:t>
            </a:r>
            <a:r>
              <a:rPr kumimoji="0" lang="en-US" sz="2400" b="0" i="0" u="none" strike="noStrike" kern="0" cap="none" spc="0" normalizeH="0" baseline="0" noProof="0" dirty="0">
                <a:ln>
                  <a:noFill/>
                </a:ln>
                <a:effectLst/>
                <a:uLnTx/>
                <a:uFillTx/>
                <a:latin typeface="Times New Roman" panose="02020603050405020304" pitchFamily="18" charset="0"/>
                <a:ea typeface="Calibri" panose="020F0502020204030204" pitchFamily="34" charset="0"/>
                <a:cs typeface="Arial" panose="020B0604020202020204" pitchFamily="34" charset="0"/>
              </a:rPr>
              <a:t>re expected to play </a:t>
            </a:r>
            <a:r>
              <a:rPr kumimoji="0" lang="en-US" sz="2400" b="1" i="0" u="none" strike="noStrike" kern="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panose="020B0604020202020204" pitchFamily="34" charset="0"/>
              </a:rPr>
              <a:t>a key role </a:t>
            </a:r>
            <a:r>
              <a:rPr kumimoji="0" lang="en-US" sz="2400" b="0" i="0" u="none" strike="noStrike" kern="0" cap="none" spc="0" normalizeH="0" baseline="0" noProof="0" dirty="0">
                <a:ln>
                  <a:noFill/>
                </a:ln>
                <a:effectLst/>
                <a:uLnTx/>
                <a:uFillTx/>
                <a:latin typeface="Times New Roman" panose="02020603050405020304" pitchFamily="18" charset="0"/>
                <a:ea typeface="Calibri" panose="020F0502020204030204" pitchFamily="34" charset="0"/>
                <a:cs typeface="Arial" panose="020B0604020202020204" pitchFamily="34" charset="0"/>
              </a:rPr>
              <a:t>in achieving the </a:t>
            </a:r>
            <a:r>
              <a:rPr kumimoji="0" lang="en-US" sz="2400" b="0" i="0" u="sng" strike="noStrike" kern="0" cap="none" spc="0" normalizeH="0" baseline="0" noProof="0" dirty="0">
                <a:ln>
                  <a:noFill/>
                </a:ln>
                <a:effectLst/>
                <a:uLnTx/>
                <a:uFillTx/>
                <a:latin typeface="Times New Roman" panose="02020603050405020304" pitchFamily="18" charset="0"/>
                <a:ea typeface="Calibri" panose="020F0502020204030204" pitchFamily="34" charset="0"/>
                <a:cs typeface="Arial" panose="020B0604020202020204" pitchFamily="34" charset="0"/>
              </a:rPr>
              <a:t>SDGs of 2030 </a:t>
            </a:r>
            <a:r>
              <a:rPr kumimoji="0" lang="en-US" sz="2400" b="0" i="0" strike="noStrike" kern="0" cap="none" spc="0" normalizeH="0" baseline="0" noProof="0" dirty="0">
                <a:ln>
                  <a:noFill/>
                </a:ln>
                <a:effectLst/>
                <a:uLnTx/>
                <a:uFillTx/>
                <a:latin typeface="Times New Roman" panose="02020603050405020304" pitchFamily="18" charset="0"/>
                <a:ea typeface="Calibri" panose="020F0502020204030204" pitchFamily="34" charset="0"/>
                <a:cs typeface="Arial" panose="020B0604020202020204" pitchFamily="34" charset="0"/>
              </a:rPr>
              <a:t>by</a:t>
            </a:r>
          </a:p>
          <a:p>
            <a:pPr marL="0" indent="0">
              <a:spcBef>
                <a:spcPts val="0"/>
              </a:spcBef>
              <a:spcAft>
                <a:spcPts val="800"/>
              </a:spcAft>
              <a:buNone/>
              <a:defRPr/>
            </a:pPr>
            <a:r>
              <a:rPr lang="en-US" sz="2400" b="1" kern="0" dirty="0">
                <a:solidFill>
                  <a:schemeClr val="accent2"/>
                </a:solidFill>
                <a:latin typeface="Times New Roman" panose="02020603050405020304" pitchFamily="18" charset="0"/>
                <a:ea typeface="Calibri" panose="020F0502020204030204" pitchFamily="34" charset="0"/>
                <a:cs typeface="Arial" panose="020B0604020202020204" pitchFamily="34" charset="0"/>
              </a:rPr>
              <a:t>1. R</a:t>
            </a:r>
            <a:r>
              <a:rPr kumimoji="0" lang="en-US" sz="2400" b="1" i="0" u="none" strike="noStrike" kern="0" cap="none" spc="0" normalizeH="0" baseline="0" noProof="0" dirty="0" err="1">
                <a:ln>
                  <a:noFill/>
                </a:ln>
                <a:solidFill>
                  <a:schemeClr val="accent2"/>
                </a:solidFill>
                <a:effectLst/>
                <a:uLnTx/>
                <a:uFillTx/>
                <a:latin typeface="Times New Roman" panose="02020603050405020304" pitchFamily="18" charset="0"/>
                <a:ea typeface="Calibri" panose="020F0502020204030204" pitchFamily="34" charset="0"/>
                <a:cs typeface="Arial" panose="020B0604020202020204" pitchFamily="34" charset="0"/>
              </a:rPr>
              <a:t>aising</a:t>
            </a:r>
            <a:r>
              <a:rPr kumimoji="0" lang="en-US" sz="2400" b="1" i="0" u="none" strike="noStrike" kern="0" cap="none" spc="0" normalizeH="0" baseline="0" noProof="0" dirty="0">
                <a:ln>
                  <a:noFill/>
                </a:ln>
                <a:solidFill>
                  <a:schemeClr val="accent2"/>
                </a:solidFill>
                <a:effectLst/>
                <a:uLnTx/>
                <a:uFillTx/>
                <a:latin typeface="Times New Roman" panose="02020603050405020304" pitchFamily="18" charset="0"/>
                <a:ea typeface="Calibri" panose="020F0502020204030204" pitchFamily="34" charset="0"/>
                <a:cs typeface="Arial" panose="020B0604020202020204" pitchFamily="34" charset="0"/>
              </a:rPr>
              <a:t> awareness about sustainability </a:t>
            </a:r>
            <a:endParaRPr lang="en-US" sz="2400" b="1" kern="0" dirty="0">
              <a:solidFill>
                <a:schemeClr val="accent2"/>
              </a:solidFill>
              <a:latin typeface="Times New Roman" panose="02020603050405020304" pitchFamily="18" charset="0"/>
              <a:ea typeface="Calibri" panose="020F0502020204030204" pitchFamily="34" charset="0"/>
              <a:cs typeface="Arial" panose="020B0604020202020204" pitchFamily="34" charset="0"/>
            </a:endParaRPr>
          </a:p>
          <a:p>
            <a:pPr marL="0" indent="0">
              <a:spcBef>
                <a:spcPts val="0"/>
              </a:spcBef>
              <a:spcAft>
                <a:spcPts val="800"/>
              </a:spcAft>
              <a:buNone/>
              <a:defRPr/>
            </a:pPr>
            <a:r>
              <a:rPr kumimoji="0" lang="en-US" sz="2400" b="1" i="0" u="none" strike="noStrike" kern="0" cap="none" spc="0" normalizeH="0" baseline="0" noProof="0" dirty="0">
                <a:ln>
                  <a:noFill/>
                </a:ln>
                <a:solidFill>
                  <a:srgbClr val="00B050"/>
                </a:solidFill>
                <a:effectLst/>
                <a:uLnTx/>
                <a:uFillTx/>
                <a:latin typeface="Times New Roman" panose="02020603050405020304" pitchFamily="18" charset="0"/>
                <a:ea typeface="Calibri" panose="020F0502020204030204" pitchFamily="34" charset="0"/>
                <a:cs typeface="Arial" panose="020B0604020202020204" pitchFamily="34" charset="0"/>
              </a:rPr>
              <a:t>2. Advocating for environmental issues in their communities,</a:t>
            </a:r>
          </a:p>
          <a:p>
            <a:pPr marL="0" indent="0">
              <a:spcBef>
                <a:spcPts val="0"/>
              </a:spcBef>
              <a:spcAft>
                <a:spcPts val="800"/>
              </a:spcAft>
              <a:buNone/>
              <a:defRPr/>
            </a:pPr>
            <a:r>
              <a:rPr lang="en-US" sz="2400" b="1" kern="0" dirty="0">
                <a:solidFill>
                  <a:srgbClr val="7030A0"/>
                </a:solidFill>
                <a:latin typeface="Times New Roman" panose="02020603050405020304" pitchFamily="18" charset="0"/>
                <a:ea typeface="Calibri" panose="020F0502020204030204" pitchFamily="34" charset="0"/>
                <a:cs typeface="Arial" panose="020B0604020202020204" pitchFamily="34" charset="0"/>
              </a:rPr>
              <a:t>3. </a:t>
            </a:r>
            <a:r>
              <a:rPr kumimoji="0" lang="en-US" sz="2400" b="1" i="0" strike="noStrike" kern="0" cap="none" spc="0" normalizeH="0" baseline="0" noProof="0" dirty="0">
                <a:ln>
                  <a:noFill/>
                </a:ln>
                <a:solidFill>
                  <a:srgbClr val="7030A0"/>
                </a:solidFill>
                <a:effectLst/>
                <a:uLnTx/>
                <a:uFillTx/>
                <a:latin typeface="Times New Roman" panose="02020603050405020304" pitchFamily="18" charset="0"/>
                <a:ea typeface="Calibri" panose="020F0502020204030204" pitchFamily="34" charset="0"/>
                <a:cs typeface="Arial" panose="020B0604020202020204" pitchFamily="34" charset="0"/>
              </a:rPr>
              <a:t>Preparing workforce - the change agents </a:t>
            </a:r>
            <a:r>
              <a:rPr kumimoji="0" lang="en-US" sz="2400" b="1" i="0" u="none" strike="noStrike" kern="0" cap="none" spc="0" normalizeH="0" baseline="0" noProof="0" dirty="0">
                <a:ln>
                  <a:noFill/>
                </a:ln>
                <a:solidFill>
                  <a:srgbClr val="7030A0"/>
                </a:solidFill>
                <a:effectLst/>
                <a:uLnTx/>
                <a:uFillTx/>
                <a:latin typeface="Times New Roman" panose="02020603050405020304" pitchFamily="18" charset="0"/>
                <a:ea typeface="Calibri" panose="020F0502020204030204" pitchFamily="34" charset="0"/>
                <a:cs typeface="Arial" panose="020B0604020202020204" pitchFamily="34" charset="0"/>
              </a:rPr>
              <a:t>who will build the sustainable economies of tomorrow. </a:t>
            </a:r>
          </a:p>
        </p:txBody>
      </p:sp>
      <p:pic>
        <p:nvPicPr>
          <p:cNvPr id="5" name="Picture 4">
            <a:extLst>
              <a:ext uri="{FF2B5EF4-FFF2-40B4-BE49-F238E27FC236}">
                <a16:creationId xmlns:a16="http://schemas.microsoft.com/office/drawing/2014/main" id="{B63A7AC7-9D3A-C7B1-146A-9083463E3834}"/>
              </a:ext>
            </a:extLst>
          </p:cNvPr>
          <p:cNvPicPr>
            <a:picLocks noChangeAspect="1"/>
          </p:cNvPicPr>
          <p:nvPr/>
        </p:nvPicPr>
        <p:blipFill>
          <a:blip r:embed="rId2"/>
          <a:stretch>
            <a:fillRect/>
          </a:stretch>
        </p:blipFill>
        <p:spPr>
          <a:xfrm>
            <a:off x="4225605" y="1524000"/>
            <a:ext cx="4752130" cy="4207952"/>
          </a:xfrm>
          <a:prstGeom prst="rect">
            <a:avLst/>
          </a:prstGeom>
        </p:spPr>
      </p:pic>
      <p:sp>
        <p:nvSpPr>
          <p:cNvPr id="4" name="Footer Placeholder 3">
            <a:extLst>
              <a:ext uri="{FF2B5EF4-FFF2-40B4-BE49-F238E27FC236}">
                <a16:creationId xmlns:a16="http://schemas.microsoft.com/office/drawing/2014/main" id="{6A08ED0F-8F9A-EEE1-C5CC-622767F931EB}"/>
              </a:ext>
            </a:extLst>
          </p:cNvPr>
          <p:cNvSpPr>
            <a:spLocks noGrp="1"/>
          </p:cNvSpPr>
          <p:nvPr>
            <p:ph type="ftr" sz="quarter" idx="11"/>
          </p:nvPr>
        </p:nvSpPr>
        <p:spPr/>
        <p:txBody>
          <a:bodyPr/>
          <a:lstStyle/>
          <a:p>
            <a:r>
              <a:rPr lang="en-US"/>
              <a:t>Sosil Somokian October 2023  </a:t>
            </a:r>
          </a:p>
        </p:txBody>
      </p:sp>
      <p:sp>
        <p:nvSpPr>
          <p:cNvPr id="6" name="Slide Number Placeholder 5">
            <a:extLst>
              <a:ext uri="{FF2B5EF4-FFF2-40B4-BE49-F238E27FC236}">
                <a16:creationId xmlns:a16="http://schemas.microsoft.com/office/drawing/2014/main" id="{E1DEED2B-FEEE-20B1-B1D2-21B66A23330E}"/>
              </a:ext>
            </a:extLst>
          </p:cNvPr>
          <p:cNvSpPr>
            <a:spLocks noGrp="1"/>
          </p:cNvSpPr>
          <p:nvPr>
            <p:ph type="sldNum" sz="quarter" idx="12"/>
          </p:nvPr>
        </p:nvSpPr>
        <p:spPr/>
        <p:txBody>
          <a:bodyPr/>
          <a:lstStyle/>
          <a:p>
            <a:fld id="{80046ACC-1BA4-495C-9B6F-0C736FCFDC23}" type="slidenum">
              <a:rPr lang="en-US" smtClean="0"/>
              <a:t>4</a:t>
            </a:fld>
            <a:endParaRPr lang="en-US"/>
          </a:p>
        </p:txBody>
      </p:sp>
    </p:spTree>
    <p:extLst>
      <p:ext uri="{BB962C8B-B14F-4D97-AF65-F5344CB8AC3E}">
        <p14:creationId xmlns:p14="http://schemas.microsoft.com/office/powerpoint/2010/main" val="750169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4779FB-6D9E-3C5E-B9F6-D39AC2AECC3B}"/>
              </a:ext>
            </a:extLst>
          </p:cNvPr>
          <p:cNvSpPr>
            <a:spLocks noGrp="1"/>
          </p:cNvSpPr>
          <p:nvPr>
            <p:ph idx="4294967295"/>
          </p:nvPr>
        </p:nvSpPr>
        <p:spPr>
          <a:xfrm>
            <a:off x="762000" y="3420794"/>
            <a:ext cx="8229600" cy="4525963"/>
          </a:xfrm>
        </p:spPr>
        <p:txBody>
          <a:bodyPr/>
          <a:lstStyle/>
          <a:p>
            <a:pPr marL="0" indent="0">
              <a:buNone/>
            </a:pPr>
            <a:r>
              <a:rPr lang="en-US" sz="3200" dirty="0">
                <a:solidFill>
                  <a:srgbClr val="0070C0"/>
                </a:solidFill>
                <a:effectLst/>
                <a:latin typeface="Times New Roman" panose="02020603050405020304" pitchFamily="18" charset="0"/>
                <a:ea typeface="Times New Roman" panose="02020603050405020304" pitchFamily="18" charset="0"/>
              </a:rPr>
              <a:t>University </a:t>
            </a:r>
            <a:r>
              <a:rPr lang="en-US" sz="3200" b="1" u="sng" dirty="0">
                <a:solidFill>
                  <a:srgbClr val="0070C0"/>
                </a:solidFill>
                <a:effectLst/>
                <a:latin typeface="Times New Roman" panose="02020603050405020304" pitchFamily="18" charset="0"/>
                <a:ea typeface="Times New Roman" panose="02020603050405020304" pitchFamily="18" charset="0"/>
              </a:rPr>
              <a:t>students</a:t>
            </a:r>
            <a:r>
              <a:rPr lang="en-US" sz="3200" b="1" dirty="0">
                <a:solidFill>
                  <a:srgbClr val="0070C0"/>
                </a:solidFill>
                <a:effectLst/>
                <a:latin typeface="Times New Roman" panose="02020603050405020304" pitchFamily="18" charset="0"/>
                <a:ea typeface="Times New Roman" panose="02020603050405020304" pitchFamily="18" charset="0"/>
              </a:rPr>
              <a:t> </a:t>
            </a:r>
            <a:r>
              <a:rPr lang="en-US" sz="3200" dirty="0">
                <a:solidFill>
                  <a:srgbClr val="0070C0"/>
                </a:solidFill>
                <a:effectLst/>
                <a:latin typeface="Times New Roman" panose="02020603050405020304" pitchFamily="18" charset="0"/>
                <a:ea typeface="Times New Roman" panose="02020603050405020304" pitchFamily="18" charset="0"/>
              </a:rPr>
              <a:t>should have the </a:t>
            </a:r>
            <a:r>
              <a:rPr lang="en-US" sz="3200" dirty="0">
                <a:solidFill>
                  <a:srgbClr val="0070C0"/>
                </a:solidFill>
                <a:effectLst/>
                <a:highlight>
                  <a:srgbClr val="FFFF00"/>
                </a:highlight>
                <a:latin typeface="Times New Roman" panose="02020603050405020304" pitchFamily="18" charset="0"/>
                <a:ea typeface="Times New Roman" panose="02020603050405020304" pitchFamily="18" charset="0"/>
              </a:rPr>
              <a:t>information</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a:solidFill>
                  <a:srgbClr val="0070C0"/>
                </a:solidFill>
                <a:effectLst/>
                <a:highlight>
                  <a:srgbClr val="00FFFF"/>
                </a:highlight>
                <a:latin typeface="Times New Roman" panose="02020603050405020304" pitchFamily="18" charset="0"/>
                <a:ea typeface="Times New Roman" panose="02020603050405020304" pitchFamily="18" charset="0"/>
              </a:rPr>
              <a:t>critical literacy</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a:solidFill>
                  <a:srgbClr val="0070C0"/>
                </a:solidFill>
                <a:effectLst/>
                <a:highlight>
                  <a:srgbClr val="00FF00"/>
                </a:highlight>
                <a:latin typeface="Times New Roman" panose="02020603050405020304" pitchFamily="18" charset="0"/>
                <a:ea typeface="Times New Roman" panose="02020603050405020304" pitchFamily="18" charset="0"/>
              </a:rPr>
              <a:t>social connections</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a:solidFill>
                  <a:srgbClr val="0070C0"/>
                </a:solidFill>
                <a:effectLst/>
                <a:highlight>
                  <a:srgbClr val="C0C0C0"/>
                </a:highlight>
                <a:latin typeface="Times New Roman" panose="02020603050405020304" pitchFamily="18" charset="0"/>
                <a:ea typeface="Times New Roman" panose="02020603050405020304" pitchFamily="18" charset="0"/>
              </a:rPr>
              <a:t>appreciation for diversity</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a:solidFill>
                  <a:srgbClr val="0070C0"/>
                </a:solidFill>
                <a:effectLst/>
                <a:highlight>
                  <a:srgbClr val="EDA9DE"/>
                </a:highlight>
                <a:latin typeface="Times New Roman" panose="02020603050405020304" pitchFamily="18" charset="0"/>
                <a:ea typeface="Times New Roman" panose="02020603050405020304" pitchFamily="18" charset="0"/>
              </a:rPr>
              <a:t>moral responsibility</a:t>
            </a:r>
            <a:r>
              <a:rPr lang="en-US" sz="3200" dirty="0">
                <a:solidFill>
                  <a:srgbClr val="0070C0"/>
                </a:solidFill>
                <a:effectLst/>
                <a:latin typeface="Times New Roman" panose="02020603050405020304" pitchFamily="18" charset="0"/>
                <a:ea typeface="Times New Roman" panose="02020603050405020304" pitchFamily="18" charset="0"/>
              </a:rPr>
              <a:t>, and </a:t>
            </a:r>
            <a:r>
              <a:rPr lang="en-US" sz="3200" dirty="0">
                <a:solidFill>
                  <a:srgbClr val="0070C0"/>
                </a:solidFill>
                <a:effectLst/>
                <a:highlight>
                  <a:srgbClr val="C7F715"/>
                </a:highlight>
                <a:latin typeface="Times New Roman" panose="02020603050405020304" pitchFamily="18" charset="0"/>
                <a:ea typeface="Times New Roman" panose="02020603050405020304" pitchFamily="18" charset="0"/>
              </a:rPr>
              <a:t>civic engagement </a:t>
            </a:r>
            <a:r>
              <a:rPr lang="en-US" sz="3200" dirty="0">
                <a:solidFill>
                  <a:srgbClr val="0070C0"/>
                </a:solidFill>
                <a:effectLst/>
                <a:latin typeface="Times New Roman" panose="02020603050405020304" pitchFamily="18" charset="0"/>
                <a:ea typeface="Times New Roman" panose="02020603050405020304" pitchFamily="18" charset="0"/>
              </a:rPr>
              <a:t>necessary to address today's pressing issues.</a:t>
            </a:r>
            <a:endParaRPr lang="en-US" dirty="0">
              <a:solidFill>
                <a:srgbClr val="0070C0"/>
              </a:solidFill>
            </a:endParaRPr>
          </a:p>
        </p:txBody>
      </p:sp>
      <p:pic>
        <p:nvPicPr>
          <p:cNvPr id="4" name="Picture 3">
            <a:extLst>
              <a:ext uri="{FF2B5EF4-FFF2-40B4-BE49-F238E27FC236}">
                <a16:creationId xmlns:a16="http://schemas.microsoft.com/office/drawing/2014/main" id="{7AFCA26D-3269-0976-386A-A17408BDCC7F}"/>
              </a:ext>
            </a:extLst>
          </p:cNvPr>
          <p:cNvPicPr>
            <a:picLocks noChangeAspect="1"/>
          </p:cNvPicPr>
          <p:nvPr/>
        </p:nvPicPr>
        <p:blipFill>
          <a:blip r:embed="rId2"/>
          <a:stretch>
            <a:fillRect/>
          </a:stretch>
        </p:blipFill>
        <p:spPr>
          <a:xfrm>
            <a:off x="4419600" y="76200"/>
            <a:ext cx="5656255" cy="3181643"/>
          </a:xfrm>
          <a:prstGeom prst="rect">
            <a:avLst/>
          </a:prstGeom>
        </p:spPr>
      </p:pic>
      <p:sp>
        <p:nvSpPr>
          <p:cNvPr id="5" name="TextBox 4">
            <a:extLst>
              <a:ext uri="{FF2B5EF4-FFF2-40B4-BE49-F238E27FC236}">
                <a16:creationId xmlns:a16="http://schemas.microsoft.com/office/drawing/2014/main" id="{0913A863-583B-170C-AFE9-DA404CB3038A}"/>
              </a:ext>
            </a:extLst>
          </p:cNvPr>
          <p:cNvSpPr txBox="1"/>
          <p:nvPr/>
        </p:nvSpPr>
        <p:spPr>
          <a:xfrm>
            <a:off x="1143000" y="1066800"/>
            <a:ext cx="3276600" cy="584775"/>
          </a:xfrm>
          <a:prstGeom prst="rect">
            <a:avLst/>
          </a:prstGeom>
          <a:noFill/>
        </p:spPr>
        <p:txBody>
          <a:bodyPr wrap="square" rtlCol="0">
            <a:spAutoFit/>
          </a:bodyPr>
          <a:lstStyle/>
          <a:p>
            <a:r>
              <a:rPr kumimoji="0" lang="en-US" sz="32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(UNESCO, 2017)</a:t>
            </a:r>
            <a:endParaRPr lang="en-US" dirty="0"/>
          </a:p>
        </p:txBody>
      </p:sp>
      <p:sp>
        <p:nvSpPr>
          <p:cNvPr id="2" name="Footer Placeholder 1">
            <a:extLst>
              <a:ext uri="{FF2B5EF4-FFF2-40B4-BE49-F238E27FC236}">
                <a16:creationId xmlns:a16="http://schemas.microsoft.com/office/drawing/2014/main" id="{34D539FE-62C8-A768-5D1A-7FC099FEF3CB}"/>
              </a:ext>
            </a:extLst>
          </p:cNvPr>
          <p:cNvSpPr>
            <a:spLocks noGrp="1"/>
          </p:cNvSpPr>
          <p:nvPr>
            <p:ph type="ftr" sz="quarter" idx="11"/>
          </p:nvPr>
        </p:nvSpPr>
        <p:spPr/>
        <p:txBody>
          <a:bodyPr/>
          <a:lstStyle/>
          <a:p>
            <a:r>
              <a:rPr lang="en-US"/>
              <a:t>Sosil Somokian October 2023  </a:t>
            </a:r>
          </a:p>
        </p:txBody>
      </p:sp>
      <p:sp>
        <p:nvSpPr>
          <p:cNvPr id="6" name="Slide Number Placeholder 5">
            <a:extLst>
              <a:ext uri="{FF2B5EF4-FFF2-40B4-BE49-F238E27FC236}">
                <a16:creationId xmlns:a16="http://schemas.microsoft.com/office/drawing/2014/main" id="{803EA4BD-1542-F083-6AA9-E09D4DA2E9F9}"/>
              </a:ext>
            </a:extLst>
          </p:cNvPr>
          <p:cNvSpPr>
            <a:spLocks noGrp="1"/>
          </p:cNvSpPr>
          <p:nvPr>
            <p:ph type="sldNum" sz="quarter" idx="12"/>
          </p:nvPr>
        </p:nvSpPr>
        <p:spPr/>
        <p:txBody>
          <a:bodyPr/>
          <a:lstStyle/>
          <a:p>
            <a:fld id="{80046ACC-1BA4-495C-9B6F-0C736FCFDC23}" type="slidenum">
              <a:rPr lang="en-US" smtClean="0"/>
              <a:t>5</a:t>
            </a:fld>
            <a:endParaRPr lang="en-US"/>
          </a:p>
        </p:txBody>
      </p:sp>
    </p:spTree>
    <p:extLst>
      <p:ext uri="{BB962C8B-B14F-4D97-AF65-F5344CB8AC3E}">
        <p14:creationId xmlns:p14="http://schemas.microsoft.com/office/powerpoint/2010/main" val="333457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725BE60-6854-4D5C-7ADC-ABD8FAD639EA}"/>
              </a:ext>
            </a:extLst>
          </p:cNvPr>
          <p:cNvPicPr>
            <a:picLocks noGrp="1" noChangeAspect="1"/>
          </p:cNvPicPr>
          <p:nvPr>
            <p:ph idx="4294967295"/>
          </p:nvPr>
        </p:nvPicPr>
        <p:blipFill>
          <a:blip r:embed="rId2"/>
          <a:stretch>
            <a:fillRect/>
          </a:stretch>
        </p:blipFill>
        <p:spPr>
          <a:xfrm>
            <a:off x="2564606" y="152400"/>
            <a:ext cx="4014788" cy="2256619"/>
          </a:xfrm>
          <a:prstGeom prst="rect">
            <a:avLst/>
          </a:prstGeom>
        </p:spPr>
      </p:pic>
      <p:sp>
        <p:nvSpPr>
          <p:cNvPr id="5" name="TextBox 4">
            <a:extLst>
              <a:ext uri="{FF2B5EF4-FFF2-40B4-BE49-F238E27FC236}">
                <a16:creationId xmlns:a16="http://schemas.microsoft.com/office/drawing/2014/main" id="{00BC6CD6-86A8-4E21-9133-238BFBDD7662}"/>
              </a:ext>
            </a:extLst>
          </p:cNvPr>
          <p:cNvSpPr txBox="1"/>
          <p:nvPr/>
        </p:nvSpPr>
        <p:spPr>
          <a:xfrm>
            <a:off x="152400" y="2590800"/>
            <a:ext cx="8991600" cy="4031873"/>
          </a:xfrm>
          <a:prstGeom prst="rect">
            <a:avLst/>
          </a:prstGeom>
          <a:noFill/>
        </p:spPr>
        <p:txBody>
          <a:bodyPr wrap="square" rtlCol="0">
            <a:spAutoFit/>
          </a:bodyPr>
          <a:lstStyle/>
          <a:p>
            <a:pPr marR="0" lvl="0" algn="l" defTabSz="914400" rtl="0" eaLnBrk="1" fontAlgn="auto" latinLnBrk="0" hangingPunct="1">
              <a:lnSpc>
                <a:spcPct val="100000"/>
              </a:lnSpc>
              <a:spcBef>
                <a:spcPct val="20000"/>
              </a:spcBef>
              <a:spcAft>
                <a:spcPts val="0"/>
              </a:spcAft>
              <a:buClrTx/>
              <a:buSzTx/>
              <a:tabLst/>
              <a:defRPr/>
            </a:pP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UNESCO indicated that (H)ESD should place greater emphasis on </a:t>
            </a:r>
            <a:r>
              <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learning</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rather than on teaching. From this perspective, student-centered approaches like Project-based learning (PBL) and Problem-based learning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PrBL</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can be effective tools for achieving sustainable development goals in higher education (Lozano et al., 2017), as they encourage active engagement and real-world problem-solving. </a:t>
            </a: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Footer Placeholder 1">
            <a:extLst>
              <a:ext uri="{FF2B5EF4-FFF2-40B4-BE49-F238E27FC236}">
                <a16:creationId xmlns:a16="http://schemas.microsoft.com/office/drawing/2014/main" id="{6A23779B-7E10-1C81-C4AC-44973D621C91}"/>
              </a:ext>
            </a:extLst>
          </p:cNvPr>
          <p:cNvSpPr>
            <a:spLocks noGrp="1"/>
          </p:cNvSpPr>
          <p:nvPr>
            <p:ph type="ftr" sz="quarter" idx="11"/>
          </p:nvPr>
        </p:nvSpPr>
        <p:spPr/>
        <p:txBody>
          <a:bodyPr/>
          <a:lstStyle/>
          <a:p>
            <a:r>
              <a:rPr lang="en-US"/>
              <a:t>Sosil Somokian October 2023  </a:t>
            </a:r>
          </a:p>
        </p:txBody>
      </p:sp>
      <p:sp>
        <p:nvSpPr>
          <p:cNvPr id="3" name="Slide Number Placeholder 2">
            <a:extLst>
              <a:ext uri="{FF2B5EF4-FFF2-40B4-BE49-F238E27FC236}">
                <a16:creationId xmlns:a16="http://schemas.microsoft.com/office/drawing/2014/main" id="{ABA79C1C-D1AC-0BF7-4AD4-E4146552C8EE}"/>
              </a:ext>
            </a:extLst>
          </p:cNvPr>
          <p:cNvSpPr>
            <a:spLocks noGrp="1"/>
          </p:cNvSpPr>
          <p:nvPr>
            <p:ph type="sldNum" sz="quarter" idx="12"/>
          </p:nvPr>
        </p:nvSpPr>
        <p:spPr/>
        <p:txBody>
          <a:bodyPr/>
          <a:lstStyle/>
          <a:p>
            <a:fld id="{80046ACC-1BA4-495C-9B6F-0C736FCFDC23}" type="slidenum">
              <a:rPr lang="en-US" smtClean="0"/>
              <a:t>6</a:t>
            </a:fld>
            <a:endParaRPr lang="en-US"/>
          </a:p>
        </p:txBody>
      </p:sp>
    </p:spTree>
    <p:extLst>
      <p:ext uri="{BB962C8B-B14F-4D97-AF65-F5344CB8AC3E}">
        <p14:creationId xmlns:p14="http://schemas.microsoft.com/office/powerpoint/2010/main" val="1383035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7B101-B2C9-3D73-A585-3BF39FAC00E7}"/>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B73AF612-4F68-4202-223C-D0968505A26F}"/>
              </a:ext>
            </a:extLst>
          </p:cNvPr>
          <p:cNvPicPr>
            <a:picLocks noGrp="1" noChangeAspect="1"/>
          </p:cNvPicPr>
          <p:nvPr>
            <p:ph idx="1"/>
          </p:nvPr>
        </p:nvPicPr>
        <p:blipFill>
          <a:blip r:embed="rId2"/>
          <a:stretch>
            <a:fillRect/>
          </a:stretch>
        </p:blipFill>
        <p:spPr>
          <a:xfrm>
            <a:off x="261016" y="274638"/>
            <a:ext cx="8621967" cy="6096000"/>
          </a:xfrm>
          <a:prstGeom prst="rect">
            <a:avLst/>
          </a:prstGeom>
        </p:spPr>
      </p:pic>
      <p:sp>
        <p:nvSpPr>
          <p:cNvPr id="3" name="Footer Placeholder 2">
            <a:extLst>
              <a:ext uri="{FF2B5EF4-FFF2-40B4-BE49-F238E27FC236}">
                <a16:creationId xmlns:a16="http://schemas.microsoft.com/office/drawing/2014/main" id="{34B9C943-C386-A6C6-CFF8-DAED3B0F2365}"/>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07B1FCE2-D1FF-0F43-F537-8D9D34F27884}"/>
              </a:ext>
            </a:extLst>
          </p:cNvPr>
          <p:cNvSpPr>
            <a:spLocks noGrp="1"/>
          </p:cNvSpPr>
          <p:nvPr>
            <p:ph type="sldNum" sz="quarter" idx="12"/>
          </p:nvPr>
        </p:nvSpPr>
        <p:spPr/>
        <p:txBody>
          <a:bodyPr/>
          <a:lstStyle/>
          <a:p>
            <a:fld id="{80046ACC-1BA4-495C-9B6F-0C736FCFDC23}" type="slidenum">
              <a:rPr lang="en-US" smtClean="0"/>
              <a:t>7</a:t>
            </a:fld>
            <a:endParaRPr lang="en-US"/>
          </a:p>
        </p:txBody>
      </p:sp>
    </p:spTree>
    <p:extLst>
      <p:ext uri="{BB962C8B-B14F-4D97-AF65-F5344CB8AC3E}">
        <p14:creationId xmlns:p14="http://schemas.microsoft.com/office/powerpoint/2010/main" val="31359457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14B51-EAC2-8F8B-1920-1567769B6CFD}"/>
              </a:ext>
            </a:extLst>
          </p:cNvPr>
          <p:cNvSpPr>
            <a:spLocks noGrp="1"/>
          </p:cNvSpPr>
          <p:nvPr>
            <p:ph type="title"/>
          </p:nvPr>
        </p:nvSpPr>
        <p:spPr>
          <a:solidFill>
            <a:srgbClr val="EDA9DE"/>
          </a:solidFill>
        </p:spPr>
        <p:txBody>
          <a:bodyPr>
            <a:normAutofit fontScale="90000"/>
          </a:bodyPr>
          <a:lstStyle/>
          <a:p>
            <a:r>
              <a:rPr lang="en-US" dirty="0"/>
              <a:t>This presentation will try to answer the following questions </a:t>
            </a:r>
          </a:p>
        </p:txBody>
      </p:sp>
      <p:sp>
        <p:nvSpPr>
          <p:cNvPr id="3" name="Content Placeholder 2">
            <a:extLst>
              <a:ext uri="{FF2B5EF4-FFF2-40B4-BE49-F238E27FC236}">
                <a16:creationId xmlns:a16="http://schemas.microsoft.com/office/drawing/2014/main" id="{CFB43FC6-9FC6-C7C7-709D-B4371A634317}"/>
              </a:ext>
            </a:extLst>
          </p:cNvPr>
          <p:cNvSpPr>
            <a:spLocks noGrp="1"/>
          </p:cNvSpPr>
          <p:nvPr>
            <p:ph idx="1"/>
          </p:nvPr>
        </p:nvSpPr>
        <p:spPr/>
        <p:txBody>
          <a:bodyPr>
            <a:normAutofit fontScale="92500" lnSpcReduction="10000"/>
          </a:bodyPr>
          <a:lstStyle/>
          <a:p>
            <a:r>
              <a:rPr lang="en-US" dirty="0"/>
              <a:t>Where do HEI’s stand now? </a:t>
            </a:r>
          </a:p>
          <a:p>
            <a:r>
              <a:rPr lang="en-US" dirty="0"/>
              <a:t>Why? What are the challenges? </a:t>
            </a:r>
          </a:p>
          <a:p>
            <a:r>
              <a:rPr lang="en-US" dirty="0"/>
              <a:t>What can HEI’s do for to provide ESD and build capacities? </a:t>
            </a:r>
          </a:p>
          <a:p>
            <a:r>
              <a:rPr lang="en-US" dirty="0"/>
              <a:t>How can HEI’s collaborate among themselves?</a:t>
            </a:r>
          </a:p>
          <a:p>
            <a:r>
              <a:rPr lang="en-US" dirty="0"/>
              <a:t>How can HEI’s collaborate with local communities?</a:t>
            </a:r>
          </a:p>
          <a:p>
            <a:r>
              <a:rPr lang="en-US" dirty="0"/>
              <a:t>How can HEI’s work with local businesses to achieve SDG’s? </a:t>
            </a:r>
          </a:p>
          <a:p>
            <a:endParaRPr lang="en-US" dirty="0"/>
          </a:p>
        </p:txBody>
      </p:sp>
      <p:sp>
        <p:nvSpPr>
          <p:cNvPr id="4" name="Footer Placeholder 3">
            <a:extLst>
              <a:ext uri="{FF2B5EF4-FFF2-40B4-BE49-F238E27FC236}">
                <a16:creationId xmlns:a16="http://schemas.microsoft.com/office/drawing/2014/main" id="{627C0A88-87BF-8D75-D4EE-44CD1F0602D2}"/>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04AC657D-202A-2588-F608-D66334E58BB1}"/>
              </a:ext>
            </a:extLst>
          </p:cNvPr>
          <p:cNvSpPr>
            <a:spLocks noGrp="1"/>
          </p:cNvSpPr>
          <p:nvPr>
            <p:ph type="sldNum" sz="quarter" idx="12"/>
          </p:nvPr>
        </p:nvSpPr>
        <p:spPr/>
        <p:txBody>
          <a:bodyPr/>
          <a:lstStyle/>
          <a:p>
            <a:fld id="{80046ACC-1BA4-495C-9B6F-0C736FCFDC23}" type="slidenum">
              <a:rPr lang="en-US" smtClean="0"/>
              <a:t>8</a:t>
            </a:fld>
            <a:endParaRPr lang="en-US"/>
          </a:p>
        </p:txBody>
      </p:sp>
    </p:spTree>
    <p:extLst>
      <p:ext uri="{BB962C8B-B14F-4D97-AF65-F5344CB8AC3E}">
        <p14:creationId xmlns:p14="http://schemas.microsoft.com/office/powerpoint/2010/main" val="3583429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AB88E-A338-6F7F-0FFF-4EC72C72A54C}"/>
              </a:ext>
            </a:extLst>
          </p:cNvPr>
          <p:cNvSpPr>
            <a:spLocks noGrp="1"/>
          </p:cNvSpPr>
          <p:nvPr>
            <p:ph type="title"/>
          </p:nvPr>
        </p:nvSpPr>
        <p:spPr>
          <a:xfrm>
            <a:off x="457200" y="37514"/>
            <a:ext cx="8229600" cy="1143000"/>
          </a:xfrm>
        </p:spPr>
        <p:txBody>
          <a:bodyPr>
            <a:normAutofit fontScale="90000"/>
          </a:bodyPr>
          <a:lstStyle/>
          <a:p>
            <a:r>
              <a:rPr kumimoji="0" lang="en-US" sz="3600" b="0" i="0" u="none" strike="noStrike" kern="1200" cap="none" spc="0" normalizeH="0" baseline="0" noProof="0" dirty="0">
                <a:ln>
                  <a:noFill/>
                </a:ln>
                <a:solidFill>
                  <a:prstClr val="black"/>
                </a:solidFill>
                <a:effectLst/>
                <a:uLnTx/>
                <a:uFillTx/>
                <a:latin typeface="Calibri"/>
                <a:ea typeface="+mj-ea"/>
                <a:cs typeface="+mj-cs"/>
              </a:rPr>
              <a:t>GCC - Literature Review (</a:t>
            </a:r>
            <a:r>
              <a:rPr lang="en-US" sz="3600" dirty="0">
                <a:solidFill>
                  <a:prstClr val="black"/>
                </a:solidFill>
                <a:latin typeface="Calibri"/>
              </a:rPr>
              <a:t>1</a:t>
            </a:r>
            <a:r>
              <a:rPr kumimoji="0" lang="en-US" sz="3600" b="0" i="0" u="none" strike="noStrike" kern="1200" cap="none" spc="0" normalizeH="0" baseline="0" noProof="0" dirty="0">
                <a:ln>
                  <a:noFill/>
                </a:ln>
                <a:solidFill>
                  <a:prstClr val="black"/>
                </a:solidFill>
                <a:effectLst/>
                <a:uLnTx/>
                <a:uFillTx/>
                <a:latin typeface="Calibri"/>
                <a:ea typeface="+mj-ea"/>
                <a:cs typeface="+mj-cs"/>
              </a:rPr>
              <a:t>) </a:t>
            </a:r>
            <a:br>
              <a:rPr kumimoji="0" lang="en-US" sz="3600" b="0" i="0" u="none" strike="noStrike" kern="1200" cap="none" spc="0" normalizeH="0" baseline="0" noProof="0" dirty="0">
                <a:ln>
                  <a:noFill/>
                </a:ln>
                <a:solidFill>
                  <a:prstClr val="black"/>
                </a:solidFill>
                <a:effectLst/>
                <a:uLnTx/>
                <a:uFillTx/>
                <a:latin typeface="Calibri"/>
                <a:ea typeface="+mj-ea"/>
                <a:cs typeface="+mj-cs"/>
              </a:rPr>
            </a:br>
            <a:endParaRPr lang="en-US" dirty="0"/>
          </a:p>
        </p:txBody>
      </p:sp>
      <p:sp>
        <p:nvSpPr>
          <p:cNvPr id="3" name="Content Placeholder 2">
            <a:extLst>
              <a:ext uri="{FF2B5EF4-FFF2-40B4-BE49-F238E27FC236}">
                <a16:creationId xmlns:a16="http://schemas.microsoft.com/office/drawing/2014/main" id="{BF2A007C-F2B7-E7C6-DABE-D5EA9DE1ADAC}"/>
              </a:ext>
            </a:extLst>
          </p:cNvPr>
          <p:cNvSpPr>
            <a:spLocks noGrp="1"/>
          </p:cNvSpPr>
          <p:nvPr>
            <p:ph idx="1"/>
          </p:nvPr>
        </p:nvSpPr>
        <p:spPr>
          <a:xfrm>
            <a:off x="304800" y="785019"/>
            <a:ext cx="8534400" cy="5287962"/>
          </a:xfrm>
        </p:spPr>
        <p:txBody>
          <a:bodyPr>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000" b="1" i="0" u="none" strike="noStrike" kern="1200" cap="none" spc="0" normalizeH="0" baseline="0" noProof="0" dirty="0">
                <a:ln>
                  <a:noFill/>
                </a:ln>
                <a:solidFill>
                  <a:srgbClr val="7030A0"/>
                </a:solidFill>
                <a:effectLst/>
                <a:highlight>
                  <a:srgbClr val="C7F715"/>
                </a:highlight>
                <a:uLnTx/>
                <a:uFillTx/>
                <a:ea typeface="+mn-ea"/>
                <a:cs typeface="+mn-cs"/>
              </a:rPr>
              <a:t>Challenges and Barriers at Student and Program level</a:t>
            </a:r>
          </a:p>
          <a:p>
            <a:pPr>
              <a:defRPr/>
            </a:pPr>
            <a:r>
              <a:rPr kumimoji="0" lang="en-US" sz="3000" b="0" i="0" u="none" strike="noStrike" kern="1200" cap="none" spc="0" normalizeH="0" baseline="0" noProof="0" dirty="0">
                <a:ln>
                  <a:noFill/>
                </a:ln>
                <a:solidFill>
                  <a:srgbClr val="374151"/>
                </a:solidFill>
                <a:effectLst/>
                <a:uLnTx/>
                <a:uFillTx/>
                <a:latin typeface="Söhne"/>
                <a:ea typeface="+mn-ea"/>
                <a:cs typeface="+mn-cs"/>
              </a:rPr>
              <a:t>Limited awareness and concern for sustainability issues are evident among students in the GCC region.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a:ln>
                  <a:noFill/>
                </a:ln>
                <a:solidFill>
                  <a:srgbClr val="374151"/>
                </a:solidFill>
                <a:effectLst/>
                <a:uLnTx/>
                <a:uFillTx/>
                <a:latin typeface="Söhne"/>
                <a:ea typeface="+mn-ea"/>
                <a:cs typeface="+mn-cs"/>
              </a:rPr>
              <a:t>Lack of interest and willingness to participate in sustainability initiatives is observed among students.</a:t>
            </a:r>
            <a:endParaRPr kumimoji="0" lang="en-US" sz="3000" b="0" i="0" u="none" strike="noStrike" kern="1200" cap="none" spc="0" normalizeH="0" baseline="0" noProof="0" dirty="0">
              <a:ln>
                <a:noFill/>
              </a:ln>
              <a:solidFill>
                <a:srgbClr val="374151"/>
              </a:solidFill>
              <a:effectLst/>
              <a:uLnTx/>
              <a:uFillTx/>
              <a:latin typeface="Söhne"/>
              <a:ea typeface="+mn-ea"/>
              <a:cs typeface="+mn-cs"/>
            </a:endParaRPr>
          </a:p>
          <a:p>
            <a:pPr>
              <a:defRPr/>
            </a:pPr>
            <a:r>
              <a:rPr kumimoji="0" lang="en-US" sz="3000" b="0" i="0" u="none" strike="noStrike" kern="1200" cap="none" spc="0" normalizeH="0" baseline="0" noProof="0" dirty="0">
                <a:ln>
                  <a:noFill/>
                </a:ln>
                <a:solidFill>
                  <a:srgbClr val="374151"/>
                </a:solidFill>
                <a:effectLst/>
                <a:uLnTx/>
                <a:uFillTx/>
                <a:latin typeface="Söhne"/>
                <a:ea typeface="+mn-ea"/>
                <a:cs typeface="+mn-cs"/>
              </a:rPr>
              <a:t>The integration of sustainability concepts into curricula and studio courses, especially in architecture programs, needs improvement.</a:t>
            </a:r>
          </a:p>
          <a:p>
            <a:pPr>
              <a:defRPr/>
            </a:pPr>
            <a:r>
              <a:rPr kumimoji="0" lang="en-US" sz="3000" b="0" i="0" u="none" strike="noStrike" kern="1200" cap="none" spc="0" normalizeH="0" baseline="0" noProof="0" dirty="0">
                <a:ln>
                  <a:noFill/>
                </a:ln>
                <a:solidFill>
                  <a:srgbClr val="374151"/>
                </a:solidFill>
                <a:effectLst/>
                <a:uLnTx/>
                <a:uFillTx/>
                <a:latin typeface="Söhne"/>
                <a:ea typeface="+mn-ea"/>
                <a:cs typeface="+mn-cs"/>
              </a:rPr>
              <a:t>Discontinuity between theory-based and practical  courses hinders the incorporation of sustainability as a central factor in education.</a:t>
            </a:r>
          </a:p>
          <a:p>
            <a:endParaRPr lang="en-US" dirty="0"/>
          </a:p>
        </p:txBody>
      </p:sp>
      <p:sp>
        <p:nvSpPr>
          <p:cNvPr id="4" name="Footer Placeholder 3">
            <a:extLst>
              <a:ext uri="{FF2B5EF4-FFF2-40B4-BE49-F238E27FC236}">
                <a16:creationId xmlns:a16="http://schemas.microsoft.com/office/drawing/2014/main" id="{EE781B06-FF57-B309-7364-E533CF6C3ED9}"/>
              </a:ext>
            </a:extLst>
          </p:cNvPr>
          <p:cNvSpPr>
            <a:spLocks noGrp="1"/>
          </p:cNvSpPr>
          <p:nvPr>
            <p:ph type="ftr" sz="quarter" idx="11"/>
          </p:nvPr>
        </p:nvSpPr>
        <p:spPr/>
        <p:txBody>
          <a:bodyPr/>
          <a:lstStyle/>
          <a:p>
            <a:r>
              <a:rPr lang="en-US"/>
              <a:t>Sosil Somokian October 2023  </a:t>
            </a:r>
          </a:p>
        </p:txBody>
      </p:sp>
      <p:sp>
        <p:nvSpPr>
          <p:cNvPr id="5" name="Slide Number Placeholder 4">
            <a:extLst>
              <a:ext uri="{FF2B5EF4-FFF2-40B4-BE49-F238E27FC236}">
                <a16:creationId xmlns:a16="http://schemas.microsoft.com/office/drawing/2014/main" id="{E15CF3F4-6BCF-3862-54B1-A9B1654563D1}"/>
              </a:ext>
            </a:extLst>
          </p:cNvPr>
          <p:cNvSpPr>
            <a:spLocks noGrp="1"/>
          </p:cNvSpPr>
          <p:nvPr>
            <p:ph type="sldNum" sz="quarter" idx="12"/>
          </p:nvPr>
        </p:nvSpPr>
        <p:spPr/>
        <p:txBody>
          <a:bodyPr/>
          <a:lstStyle/>
          <a:p>
            <a:fld id="{80046ACC-1BA4-495C-9B6F-0C736FCFDC23}" type="slidenum">
              <a:rPr lang="en-US" smtClean="0"/>
              <a:t>9</a:t>
            </a:fld>
            <a:endParaRPr lang="en-US"/>
          </a:p>
        </p:txBody>
      </p:sp>
    </p:spTree>
    <p:extLst>
      <p:ext uri="{BB962C8B-B14F-4D97-AF65-F5344CB8AC3E}">
        <p14:creationId xmlns:p14="http://schemas.microsoft.com/office/powerpoint/2010/main" val="2655126709"/>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3843</TotalTime>
  <Words>3283</Words>
  <Application>Microsoft Office PowerPoint</Application>
  <PresentationFormat>On-screen Show (4:3)</PresentationFormat>
  <Paragraphs>235</Paragraphs>
  <Slides>36</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36</vt:i4>
      </vt:variant>
    </vt:vector>
  </HeadingPairs>
  <TitlesOfParts>
    <vt:vector size="45" baseType="lpstr">
      <vt:lpstr>Arial</vt:lpstr>
      <vt:lpstr>Calibri</vt:lpstr>
      <vt:lpstr>Calibri Light</vt:lpstr>
      <vt:lpstr>Constantia</vt:lpstr>
      <vt:lpstr>Söhne</vt:lpstr>
      <vt:lpstr>Times New Roman</vt:lpstr>
      <vt:lpstr>Wingdings 2</vt:lpstr>
      <vt:lpstr>1_Office Theme</vt:lpstr>
      <vt:lpstr>Flow</vt:lpstr>
      <vt:lpstr>PowerPoint Presentation</vt:lpstr>
      <vt:lpstr>  Sosil Somokian (M.A. in Education and SLP) </vt:lpstr>
      <vt:lpstr>PowerPoint Presentation</vt:lpstr>
      <vt:lpstr>                             HEI’s role in achieving SDG’s</vt:lpstr>
      <vt:lpstr>PowerPoint Presentation</vt:lpstr>
      <vt:lpstr>PowerPoint Presentation</vt:lpstr>
      <vt:lpstr>PowerPoint Presentation</vt:lpstr>
      <vt:lpstr>This presentation will try to answer the following questions </vt:lpstr>
      <vt:lpstr>GCC - Literature Review (1)  </vt:lpstr>
      <vt:lpstr>PowerPoint Presentation</vt:lpstr>
      <vt:lpstr>GCC - Literature Review (2)  Challenges at the Institutional level </vt:lpstr>
      <vt:lpstr>PowerPoint Presentation</vt:lpstr>
      <vt:lpstr>GCC Literature Review (3) </vt:lpstr>
      <vt:lpstr>GCC Literature Review (4)  A capacity-building and knowledge-sharing model through academic centers</vt:lpstr>
      <vt:lpstr>Areas of  collaboration among HEI’s towards ESD</vt:lpstr>
      <vt:lpstr>HEI’s can share information  knowhow among themselves regarding</vt:lpstr>
      <vt:lpstr>HEI’s  in communities: HEI’s can serve as change agents in their communities through</vt:lpstr>
      <vt:lpstr>PowerPoint Presentation</vt:lpstr>
      <vt:lpstr> HEI’s and local businesses collaborating for SD</vt:lpstr>
      <vt:lpstr>PowerPoint Presentation</vt:lpstr>
      <vt:lpstr>Strategies for collaboration and knowledge sharing within each UNI</vt:lpstr>
      <vt:lpstr>PowerPoint Presentation</vt:lpstr>
      <vt:lpstr>PowerPoint Presentation</vt:lpstr>
      <vt:lpstr>Strategies for collaboration and knowledge sharing among Universities and societies</vt:lpstr>
      <vt:lpstr>Strategies for collaboration and knowledge sharing in Research </vt:lpstr>
      <vt:lpstr>Forming national and regional networks of HEIs dedicated to ESD for:</vt:lpstr>
      <vt:lpstr>Given the paramount challenges collaboration and working together is the only way out.  </vt:lpstr>
      <vt:lpstr>PowerPoint Presentation</vt:lpstr>
      <vt:lpstr>PowerPoint Presentation</vt:lpstr>
      <vt:lpstr>Solutions: Collecting water bottles at BHCK   (Recycling -OMNIA)</vt:lpstr>
      <vt:lpstr>PowerPoint Presentation</vt:lpstr>
      <vt:lpstr>References </vt:lpstr>
      <vt:lpstr>PowerPoint Presentation</vt:lpstr>
      <vt:lpstr>PowerPoint Presentation</vt:lpstr>
      <vt:lpstr>PowerPoint Presentation</vt:lpstr>
      <vt:lpstr>PowerPoint Presentation</vt:lpstr>
    </vt:vector>
  </TitlesOfParts>
  <Company>BHCK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Jazana M. Jafer</dc:creator>
  <cp:lastModifiedBy>sosil somokian</cp:lastModifiedBy>
  <cp:revision>31</cp:revision>
  <dcterms:created xsi:type="dcterms:W3CDTF">2023-01-29T06:52:17Z</dcterms:created>
  <dcterms:modified xsi:type="dcterms:W3CDTF">2023-10-14T16:40:46Z</dcterms:modified>
</cp:coreProperties>
</file>