
<file path=[Content_Types].xml><?xml version="1.0" encoding="utf-8"?>
<Types xmlns="http://schemas.openxmlformats.org/package/2006/content-types">
  <Default ContentType="image/jpeg" Extension="jpg"/>
  <Default ContentType="application/vnd.openxmlformats-officedocument.spreadsheetml.sheet" Extension="xlsx"/>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ms-office.chartcolorstyle+xml" PartName="/ppt/charts/colors1.xml"/>
  <Override ContentType="application/vnd.openxmlformats-officedocument.theme+xml" PartName="/ppt/theme/theme1.xml"/>
  <Override ContentType="application/vnd.openxmlformats-officedocument.theme+xml" PartName="/ppt/theme/theme2.xml"/>
  <Override ContentType="application/vnd.openxmlformats-officedocument.drawingml.chart+xml" PartName="/ppt/charts/chart1.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ms-office.chartstyle+xml" PartName="/ppt/charts/style1.xml"/>
  <Override ContentType="application/vnd.openxmlformats-officedocument.presentationml.presProps+xml" PartName="/ppt/pres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Lst>
  <p:sldSz cy="6858000" cx="12192000"/>
  <p:notesSz cx="6858000" cy="9144000"/>
  <p:embeddedFontLst>
    <p:embeddedFont>
      <p:font typeface="Arimo"/>
      <p:regular r:id="rId38"/>
      <p:bold r:id="rId39"/>
      <p:italic r:id="rId40"/>
      <p:boldItalic r:id="rId41"/>
    </p:embeddedFont>
    <p:embeddedFont>
      <p:font typeface="Poppins"/>
      <p:regular r:id="rId42"/>
      <p:bold r:id="rId43"/>
      <p:italic r:id="rId44"/>
      <p:boldItalic r:id="rId45"/>
    </p:embeddedFont>
    <p:embeddedFont>
      <p:font typeface="Poppins Medium"/>
      <p:regular r:id="rId46"/>
      <p:bold r:id="rId47"/>
      <p:italic r:id="rId48"/>
      <p:boldItalic r:id="rId49"/>
    </p:embeddedFont>
    <p:embeddedFont>
      <p:font typeface="Open Sans"/>
      <p:regular r:id="rId50"/>
      <p:bold r:id="rId51"/>
      <p:italic r:id="rId52"/>
      <p:boldItalic r:id="rId5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54" roundtripDataSignature="AMtx7miL1jvh2pHIn6/PlvGX9WUI3m922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Arimo-italic.fntdata"/><Relationship Id="rId42" Type="http://schemas.openxmlformats.org/officeDocument/2006/relationships/font" Target="fonts/Poppins-regular.fntdata"/><Relationship Id="rId41" Type="http://schemas.openxmlformats.org/officeDocument/2006/relationships/font" Target="fonts/Arimo-boldItalic.fntdata"/><Relationship Id="rId44" Type="http://schemas.openxmlformats.org/officeDocument/2006/relationships/font" Target="fonts/Poppins-italic.fntdata"/><Relationship Id="rId43" Type="http://schemas.openxmlformats.org/officeDocument/2006/relationships/font" Target="fonts/Poppins-bold.fntdata"/><Relationship Id="rId46" Type="http://schemas.openxmlformats.org/officeDocument/2006/relationships/font" Target="fonts/PoppinsMedium-regular.fntdata"/><Relationship Id="rId45" Type="http://schemas.openxmlformats.org/officeDocument/2006/relationships/font" Target="fonts/Poppins-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font" Target="fonts/PoppinsMedium-italic.fntdata"/><Relationship Id="rId47" Type="http://schemas.openxmlformats.org/officeDocument/2006/relationships/font" Target="fonts/PoppinsMedium-bold.fntdata"/><Relationship Id="rId49" Type="http://schemas.openxmlformats.org/officeDocument/2006/relationships/font" Target="fonts/PoppinsMedium-bold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font" Target="fonts/Arimo-bold.fntdata"/><Relationship Id="rId38" Type="http://schemas.openxmlformats.org/officeDocument/2006/relationships/font" Target="fonts/Arimo-regular.fntdata"/><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font" Target="fonts/OpenSans-bold.fntdata"/><Relationship Id="rId50" Type="http://schemas.openxmlformats.org/officeDocument/2006/relationships/font" Target="fonts/OpenSans-regular.fntdata"/><Relationship Id="rId53" Type="http://schemas.openxmlformats.org/officeDocument/2006/relationships/font" Target="fonts/OpenSans-boldItalic.fntdata"/><Relationship Id="rId52" Type="http://schemas.openxmlformats.org/officeDocument/2006/relationships/font" Target="fonts/OpenSans-italic.fntdata"/><Relationship Id="rId11" Type="http://schemas.openxmlformats.org/officeDocument/2006/relationships/slide" Target="slides/slide7.xml"/><Relationship Id="rId10" Type="http://schemas.openxmlformats.org/officeDocument/2006/relationships/slide" Target="slides/slide6.xml"/><Relationship Id="rId54"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21433610810232"/>
          <c:y val="9.4835125959902289E-2"/>
          <c:w val="0.72160890882154827"/>
          <c:h val="0.8696017018051343"/>
        </c:manualLayout>
      </c:layout>
      <c:barChart>
        <c:barDir val="bar"/>
        <c:grouping val="clustered"/>
        <c:varyColors val="0"/>
        <c:ser>
          <c:idx val="0"/>
          <c:order val="0"/>
          <c:tx>
            <c:strRef>
              <c:f>Folha1!$B$1</c:f>
              <c:strCache>
                <c:ptCount val="1"/>
                <c:pt idx="0">
                  <c:v>%</c:v>
                </c:pt>
              </c:strCache>
            </c:strRef>
          </c:tx>
          <c:spPr>
            <a:solidFill>
              <a:srgbClr val="EF7A19"/>
            </a:solidFill>
            <a:ln>
              <a:noFill/>
            </a:ln>
            <a:effectLst/>
          </c:spPr>
          <c:invertIfNegative val="0"/>
          <c:dPt>
            <c:idx val="0"/>
            <c:invertIfNegative val="0"/>
            <c:bubble3D val="0"/>
            <c:spPr>
              <a:solidFill>
                <a:srgbClr val="EF7A19"/>
              </a:solidFill>
              <a:ln>
                <a:noFill/>
              </a:ln>
              <a:effectLst/>
            </c:spPr>
            <c:extLst>
              <c:ext xmlns:c16="http://schemas.microsoft.com/office/drawing/2014/chart" uri="{C3380CC4-5D6E-409C-BE32-E72D297353CC}">
                <c16:uniqueId val="{00000001-3407-9840-801E-143FE4330F36}"/>
              </c:ext>
            </c:extLst>
          </c:dPt>
          <c:dPt>
            <c:idx val="1"/>
            <c:invertIfNegative val="0"/>
            <c:bubble3D val="0"/>
            <c:spPr>
              <a:solidFill>
                <a:srgbClr val="EF7A19"/>
              </a:solidFill>
              <a:ln>
                <a:noFill/>
              </a:ln>
              <a:effectLst/>
            </c:spPr>
            <c:extLst>
              <c:ext xmlns:c16="http://schemas.microsoft.com/office/drawing/2014/chart" uri="{C3380CC4-5D6E-409C-BE32-E72D297353CC}">
                <c16:uniqueId val="{00000003-3407-9840-801E-143FE4330F36}"/>
              </c:ext>
            </c:extLst>
          </c:dPt>
          <c:dPt>
            <c:idx val="2"/>
            <c:invertIfNegative val="0"/>
            <c:bubble3D val="0"/>
            <c:spPr>
              <a:solidFill>
                <a:srgbClr val="EF7A19"/>
              </a:solidFill>
              <a:ln>
                <a:noFill/>
              </a:ln>
              <a:effectLst/>
            </c:spPr>
            <c:extLst>
              <c:ext xmlns:c16="http://schemas.microsoft.com/office/drawing/2014/chart" uri="{C3380CC4-5D6E-409C-BE32-E72D297353CC}">
                <c16:uniqueId val="{00000005-3407-9840-801E-143FE4330F36}"/>
              </c:ext>
            </c:extLst>
          </c:dPt>
          <c:cat>
            <c:strRef>
              <c:f>Folha1!$A$2:$A$4</c:f>
              <c:strCache>
                <c:ptCount val="3"/>
                <c:pt idx="0">
                  <c:v>16–17-aastased</c:v>
                </c:pt>
                <c:pt idx="1">
                  <c:v>14–15-aastased</c:v>
                </c:pt>
                <c:pt idx="2">
                  <c:v>12–13-aastased</c:v>
                </c:pt>
              </c:strCache>
            </c:strRef>
          </c:cat>
          <c:val>
            <c:numRef>
              <c:f>Folha1!$B$2:$B$4</c:f>
              <c:numCache>
                <c:formatCode>General</c:formatCode>
                <c:ptCount val="3"/>
                <c:pt idx="0">
                  <c:v>25</c:v>
                </c:pt>
                <c:pt idx="1">
                  <c:v>50</c:v>
                </c:pt>
                <c:pt idx="2">
                  <c:v>26</c:v>
                </c:pt>
              </c:numCache>
            </c:numRef>
          </c:val>
          <c:extLst>
            <c:ext xmlns:c16="http://schemas.microsoft.com/office/drawing/2014/chart" uri="{C3380CC4-5D6E-409C-BE32-E72D297353CC}">
              <c16:uniqueId val="{00000006-3407-9840-801E-143FE4330F36}"/>
            </c:ext>
          </c:extLst>
        </c:ser>
        <c:ser>
          <c:idx val="1"/>
          <c:order val="1"/>
          <c:tx>
            <c:strRef>
              <c:f>Folha1!$C$1</c:f>
              <c:strCache>
                <c:ptCount val="1"/>
                <c:pt idx="0">
                  <c:v>Coluna2</c:v>
                </c:pt>
              </c:strCache>
            </c:strRef>
          </c:tx>
          <c:spPr>
            <a:solidFill>
              <a:schemeClr val="accent2"/>
            </a:solidFill>
            <a:ln>
              <a:noFill/>
            </a:ln>
            <a:effectLst/>
          </c:spPr>
          <c:invertIfNegative val="0"/>
          <c:cat>
            <c:strRef>
              <c:f>Folha1!$A$2:$A$4</c:f>
              <c:strCache>
                <c:ptCount val="3"/>
                <c:pt idx="0">
                  <c:v>16–17-aastased</c:v>
                </c:pt>
                <c:pt idx="1">
                  <c:v>14–15-aastased</c:v>
                </c:pt>
                <c:pt idx="2">
                  <c:v>12–13-aastased</c:v>
                </c:pt>
              </c:strCache>
            </c:strRef>
          </c:cat>
          <c:val>
            <c:numRef>
              <c:f>Folha1!$C$2:$C$4</c:f>
              <c:numCache>
                <c:formatCode>General</c:formatCode>
                <c:ptCount val="3"/>
              </c:numCache>
            </c:numRef>
          </c:val>
          <c:extLst>
            <c:ext xmlns:c16="http://schemas.microsoft.com/office/drawing/2014/chart" uri="{C3380CC4-5D6E-409C-BE32-E72D297353CC}">
              <c16:uniqueId val="{00000007-3407-9840-801E-143FE4330F36}"/>
            </c:ext>
          </c:extLst>
        </c:ser>
        <c:ser>
          <c:idx val="2"/>
          <c:order val="2"/>
          <c:tx>
            <c:strRef>
              <c:f>Folha1!$D$1</c:f>
              <c:strCache>
                <c:ptCount val="1"/>
                <c:pt idx="0">
                  <c:v>Coluna3</c:v>
                </c:pt>
              </c:strCache>
            </c:strRef>
          </c:tx>
          <c:spPr>
            <a:solidFill>
              <a:schemeClr val="accent3"/>
            </a:solidFill>
            <a:ln>
              <a:noFill/>
            </a:ln>
            <a:effectLst/>
          </c:spPr>
          <c:invertIfNegative val="0"/>
          <c:cat>
            <c:strRef>
              <c:f>Folha1!$A$2:$A$4</c:f>
              <c:strCache>
                <c:ptCount val="3"/>
                <c:pt idx="0">
                  <c:v>16–17-aastased</c:v>
                </c:pt>
                <c:pt idx="1">
                  <c:v>14–15-aastased</c:v>
                </c:pt>
                <c:pt idx="2">
                  <c:v>12–13-aastased</c:v>
                </c:pt>
              </c:strCache>
            </c:strRef>
          </c:cat>
          <c:val>
            <c:numRef>
              <c:f>Folha1!$D$2:$D$4</c:f>
              <c:numCache>
                <c:formatCode>General</c:formatCode>
                <c:ptCount val="3"/>
              </c:numCache>
            </c:numRef>
          </c:val>
          <c:extLst>
            <c:ext xmlns:c16="http://schemas.microsoft.com/office/drawing/2014/chart" uri="{C3380CC4-5D6E-409C-BE32-E72D297353CC}">
              <c16:uniqueId val="{00000008-3407-9840-801E-143FE4330F36}"/>
            </c:ext>
          </c:extLst>
        </c:ser>
        <c:dLbls>
          <c:showLegendKey val="0"/>
          <c:showVal val="0"/>
          <c:showCatName val="0"/>
          <c:showSerName val="0"/>
          <c:showPercent val="0"/>
          <c:showBubbleSize val="0"/>
        </c:dLbls>
        <c:gapWidth val="0"/>
        <c:overlap val="90"/>
        <c:axId val="1555890864"/>
        <c:axId val="1532670416"/>
      </c:barChart>
      <c:catAx>
        <c:axId val="155589086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Futura Medium" panose="020B0602020204020303" pitchFamily="34" charset="-79"/>
                <a:ea typeface="+mn-ea"/>
                <a:cs typeface="Futura Medium" panose="020B0602020204020303" pitchFamily="34" charset="-79"/>
              </a:defRPr>
            </a:pPr>
            <a:endParaRPr lang="en-US"/>
          </a:p>
        </c:txPr>
        <c:crossAx val="1532670416"/>
        <c:crosses val="autoZero"/>
        <c:auto val="1"/>
        <c:lblAlgn val="ctr"/>
        <c:lblOffset val="100"/>
        <c:noMultiLvlLbl val="0"/>
      </c:catAx>
      <c:valAx>
        <c:axId val="1532670416"/>
        <c:scaling>
          <c:orientation val="minMax"/>
        </c:scaling>
        <c:delete val="1"/>
        <c:axPos val="b"/>
        <c:majorGridlines>
          <c:spPr>
            <a:ln w="9525" cap="flat" cmpd="sng" algn="ctr">
              <a:noFill/>
              <a:round/>
            </a:ln>
            <a:effectLst/>
          </c:spPr>
        </c:majorGridlines>
        <c:numFmt formatCode="General" sourceLinked="1"/>
        <c:majorTickMark val="none"/>
        <c:minorTickMark val="none"/>
        <c:tickLblPos val="nextTo"/>
        <c:crossAx val="15558908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3200" b="0" i="0">
          <a:latin typeface="Futura Medium" panose="020B0602020204020303" pitchFamily="34" charset="-79"/>
          <a:cs typeface="Futura Medium" panose="020B0602020204020303" pitchFamily="34" charset="-79"/>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t-EE"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zenodo.org/record/6921674" TargetMode="External"/><Relationship Id="rId3" Type="http://schemas.openxmlformats.org/officeDocument/2006/relationships/hyperlink" Target="https://zenodo.org/record/6921674"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 name="Google Shape;89;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t-EE" sz="1200" u="none" strike="noStrike">
                <a:solidFill>
                  <a:srgbClr val="374151"/>
                </a:solidFill>
                <a:latin typeface="Arial"/>
                <a:ea typeface="Arial"/>
                <a:cs typeface="Arial"/>
                <a:sym typeface="Arial"/>
              </a:rPr>
              <a:t>Selles tunnis räägime Euroopa noorte digioskustest, kasutades PowerPointi esitlust, mille on loonud projektis ySKILLS osalenud teadlased. Projekti eesmärk oli uurida, mis on digioskused ja kuidas need mõjutavad noorte heaolu. Tunnis arutleme sel teemal üheskoos.</a:t>
            </a:r>
            <a:endParaRPr/>
          </a:p>
          <a:p>
            <a:pPr indent="0" lvl="0" marL="0" rtl="0" algn="l">
              <a:lnSpc>
                <a:spcPct val="100000"/>
              </a:lnSpc>
              <a:spcBef>
                <a:spcPts val="0"/>
              </a:spcBef>
              <a:spcAft>
                <a:spcPts val="0"/>
              </a:spcAft>
              <a:buSzPts val="1400"/>
              <a:buNone/>
            </a:pPr>
            <a:r>
              <a:t/>
            </a:r>
            <a:endParaRPr b="0" i="0" sz="1200" u="none" strike="noStrike">
              <a:solidFill>
                <a:srgbClr val="374151"/>
              </a:solidFill>
              <a:latin typeface="Arial"/>
              <a:ea typeface="Arial"/>
              <a:cs typeface="Arial"/>
              <a:sym typeface="Arial"/>
            </a:endParaRPr>
          </a:p>
          <a:p>
            <a:pPr indent="0" lvl="0" marL="0" rtl="0" algn="l">
              <a:lnSpc>
                <a:spcPct val="100000"/>
              </a:lnSpc>
              <a:spcBef>
                <a:spcPts val="0"/>
              </a:spcBef>
              <a:spcAft>
                <a:spcPts val="0"/>
              </a:spcAft>
              <a:buSzPts val="1400"/>
              <a:buNone/>
            </a:pPr>
            <a:r>
              <a:rPr b="0" i="0" lang="et-EE" sz="1200" u="none" strike="noStrike">
                <a:solidFill>
                  <a:srgbClr val="374151"/>
                </a:solidFill>
                <a:latin typeface="Arial"/>
                <a:ea typeface="Arial"/>
                <a:cs typeface="Arial"/>
                <a:sym typeface="Arial"/>
              </a:rPr>
              <a:t>Teadlased loodavad, et:</a:t>
            </a:r>
            <a:endParaRPr/>
          </a:p>
          <a:p>
            <a:pPr indent="-171450" lvl="0" marL="171450" rtl="0" algn="l">
              <a:lnSpc>
                <a:spcPct val="100000"/>
              </a:lnSpc>
              <a:spcBef>
                <a:spcPts val="0"/>
              </a:spcBef>
              <a:spcAft>
                <a:spcPts val="0"/>
              </a:spcAft>
              <a:buClr>
                <a:srgbClr val="374151"/>
              </a:buClr>
              <a:buSzPts val="1200"/>
              <a:buFont typeface="Arial"/>
              <a:buChar char="•"/>
            </a:pPr>
            <a:r>
              <a:rPr b="0" i="0" lang="et-EE" sz="1200" u="none" strike="noStrike">
                <a:solidFill>
                  <a:srgbClr val="374151"/>
                </a:solidFill>
                <a:latin typeface="Arial"/>
                <a:ea typeface="Arial"/>
                <a:cs typeface="Arial"/>
                <a:sym typeface="Arial"/>
              </a:rPr>
              <a:t>noored saavad tunnis teada, mis on digioskused ja miks need on vajalikud;</a:t>
            </a:r>
            <a:endParaRPr/>
          </a:p>
          <a:p>
            <a:pPr indent="-171450" lvl="0" marL="171450" rtl="0" algn="l">
              <a:lnSpc>
                <a:spcPct val="100000"/>
              </a:lnSpc>
              <a:spcBef>
                <a:spcPts val="0"/>
              </a:spcBef>
              <a:spcAft>
                <a:spcPts val="0"/>
              </a:spcAft>
              <a:buClr>
                <a:srgbClr val="374151"/>
              </a:buClr>
              <a:buSzPts val="1200"/>
              <a:buFont typeface="Arial"/>
              <a:buChar char="•"/>
            </a:pPr>
            <a:r>
              <a:rPr b="0" i="0" lang="et-EE" sz="1200" u="none" strike="noStrike">
                <a:solidFill>
                  <a:srgbClr val="374151"/>
                </a:solidFill>
                <a:latin typeface="Arial"/>
                <a:ea typeface="Arial"/>
                <a:cs typeface="Arial"/>
                <a:sym typeface="Arial"/>
              </a:rPr>
              <a:t>interaktiivsed tegevused ja rühmaarutelud annavad noortele võimaluse mõtiskleda omaenda digioskuste ja ySKILLS</a:t>
            </a:r>
            <a:r>
              <a:rPr lang="et-EE">
                <a:solidFill>
                  <a:srgbClr val="374151"/>
                </a:solidFill>
                <a:latin typeface="Arial"/>
                <a:ea typeface="Arial"/>
                <a:cs typeface="Arial"/>
                <a:sym typeface="Arial"/>
              </a:rPr>
              <a:t>’</a:t>
            </a:r>
            <a:r>
              <a:rPr b="0" i="0" lang="et-EE" sz="1200" u="none" strike="noStrike">
                <a:solidFill>
                  <a:srgbClr val="374151"/>
                </a:solidFill>
                <a:latin typeface="Arial"/>
                <a:ea typeface="Arial"/>
                <a:cs typeface="Arial"/>
                <a:sym typeface="Arial"/>
              </a:rPr>
              <a:t>i uuringu tulemuste üle.</a:t>
            </a:r>
            <a:endParaRPr/>
          </a:p>
        </p:txBody>
      </p:sp>
      <p:sp>
        <p:nvSpPr>
          <p:cNvPr id="90" name="Google Shape;90;p1: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1" name="Google Shape;91;p1: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2" name="Google Shape;92;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t-EE"/>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0:notes"/>
          <p:cNvSpPr/>
          <p:nvPr>
            <p:ph idx="2" type="sldImg"/>
          </p:nvPr>
        </p:nvSpPr>
        <p:spPr>
          <a:xfrm>
            <a:off x="1147763" y="533400"/>
            <a:ext cx="4562475" cy="25669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3" name="Google Shape;173;p10:notes"/>
          <p:cNvSpPr txBox="1"/>
          <p:nvPr>
            <p:ph idx="1" type="body"/>
          </p:nvPr>
        </p:nvSpPr>
        <p:spPr>
          <a:xfrm>
            <a:off x="152400" y="3591719"/>
            <a:ext cx="65532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i="0" lang="et-EE" sz="1100" u="none" strike="noStrike">
                <a:solidFill>
                  <a:srgbClr val="000000"/>
                </a:solidFill>
                <a:latin typeface="Arial"/>
                <a:ea typeface="Arial"/>
                <a:cs typeface="Arial"/>
                <a:sym typeface="Arial"/>
              </a:rPr>
              <a:t>Lugege slaidil olev tekst ette.</a:t>
            </a:r>
            <a:endParaRPr sz="1100">
              <a:latin typeface="Arial"/>
              <a:ea typeface="Arial"/>
              <a:cs typeface="Arial"/>
              <a:sym typeface="Arial"/>
            </a:endParaRPr>
          </a:p>
          <a:p>
            <a:pPr indent="0" lvl="0" marL="0" rtl="0" algn="l">
              <a:lnSpc>
                <a:spcPct val="100000"/>
              </a:lnSpc>
              <a:spcBef>
                <a:spcPts val="0"/>
              </a:spcBef>
              <a:spcAft>
                <a:spcPts val="0"/>
              </a:spcAft>
              <a:buSzPts val="1400"/>
              <a:buNone/>
            </a:pPr>
            <a:r>
              <a:rPr i="0" lang="et-EE" sz="1100" u="none" strike="noStrike">
                <a:solidFill>
                  <a:srgbClr val="000000"/>
                </a:solidFill>
                <a:latin typeface="Arial"/>
                <a:ea typeface="Arial"/>
                <a:cs typeface="Arial"/>
                <a:sym typeface="Arial"/>
              </a:rPr>
              <a:t>Öelge rühmale, et igal järgmisel slaidil on esitatud üks väide ja õpilased peavad iga väite puhul otsustama, kas see on õige või vale. Vastamiseks võivad nad tõsta käe või kasutada veebiküsitlust.</a:t>
            </a:r>
            <a:endParaRPr sz="1100">
              <a:latin typeface="Arial"/>
              <a:ea typeface="Arial"/>
              <a:cs typeface="Arial"/>
              <a:sym typeface="Arial"/>
            </a:endParaRPr>
          </a:p>
          <a:p>
            <a:pPr indent="0" lvl="0" marL="0" rtl="0" algn="l">
              <a:lnSpc>
                <a:spcPct val="100000"/>
              </a:lnSpc>
              <a:spcBef>
                <a:spcPts val="0"/>
              </a:spcBef>
              <a:spcAft>
                <a:spcPts val="0"/>
              </a:spcAft>
              <a:buSzPts val="1400"/>
              <a:buNone/>
            </a:pPr>
            <a:r>
              <a:t/>
            </a:r>
            <a:endParaRPr i="0" sz="1100" u="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400"/>
              <a:buNone/>
            </a:pPr>
            <a:r>
              <a:rPr i="0" lang="et-EE" sz="1100" u="none" strike="noStrike">
                <a:solidFill>
                  <a:srgbClr val="000000"/>
                </a:solidFill>
                <a:latin typeface="Arial"/>
                <a:ea typeface="Arial"/>
                <a:cs typeface="Arial"/>
                <a:sym typeface="Arial"/>
              </a:rPr>
              <a:t>Soovi korral võite küsida, miks nad usuvad, et väide on õige või vale. Seejärel avaldage õige vastus. Selgitage, miks on vastus just selline, ja jätke pärast iga väidet aega aruteluks.</a:t>
            </a:r>
            <a:endParaRPr sz="1100">
              <a:latin typeface="Arial"/>
              <a:ea typeface="Arial"/>
              <a:cs typeface="Arial"/>
              <a:sym typeface="Arial"/>
            </a:endParaRPr>
          </a:p>
          <a:p>
            <a:pPr indent="0" lvl="0" marL="0" rtl="0" algn="l">
              <a:lnSpc>
                <a:spcPct val="100000"/>
              </a:lnSpc>
              <a:spcBef>
                <a:spcPts val="0"/>
              </a:spcBef>
              <a:spcAft>
                <a:spcPts val="0"/>
              </a:spcAft>
              <a:buSzPts val="1400"/>
              <a:buNone/>
            </a:pPr>
            <a:r>
              <a:rPr i="0" lang="et-EE" sz="1100" u="none" strike="noStrike">
                <a:solidFill>
                  <a:srgbClr val="000000"/>
                </a:solidFill>
                <a:latin typeface="Arial"/>
                <a:ea typeface="Arial"/>
                <a:cs typeface="Arial"/>
                <a:sym typeface="Arial"/>
              </a:rPr>
              <a:t>Kui noortel on soove või lisaküsimusi, võite dialoogi jätkata. Vastasel juhul liikuge edasi järgmise väite juurde.</a:t>
            </a:r>
            <a:endParaRPr sz="1100">
              <a:latin typeface="Arial"/>
              <a:ea typeface="Arial"/>
              <a:cs typeface="Arial"/>
              <a:sym typeface="Arial"/>
            </a:endParaRPr>
          </a:p>
          <a:p>
            <a:pPr indent="0" lvl="0" marL="0" rtl="0" algn="l">
              <a:lnSpc>
                <a:spcPct val="100000"/>
              </a:lnSpc>
              <a:spcBef>
                <a:spcPts val="0"/>
              </a:spcBef>
              <a:spcAft>
                <a:spcPts val="0"/>
              </a:spcAft>
              <a:buSzPts val="1400"/>
              <a:buNone/>
            </a:pPr>
            <a:r>
              <a:t/>
            </a:r>
            <a:endParaRPr i="1" sz="1100" u="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400"/>
              <a:buNone/>
            </a:pPr>
            <a:r>
              <a:rPr i="1" lang="et-EE" sz="1100" u="none" strike="noStrike">
                <a:solidFill>
                  <a:srgbClr val="000000"/>
                </a:solidFill>
                <a:latin typeface="Arial"/>
                <a:ea typeface="Arial"/>
                <a:cs typeface="Arial"/>
                <a:sym typeface="Arial"/>
              </a:rPr>
              <a:t>MÄRKUS. Viktoriini korraldamiseks on kaks varianti.</a:t>
            </a:r>
            <a:endParaRPr sz="1100">
              <a:latin typeface="Arial"/>
              <a:ea typeface="Arial"/>
              <a:cs typeface="Arial"/>
              <a:sym typeface="Arial"/>
            </a:endParaRPr>
          </a:p>
          <a:p>
            <a:pPr indent="-222250" lvl="0" marL="228600" rtl="0" algn="l">
              <a:lnSpc>
                <a:spcPct val="100000"/>
              </a:lnSpc>
              <a:spcBef>
                <a:spcPts val="0"/>
              </a:spcBef>
              <a:spcAft>
                <a:spcPts val="0"/>
              </a:spcAft>
              <a:buClr>
                <a:srgbClr val="000000"/>
              </a:buClr>
              <a:buSzPts val="1100"/>
              <a:buAutoNum type="arabicPeriod"/>
            </a:pPr>
            <a:r>
              <a:rPr i="1" lang="et-EE" sz="1100" u="none" strike="noStrike">
                <a:solidFill>
                  <a:srgbClr val="000000"/>
                </a:solidFill>
                <a:latin typeface="Arial"/>
                <a:ea typeface="Arial"/>
                <a:cs typeface="Arial"/>
                <a:sym typeface="Arial"/>
              </a:rPr>
              <a:t>Lihtsama variandi puhul palutakse noortel hinnata, kas väide on tõene või väär.</a:t>
            </a:r>
            <a:endParaRPr sz="1100">
              <a:latin typeface="Arial"/>
              <a:ea typeface="Arial"/>
              <a:cs typeface="Arial"/>
              <a:sym typeface="Arial"/>
            </a:endParaRPr>
          </a:p>
          <a:p>
            <a:pPr indent="-222250" lvl="0" marL="228600" rtl="0" algn="l">
              <a:lnSpc>
                <a:spcPct val="100000"/>
              </a:lnSpc>
              <a:spcBef>
                <a:spcPts val="0"/>
              </a:spcBef>
              <a:spcAft>
                <a:spcPts val="0"/>
              </a:spcAft>
              <a:buClr>
                <a:srgbClr val="17181A"/>
              </a:buClr>
              <a:buSzPts val="1100"/>
              <a:buAutoNum type="arabicPeriod"/>
            </a:pPr>
            <a:r>
              <a:rPr i="1" lang="et-EE" sz="1100" u="none" strike="noStrike">
                <a:solidFill>
                  <a:srgbClr val="17181A"/>
                </a:solidFill>
                <a:latin typeface="Arial"/>
                <a:ea typeface="Arial"/>
                <a:cs typeface="Arial"/>
                <a:sym typeface="Arial"/>
              </a:rPr>
              <a:t>Keerukamas variandis on valikvastustega küsimus. Noored peavad otsustama, milline toodud väidetest on vale.</a:t>
            </a:r>
            <a:r>
              <a:rPr i="1" lang="et-EE" sz="1100" u="none" strike="noStrike">
                <a:solidFill>
                  <a:srgbClr val="000000"/>
                </a:solidFill>
                <a:latin typeface="Arial"/>
                <a:ea typeface="Arial"/>
                <a:cs typeface="Arial"/>
                <a:sym typeface="Arial"/>
              </a:rPr>
              <a:t> </a:t>
            </a:r>
            <a:r>
              <a:rPr i="1" lang="et-EE" sz="1100" u="none" strike="noStrike">
                <a:solidFill>
                  <a:srgbClr val="17181A"/>
                </a:solidFill>
                <a:latin typeface="Arial"/>
                <a:ea typeface="Arial"/>
                <a:cs typeface="Arial"/>
                <a:sym typeface="Arial"/>
              </a:rPr>
              <a:t>(Slaidid 17 ja 18 – </a:t>
            </a:r>
            <a:r>
              <a:rPr i="1" lang="et-EE" sz="1100">
                <a:solidFill>
                  <a:srgbClr val="17181A"/>
                </a:solidFill>
                <a:latin typeface="Arial"/>
                <a:ea typeface="Arial"/>
                <a:cs typeface="Arial"/>
                <a:sym typeface="Arial"/>
              </a:rPr>
              <a:t>soovitam</a:t>
            </a:r>
            <a:r>
              <a:rPr i="1" lang="et-EE" sz="1100" u="none" strike="noStrike">
                <a:solidFill>
                  <a:srgbClr val="17181A"/>
                </a:solidFill>
                <a:latin typeface="Arial"/>
                <a:ea typeface="Arial"/>
                <a:cs typeface="Arial"/>
                <a:sym typeface="Arial"/>
              </a:rPr>
              <a:t>e neid kasutada koos sooteemalise </a:t>
            </a:r>
            <a:r>
              <a:rPr i="1" lang="et-EE" sz="1100">
                <a:solidFill>
                  <a:srgbClr val="17181A"/>
                </a:solidFill>
                <a:latin typeface="Arial"/>
                <a:ea typeface="Arial"/>
                <a:cs typeface="Arial"/>
                <a:sym typeface="Arial"/>
              </a:rPr>
              <a:t>küsimus</a:t>
            </a:r>
            <a:r>
              <a:rPr i="1" lang="et-EE" sz="1100" u="none" strike="noStrike">
                <a:solidFill>
                  <a:srgbClr val="17181A"/>
                </a:solidFill>
                <a:latin typeface="Arial"/>
                <a:ea typeface="Arial"/>
                <a:cs typeface="Arial"/>
                <a:sym typeface="Arial"/>
              </a:rPr>
              <a:t>ega slaidil 16, et viktoriinis oleks </a:t>
            </a:r>
            <a:r>
              <a:rPr i="1" lang="et-EE" sz="1100">
                <a:solidFill>
                  <a:srgbClr val="17181A"/>
                </a:solidFill>
                <a:latin typeface="Arial"/>
                <a:ea typeface="Arial"/>
                <a:cs typeface="Arial"/>
                <a:sym typeface="Arial"/>
              </a:rPr>
              <a:t>kaks erinevat </a:t>
            </a:r>
            <a:r>
              <a:rPr i="1" lang="et-EE" sz="1100" u="none" strike="noStrike">
                <a:solidFill>
                  <a:srgbClr val="17181A"/>
                </a:solidFill>
                <a:latin typeface="Arial"/>
                <a:ea typeface="Arial"/>
                <a:cs typeface="Arial"/>
                <a:sym typeface="Arial"/>
              </a:rPr>
              <a:t>küsimust.)</a:t>
            </a:r>
            <a:endParaRPr sz="1100">
              <a:latin typeface="Arial"/>
              <a:ea typeface="Arial"/>
              <a:cs typeface="Arial"/>
              <a:sym typeface="Arial"/>
            </a:endParaRPr>
          </a:p>
          <a:p>
            <a:pPr indent="-152400" lvl="0" marL="228600" rtl="0" algn="l">
              <a:lnSpc>
                <a:spcPct val="100000"/>
              </a:lnSpc>
              <a:spcBef>
                <a:spcPts val="0"/>
              </a:spcBef>
              <a:spcAft>
                <a:spcPts val="0"/>
              </a:spcAft>
              <a:buClr>
                <a:schemeClr val="dk1"/>
              </a:buClr>
              <a:buSzPts val="1200"/>
              <a:buFont typeface="Calibri"/>
              <a:buNone/>
            </a:pPr>
            <a:r>
              <a:t/>
            </a:r>
            <a:endParaRPr i="0" sz="1100" u="none" strike="noStrike">
              <a:solidFill>
                <a:srgbClr val="17181A"/>
              </a:solidFill>
              <a:latin typeface="Arial"/>
              <a:ea typeface="Arial"/>
              <a:cs typeface="Arial"/>
              <a:sym typeface="Arial"/>
            </a:endParaRPr>
          </a:p>
          <a:p>
            <a:pPr indent="0" lvl="0" marL="0" marR="0" rtl="0" algn="l">
              <a:lnSpc>
                <a:spcPct val="100000"/>
              </a:lnSpc>
              <a:spcBef>
                <a:spcPts val="0"/>
              </a:spcBef>
              <a:spcAft>
                <a:spcPts val="0"/>
              </a:spcAft>
              <a:buClr>
                <a:srgbClr val="17181A"/>
              </a:buClr>
              <a:buSzPts val="1200"/>
              <a:buFont typeface="Calibri"/>
              <a:buNone/>
            </a:pPr>
            <a:r>
              <a:rPr i="0" lang="et-EE" sz="1100" u="none" strike="noStrike">
                <a:solidFill>
                  <a:srgbClr val="17181A"/>
                </a:solidFill>
                <a:latin typeface="Arial"/>
                <a:ea typeface="Arial"/>
                <a:cs typeface="Arial"/>
                <a:sym typeface="Arial"/>
              </a:rPr>
              <a:t>Allikas: </a:t>
            </a:r>
            <a:r>
              <a:rPr lang="et-EE" sz="1100">
                <a:latin typeface="Arial"/>
                <a:ea typeface="Arial"/>
                <a:cs typeface="Arial"/>
                <a:sym typeface="Arial"/>
              </a:rPr>
              <a:t>Haddon, L., Cino, D., Doyle, M.-A., Livingstone, S., Mascheroni, G., Stoilova, M. (2020). </a:t>
            </a:r>
            <a:r>
              <a:rPr i="1" lang="et-EE" sz="1100">
                <a:latin typeface="Arial"/>
                <a:ea typeface="Arial"/>
                <a:cs typeface="Arial"/>
                <a:sym typeface="Arial"/>
              </a:rPr>
              <a:t>Children</a:t>
            </a:r>
            <a:r>
              <a:rPr lang="et-EE" sz="1100">
                <a:latin typeface="Arial"/>
                <a:ea typeface="Arial"/>
                <a:cs typeface="Arial"/>
                <a:sym typeface="Arial"/>
              </a:rPr>
              <a:t>’</a:t>
            </a:r>
            <a:r>
              <a:rPr i="1" lang="et-EE" sz="1100">
                <a:latin typeface="Arial"/>
                <a:ea typeface="Arial"/>
                <a:cs typeface="Arial"/>
                <a:sym typeface="Arial"/>
              </a:rPr>
              <a:t>s and young people</a:t>
            </a:r>
            <a:r>
              <a:rPr lang="et-EE" sz="1100">
                <a:latin typeface="Arial"/>
                <a:ea typeface="Arial"/>
                <a:cs typeface="Arial"/>
                <a:sym typeface="Arial"/>
              </a:rPr>
              <a:t>’</a:t>
            </a:r>
            <a:r>
              <a:rPr i="1" lang="et-EE" sz="1100">
                <a:latin typeface="Arial"/>
                <a:ea typeface="Arial"/>
                <a:cs typeface="Arial"/>
                <a:sym typeface="Arial"/>
              </a:rPr>
              <a:t>s digital skills: A systematic evidence review</a:t>
            </a:r>
            <a:r>
              <a:rPr lang="et-EE" sz="1100">
                <a:latin typeface="Arial"/>
                <a:ea typeface="Arial"/>
                <a:cs typeface="Arial"/>
                <a:sym typeface="Arial"/>
              </a:rPr>
              <a:t>. KU Leuven, Leuven: ySKILLS. </a:t>
            </a:r>
            <a:endParaRPr sz="1100">
              <a:latin typeface="Arial"/>
              <a:ea typeface="Arial"/>
              <a:cs typeface="Arial"/>
              <a:sym typeface="Arial"/>
            </a:endParaRPr>
          </a:p>
          <a:p>
            <a:pPr indent="0" lvl="0" marL="0" rtl="0" algn="l">
              <a:lnSpc>
                <a:spcPct val="100000"/>
              </a:lnSpc>
              <a:spcBef>
                <a:spcPts val="0"/>
              </a:spcBef>
              <a:spcAft>
                <a:spcPts val="0"/>
              </a:spcAft>
              <a:buClr>
                <a:srgbClr val="000000"/>
              </a:buClr>
              <a:buSzPts val="1200"/>
              <a:buFont typeface="Calibri"/>
              <a:buNone/>
            </a:pPr>
            <a:r>
              <a:rPr i="0" lang="et-EE" sz="1100" u="none" strike="noStrike">
                <a:solidFill>
                  <a:srgbClr val="000000"/>
                </a:solidFill>
                <a:latin typeface="Arial"/>
                <a:ea typeface="Arial"/>
                <a:cs typeface="Arial"/>
                <a:sym typeface="Arial"/>
              </a:rPr>
              <a:t>Allalaaditav aadressil </a:t>
            </a:r>
            <a:r>
              <a:rPr i="0" lang="et-EE" sz="1100" u="sng" strike="noStrike">
                <a:solidFill>
                  <a:schemeClr val="hlink"/>
                </a:solidFill>
                <a:latin typeface="Arial"/>
                <a:ea typeface="Arial"/>
                <a:cs typeface="Arial"/>
                <a:sym typeface="Arial"/>
                <a:hlinkClick r:id="rId2"/>
              </a:rPr>
              <a:t>https://zenodo.org/record/692167</a:t>
            </a:r>
            <a:r>
              <a:rPr i="0" lang="et-EE" sz="1100" u="sng" strike="noStrike">
                <a:solidFill>
                  <a:schemeClr val="hlink"/>
                </a:solidFill>
                <a:latin typeface="Arial"/>
                <a:ea typeface="Arial"/>
                <a:cs typeface="Arial"/>
                <a:sym typeface="Arial"/>
                <a:hlinkClick r:id="rId3"/>
              </a:rPr>
              <a:t>4</a:t>
            </a:r>
            <a:r>
              <a:rPr i="0" lang="et-EE" sz="1100" u="none" strike="noStrike">
                <a:solidFill>
                  <a:srgbClr val="000000"/>
                </a:solidFill>
                <a:latin typeface="Arial"/>
                <a:ea typeface="Arial"/>
                <a:cs typeface="Arial"/>
                <a:sym typeface="Arial"/>
              </a:rPr>
              <a:t> </a:t>
            </a:r>
            <a:endParaRPr sz="1100">
              <a:latin typeface="Arial"/>
              <a:ea typeface="Arial"/>
              <a:cs typeface="Arial"/>
              <a:sym typeface="Arial"/>
            </a:endParaRPr>
          </a:p>
        </p:txBody>
      </p:sp>
      <p:sp>
        <p:nvSpPr>
          <p:cNvPr id="174" name="Google Shape;174;p10: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1:notes"/>
          <p:cNvSpPr/>
          <p:nvPr>
            <p:ph idx="2" type="sldImg"/>
          </p:nvPr>
        </p:nvSpPr>
        <p:spPr>
          <a:xfrm>
            <a:off x="1143000" y="533400"/>
            <a:ext cx="4562475" cy="25669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 name="Google Shape;182;p11:notes"/>
          <p:cNvSpPr txBox="1"/>
          <p:nvPr>
            <p:ph idx="1" type="body"/>
          </p:nvPr>
        </p:nvSpPr>
        <p:spPr>
          <a:xfrm>
            <a:off x="152400" y="3786188"/>
            <a:ext cx="65532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t-EE" u="none" strike="noStrike">
                <a:solidFill>
                  <a:srgbClr val="374151"/>
                </a:solidFill>
                <a:latin typeface="Arial"/>
                <a:ea typeface="Arial"/>
                <a:cs typeface="Arial"/>
                <a:sym typeface="Arial"/>
              </a:rPr>
              <a:t>Esitage väide ja küsige õpilastelt, kas see on nende arvates õige või vale.</a:t>
            </a:r>
            <a:endParaRPr/>
          </a:p>
          <a:p>
            <a:pPr indent="0" lvl="0" marL="0" rtl="0" algn="l">
              <a:lnSpc>
                <a:spcPct val="100000"/>
              </a:lnSpc>
              <a:spcBef>
                <a:spcPts val="0"/>
              </a:spcBef>
              <a:spcAft>
                <a:spcPts val="0"/>
              </a:spcAft>
              <a:buSzPts val="1400"/>
              <a:buNone/>
            </a:pPr>
            <a:r>
              <a:t/>
            </a:r>
            <a:endParaRPr b="0" i="0" u="none" strike="noStrike">
              <a:solidFill>
                <a:srgbClr val="374151"/>
              </a:solidFill>
              <a:latin typeface="Arial"/>
              <a:ea typeface="Arial"/>
              <a:cs typeface="Arial"/>
              <a:sym typeface="Arial"/>
            </a:endParaRPr>
          </a:p>
          <a:p>
            <a:pPr indent="0" lvl="0" marL="0" rtl="0" algn="l">
              <a:lnSpc>
                <a:spcPct val="100000"/>
              </a:lnSpc>
              <a:spcBef>
                <a:spcPts val="0"/>
              </a:spcBef>
              <a:spcAft>
                <a:spcPts val="0"/>
              </a:spcAft>
              <a:buSzPts val="1400"/>
              <a:buNone/>
            </a:pPr>
            <a:r>
              <a:rPr b="1" i="0" lang="et-EE" u="sng" strike="noStrike">
                <a:solidFill>
                  <a:srgbClr val="374151"/>
                </a:solidFill>
                <a:latin typeface="Arial"/>
                <a:ea typeface="Arial"/>
                <a:cs typeface="Arial"/>
                <a:sym typeface="Arial"/>
              </a:rPr>
              <a:t>VASTUS</a:t>
            </a:r>
            <a:r>
              <a:rPr b="0" i="0" lang="et-EE" u="none" strike="noStrike">
                <a:solidFill>
                  <a:srgbClr val="374151"/>
                </a:solidFill>
                <a:latin typeface="Arial"/>
                <a:ea typeface="Arial"/>
                <a:cs typeface="Arial"/>
                <a:sym typeface="Arial"/>
              </a:rPr>
              <a:t>: Õige. Laste digioskused paranevad vanusega. See tähendab, et vanemaks saades muutuvad nende digioskused paremaks.</a:t>
            </a:r>
            <a:endParaRPr/>
          </a:p>
        </p:txBody>
      </p:sp>
      <p:sp>
        <p:nvSpPr>
          <p:cNvPr id="183" name="Google Shape;183;p11: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12:notes"/>
          <p:cNvSpPr/>
          <p:nvPr>
            <p:ph idx="2" type="sldImg"/>
          </p:nvPr>
        </p:nvSpPr>
        <p:spPr>
          <a:xfrm>
            <a:off x="1147763" y="598488"/>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12:notes"/>
          <p:cNvSpPr txBox="1"/>
          <p:nvPr>
            <p:ph idx="1" type="body"/>
          </p:nvPr>
        </p:nvSpPr>
        <p:spPr>
          <a:xfrm>
            <a:off x="152400" y="3591719"/>
            <a:ext cx="65532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i="0" lang="et-EE" u="none" strike="noStrike">
                <a:solidFill>
                  <a:srgbClr val="374151"/>
                </a:solidFill>
                <a:latin typeface="Arial"/>
                <a:ea typeface="Arial"/>
                <a:cs typeface="Arial"/>
                <a:sym typeface="Arial"/>
              </a:rPr>
              <a:t>Esitage väide ja küsige õpilastelt, kas see on nende arvates õige või vale.</a:t>
            </a:r>
            <a:endParaRPr>
              <a:latin typeface="Arial"/>
              <a:ea typeface="Arial"/>
              <a:cs typeface="Arial"/>
              <a:sym typeface="Arial"/>
            </a:endParaRPr>
          </a:p>
          <a:p>
            <a:pPr indent="0" lvl="0" marL="0" rtl="0" algn="l">
              <a:lnSpc>
                <a:spcPct val="100000"/>
              </a:lnSpc>
              <a:spcBef>
                <a:spcPts val="0"/>
              </a:spcBef>
              <a:spcAft>
                <a:spcPts val="0"/>
              </a:spcAft>
              <a:buSzPts val="1400"/>
              <a:buNone/>
            </a:pPr>
            <a:r>
              <a:t/>
            </a:r>
            <a:endParaRPr i="0" u="none" strike="noStrike">
              <a:solidFill>
                <a:srgbClr val="374151"/>
              </a:solidFill>
              <a:latin typeface="Arial"/>
              <a:ea typeface="Arial"/>
              <a:cs typeface="Arial"/>
              <a:sym typeface="Arial"/>
            </a:endParaRPr>
          </a:p>
          <a:p>
            <a:pPr indent="0" lvl="0" marL="0" rtl="0" algn="l">
              <a:lnSpc>
                <a:spcPct val="100000"/>
              </a:lnSpc>
              <a:spcBef>
                <a:spcPts val="0"/>
              </a:spcBef>
              <a:spcAft>
                <a:spcPts val="0"/>
              </a:spcAft>
              <a:buSzPts val="1400"/>
              <a:buNone/>
            </a:pPr>
            <a:r>
              <a:rPr b="1" i="0" lang="et-EE" u="sng" strike="noStrike">
                <a:solidFill>
                  <a:srgbClr val="374151"/>
                </a:solidFill>
                <a:latin typeface="Arial"/>
                <a:ea typeface="Arial"/>
                <a:cs typeface="Arial"/>
                <a:sym typeface="Arial"/>
              </a:rPr>
              <a:t>VASTUS</a:t>
            </a:r>
            <a:r>
              <a:rPr i="0" lang="et-EE" u="none" strike="noStrike">
                <a:solidFill>
                  <a:srgbClr val="374151"/>
                </a:solidFill>
                <a:latin typeface="Arial"/>
                <a:ea typeface="Arial"/>
                <a:cs typeface="Arial"/>
                <a:sym typeface="Arial"/>
              </a:rPr>
              <a:t>: Õige. Sõbrad, klassikaaslased ja teised eakaaslased saavad aidata noortel oma digioskusi parandada. Näiteks lapsed, kes mängivad sõpradega videomänge, õpivad üksteiselt ja parandavad seeläbi oma digioskusi.</a:t>
            </a:r>
            <a:endParaRPr>
              <a:latin typeface="Arial"/>
              <a:ea typeface="Arial"/>
              <a:cs typeface="Arial"/>
              <a:sym typeface="Arial"/>
            </a:endParaRPr>
          </a:p>
        </p:txBody>
      </p:sp>
      <p:sp>
        <p:nvSpPr>
          <p:cNvPr id="193" name="Google Shape;193;p12: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13:notes"/>
          <p:cNvSpPr/>
          <p:nvPr>
            <p:ph idx="2" type="sldImg"/>
          </p:nvPr>
        </p:nvSpPr>
        <p:spPr>
          <a:xfrm>
            <a:off x="1147763" y="533400"/>
            <a:ext cx="4562475" cy="25669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 name="Google Shape;201;p13:notes"/>
          <p:cNvSpPr txBox="1"/>
          <p:nvPr>
            <p:ph idx="1" type="body"/>
          </p:nvPr>
        </p:nvSpPr>
        <p:spPr>
          <a:xfrm>
            <a:off x="152400" y="3591719"/>
            <a:ext cx="65532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t-EE" u="none" strike="noStrike">
                <a:solidFill>
                  <a:srgbClr val="374151"/>
                </a:solidFill>
                <a:latin typeface="Arial"/>
                <a:ea typeface="Arial"/>
                <a:cs typeface="Arial"/>
                <a:sym typeface="Arial"/>
              </a:rPr>
              <a:t>Esitage väide ja küsige õpilastelt, kas see on nende arvates õige või vale.</a:t>
            </a:r>
            <a:endParaRPr/>
          </a:p>
          <a:p>
            <a:pPr indent="0" lvl="0" marL="0" rtl="0" algn="l">
              <a:lnSpc>
                <a:spcPct val="100000"/>
              </a:lnSpc>
              <a:spcBef>
                <a:spcPts val="0"/>
              </a:spcBef>
              <a:spcAft>
                <a:spcPts val="0"/>
              </a:spcAft>
              <a:buSzPts val="1400"/>
              <a:buNone/>
            </a:pPr>
            <a:r>
              <a:t/>
            </a:r>
            <a:endParaRPr b="0" i="0" u="none" strike="noStrike">
              <a:solidFill>
                <a:srgbClr val="374151"/>
              </a:solidFill>
              <a:latin typeface="Arial"/>
              <a:ea typeface="Arial"/>
              <a:cs typeface="Arial"/>
              <a:sym typeface="Arial"/>
            </a:endParaRPr>
          </a:p>
          <a:p>
            <a:pPr indent="0" lvl="0" marL="0" rtl="0" algn="l">
              <a:lnSpc>
                <a:spcPct val="100000"/>
              </a:lnSpc>
              <a:spcBef>
                <a:spcPts val="0"/>
              </a:spcBef>
              <a:spcAft>
                <a:spcPts val="0"/>
              </a:spcAft>
              <a:buSzPts val="1400"/>
              <a:buNone/>
            </a:pPr>
            <a:r>
              <a:rPr b="1" i="0" lang="et-EE" u="sng" strike="noStrike">
                <a:solidFill>
                  <a:srgbClr val="374151"/>
                </a:solidFill>
                <a:latin typeface="Arial"/>
                <a:ea typeface="Arial"/>
                <a:cs typeface="Arial"/>
                <a:sym typeface="Arial"/>
              </a:rPr>
              <a:t>VASTUS</a:t>
            </a:r>
            <a:r>
              <a:rPr b="0" i="0" lang="et-EE" u="none" strike="noStrike">
                <a:solidFill>
                  <a:srgbClr val="374151"/>
                </a:solidFill>
                <a:latin typeface="Arial"/>
                <a:ea typeface="Arial"/>
                <a:cs typeface="Arial"/>
                <a:sym typeface="Arial"/>
              </a:rPr>
              <a:t>: Õige. Eri veebikeskkonnad ja veebitegevused võimaldavad omandada eri liiki digioskusi. Uusi asju saame õppida ka mängides või sotsiaalmeediat kasutades.</a:t>
            </a:r>
            <a:endParaRPr/>
          </a:p>
        </p:txBody>
      </p:sp>
      <p:sp>
        <p:nvSpPr>
          <p:cNvPr id="202" name="Google Shape;202;p13: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4:notes"/>
          <p:cNvSpPr/>
          <p:nvPr>
            <p:ph idx="2" type="sldImg"/>
          </p:nvPr>
        </p:nvSpPr>
        <p:spPr>
          <a:xfrm>
            <a:off x="1147763" y="536575"/>
            <a:ext cx="4562475" cy="25669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p14:notes"/>
          <p:cNvSpPr txBox="1"/>
          <p:nvPr>
            <p:ph idx="1" type="body"/>
          </p:nvPr>
        </p:nvSpPr>
        <p:spPr>
          <a:xfrm>
            <a:off x="152400" y="3421063"/>
            <a:ext cx="65532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t-EE" u="none" strike="noStrike">
                <a:solidFill>
                  <a:srgbClr val="000000"/>
                </a:solidFill>
                <a:latin typeface="Arial"/>
                <a:ea typeface="Arial"/>
                <a:cs typeface="Arial"/>
                <a:sym typeface="Arial"/>
              </a:rPr>
              <a:t>Esitage väide ja küsige õpilastelt, kas see on nende arvates õige või vale.</a:t>
            </a:r>
            <a:endParaRPr/>
          </a:p>
          <a:p>
            <a:pPr indent="0" lvl="0" marL="0" rtl="0" algn="l">
              <a:lnSpc>
                <a:spcPct val="100000"/>
              </a:lnSpc>
              <a:spcBef>
                <a:spcPts val="0"/>
              </a:spcBef>
              <a:spcAft>
                <a:spcPts val="0"/>
              </a:spcAft>
              <a:buSzPts val="1400"/>
              <a:buNone/>
            </a:pPr>
            <a:r>
              <a:t/>
            </a:r>
            <a:endParaRPr b="0" i="0" u="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400"/>
              <a:buNone/>
            </a:pPr>
            <a:r>
              <a:rPr b="0" i="1" lang="et-EE" u="none" strike="noStrike">
                <a:solidFill>
                  <a:srgbClr val="000000"/>
                </a:solidFill>
                <a:latin typeface="Arial"/>
                <a:ea typeface="Arial"/>
                <a:cs typeface="Arial"/>
                <a:sym typeface="Arial"/>
              </a:rPr>
              <a:t>MÄRKUS. „Digikeskkonna ohud“ viitavad potentsiaalselt kahjulikele internetis tekkivatele olukordadele, nagu küberkiusamine, seksuaalse alatooniga sõnumite saatmine, privaatsuse rikkumine jne.</a:t>
            </a:r>
            <a:endParaRPr/>
          </a:p>
          <a:p>
            <a:pPr indent="0" lvl="0" marL="0" rtl="0" algn="l">
              <a:lnSpc>
                <a:spcPct val="100000"/>
              </a:lnSpc>
              <a:spcBef>
                <a:spcPts val="0"/>
              </a:spcBef>
              <a:spcAft>
                <a:spcPts val="0"/>
              </a:spcAft>
              <a:buSzPts val="1400"/>
              <a:buNone/>
            </a:pPr>
            <a:r>
              <a:t/>
            </a:r>
            <a:endParaRPr b="0" i="0" u="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400"/>
              <a:buNone/>
            </a:pPr>
            <a:r>
              <a:rPr b="1" i="0" lang="et-EE" u="sng" strike="noStrike">
                <a:solidFill>
                  <a:srgbClr val="000000"/>
                </a:solidFill>
                <a:latin typeface="Arial"/>
                <a:ea typeface="Arial"/>
                <a:cs typeface="Arial"/>
                <a:sym typeface="Arial"/>
              </a:rPr>
              <a:t>VASTUS</a:t>
            </a:r>
            <a:r>
              <a:rPr b="0" i="0" lang="et-EE" u="none" strike="noStrike">
                <a:solidFill>
                  <a:srgbClr val="000000"/>
                </a:solidFill>
                <a:latin typeface="Arial"/>
                <a:ea typeface="Arial"/>
                <a:cs typeface="Arial"/>
                <a:sym typeface="Arial"/>
              </a:rPr>
              <a:t>: Jah, see on tõsi. Kui meil on paremad digioskused, on ka tõenäoline, et veedame internetis rohkem aega. Ja mida rohkem aega me internetis veedame, seda suurem on meie risk kokku puutuda millegi ebameeldivaga.</a:t>
            </a:r>
            <a:endParaRPr/>
          </a:p>
          <a:p>
            <a:pPr indent="0" lvl="0" marL="0" rtl="0" algn="l">
              <a:lnSpc>
                <a:spcPct val="100000"/>
              </a:lnSpc>
              <a:spcBef>
                <a:spcPts val="0"/>
              </a:spcBef>
              <a:spcAft>
                <a:spcPts val="0"/>
              </a:spcAft>
              <a:buSzPts val="1400"/>
              <a:buNone/>
            </a:pPr>
            <a:r>
              <a:t/>
            </a:r>
            <a:endParaRPr b="0" i="0" u="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400"/>
              <a:buNone/>
            </a:pPr>
            <a:r>
              <a:rPr b="0" i="0" lang="et-EE" u="none" strike="noStrike">
                <a:solidFill>
                  <a:srgbClr val="000000"/>
                </a:solidFill>
                <a:latin typeface="Arial"/>
                <a:ea typeface="Arial"/>
                <a:cs typeface="Arial"/>
                <a:sym typeface="Arial"/>
              </a:rPr>
              <a:t>See aga ei tähenda, et oma digioskusi ei tasu parandada. Vastupidi, mida paremad on meie digioskused, seda paremini oskame digikeskkonna ohtudega toime tulla. Digioskused toimivad kilbina, mis kaitseb meid kahjulike olukordade eest internetis.</a:t>
            </a:r>
            <a:endParaRPr/>
          </a:p>
        </p:txBody>
      </p:sp>
      <p:sp>
        <p:nvSpPr>
          <p:cNvPr id="211" name="Google Shape;211;p14: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15:notes"/>
          <p:cNvSpPr/>
          <p:nvPr>
            <p:ph idx="2" type="sldImg"/>
          </p:nvPr>
        </p:nvSpPr>
        <p:spPr>
          <a:xfrm>
            <a:off x="1147763" y="536575"/>
            <a:ext cx="4562475" cy="25669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9" name="Google Shape;219;p15:notes"/>
          <p:cNvSpPr txBox="1"/>
          <p:nvPr>
            <p:ph idx="1" type="body"/>
          </p:nvPr>
        </p:nvSpPr>
        <p:spPr>
          <a:xfrm>
            <a:off x="152400" y="3421063"/>
            <a:ext cx="65532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t-EE" u="none" strike="noStrike">
                <a:solidFill>
                  <a:srgbClr val="374151"/>
                </a:solidFill>
                <a:latin typeface="Arial"/>
                <a:ea typeface="Arial"/>
                <a:cs typeface="Arial"/>
                <a:sym typeface="Arial"/>
              </a:rPr>
              <a:t>Esitage väide ja küsige õpilastelt, kas see on nende arvates õige või vale.</a:t>
            </a:r>
            <a:endParaRPr/>
          </a:p>
          <a:p>
            <a:pPr indent="0" lvl="0" marL="0" rtl="0" algn="l">
              <a:lnSpc>
                <a:spcPct val="100000"/>
              </a:lnSpc>
              <a:spcBef>
                <a:spcPts val="0"/>
              </a:spcBef>
              <a:spcAft>
                <a:spcPts val="0"/>
              </a:spcAft>
              <a:buSzPts val="1400"/>
              <a:buNone/>
            </a:pPr>
            <a:r>
              <a:t/>
            </a:r>
            <a:endParaRPr b="0" i="0" u="none" strike="noStrike">
              <a:solidFill>
                <a:srgbClr val="374151"/>
              </a:solidFill>
              <a:latin typeface="Arial"/>
              <a:ea typeface="Arial"/>
              <a:cs typeface="Arial"/>
              <a:sym typeface="Arial"/>
            </a:endParaRPr>
          </a:p>
          <a:p>
            <a:pPr indent="0" lvl="0" marL="0" rtl="0" algn="l">
              <a:lnSpc>
                <a:spcPct val="100000"/>
              </a:lnSpc>
              <a:spcBef>
                <a:spcPts val="0"/>
              </a:spcBef>
              <a:spcAft>
                <a:spcPts val="0"/>
              </a:spcAft>
              <a:buSzPts val="1400"/>
              <a:buNone/>
            </a:pPr>
            <a:r>
              <a:rPr b="1" i="0" lang="et-EE" u="sng" strike="noStrike">
                <a:solidFill>
                  <a:srgbClr val="374151"/>
                </a:solidFill>
                <a:latin typeface="Arial"/>
                <a:ea typeface="Arial"/>
                <a:cs typeface="Arial"/>
                <a:sym typeface="Arial"/>
              </a:rPr>
              <a:t>VASTUS</a:t>
            </a:r>
            <a:r>
              <a:rPr b="0" i="0" lang="et-EE" u="none" strike="noStrike">
                <a:solidFill>
                  <a:srgbClr val="374151"/>
                </a:solidFill>
                <a:latin typeface="Arial"/>
                <a:ea typeface="Arial"/>
                <a:cs typeface="Arial"/>
                <a:sym typeface="Arial"/>
              </a:rPr>
              <a:t>: See ei ole tõsi. Kui vanemad kehtestavad digimeedia kasutamisele palju reegleid ja piiranguid, on noortel küll väiksem oht digikeskkonna ohtudega kokku puutuda, aga samas nad ka ei õpi end digiohtude eest kaitsma. Noorte internetikasutusele mõjub kasulikult hoopis see, kui vanemad nendega interneti kasutamisest põhjalikult räägivad ja neile praktilist nõu annavad.</a:t>
            </a:r>
            <a:endParaRPr/>
          </a:p>
        </p:txBody>
      </p:sp>
      <p:sp>
        <p:nvSpPr>
          <p:cNvPr id="220" name="Google Shape;220;p15: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16:notes"/>
          <p:cNvSpPr/>
          <p:nvPr>
            <p:ph idx="2" type="sldImg"/>
          </p:nvPr>
        </p:nvSpPr>
        <p:spPr>
          <a:xfrm>
            <a:off x="1147763" y="685800"/>
            <a:ext cx="4562475" cy="25669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Google Shape;228;p16:notes"/>
          <p:cNvSpPr txBox="1"/>
          <p:nvPr>
            <p:ph idx="1" type="body"/>
          </p:nvPr>
        </p:nvSpPr>
        <p:spPr>
          <a:xfrm>
            <a:off x="228600" y="3762376"/>
            <a:ext cx="64008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t-EE" u="none" strike="noStrike">
                <a:solidFill>
                  <a:srgbClr val="374151"/>
                </a:solidFill>
                <a:latin typeface="Arial"/>
                <a:ea typeface="Arial"/>
                <a:cs typeface="Arial"/>
                <a:sym typeface="Arial"/>
              </a:rPr>
              <a:t>Esitage väide ja küsige õpilastelt, kas see on nende arvates õige või vale.</a:t>
            </a:r>
            <a:endParaRPr/>
          </a:p>
          <a:p>
            <a:pPr indent="0" lvl="0" marL="0" rtl="0" algn="l">
              <a:lnSpc>
                <a:spcPct val="100000"/>
              </a:lnSpc>
              <a:spcBef>
                <a:spcPts val="0"/>
              </a:spcBef>
              <a:spcAft>
                <a:spcPts val="0"/>
              </a:spcAft>
              <a:buSzPts val="1400"/>
              <a:buNone/>
            </a:pPr>
            <a:r>
              <a:t/>
            </a:r>
            <a:endParaRPr b="0" i="0" u="none" strike="noStrike">
              <a:solidFill>
                <a:srgbClr val="374151"/>
              </a:solidFill>
              <a:latin typeface="Arial"/>
              <a:ea typeface="Arial"/>
              <a:cs typeface="Arial"/>
              <a:sym typeface="Arial"/>
            </a:endParaRPr>
          </a:p>
          <a:p>
            <a:pPr indent="0" lvl="0" marL="0" rtl="0" algn="l">
              <a:lnSpc>
                <a:spcPct val="100000"/>
              </a:lnSpc>
              <a:spcBef>
                <a:spcPts val="0"/>
              </a:spcBef>
              <a:spcAft>
                <a:spcPts val="0"/>
              </a:spcAft>
              <a:buSzPts val="1400"/>
              <a:buNone/>
            </a:pPr>
            <a:r>
              <a:rPr b="1" i="0" lang="et-EE" u="sng" strike="noStrike">
                <a:solidFill>
                  <a:srgbClr val="374151"/>
                </a:solidFill>
                <a:latin typeface="Arial"/>
                <a:ea typeface="Arial"/>
                <a:cs typeface="Arial"/>
                <a:sym typeface="Arial"/>
              </a:rPr>
              <a:t>VASTUS</a:t>
            </a:r>
            <a:r>
              <a:rPr b="0" i="0" lang="et-EE" u="none" strike="noStrike">
                <a:solidFill>
                  <a:srgbClr val="374151"/>
                </a:solidFill>
                <a:latin typeface="Arial"/>
                <a:ea typeface="Arial"/>
                <a:cs typeface="Arial"/>
                <a:sym typeface="Arial"/>
              </a:rPr>
              <a:t>: Vale. Heade digioskustega võivad silma paista nii poisid kui ka tüdrukud, aga poisid kipuvad oma digioskusi kõrgemalt hindama. Küsitlustes uuritakse noortelt sageli, kui osavad internetikasutajad nad on, aga nende tegelikke oskusi testitakse sealjuures harva. Kuna poisid hindavad oma digioskusi reeglina enesekindlamalt, näitavadki paljud uuringud, et poistel on paremad digioskused kui tüdrukutel. Uuringud, kus digioskusi ka praktiliselt testitakse, on aga näidanud, et poiste ja tüdrukute oskused on sama head.</a:t>
            </a:r>
            <a:endParaRPr/>
          </a:p>
        </p:txBody>
      </p:sp>
      <p:sp>
        <p:nvSpPr>
          <p:cNvPr id="229" name="Google Shape;229;p16: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17:notes"/>
          <p:cNvSpPr/>
          <p:nvPr>
            <p:ph idx="2" type="sldImg"/>
          </p:nvPr>
        </p:nvSpPr>
        <p:spPr>
          <a:xfrm>
            <a:off x="1143000" y="533400"/>
            <a:ext cx="4562475" cy="25669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17:notes"/>
          <p:cNvSpPr txBox="1"/>
          <p:nvPr>
            <p:ph idx="1" type="body"/>
          </p:nvPr>
        </p:nvSpPr>
        <p:spPr>
          <a:xfrm>
            <a:off x="152400" y="3786188"/>
            <a:ext cx="65532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1" lang="et-EE" u="none" strike="noStrike">
                <a:solidFill>
                  <a:srgbClr val="374151"/>
                </a:solidFill>
                <a:latin typeface="Arial"/>
                <a:ea typeface="Arial"/>
                <a:cs typeface="Arial"/>
                <a:sym typeface="Arial"/>
              </a:rPr>
              <a:t>VALIKULINE keerulisem variant – asendage teised viktoriiniküsimused (v.a slaid 16 soo kohta) selle slaidiga.</a:t>
            </a:r>
            <a:endParaRPr/>
          </a:p>
          <a:p>
            <a:pPr indent="0" lvl="0" marL="0" rtl="0" algn="l">
              <a:lnSpc>
                <a:spcPct val="100000"/>
              </a:lnSpc>
              <a:spcBef>
                <a:spcPts val="0"/>
              </a:spcBef>
              <a:spcAft>
                <a:spcPts val="0"/>
              </a:spcAft>
              <a:buSzPts val="1400"/>
              <a:buNone/>
            </a:pPr>
            <a:r>
              <a:t/>
            </a:r>
            <a:endParaRPr b="0" i="0" u="none" strike="noStrike">
              <a:solidFill>
                <a:srgbClr val="374151"/>
              </a:solidFill>
              <a:latin typeface="Arial"/>
              <a:ea typeface="Arial"/>
              <a:cs typeface="Arial"/>
              <a:sym typeface="Arial"/>
            </a:endParaRPr>
          </a:p>
          <a:p>
            <a:pPr indent="0" lvl="0" marL="0" rtl="0" algn="l">
              <a:lnSpc>
                <a:spcPct val="100000"/>
              </a:lnSpc>
              <a:spcBef>
                <a:spcPts val="0"/>
              </a:spcBef>
              <a:spcAft>
                <a:spcPts val="0"/>
              </a:spcAft>
              <a:buSzPts val="1400"/>
              <a:buNone/>
            </a:pPr>
            <a:r>
              <a:rPr b="0" i="0" lang="et-EE" u="none" strike="noStrike">
                <a:solidFill>
                  <a:srgbClr val="374151"/>
                </a:solidFill>
                <a:latin typeface="Arial"/>
                <a:ea typeface="Arial"/>
                <a:cs typeface="Arial"/>
                <a:sym typeface="Arial"/>
              </a:rPr>
              <a:t>Küsige õpilastelt, milline neist neljast väitest on nende arvates vale. Miks nad nii arvavad? Arutage iga väidet.</a:t>
            </a:r>
            <a:endParaRPr/>
          </a:p>
        </p:txBody>
      </p:sp>
      <p:sp>
        <p:nvSpPr>
          <p:cNvPr id="238" name="Google Shape;238;p17: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18:notes"/>
          <p:cNvSpPr/>
          <p:nvPr>
            <p:ph idx="2" type="sldImg"/>
          </p:nvPr>
        </p:nvSpPr>
        <p:spPr>
          <a:xfrm>
            <a:off x="1143000" y="533400"/>
            <a:ext cx="4562475" cy="25669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8" name="Google Shape;248;p18:notes"/>
          <p:cNvSpPr txBox="1"/>
          <p:nvPr>
            <p:ph idx="1" type="body"/>
          </p:nvPr>
        </p:nvSpPr>
        <p:spPr>
          <a:xfrm>
            <a:off x="152400" y="3786188"/>
            <a:ext cx="65532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1" i="0" lang="et-EE" u="sng" strike="noStrike">
                <a:solidFill>
                  <a:srgbClr val="374151"/>
                </a:solidFill>
                <a:latin typeface="Arial"/>
                <a:ea typeface="Arial"/>
                <a:cs typeface="Arial"/>
                <a:sym typeface="Arial"/>
              </a:rPr>
              <a:t>VASTUS</a:t>
            </a:r>
            <a:r>
              <a:rPr b="0" i="0" lang="et-EE" u="none" strike="noStrike">
                <a:solidFill>
                  <a:srgbClr val="374151"/>
                </a:solidFill>
                <a:latin typeface="Arial"/>
                <a:ea typeface="Arial"/>
                <a:cs typeface="Arial"/>
                <a:sym typeface="Arial"/>
              </a:rPr>
              <a:t>:</a:t>
            </a:r>
            <a:endParaRPr/>
          </a:p>
          <a:p>
            <a:pPr indent="-228600" lvl="0" marL="228600" rtl="0" algn="l">
              <a:lnSpc>
                <a:spcPct val="100000"/>
              </a:lnSpc>
              <a:spcBef>
                <a:spcPts val="0"/>
              </a:spcBef>
              <a:spcAft>
                <a:spcPts val="0"/>
              </a:spcAft>
              <a:buClr>
                <a:srgbClr val="374151"/>
              </a:buClr>
              <a:buSzPts val="1200"/>
              <a:buFont typeface="Calibri"/>
              <a:buAutoNum type="alphaUcPeriod"/>
            </a:pPr>
            <a:r>
              <a:rPr b="0" i="0" lang="et-EE" u="none" strike="noStrike">
                <a:solidFill>
                  <a:srgbClr val="374151"/>
                </a:solidFill>
                <a:latin typeface="Arial"/>
                <a:ea typeface="Arial"/>
                <a:cs typeface="Arial"/>
                <a:sym typeface="Arial"/>
              </a:rPr>
              <a:t>ÕIGE – sõbrad, klassikaaslased ja teised eakaaslased saavad aidata noortel oma digioskusi parandada. Näiteks lapsed, kes mängivad sõpradega videomänge, õpivad üksteiselt ja parandavad seeläbi oma digioskusi.</a:t>
            </a:r>
            <a:endParaRPr/>
          </a:p>
          <a:p>
            <a:pPr indent="-228600" lvl="0" marL="228600" rtl="0" algn="l">
              <a:lnSpc>
                <a:spcPct val="100000"/>
              </a:lnSpc>
              <a:spcBef>
                <a:spcPts val="0"/>
              </a:spcBef>
              <a:spcAft>
                <a:spcPts val="0"/>
              </a:spcAft>
              <a:buClr>
                <a:srgbClr val="374151"/>
              </a:buClr>
              <a:buSzPts val="1200"/>
              <a:buFont typeface="Calibri"/>
              <a:buAutoNum type="alphaUcPeriod"/>
            </a:pPr>
            <a:r>
              <a:rPr b="0" i="0" lang="et-EE" u="none" strike="noStrike">
                <a:solidFill>
                  <a:srgbClr val="374151"/>
                </a:solidFill>
                <a:latin typeface="Arial"/>
                <a:ea typeface="Arial"/>
                <a:cs typeface="Arial"/>
                <a:sym typeface="Arial"/>
              </a:rPr>
              <a:t>ÕIGE – eri veebikeskkonnad ja veebitegevused võimaldavad omandada eri liiki digioskusi. Uusi asju saame õppida ka mängides või sotsiaalmeediat kasutades.</a:t>
            </a:r>
            <a:endParaRPr/>
          </a:p>
          <a:p>
            <a:pPr indent="-228600" lvl="0" marL="228600" rtl="0" algn="l">
              <a:lnSpc>
                <a:spcPct val="100000"/>
              </a:lnSpc>
              <a:spcBef>
                <a:spcPts val="0"/>
              </a:spcBef>
              <a:spcAft>
                <a:spcPts val="0"/>
              </a:spcAft>
              <a:buClr>
                <a:srgbClr val="374151"/>
              </a:buClr>
              <a:buSzPts val="1200"/>
              <a:buFont typeface="Calibri"/>
              <a:buAutoNum type="alphaUcPeriod"/>
            </a:pPr>
            <a:r>
              <a:rPr b="0" i="0" lang="et-EE" u="none" strike="noStrike">
                <a:solidFill>
                  <a:srgbClr val="374151"/>
                </a:solidFill>
                <a:latin typeface="Arial"/>
                <a:ea typeface="Arial"/>
                <a:cs typeface="Arial"/>
                <a:sym typeface="Arial"/>
              </a:rPr>
              <a:t>ÕIGE – kui meil on paremad digioskused, on ka tõenäoline, et veedame internetis rohkem aega ja meil on suurem risk kokku puutuda millegi ebameeldivaga. See aga ei tähenda, et oma digioskusi ei tasu parandada. Vastupidi, mida paremad on meie digioskused, seda paremini oskame digikeskkonna ohtudega toime tulla. Digioskused toimivad kilbina, mis kaitseb meid kahjulike olukordade eest internetis.</a:t>
            </a:r>
            <a:endParaRPr/>
          </a:p>
          <a:p>
            <a:pPr indent="-228600" lvl="0" marL="228600" rtl="0" algn="l">
              <a:lnSpc>
                <a:spcPct val="100000"/>
              </a:lnSpc>
              <a:spcBef>
                <a:spcPts val="0"/>
              </a:spcBef>
              <a:spcAft>
                <a:spcPts val="0"/>
              </a:spcAft>
              <a:buClr>
                <a:srgbClr val="374151"/>
              </a:buClr>
              <a:buSzPts val="1200"/>
              <a:buFont typeface="Calibri"/>
              <a:buAutoNum type="alphaUcPeriod"/>
            </a:pPr>
            <a:r>
              <a:rPr b="0" i="0" lang="et-EE" u="none" strike="noStrike">
                <a:solidFill>
                  <a:srgbClr val="374151"/>
                </a:solidFill>
                <a:latin typeface="Arial"/>
                <a:ea typeface="Arial"/>
                <a:cs typeface="Arial"/>
                <a:sym typeface="Arial"/>
              </a:rPr>
              <a:t>VALE – kui vanemad kehtestavad digikanalite kasutamisele palju reegleid ja piiranguid, on noortel küll väiksem oht digikeskkonna ohtudega kokku puutuda, aga samas ei õpi nad end erinevate digiohtude eest kaitsma. Noorte internetikasutusele mõjub kasulikult hoopis see, kui vanemad nendega interneti kasutamisest põhjalikult räägivad ja neile praktilist nõu annavad.</a:t>
            </a:r>
            <a:endParaRPr/>
          </a:p>
        </p:txBody>
      </p:sp>
      <p:sp>
        <p:nvSpPr>
          <p:cNvPr id="249" name="Google Shape;249;p18: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19:notes"/>
          <p:cNvSpPr/>
          <p:nvPr>
            <p:ph idx="2" type="sldImg"/>
          </p:nvPr>
        </p:nvSpPr>
        <p:spPr>
          <a:xfrm>
            <a:off x="1149350" y="989013"/>
            <a:ext cx="4559300" cy="25654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9" name="Google Shape;259;p19:notes"/>
          <p:cNvSpPr txBox="1"/>
          <p:nvPr>
            <p:ph idx="1" type="body"/>
          </p:nvPr>
        </p:nvSpPr>
        <p:spPr>
          <a:xfrm>
            <a:off x="152400" y="4267200"/>
            <a:ext cx="6553200" cy="308133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74151"/>
              </a:buClr>
              <a:buSzPts val="1200"/>
              <a:buFont typeface="Arial"/>
              <a:buNone/>
            </a:pPr>
            <a:r>
              <a:rPr b="0" i="0" lang="et-EE" u="none" strike="noStrike">
                <a:solidFill>
                  <a:srgbClr val="374151"/>
                </a:solidFill>
                <a:latin typeface="Arial"/>
                <a:ea typeface="Arial"/>
                <a:cs typeface="Arial"/>
                <a:sym typeface="Arial"/>
              </a:rPr>
              <a:t>Rääkige rühmale, et teadlased on uurinud ka seda, kuidas mõõta noorte digioskusi.</a:t>
            </a:r>
            <a:endParaRPr/>
          </a:p>
        </p:txBody>
      </p:sp>
      <p:sp>
        <p:nvSpPr>
          <p:cNvPr id="260" name="Google Shape;260;p19: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2:notes"/>
          <p:cNvSpPr/>
          <p:nvPr>
            <p:ph idx="2" type="sldImg"/>
          </p:nvPr>
        </p:nvSpPr>
        <p:spPr>
          <a:xfrm>
            <a:off x="1147763" y="533400"/>
            <a:ext cx="4562475" cy="25669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 name="Google Shape;99;p2:notes"/>
          <p:cNvSpPr txBox="1"/>
          <p:nvPr>
            <p:ph idx="1" type="body"/>
          </p:nvPr>
        </p:nvSpPr>
        <p:spPr>
          <a:xfrm>
            <a:off x="152400" y="3591719"/>
            <a:ext cx="64770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t-EE" sz="1200" u="none" strike="noStrike">
                <a:solidFill>
                  <a:srgbClr val="374151"/>
                </a:solidFill>
                <a:latin typeface="Arial"/>
                <a:ea typeface="Arial"/>
                <a:cs typeface="Arial"/>
                <a:sym typeface="Arial"/>
              </a:rPr>
              <a:t>Paluge noortel võtta hetk aega, et oma digioskuste üle mõtiskleda. Selgitage, et kasutate selle harjutuse jaoks </a:t>
            </a:r>
            <a:r>
              <a:rPr b="1" i="0" lang="et-EE" sz="1200" u="none" strike="noStrike">
                <a:solidFill>
                  <a:srgbClr val="374151"/>
                </a:solidFill>
                <a:latin typeface="Arial"/>
                <a:ea typeface="Arial"/>
                <a:cs typeface="Arial"/>
                <a:sym typeface="Arial"/>
              </a:rPr>
              <a:t>digimere</a:t>
            </a:r>
            <a:r>
              <a:rPr b="0" i="0" lang="et-EE" sz="1200" u="none" strike="noStrike">
                <a:solidFill>
                  <a:srgbClr val="374151"/>
                </a:solidFill>
                <a:latin typeface="Arial"/>
                <a:ea typeface="Arial"/>
                <a:cs typeface="Arial"/>
                <a:sym typeface="Arial"/>
              </a:rPr>
              <a:t> metafoori. </a:t>
            </a:r>
            <a:r>
              <a:rPr b="0" i="0" lang="et-EE" sz="1200" u="sng" strike="noStrike">
                <a:solidFill>
                  <a:srgbClr val="374151"/>
                </a:solidFill>
                <a:latin typeface="Arial"/>
                <a:ea typeface="Arial"/>
                <a:cs typeface="Arial"/>
                <a:sym typeface="Arial"/>
              </a:rPr>
              <a:t>Digimere pildil näeme kolme purjekat:</a:t>
            </a:r>
            <a:endParaRPr/>
          </a:p>
          <a:p>
            <a:pPr indent="-228600" lvl="0" marL="228600" rtl="0" algn="l">
              <a:lnSpc>
                <a:spcPct val="100000"/>
              </a:lnSpc>
              <a:spcBef>
                <a:spcPts val="0"/>
              </a:spcBef>
              <a:spcAft>
                <a:spcPts val="0"/>
              </a:spcAft>
              <a:buClr>
                <a:srgbClr val="374151"/>
              </a:buClr>
              <a:buSzPts val="1200"/>
              <a:buFont typeface="Calibri"/>
              <a:buAutoNum type="arabicPeriod"/>
            </a:pPr>
            <a:r>
              <a:rPr b="1" i="0" lang="et-EE" sz="1200" u="none" strike="noStrike">
                <a:solidFill>
                  <a:srgbClr val="374151"/>
                </a:solidFill>
                <a:latin typeface="Arial"/>
                <a:ea typeface="Arial"/>
                <a:cs typeface="Arial"/>
                <a:sym typeface="Arial"/>
              </a:rPr>
              <a:t>Väike oranž purjekas kalda lähedal</a:t>
            </a:r>
            <a:r>
              <a:rPr b="0" i="0" lang="et-EE" sz="1200" u="none" strike="noStrike">
                <a:solidFill>
                  <a:srgbClr val="374151"/>
                </a:solidFill>
                <a:latin typeface="Arial"/>
                <a:ea typeface="Arial"/>
                <a:cs typeface="Arial"/>
                <a:sym typeface="Arial"/>
              </a:rPr>
              <a:t> tähistab baastasemel digioskustega noort, kes alles astub esimesi samme digitaalses maailmas. Noored, kes paigutavad oma digioskused sellesse paati, saavad hakkama lihtsate digitoimingutega, kuid võivad vajada uute tehniliste võimaluste avastamiseks abi või rohkem aega.</a:t>
            </a:r>
            <a:endParaRPr/>
          </a:p>
          <a:p>
            <a:pPr indent="-228600" lvl="0" marL="228600" rtl="0" algn="l">
              <a:lnSpc>
                <a:spcPct val="100000"/>
              </a:lnSpc>
              <a:spcBef>
                <a:spcPts val="0"/>
              </a:spcBef>
              <a:spcAft>
                <a:spcPts val="0"/>
              </a:spcAft>
              <a:buClr>
                <a:srgbClr val="374151"/>
              </a:buClr>
              <a:buSzPts val="1200"/>
              <a:buFont typeface="Calibri"/>
              <a:buAutoNum type="arabicPeriod"/>
            </a:pPr>
            <a:r>
              <a:rPr b="1" i="0" lang="et-EE" sz="1200" u="none" strike="noStrike">
                <a:solidFill>
                  <a:srgbClr val="374151"/>
                </a:solidFill>
                <a:latin typeface="Arial"/>
                <a:ea typeface="Arial"/>
                <a:cs typeface="Arial"/>
                <a:sym typeface="Arial"/>
              </a:rPr>
              <a:t>Keskmise suurusega sinine purjekas kaldast veidi kaugemal avavees </a:t>
            </a:r>
            <a:r>
              <a:rPr b="0" i="0" lang="et-EE" sz="1200" u="none" strike="noStrike">
                <a:solidFill>
                  <a:srgbClr val="374151"/>
                </a:solidFill>
                <a:latin typeface="Arial"/>
                <a:ea typeface="Arial"/>
                <a:cs typeface="Arial"/>
                <a:sym typeface="Arial"/>
              </a:rPr>
              <a:t>tähistab keskmiste digioskustega noort, kes saab mugavalt hakkama enamiku digit</a:t>
            </a:r>
            <a:r>
              <a:rPr lang="et-EE">
                <a:solidFill>
                  <a:srgbClr val="374151"/>
                </a:solidFill>
                <a:latin typeface="Arial"/>
                <a:ea typeface="Arial"/>
                <a:cs typeface="Arial"/>
                <a:sym typeface="Arial"/>
              </a:rPr>
              <a:t>aalsete</a:t>
            </a:r>
            <a:r>
              <a:rPr b="0" i="0" lang="et-EE" sz="1200" u="none" strike="noStrike">
                <a:solidFill>
                  <a:srgbClr val="374151"/>
                </a:solidFill>
                <a:latin typeface="Arial"/>
                <a:ea typeface="Arial"/>
                <a:cs typeface="Arial"/>
                <a:sym typeface="Arial"/>
              </a:rPr>
              <a:t> võimaluste ja toimingutega, kuid kellele teatud asjad võivad valmistada raskusi või kellel on digioskuste vallas veel arenguruumi.</a:t>
            </a:r>
            <a:endParaRPr/>
          </a:p>
          <a:p>
            <a:pPr indent="-228600" lvl="0" marL="228600" rtl="0" algn="l">
              <a:lnSpc>
                <a:spcPct val="100000"/>
              </a:lnSpc>
              <a:spcBef>
                <a:spcPts val="0"/>
              </a:spcBef>
              <a:spcAft>
                <a:spcPts val="0"/>
              </a:spcAft>
              <a:buClr>
                <a:srgbClr val="374151"/>
              </a:buClr>
              <a:buSzPts val="1200"/>
              <a:buFont typeface="Calibri"/>
              <a:buAutoNum type="arabicPeriod"/>
            </a:pPr>
            <a:r>
              <a:rPr b="1" i="0" lang="et-EE" sz="1200" u="none" strike="noStrike">
                <a:solidFill>
                  <a:srgbClr val="374151"/>
                </a:solidFill>
                <a:latin typeface="Arial"/>
                <a:ea typeface="Arial"/>
                <a:cs typeface="Arial"/>
                <a:sym typeface="Arial"/>
              </a:rPr>
              <a:t>Suur roheline purjekas kõrgete lainete keskel </a:t>
            </a:r>
            <a:r>
              <a:rPr b="0" i="0" lang="et-EE" sz="1200" u="none" strike="noStrike">
                <a:solidFill>
                  <a:srgbClr val="374151"/>
                </a:solidFill>
                <a:latin typeface="Arial"/>
                <a:ea typeface="Arial"/>
                <a:cs typeface="Arial"/>
                <a:sym typeface="Arial"/>
              </a:rPr>
              <a:t>tähistab edasijõudnud digioskustega noort, kes on kogenud ja enesekindel digitehn</a:t>
            </a:r>
            <a:r>
              <a:rPr lang="et-EE">
                <a:solidFill>
                  <a:srgbClr val="374151"/>
                </a:solidFill>
                <a:latin typeface="Arial"/>
                <a:ea typeface="Arial"/>
                <a:cs typeface="Arial"/>
                <a:sym typeface="Arial"/>
              </a:rPr>
              <a:t>oloogia</a:t>
            </a:r>
            <a:r>
              <a:rPr b="0" i="0" lang="et-EE" sz="1200" u="none" strike="noStrike">
                <a:solidFill>
                  <a:srgbClr val="374151"/>
                </a:solidFill>
                <a:latin typeface="Arial"/>
                <a:ea typeface="Arial"/>
                <a:cs typeface="Arial"/>
                <a:sym typeface="Arial"/>
              </a:rPr>
              <a:t> kasutaja ning saab hakkama ka keerukate digitaalsete toimingutega.</a:t>
            </a:r>
            <a:endParaRPr/>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lang="et-EE" sz="1200"/>
              <a:t>	</a:t>
            </a:r>
            <a:r>
              <a:rPr b="0" i="1" lang="et-EE" sz="1200" u="none" strike="noStrike">
                <a:solidFill>
                  <a:srgbClr val="374151"/>
                </a:solidFill>
                <a:latin typeface="Arial"/>
                <a:ea typeface="Arial"/>
                <a:cs typeface="Arial"/>
                <a:sym typeface="Arial"/>
              </a:rPr>
              <a:t>MÄRKUS. Soovi korral kasutage veebipõhist küsitlusplatvormi, et noored saaksid oma purjeka valida anonüümselt.</a:t>
            </a:r>
            <a:endParaRPr i="1" sz="1200"/>
          </a:p>
          <a:p>
            <a:pPr indent="0" lvl="0" marL="0" rtl="0" algn="l">
              <a:lnSpc>
                <a:spcPct val="100000"/>
              </a:lnSpc>
              <a:spcBef>
                <a:spcPts val="0"/>
              </a:spcBef>
              <a:spcAft>
                <a:spcPts val="0"/>
              </a:spcAft>
              <a:buSzPts val="1400"/>
              <a:buNone/>
            </a:pPr>
            <a:r>
              <a:t/>
            </a:r>
            <a:endParaRPr sz="1200" u="none"/>
          </a:p>
          <a:p>
            <a:pPr indent="0" lvl="0" marL="0" rtl="0" algn="l">
              <a:lnSpc>
                <a:spcPct val="100000"/>
              </a:lnSpc>
              <a:spcBef>
                <a:spcPts val="0"/>
              </a:spcBef>
              <a:spcAft>
                <a:spcPts val="0"/>
              </a:spcAft>
              <a:buSzPts val="1400"/>
              <a:buNone/>
            </a:pPr>
            <a:r>
              <a:rPr b="0" i="0" lang="et-EE" sz="1200" u="none" strike="noStrike">
                <a:solidFill>
                  <a:srgbClr val="374151"/>
                </a:solidFill>
                <a:latin typeface="Arial"/>
                <a:ea typeface="Arial"/>
                <a:cs typeface="Arial"/>
                <a:sym typeface="Arial"/>
              </a:rPr>
              <a:t>Julgustage rühma mõtisklema enesehindamise harjutuse põhjal järgmiste punktide üle (mida arutatakse tunnis hiljem). </a:t>
            </a:r>
            <a:endParaRPr/>
          </a:p>
          <a:p>
            <a:pPr indent="0" lvl="0" marL="0" rtl="0" algn="l">
              <a:lnSpc>
                <a:spcPct val="100000"/>
              </a:lnSpc>
              <a:spcBef>
                <a:spcPts val="0"/>
              </a:spcBef>
              <a:spcAft>
                <a:spcPts val="0"/>
              </a:spcAft>
              <a:buSzPts val="1400"/>
              <a:buNone/>
            </a:pPr>
            <a:r>
              <a:rPr b="0" i="0" lang="et-EE" sz="1200" u="sng" strike="noStrike">
                <a:solidFill>
                  <a:srgbClr val="374151"/>
                </a:solidFill>
                <a:latin typeface="Arial"/>
                <a:ea typeface="Arial"/>
                <a:cs typeface="Arial"/>
                <a:sym typeface="Arial"/>
              </a:rPr>
              <a:t>Esitage noortele järgmised küsimused:</a:t>
            </a:r>
            <a:r>
              <a:rPr lang="et-EE" sz="1200" u="sng"/>
              <a:t> </a:t>
            </a:r>
            <a:endParaRPr/>
          </a:p>
          <a:p>
            <a:pPr indent="-228600" lvl="0" marL="228600" rtl="0" algn="l">
              <a:lnSpc>
                <a:spcPct val="100000"/>
              </a:lnSpc>
              <a:spcBef>
                <a:spcPts val="0"/>
              </a:spcBef>
              <a:spcAft>
                <a:spcPts val="0"/>
              </a:spcAft>
              <a:buClr>
                <a:srgbClr val="374151"/>
              </a:buClr>
              <a:buSzPts val="1200"/>
              <a:buFont typeface="Calibri"/>
              <a:buAutoNum type="arabicPeriod"/>
            </a:pPr>
            <a:r>
              <a:rPr b="0" i="0" lang="et-EE" sz="1200" u="none" strike="noStrike">
                <a:solidFill>
                  <a:srgbClr val="374151"/>
                </a:solidFill>
                <a:latin typeface="Arial"/>
                <a:ea typeface="Arial"/>
                <a:cs typeface="Arial"/>
                <a:sym typeface="Arial"/>
              </a:rPr>
              <a:t>Definitsioon. Mis on digioskused? Mis liiki digioskusi saab eristada?</a:t>
            </a:r>
            <a:endParaRPr/>
          </a:p>
          <a:p>
            <a:pPr indent="-228600" lvl="0" marL="228600" rtl="0" algn="l">
              <a:lnSpc>
                <a:spcPct val="100000"/>
              </a:lnSpc>
              <a:spcBef>
                <a:spcPts val="0"/>
              </a:spcBef>
              <a:spcAft>
                <a:spcPts val="0"/>
              </a:spcAft>
              <a:buClr>
                <a:srgbClr val="374151"/>
              </a:buClr>
              <a:buSzPts val="1200"/>
              <a:buFont typeface="Calibri"/>
              <a:buAutoNum type="arabicPeriod"/>
            </a:pPr>
            <a:r>
              <a:rPr b="0" i="0" lang="et-EE" sz="1200" u="none" strike="noStrike">
                <a:solidFill>
                  <a:srgbClr val="374151"/>
                </a:solidFill>
                <a:latin typeface="Arial"/>
                <a:ea typeface="Arial"/>
                <a:cs typeface="Arial"/>
                <a:sym typeface="Arial"/>
              </a:rPr>
              <a:t>Olulisus. Miks on digioskused olulised või vajalikud? Näiteks nendes valdkondades:</a:t>
            </a:r>
            <a:endParaRPr/>
          </a:p>
          <a:p>
            <a:pPr indent="-285750" lvl="1" marL="742950" rtl="0" algn="l">
              <a:lnSpc>
                <a:spcPct val="100000"/>
              </a:lnSpc>
              <a:spcBef>
                <a:spcPts val="0"/>
              </a:spcBef>
              <a:spcAft>
                <a:spcPts val="0"/>
              </a:spcAft>
              <a:buClr>
                <a:srgbClr val="374151"/>
              </a:buClr>
              <a:buSzPts val="1200"/>
              <a:buFont typeface="Arial"/>
              <a:buChar char="•"/>
            </a:pPr>
            <a:r>
              <a:rPr b="0" i="0" lang="et-EE" sz="1200" u="none" strike="noStrike">
                <a:solidFill>
                  <a:srgbClr val="374151"/>
                </a:solidFill>
                <a:latin typeface="Arial"/>
                <a:ea typeface="Arial"/>
                <a:cs typeface="Arial"/>
                <a:sym typeface="Arial"/>
              </a:rPr>
              <a:t>igapäevased tegevused ja toimingud</a:t>
            </a:r>
            <a:endParaRPr/>
          </a:p>
          <a:p>
            <a:pPr indent="-285750" lvl="1" marL="742950" rtl="0" algn="l">
              <a:lnSpc>
                <a:spcPct val="100000"/>
              </a:lnSpc>
              <a:spcBef>
                <a:spcPts val="0"/>
              </a:spcBef>
              <a:spcAft>
                <a:spcPts val="0"/>
              </a:spcAft>
              <a:buClr>
                <a:srgbClr val="374151"/>
              </a:buClr>
              <a:buSzPts val="1200"/>
              <a:buFont typeface="Arial"/>
              <a:buChar char="•"/>
            </a:pPr>
            <a:r>
              <a:rPr b="0" i="0" lang="et-EE" sz="1200" u="none" strike="noStrike">
                <a:solidFill>
                  <a:srgbClr val="374151"/>
                </a:solidFill>
                <a:latin typeface="Arial"/>
                <a:ea typeface="Arial"/>
                <a:cs typeface="Arial"/>
                <a:sym typeface="Arial"/>
              </a:rPr>
              <a:t>kool ja töö</a:t>
            </a:r>
            <a:endParaRPr/>
          </a:p>
          <a:p>
            <a:pPr indent="-285750" lvl="1" marL="742950" rtl="0" algn="l">
              <a:lnSpc>
                <a:spcPct val="100000"/>
              </a:lnSpc>
              <a:spcBef>
                <a:spcPts val="0"/>
              </a:spcBef>
              <a:spcAft>
                <a:spcPts val="0"/>
              </a:spcAft>
              <a:buClr>
                <a:srgbClr val="374151"/>
              </a:buClr>
              <a:buSzPts val="1200"/>
              <a:buFont typeface="Arial"/>
              <a:buChar char="•"/>
            </a:pPr>
            <a:r>
              <a:rPr b="0" i="0" lang="et-EE" sz="1200" u="none" strike="noStrike">
                <a:solidFill>
                  <a:srgbClr val="374151"/>
                </a:solidFill>
                <a:latin typeface="Arial"/>
                <a:ea typeface="Arial"/>
                <a:cs typeface="Arial"/>
                <a:sym typeface="Arial"/>
              </a:rPr>
              <a:t>suhtlemine ja poliitikas osalemine</a:t>
            </a:r>
            <a:endParaRPr/>
          </a:p>
          <a:p>
            <a:pPr indent="-285750" lvl="1" marL="742950" rtl="0" algn="l">
              <a:lnSpc>
                <a:spcPct val="100000"/>
              </a:lnSpc>
              <a:spcBef>
                <a:spcPts val="0"/>
              </a:spcBef>
              <a:spcAft>
                <a:spcPts val="0"/>
              </a:spcAft>
              <a:buClr>
                <a:srgbClr val="374151"/>
              </a:buClr>
              <a:buSzPts val="1200"/>
              <a:buFont typeface="Arial"/>
              <a:buChar char="•"/>
            </a:pPr>
            <a:r>
              <a:rPr b="0" i="0" lang="et-EE" sz="1200" u="none" strike="noStrike">
                <a:solidFill>
                  <a:srgbClr val="374151"/>
                </a:solidFill>
                <a:latin typeface="Arial"/>
                <a:ea typeface="Arial"/>
                <a:cs typeface="Arial"/>
                <a:sym typeface="Arial"/>
              </a:rPr>
              <a:t>kaitse võimaliku veebipõhise riskikäitumise eest (nagu küberkiusamine, seksuaalse alatooniga sõnumite saatmine, libauudised, privaatsuse ri</a:t>
            </a:r>
            <a:r>
              <a:rPr lang="et-EE">
                <a:solidFill>
                  <a:srgbClr val="374151"/>
                </a:solidFill>
                <a:latin typeface="Arial"/>
                <a:ea typeface="Arial"/>
                <a:cs typeface="Arial"/>
                <a:sym typeface="Arial"/>
              </a:rPr>
              <a:t>kkumin</a:t>
            </a:r>
            <a:r>
              <a:rPr b="0" i="0" lang="et-EE" sz="1200" u="none" strike="noStrike">
                <a:solidFill>
                  <a:srgbClr val="374151"/>
                </a:solidFill>
                <a:latin typeface="Arial"/>
                <a:ea typeface="Arial"/>
                <a:cs typeface="Arial"/>
                <a:sym typeface="Arial"/>
              </a:rPr>
              <a:t>e jne)</a:t>
            </a:r>
            <a:endParaRPr/>
          </a:p>
          <a:p>
            <a:pPr indent="-285750" lvl="1" marL="742950" rtl="0" algn="l">
              <a:lnSpc>
                <a:spcPct val="100000"/>
              </a:lnSpc>
              <a:spcBef>
                <a:spcPts val="0"/>
              </a:spcBef>
              <a:spcAft>
                <a:spcPts val="0"/>
              </a:spcAft>
              <a:buClr>
                <a:srgbClr val="374151"/>
              </a:buClr>
              <a:buSzPts val="1200"/>
              <a:buFont typeface="Arial"/>
              <a:buChar char="•"/>
            </a:pPr>
            <a:r>
              <a:rPr b="0" i="0" lang="et-EE" sz="1200" u="none" strike="noStrike">
                <a:solidFill>
                  <a:srgbClr val="374151"/>
                </a:solidFill>
                <a:latin typeface="Arial"/>
                <a:ea typeface="Arial"/>
                <a:cs typeface="Arial"/>
                <a:sym typeface="Arial"/>
              </a:rPr>
              <a:t>väheste digioskustega inimeste piiratud võimalused isiklikult või tööalaselt areneda ning aktiivselt ühiskonnaelus osaleda</a:t>
            </a:r>
            <a:endParaRPr/>
          </a:p>
          <a:p>
            <a:pPr indent="-285750" lvl="0" marL="285750" rtl="0" algn="l">
              <a:lnSpc>
                <a:spcPct val="100000"/>
              </a:lnSpc>
              <a:spcBef>
                <a:spcPts val="0"/>
              </a:spcBef>
              <a:spcAft>
                <a:spcPts val="0"/>
              </a:spcAft>
              <a:buClr>
                <a:srgbClr val="000000"/>
              </a:buClr>
              <a:buSzPts val="1200"/>
              <a:buFont typeface="Calibri"/>
              <a:buAutoNum type="arabicPeriod"/>
            </a:pPr>
            <a:r>
              <a:rPr b="0" i="0" lang="et-EE" sz="1200" u="none" strike="noStrike">
                <a:solidFill>
                  <a:srgbClr val="000000"/>
                </a:solidFill>
                <a:latin typeface="Arial"/>
                <a:ea typeface="Arial"/>
                <a:cs typeface="Arial"/>
                <a:sym typeface="Arial"/>
              </a:rPr>
              <a:t>Mõõtmine. Mille põhjal noored oma digioskuste taset hindasid? Milliseid kriteeriume nad kasutasid? Kuidas nad oma digioskusi mõõdavad?</a:t>
            </a:r>
            <a:endParaRPr/>
          </a:p>
          <a:p>
            <a:pPr indent="0" lvl="0" marL="0" rtl="0" algn="l">
              <a:lnSpc>
                <a:spcPct val="100000"/>
              </a:lnSpc>
              <a:spcBef>
                <a:spcPts val="0"/>
              </a:spcBef>
              <a:spcAft>
                <a:spcPts val="0"/>
              </a:spcAft>
              <a:buSzPts val="1400"/>
              <a:buNone/>
            </a:pPr>
            <a:r>
              <a:t/>
            </a:r>
            <a:endParaRPr sz="1200"/>
          </a:p>
        </p:txBody>
      </p:sp>
      <p:sp>
        <p:nvSpPr>
          <p:cNvPr id="100" name="Google Shape;100;p2: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20:notes"/>
          <p:cNvSpPr/>
          <p:nvPr>
            <p:ph idx="2" type="sldImg"/>
          </p:nvPr>
        </p:nvSpPr>
        <p:spPr>
          <a:xfrm>
            <a:off x="1147763" y="892175"/>
            <a:ext cx="4562475" cy="25669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7" name="Google Shape;267;p20:notes"/>
          <p:cNvSpPr txBox="1"/>
          <p:nvPr>
            <p:ph idx="1" type="body"/>
          </p:nvPr>
        </p:nvSpPr>
        <p:spPr>
          <a:xfrm>
            <a:off x="152400" y="3886200"/>
            <a:ext cx="65532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t-EE" u="none" strike="noStrike">
                <a:solidFill>
                  <a:srgbClr val="000000"/>
                </a:solidFill>
                <a:latin typeface="Arial"/>
                <a:ea typeface="Arial"/>
                <a:cs typeface="Arial"/>
                <a:sym typeface="Arial"/>
              </a:rPr>
              <a:t>Öelge rühmale, et teete hakatuseks väikese harjutuse. Küsige neilt kiiresti, milliseid mõõtevahendeid kasutame aja (kell või stopper), palaviku (kraadiklaas) ja pulsi mõõtmiseks (nt asetades sõrme randmele/kaelale või kasutades pulsikella). Seejärel küsige neilt, kuidas nad mõõdaksid oma digioskusi. Vastused on tõenäoliselt erinevad.</a:t>
            </a:r>
            <a:endParaRPr/>
          </a:p>
          <a:p>
            <a:pPr indent="0" lvl="0" marL="0" rtl="0" algn="l">
              <a:lnSpc>
                <a:spcPct val="100000"/>
              </a:lnSpc>
              <a:spcBef>
                <a:spcPts val="0"/>
              </a:spcBef>
              <a:spcAft>
                <a:spcPts val="0"/>
              </a:spcAft>
              <a:buSzPts val="1400"/>
              <a:buNone/>
            </a:pPr>
            <a:r>
              <a:t/>
            </a:r>
            <a:endParaRPr b="0" i="0" u="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400"/>
              <a:buNone/>
            </a:pPr>
            <a:r>
              <a:rPr b="0" i="0" lang="et-EE" u="none" strike="noStrike">
                <a:solidFill>
                  <a:srgbClr val="000000"/>
                </a:solidFill>
                <a:latin typeface="Arial"/>
                <a:ea typeface="Arial"/>
                <a:cs typeface="Arial"/>
                <a:sym typeface="Arial"/>
              </a:rPr>
              <a:t>Selgitage, et ySKILLS</a:t>
            </a:r>
            <a:r>
              <a:rPr lang="et-EE">
                <a:solidFill>
                  <a:srgbClr val="000000"/>
                </a:solidFill>
                <a:latin typeface="Arial"/>
                <a:ea typeface="Arial"/>
                <a:cs typeface="Arial"/>
                <a:sym typeface="Arial"/>
              </a:rPr>
              <a:t>’</a:t>
            </a:r>
            <a:r>
              <a:rPr b="0" i="0" lang="et-EE" u="none" strike="noStrike">
                <a:solidFill>
                  <a:srgbClr val="000000"/>
                </a:solidFill>
                <a:latin typeface="Arial"/>
                <a:ea typeface="Arial"/>
                <a:cs typeface="Arial"/>
                <a:sym typeface="Arial"/>
              </a:rPr>
              <a:t>i teadlased murdsid pead sama küsimuse kallal. Ka nemad märkasid, et eri teadlased mõõdavad digioskusi eri moel. Seetõttu töötasid nad välja oma mõõtmisvahendi, mis võimaldab hinnata noortel nelja liiki digioskusi. Hindamiseks kasutatakse nii teadmistepõhiseid küsimusi (nt „Kas oskad inkognito režiimis surfata?“) kui ka praktilisi ülesandeid. </a:t>
            </a:r>
            <a:endParaRPr/>
          </a:p>
          <a:p>
            <a:pPr indent="0" lvl="0" marL="0" rtl="0" algn="l">
              <a:lnSpc>
                <a:spcPct val="100000"/>
              </a:lnSpc>
              <a:spcBef>
                <a:spcPts val="0"/>
              </a:spcBef>
              <a:spcAft>
                <a:spcPts val="0"/>
              </a:spcAft>
              <a:buSzPts val="1400"/>
              <a:buNone/>
            </a:pPr>
            <a:r>
              <a:t/>
            </a:r>
            <a:endParaRPr b="0" i="0" u="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t-EE" sz="1200" u="none" strike="noStrike">
                <a:solidFill>
                  <a:srgbClr val="000000"/>
                </a:solidFill>
                <a:latin typeface="Arial"/>
                <a:ea typeface="Arial"/>
                <a:cs typeface="Arial"/>
                <a:sym typeface="Arial"/>
              </a:rPr>
              <a:t> Teadmistepõhine küsimus on näiteks see, </a:t>
            </a:r>
            <a:r>
              <a:rPr lang="et-EE" sz="1200">
                <a:latin typeface="Arimo"/>
                <a:ea typeface="Arimo"/>
                <a:cs typeface="Arimo"/>
                <a:sym typeface="Arimo"/>
              </a:rPr>
              <a:t>kuidas lülitada mobiilseadmes välja asukoha jälgimine. </a:t>
            </a:r>
            <a:endParaRPr b="0" i="0" sz="1200" u="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400"/>
              <a:buNone/>
            </a:pPr>
            <a:r>
              <a:rPr b="0" i="0" lang="et-EE" u="none" strike="noStrike">
                <a:solidFill>
                  <a:srgbClr val="000000"/>
                </a:solidFill>
                <a:latin typeface="Arial"/>
                <a:ea typeface="Arial"/>
                <a:cs typeface="Arial"/>
                <a:sym typeface="Arial"/>
              </a:rPr>
              <a:t>Öelge õpilastele, et teete nüüd koos ühe praktilise ülesande.</a:t>
            </a:r>
            <a:endParaRPr/>
          </a:p>
          <a:p>
            <a:pPr indent="0" lvl="0" marL="0" rtl="0" algn="l">
              <a:lnSpc>
                <a:spcPct val="100000"/>
              </a:lnSpc>
              <a:spcBef>
                <a:spcPts val="0"/>
              </a:spcBef>
              <a:spcAft>
                <a:spcPts val="0"/>
              </a:spcAft>
              <a:buSzPts val="1400"/>
              <a:buNone/>
            </a:pPr>
            <a:r>
              <a:t/>
            </a:r>
            <a:endParaRPr b="0" i="0" u="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400"/>
              <a:buNone/>
            </a:pPr>
            <a:r>
              <a:rPr b="0" i="1" lang="et-EE" u="none" strike="noStrike">
                <a:solidFill>
                  <a:srgbClr val="000000"/>
                </a:solidFill>
                <a:latin typeface="Arial"/>
                <a:ea typeface="Arial"/>
                <a:cs typeface="Arial"/>
                <a:sym typeface="Arial"/>
              </a:rPr>
              <a:t>MÄRKUS. Praktilisel ülesandel on kaks versiooni. Soovi korral võite teha ainult ühe neist. </a:t>
            </a:r>
            <a:endParaRPr/>
          </a:p>
          <a:p>
            <a:pPr indent="-171450" lvl="0" marL="171450" rtl="0" algn="l">
              <a:lnSpc>
                <a:spcPct val="100000"/>
              </a:lnSpc>
              <a:spcBef>
                <a:spcPts val="0"/>
              </a:spcBef>
              <a:spcAft>
                <a:spcPts val="0"/>
              </a:spcAft>
              <a:buClr>
                <a:srgbClr val="000000"/>
              </a:buClr>
              <a:buSzPts val="1200"/>
              <a:buFont typeface="Arial"/>
              <a:buChar char="•"/>
            </a:pPr>
            <a:r>
              <a:rPr b="0" i="1" lang="et-EE" u="none" strike="noStrike">
                <a:solidFill>
                  <a:srgbClr val="000000"/>
                </a:solidFill>
                <a:latin typeface="Arial"/>
                <a:ea typeface="Arial"/>
                <a:cs typeface="Arial"/>
                <a:sym typeface="Arial"/>
              </a:rPr>
              <a:t>Lihtne versioon (slaid 21) </a:t>
            </a:r>
            <a:endParaRPr/>
          </a:p>
          <a:p>
            <a:pPr indent="-171450" lvl="0" marL="171450" rtl="0" algn="l">
              <a:lnSpc>
                <a:spcPct val="100000"/>
              </a:lnSpc>
              <a:spcBef>
                <a:spcPts val="0"/>
              </a:spcBef>
              <a:spcAft>
                <a:spcPts val="0"/>
              </a:spcAft>
              <a:buClr>
                <a:srgbClr val="000000"/>
              </a:buClr>
              <a:buSzPts val="1200"/>
              <a:buFont typeface="Arial"/>
              <a:buChar char="•"/>
            </a:pPr>
            <a:r>
              <a:rPr b="0" i="1" lang="et-EE" u="none" strike="noStrike">
                <a:solidFill>
                  <a:srgbClr val="000000"/>
                </a:solidFill>
                <a:latin typeface="Arial"/>
                <a:ea typeface="Arial"/>
                <a:cs typeface="Arial"/>
                <a:sym typeface="Arial"/>
              </a:rPr>
              <a:t>Keerukam versioon, mille jaoks on vaja nutitelefoni/sülearvutit (slaid 22)</a:t>
            </a:r>
            <a:endParaRPr/>
          </a:p>
          <a:p>
            <a:pPr indent="0" lvl="0" marL="0" rtl="0" algn="l">
              <a:lnSpc>
                <a:spcPct val="100000"/>
              </a:lnSpc>
              <a:spcBef>
                <a:spcPts val="0"/>
              </a:spcBef>
              <a:spcAft>
                <a:spcPts val="0"/>
              </a:spcAft>
              <a:buSzPts val="1400"/>
              <a:buNone/>
            </a:pPr>
            <a:br>
              <a:rPr i="1" lang="et-EE"/>
            </a:br>
            <a:endParaRPr b="1" i="1"/>
          </a:p>
        </p:txBody>
      </p:sp>
      <p:sp>
        <p:nvSpPr>
          <p:cNvPr id="268" name="Google Shape;268;p20: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21:notes"/>
          <p:cNvSpPr/>
          <p:nvPr>
            <p:ph idx="2" type="sldImg"/>
          </p:nvPr>
        </p:nvSpPr>
        <p:spPr>
          <a:xfrm>
            <a:off x="1147763" y="892175"/>
            <a:ext cx="4562475" cy="25669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9" name="Google Shape;279;p21:notes"/>
          <p:cNvSpPr txBox="1"/>
          <p:nvPr>
            <p:ph idx="1" type="body"/>
          </p:nvPr>
        </p:nvSpPr>
        <p:spPr>
          <a:xfrm>
            <a:off x="152400" y="3886200"/>
            <a:ext cx="65532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t-EE" u="none" strike="noStrike">
                <a:solidFill>
                  <a:srgbClr val="374151"/>
                </a:solidFill>
                <a:latin typeface="Arial"/>
                <a:ea typeface="Arial"/>
                <a:cs typeface="Arial"/>
                <a:sym typeface="Arial"/>
              </a:rPr>
              <a:t>Teadlased on digioskuste mõõtmiseks välja töötanud mitmesugused teadmistepõhised küsimused ja praktilised ülesanded. Siin on näide ühest praktilisest ülesandest.</a:t>
            </a:r>
            <a:endParaRPr/>
          </a:p>
          <a:p>
            <a:pPr indent="0" lvl="0" marL="0" rtl="0" algn="l">
              <a:lnSpc>
                <a:spcPct val="100000"/>
              </a:lnSpc>
              <a:spcBef>
                <a:spcPts val="0"/>
              </a:spcBef>
              <a:spcAft>
                <a:spcPts val="0"/>
              </a:spcAft>
              <a:buSzPts val="1400"/>
              <a:buNone/>
            </a:pPr>
            <a:r>
              <a:rPr b="0" i="0" lang="et-EE" u="none" strike="noStrike">
                <a:solidFill>
                  <a:srgbClr val="374151"/>
                </a:solidFill>
                <a:latin typeface="Arial"/>
                <a:ea typeface="Arial"/>
                <a:cs typeface="Arial"/>
                <a:sym typeface="Arial"/>
              </a:rPr>
              <a:t>Küsige õpilastelt, mis on nende arvates õige vastus ja miks.</a:t>
            </a:r>
            <a:endParaRPr/>
          </a:p>
          <a:p>
            <a:pPr indent="0" lvl="0" marL="0" rtl="0" algn="l">
              <a:lnSpc>
                <a:spcPct val="100000"/>
              </a:lnSpc>
              <a:spcBef>
                <a:spcPts val="0"/>
              </a:spcBef>
              <a:spcAft>
                <a:spcPts val="0"/>
              </a:spcAft>
              <a:buSzPts val="1400"/>
              <a:buNone/>
            </a:pPr>
            <a:r>
              <a:t/>
            </a:r>
            <a:endParaRPr b="0" i="0" u="none" strike="noStrike">
              <a:solidFill>
                <a:srgbClr val="374151"/>
              </a:solidFill>
              <a:latin typeface="Arial"/>
              <a:ea typeface="Arial"/>
              <a:cs typeface="Arial"/>
              <a:sym typeface="Arial"/>
            </a:endParaRPr>
          </a:p>
          <a:p>
            <a:pPr indent="0" lvl="0" marL="0" rtl="0" algn="l">
              <a:lnSpc>
                <a:spcPct val="100000"/>
              </a:lnSpc>
              <a:spcBef>
                <a:spcPts val="0"/>
              </a:spcBef>
              <a:spcAft>
                <a:spcPts val="0"/>
              </a:spcAft>
              <a:buSzPts val="1400"/>
              <a:buNone/>
            </a:pPr>
            <a:r>
              <a:rPr b="0" i="0" lang="et-EE" u="none" strike="noStrike">
                <a:solidFill>
                  <a:srgbClr val="374151"/>
                </a:solidFill>
                <a:latin typeface="Arial"/>
                <a:ea typeface="Arial"/>
                <a:cs typeface="Arial"/>
                <a:sym typeface="Arial"/>
              </a:rPr>
              <a:t>Õige </a:t>
            </a:r>
            <a:r>
              <a:rPr b="1" i="0" lang="et-EE" u="sng" strike="noStrike">
                <a:solidFill>
                  <a:srgbClr val="374151"/>
                </a:solidFill>
                <a:latin typeface="Arial"/>
                <a:ea typeface="Arial"/>
                <a:cs typeface="Arial"/>
                <a:sym typeface="Arial"/>
              </a:rPr>
              <a:t>VASTUS</a:t>
            </a:r>
            <a:r>
              <a:rPr b="0" i="0" lang="et-EE" u="none" strike="noStrike">
                <a:solidFill>
                  <a:srgbClr val="374151"/>
                </a:solidFill>
                <a:latin typeface="Arial"/>
                <a:ea typeface="Arial"/>
                <a:cs typeface="Arial"/>
                <a:sym typeface="Arial"/>
              </a:rPr>
              <a:t> on A, sest üleval nurgas on kiri „Sponsoreeritud“.</a:t>
            </a:r>
            <a:endParaRPr/>
          </a:p>
        </p:txBody>
      </p:sp>
      <p:sp>
        <p:nvSpPr>
          <p:cNvPr id="280" name="Google Shape;280;p21: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22:notes"/>
          <p:cNvSpPr/>
          <p:nvPr>
            <p:ph idx="2" type="sldImg"/>
          </p:nvPr>
        </p:nvSpPr>
        <p:spPr>
          <a:xfrm>
            <a:off x="1147763" y="892175"/>
            <a:ext cx="4562475" cy="25669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8" name="Google Shape;288;p22:notes"/>
          <p:cNvSpPr txBox="1"/>
          <p:nvPr>
            <p:ph idx="1" type="body"/>
          </p:nvPr>
        </p:nvSpPr>
        <p:spPr>
          <a:xfrm>
            <a:off x="152400" y="3886200"/>
            <a:ext cx="65532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1" lang="et-EE" u="none" strike="noStrike">
                <a:solidFill>
                  <a:srgbClr val="374151"/>
                </a:solidFill>
                <a:latin typeface="Arial"/>
                <a:ea typeface="Arial"/>
                <a:cs typeface="Arial"/>
                <a:sym typeface="Arial"/>
              </a:rPr>
              <a:t>VALIKULINE – kõrgem raskusaste</a:t>
            </a:r>
            <a:endParaRPr/>
          </a:p>
          <a:p>
            <a:pPr indent="0" lvl="0" marL="0" rtl="0" algn="l">
              <a:lnSpc>
                <a:spcPct val="100000"/>
              </a:lnSpc>
              <a:spcBef>
                <a:spcPts val="0"/>
              </a:spcBef>
              <a:spcAft>
                <a:spcPts val="0"/>
              </a:spcAft>
              <a:buSzPts val="1400"/>
              <a:buNone/>
            </a:pPr>
            <a:r>
              <a:t/>
            </a:r>
            <a:endParaRPr b="0" i="0" u="none" strike="noStrike">
              <a:solidFill>
                <a:srgbClr val="374151"/>
              </a:solidFill>
              <a:latin typeface="Arial"/>
              <a:ea typeface="Arial"/>
              <a:cs typeface="Arial"/>
              <a:sym typeface="Arial"/>
            </a:endParaRPr>
          </a:p>
          <a:p>
            <a:pPr indent="0" lvl="0" marL="0" rtl="0" algn="l">
              <a:lnSpc>
                <a:spcPct val="100000"/>
              </a:lnSpc>
              <a:spcBef>
                <a:spcPts val="0"/>
              </a:spcBef>
              <a:spcAft>
                <a:spcPts val="0"/>
              </a:spcAft>
              <a:buSzPts val="1400"/>
              <a:buNone/>
            </a:pPr>
            <a:r>
              <a:rPr b="0" i="0" lang="et-EE" u="none" strike="noStrike">
                <a:solidFill>
                  <a:srgbClr val="374151"/>
                </a:solidFill>
                <a:latin typeface="Arial"/>
                <a:ea typeface="Arial"/>
                <a:cs typeface="Arial"/>
                <a:sym typeface="Arial"/>
              </a:rPr>
              <a:t>Teadlased on digioskuste mõõtmiseks välja töötanud mitmesugused teadmistepõhised küsimused ja tegevuspõhised ülesanded. Siin on näide tegevuspõhisest ülesandest. Paluge noortel sülearvutid või nutitelefonid välja võtta ja ülesanne lahendada. Seejärel arutage nendega lahenduskäiku.</a:t>
            </a:r>
            <a:endParaRPr/>
          </a:p>
          <a:p>
            <a:pPr indent="0" lvl="0" marL="0" rtl="0" algn="l">
              <a:lnSpc>
                <a:spcPct val="100000"/>
              </a:lnSpc>
              <a:spcBef>
                <a:spcPts val="0"/>
              </a:spcBef>
              <a:spcAft>
                <a:spcPts val="0"/>
              </a:spcAft>
              <a:buSzPts val="1400"/>
              <a:buNone/>
            </a:pPr>
            <a:r>
              <a:t/>
            </a:r>
            <a:endParaRPr b="0" i="0" u="none" strike="noStrike">
              <a:solidFill>
                <a:srgbClr val="374151"/>
              </a:solidFill>
              <a:latin typeface="Arial"/>
              <a:ea typeface="Arial"/>
              <a:cs typeface="Arial"/>
              <a:sym typeface="Arial"/>
            </a:endParaRPr>
          </a:p>
          <a:p>
            <a:pPr indent="0" lvl="0" marL="0" rtl="0" algn="l">
              <a:lnSpc>
                <a:spcPct val="100000"/>
              </a:lnSpc>
              <a:spcBef>
                <a:spcPts val="0"/>
              </a:spcBef>
              <a:spcAft>
                <a:spcPts val="0"/>
              </a:spcAft>
              <a:buSzPts val="1400"/>
              <a:buNone/>
            </a:pPr>
            <a:r>
              <a:rPr b="1" i="0" lang="et-EE" u="sng" strike="noStrike">
                <a:solidFill>
                  <a:srgbClr val="374151"/>
                </a:solidFill>
                <a:latin typeface="Arial"/>
                <a:ea typeface="Arial"/>
                <a:cs typeface="Arial"/>
                <a:sym typeface="Arial"/>
              </a:rPr>
              <a:t>VASTUS</a:t>
            </a:r>
            <a:r>
              <a:rPr b="0" i="0" lang="et-EE" u="none" strike="noStrike">
                <a:solidFill>
                  <a:srgbClr val="374151"/>
                </a:solidFill>
                <a:latin typeface="Arial"/>
                <a:ea typeface="Arial"/>
                <a:cs typeface="Arial"/>
                <a:sym typeface="Arial"/>
              </a:rPr>
              <a:t>: võimalikud lahenduskäigud </a:t>
            </a:r>
            <a:endParaRPr/>
          </a:p>
          <a:p>
            <a:pPr indent="-171450" lvl="0" marL="171450" rtl="0" algn="l">
              <a:lnSpc>
                <a:spcPct val="100000"/>
              </a:lnSpc>
              <a:spcBef>
                <a:spcPts val="0"/>
              </a:spcBef>
              <a:spcAft>
                <a:spcPts val="0"/>
              </a:spcAft>
              <a:buClr>
                <a:srgbClr val="374151"/>
              </a:buClr>
              <a:buSzPts val="1200"/>
              <a:buFont typeface="Arial"/>
              <a:buChar char="•"/>
            </a:pPr>
            <a:r>
              <a:rPr b="0" i="0" lang="et-EE" u="none" strike="noStrike">
                <a:solidFill>
                  <a:srgbClr val="374151"/>
                </a:solidFill>
                <a:latin typeface="Arial"/>
                <a:ea typeface="Arial"/>
                <a:cs typeface="Arial"/>
                <a:sym typeface="Arial"/>
              </a:rPr>
              <a:t>Google Images &gt; Tööriistad &gt; Kasutusõigused &gt; Creative Commonsi litsentsid (õpilasel tuleb siiski kontrollida, kas vaja on viidata foto autoriõiguste omanikule) VÕI</a:t>
            </a:r>
            <a:endParaRPr/>
          </a:p>
          <a:p>
            <a:pPr indent="-171450" lvl="0" marL="171450" rtl="0" algn="l">
              <a:lnSpc>
                <a:spcPct val="100000"/>
              </a:lnSpc>
              <a:spcBef>
                <a:spcPts val="0"/>
              </a:spcBef>
              <a:spcAft>
                <a:spcPts val="0"/>
              </a:spcAft>
              <a:buClr>
                <a:srgbClr val="374151"/>
              </a:buClr>
              <a:buSzPts val="1200"/>
              <a:buFont typeface="Arial"/>
              <a:buChar char="•"/>
            </a:pPr>
            <a:r>
              <a:rPr b="0" i="0" lang="et-EE" u="none" strike="noStrike">
                <a:solidFill>
                  <a:srgbClr val="374151"/>
                </a:solidFill>
                <a:latin typeface="Arial"/>
                <a:ea typeface="Arial"/>
                <a:cs typeface="Arial"/>
                <a:sym typeface="Arial"/>
              </a:rPr>
              <a:t>Otsige Googleʼi otsingumootori abil internetist fotode andmebaasi. Kasutage otsingus märksõnu nagu „license-free images“ või „copyright-free images“ VÕI</a:t>
            </a:r>
            <a:endParaRPr b="0" i="0" u="none" strike="noStrike">
              <a:solidFill>
                <a:srgbClr val="374151"/>
              </a:solidFill>
              <a:latin typeface="Arial"/>
              <a:ea typeface="Arial"/>
              <a:cs typeface="Arial"/>
              <a:sym typeface="Arial"/>
            </a:endParaRPr>
          </a:p>
          <a:p>
            <a:pPr indent="-171450" lvl="0" marL="171450" rtl="0" algn="l">
              <a:lnSpc>
                <a:spcPct val="100000"/>
              </a:lnSpc>
              <a:spcBef>
                <a:spcPts val="0"/>
              </a:spcBef>
              <a:spcAft>
                <a:spcPts val="0"/>
              </a:spcAft>
              <a:buClr>
                <a:srgbClr val="374151"/>
              </a:buClr>
              <a:buSzPts val="1200"/>
              <a:buFont typeface="Arial"/>
              <a:buChar char="•"/>
            </a:pPr>
            <a:r>
              <a:rPr b="0" i="0" lang="et-EE" u="none" strike="noStrike">
                <a:solidFill>
                  <a:srgbClr val="374151"/>
                </a:solidFill>
                <a:latin typeface="Arial"/>
                <a:ea typeface="Arial"/>
                <a:cs typeface="Arial"/>
                <a:sym typeface="Arial"/>
              </a:rPr>
              <a:t>Kasutage veebilehti, mis pakuvad kasutustasuta digitaalset sisu, näiteks pixabay.com.</a:t>
            </a:r>
            <a:endParaRPr/>
          </a:p>
        </p:txBody>
      </p:sp>
      <p:sp>
        <p:nvSpPr>
          <p:cNvPr id="289" name="Google Shape;289;p22: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23:notes"/>
          <p:cNvSpPr/>
          <p:nvPr>
            <p:ph idx="2" type="sldImg"/>
          </p:nvPr>
        </p:nvSpPr>
        <p:spPr>
          <a:xfrm>
            <a:off x="1147763" y="752475"/>
            <a:ext cx="4562475" cy="25669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 name="Google Shape;296;p23:notes"/>
          <p:cNvSpPr txBox="1"/>
          <p:nvPr>
            <p:ph idx="1" type="body"/>
          </p:nvPr>
        </p:nvSpPr>
        <p:spPr>
          <a:xfrm>
            <a:off x="381000" y="3729038"/>
            <a:ext cx="60960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i="0" lang="et-EE" u="none" strike="noStrike">
                <a:solidFill>
                  <a:schemeClr val="dk1"/>
                </a:solidFill>
                <a:latin typeface="Arial"/>
                <a:ea typeface="Arial"/>
                <a:cs typeface="Arial"/>
                <a:sym typeface="Arial"/>
              </a:rPr>
              <a:t>Selgitage, et ySKILLS</a:t>
            </a:r>
            <a:r>
              <a:rPr lang="et-EE">
                <a:latin typeface="Arial"/>
                <a:ea typeface="Arial"/>
                <a:cs typeface="Arial"/>
                <a:sym typeface="Arial"/>
              </a:rPr>
              <a:t>’</a:t>
            </a:r>
            <a:r>
              <a:rPr i="0" lang="et-EE" u="none" strike="noStrike">
                <a:solidFill>
                  <a:schemeClr val="dk1"/>
                </a:solidFill>
                <a:latin typeface="Arial"/>
                <a:ea typeface="Arial"/>
                <a:cs typeface="Arial"/>
                <a:sym typeface="Arial"/>
              </a:rPr>
              <a:t>i teadlased kasutasid oma mõõtevahendit Euroopa noorte digioskuste mõõtmiseks. Mõõtmistulemused on ySKILLS</a:t>
            </a:r>
            <a:r>
              <a:rPr lang="et-EE">
                <a:latin typeface="Arial"/>
                <a:ea typeface="Arial"/>
                <a:cs typeface="Arial"/>
                <a:sym typeface="Arial"/>
              </a:rPr>
              <a:t>’</a:t>
            </a:r>
            <a:r>
              <a:rPr i="0" lang="et-EE" u="none" strike="noStrike">
                <a:solidFill>
                  <a:schemeClr val="dk1"/>
                </a:solidFill>
                <a:latin typeface="Arial"/>
                <a:ea typeface="Arial"/>
                <a:cs typeface="Arial"/>
                <a:sym typeface="Arial"/>
              </a:rPr>
              <a:t>i uurimisrühma enda saadud (erinevalt viktoriini väidetest, mis põhinevad varasemate uuringute ülevaatel). Öelge, et edasi aruta</a:t>
            </a:r>
            <a:r>
              <a:rPr lang="et-EE">
                <a:latin typeface="Arial"/>
                <a:ea typeface="Arial"/>
                <a:cs typeface="Arial"/>
                <a:sym typeface="Arial"/>
              </a:rPr>
              <a:t>t</a:t>
            </a:r>
            <a:r>
              <a:rPr i="0" lang="et-EE" u="none" strike="noStrike">
                <a:solidFill>
                  <a:schemeClr val="dk1"/>
                </a:solidFill>
                <a:latin typeface="Arial"/>
                <a:ea typeface="Arial"/>
                <a:cs typeface="Arial"/>
                <a:sym typeface="Arial"/>
              </a:rPr>
              <a:t>e mõnda neist tulemustest lähemalt. </a:t>
            </a:r>
            <a:endParaRPr>
              <a:latin typeface="Arial"/>
              <a:ea typeface="Arial"/>
              <a:cs typeface="Arial"/>
              <a:sym typeface="Arial"/>
            </a:endParaRPr>
          </a:p>
        </p:txBody>
      </p:sp>
      <p:sp>
        <p:nvSpPr>
          <p:cNvPr id="297" name="Google Shape;297;p23: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p24:notes"/>
          <p:cNvSpPr/>
          <p:nvPr>
            <p:ph idx="2" type="sldImg"/>
          </p:nvPr>
        </p:nvSpPr>
        <p:spPr>
          <a:xfrm>
            <a:off x="1147763" y="738188"/>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4" name="Google Shape;304;p24:notes"/>
          <p:cNvSpPr txBox="1"/>
          <p:nvPr>
            <p:ph idx="1" type="body"/>
          </p:nvPr>
        </p:nvSpPr>
        <p:spPr>
          <a:xfrm>
            <a:off x="342900" y="3729038"/>
            <a:ext cx="61722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t-EE" u="none" strike="noStrike">
                <a:solidFill>
                  <a:srgbClr val="374151"/>
                </a:solidFill>
                <a:latin typeface="Arial"/>
                <a:ea typeface="Arial"/>
                <a:cs typeface="Arial"/>
                <a:sym typeface="Arial"/>
              </a:rPr>
              <a:t>Selgitage, et kokku küsitleti 6221 noort kuuest Euroopa riigist: Eestist, Soomest, Saksamaalt, Itaaliast, Poolast ja Portugalist. Need riigid valiti välja ühiskonna digitaalse arengutaseme järgi, nii et iga riik esindaks erinevat taset. Mainige, et küsitletud noored kuuluvad teie õpilastega samasse vanuserühma.</a:t>
            </a:r>
            <a:endParaRPr/>
          </a:p>
          <a:p>
            <a:pPr indent="0" lvl="0" marL="0" rtl="0" algn="l">
              <a:lnSpc>
                <a:spcPct val="100000"/>
              </a:lnSpc>
              <a:spcBef>
                <a:spcPts val="0"/>
              </a:spcBef>
              <a:spcAft>
                <a:spcPts val="0"/>
              </a:spcAft>
              <a:buSzPts val="1400"/>
              <a:buNone/>
            </a:pPr>
            <a:r>
              <a:t/>
            </a:r>
            <a:endParaRPr b="0" i="1" u="none" strike="noStrike">
              <a:solidFill>
                <a:srgbClr val="374151"/>
              </a:solidFill>
              <a:latin typeface="Arial"/>
              <a:ea typeface="Arial"/>
              <a:cs typeface="Arial"/>
              <a:sym typeface="Arial"/>
            </a:endParaRPr>
          </a:p>
          <a:p>
            <a:pPr indent="0" lvl="0" marL="0" rtl="0" algn="l">
              <a:lnSpc>
                <a:spcPct val="100000"/>
              </a:lnSpc>
              <a:spcBef>
                <a:spcPts val="0"/>
              </a:spcBef>
              <a:spcAft>
                <a:spcPts val="0"/>
              </a:spcAft>
              <a:buSzPts val="1400"/>
              <a:buNone/>
            </a:pPr>
            <a:r>
              <a:rPr b="0" i="1" lang="et-EE" u="none" strike="noStrike">
                <a:solidFill>
                  <a:srgbClr val="374151"/>
                </a:solidFill>
                <a:latin typeface="Arial"/>
                <a:ea typeface="Arial"/>
                <a:cs typeface="Arial"/>
                <a:sym typeface="Arial"/>
              </a:rPr>
              <a:t>MÄRKUS. Soolisest ja vanuselisest jaotusest pole vaja eraldi rääkida.</a:t>
            </a:r>
            <a:endParaRPr/>
          </a:p>
          <a:p>
            <a:pPr indent="0" lvl="0" marL="0" rtl="0" algn="l">
              <a:lnSpc>
                <a:spcPct val="100000"/>
              </a:lnSpc>
              <a:spcBef>
                <a:spcPts val="0"/>
              </a:spcBef>
              <a:spcAft>
                <a:spcPts val="0"/>
              </a:spcAft>
              <a:buSzPts val="1400"/>
              <a:buNone/>
            </a:pPr>
            <a:r>
              <a:t/>
            </a:r>
            <a:endParaRPr b="0" i="0" u="none" strike="noStrike">
              <a:solidFill>
                <a:srgbClr val="374151"/>
              </a:solidFill>
              <a:latin typeface="Arial"/>
              <a:ea typeface="Arial"/>
              <a:cs typeface="Arial"/>
              <a:sym typeface="Arial"/>
            </a:endParaRPr>
          </a:p>
          <a:p>
            <a:pPr indent="0" lvl="0" marL="0" marR="0" rtl="0" algn="l">
              <a:lnSpc>
                <a:spcPct val="100000"/>
              </a:lnSpc>
              <a:spcBef>
                <a:spcPts val="0"/>
              </a:spcBef>
              <a:spcAft>
                <a:spcPts val="0"/>
              </a:spcAft>
              <a:buClr>
                <a:srgbClr val="374151"/>
              </a:buClr>
              <a:buSzPts val="1200"/>
              <a:buFont typeface="Arial"/>
              <a:buNone/>
            </a:pPr>
            <a:r>
              <a:rPr b="0" i="0" lang="et-EE" u="none" strike="noStrike">
                <a:solidFill>
                  <a:srgbClr val="374151"/>
                </a:solidFill>
                <a:latin typeface="Arial"/>
                <a:ea typeface="Arial"/>
                <a:cs typeface="Arial"/>
                <a:sym typeface="Arial"/>
              </a:rPr>
              <a:t>Allikas: Postitus</a:t>
            </a:r>
            <a:r>
              <a:rPr b="0" i="0" lang="et-EE" u="none" strike="noStrike">
                <a:latin typeface="Arial"/>
                <a:ea typeface="Arial"/>
                <a:cs typeface="Arial"/>
                <a:sym typeface="Arial"/>
              </a:rPr>
              <a:t> </a:t>
            </a:r>
            <a:r>
              <a:rPr b="0" i="0" lang="et-EE" u="none" strike="noStrike">
                <a:latin typeface="Open Sans"/>
                <a:ea typeface="Open Sans"/>
                <a:cs typeface="Open Sans"/>
                <a:sym typeface="Open Sans"/>
              </a:rPr>
              <a:t>ySKILLS</a:t>
            </a:r>
            <a:r>
              <a:rPr lang="et-EE">
                <a:latin typeface="Open Sans"/>
                <a:ea typeface="Open Sans"/>
                <a:cs typeface="Open Sans"/>
                <a:sym typeface="Open Sans"/>
              </a:rPr>
              <a:t>’</a:t>
            </a:r>
            <a:r>
              <a:rPr b="0" i="0" lang="et-EE" u="none" strike="noStrike">
                <a:latin typeface="Open Sans"/>
                <a:ea typeface="Open Sans"/>
                <a:cs typeface="Open Sans"/>
                <a:sym typeface="Open Sans"/>
              </a:rPr>
              <a:t>i koolinoorte küsitlusuuringu esimese laine kohta ySKILLS</a:t>
            </a:r>
            <a:r>
              <a:rPr lang="et-EE">
                <a:latin typeface="Open Sans"/>
                <a:ea typeface="Open Sans"/>
                <a:cs typeface="Open Sans"/>
                <a:sym typeface="Open Sans"/>
              </a:rPr>
              <a:t>’</a:t>
            </a:r>
            <a:r>
              <a:rPr b="0" i="0" lang="et-EE" u="none" strike="noStrike">
                <a:latin typeface="Open Sans"/>
                <a:ea typeface="Open Sans"/>
                <a:cs typeface="Open Sans"/>
                <a:sym typeface="Open Sans"/>
              </a:rPr>
              <a:t>i blogis: </a:t>
            </a:r>
            <a:r>
              <a:rPr b="0" i="0" lang="et-EE" u="none" strike="noStrike">
                <a:solidFill>
                  <a:srgbClr val="374151"/>
                </a:solidFill>
                <a:latin typeface="Arial"/>
                <a:ea typeface="Arial"/>
                <a:cs typeface="Arial"/>
                <a:sym typeface="Arial"/>
              </a:rPr>
              <a:t>https://yskills.eu/news-from-the-first-wave-of-the-yskills-school-survey/</a:t>
            </a:r>
            <a:endParaRPr/>
          </a:p>
        </p:txBody>
      </p:sp>
      <p:sp>
        <p:nvSpPr>
          <p:cNvPr id="305" name="Google Shape;305;p24: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p25:notes"/>
          <p:cNvSpPr/>
          <p:nvPr>
            <p:ph idx="2" type="sldImg"/>
          </p:nvPr>
        </p:nvSpPr>
        <p:spPr>
          <a:xfrm>
            <a:off x="1147763" y="674688"/>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1" name="Google Shape;321;p25:notes"/>
          <p:cNvSpPr txBox="1"/>
          <p:nvPr>
            <p:ph idx="1" type="body"/>
          </p:nvPr>
        </p:nvSpPr>
        <p:spPr>
          <a:xfrm>
            <a:off x="457200" y="3591719"/>
            <a:ext cx="59436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t-EE" u="none" strike="noStrike">
                <a:solidFill>
                  <a:srgbClr val="374151"/>
                </a:solidFill>
                <a:latin typeface="Arial"/>
                <a:ea typeface="Arial"/>
                <a:cs typeface="Arial"/>
                <a:sym typeface="Arial"/>
              </a:rPr>
              <a:t>Öelge rühmale, et arutate mõningaid interneti juurdepääsuga seotud uuringutulemusi. Küsige iga märksõna juures, mida noored ise tulemuseks pakuksid. Pärast tulemuse avaldamist uurige nende endi olukorra kohta. Näiteks:</a:t>
            </a:r>
            <a:endParaRPr/>
          </a:p>
          <a:p>
            <a:pPr indent="-171450" lvl="0" marL="171450" rtl="0" algn="l">
              <a:lnSpc>
                <a:spcPct val="100000"/>
              </a:lnSpc>
              <a:spcBef>
                <a:spcPts val="0"/>
              </a:spcBef>
              <a:spcAft>
                <a:spcPts val="0"/>
              </a:spcAft>
              <a:buClr>
                <a:srgbClr val="374151"/>
              </a:buClr>
              <a:buSzPts val="1200"/>
              <a:buFont typeface="Arial"/>
              <a:buChar char="•"/>
            </a:pPr>
            <a:r>
              <a:rPr b="0" i="0" lang="et-EE" u="none" strike="noStrike">
                <a:solidFill>
                  <a:srgbClr val="374151"/>
                </a:solidFill>
                <a:latin typeface="Arial"/>
                <a:ea typeface="Arial"/>
                <a:cs typeface="Arial"/>
                <a:sym typeface="Arial"/>
              </a:rPr>
              <a:t>Kas kõigil teie rühma noortel on kodus internetiühendus?</a:t>
            </a:r>
            <a:endParaRPr/>
          </a:p>
          <a:p>
            <a:pPr indent="-171450" lvl="0" marL="171450" rtl="0" algn="l">
              <a:lnSpc>
                <a:spcPct val="100000"/>
              </a:lnSpc>
              <a:spcBef>
                <a:spcPts val="0"/>
              </a:spcBef>
              <a:spcAft>
                <a:spcPts val="0"/>
              </a:spcAft>
              <a:buClr>
                <a:srgbClr val="374151"/>
              </a:buClr>
              <a:buSzPts val="1200"/>
              <a:buFont typeface="Arial"/>
              <a:buChar char="•"/>
            </a:pPr>
            <a:r>
              <a:rPr b="0" i="0" lang="et-EE" u="none" strike="noStrike">
                <a:solidFill>
                  <a:srgbClr val="374151"/>
                </a:solidFill>
                <a:latin typeface="Arial"/>
                <a:ea typeface="Arial"/>
                <a:cs typeface="Arial"/>
                <a:sym typeface="Arial"/>
              </a:rPr>
              <a:t>Kas mõnel neist on raskusi võrguseadmetele või veebisisule juurdepääsuga? </a:t>
            </a:r>
            <a:r>
              <a:rPr b="1" i="0" lang="et-EE" u="none" strike="noStrike">
                <a:solidFill>
                  <a:srgbClr val="374151"/>
                </a:solidFill>
                <a:latin typeface="Arial"/>
                <a:ea typeface="Arial"/>
                <a:cs typeface="Arial"/>
                <a:sym typeface="Arial"/>
              </a:rPr>
              <a:t>Kõigil Euroopa noortel pole hõlpsat juurdepääsu stabiilsele internetiühendusele.</a:t>
            </a:r>
            <a:endParaRPr/>
          </a:p>
          <a:p>
            <a:pPr indent="-171450" lvl="0" marL="171450" rtl="0" algn="l">
              <a:lnSpc>
                <a:spcPct val="100000"/>
              </a:lnSpc>
              <a:spcBef>
                <a:spcPts val="0"/>
              </a:spcBef>
              <a:spcAft>
                <a:spcPts val="0"/>
              </a:spcAft>
              <a:buClr>
                <a:srgbClr val="374151"/>
              </a:buClr>
              <a:buSzPts val="1200"/>
              <a:buFont typeface="Arial"/>
              <a:buChar char="•"/>
            </a:pPr>
            <a:r>
              <a:rPr b="0" i="0" lang="et-EE" u="none" strike="noStrike">
                <a:solidFill>
                  <a:srgbClr val="374151"/>
                </a:solidFill>
                <a:latin typeface="Arial"/>
                <a:ea typeface="Arial"/>
                <a:cs typeface="Arial"/>
                <a:sym typeface="Arial"/>
              </a:rPr>
              <a:t>Mitu tundi veedavad teie rühma noored keskmise koolipäeva jooksul internetis?</a:t>
            </a:r>
            <a:endParaRPr/>
          </a:p>
        </p:txBody>
      </p:sp>
      <p:sp>
        <p:nvSpPr>
          <p:cNvPr id="322" name="Google Shape;322;p25: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26:notes"/>
          <p:cNvSpPr/>
          <p:nvPr>
            <p:ph idx="2" type="sldImg"/>
          </p:nvPr>
        </p:nvSpPr>
        <p:spPr>
          <a:xfrm>
            <a:off x="1147763" y="769938"/>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5" name="Google Shape;345;p26:notes"/>
          <p:cNvSpPr txBox="1"/>
          <p:nvPr>
            <p:ph idx="1" type="body"/>
          </p:nvPr>
        </p:nvSpPr>
        <p:spPr>
          <a:xfrm>
            <a:off x="419100" y="3762376"/>
            <a:ext cx="60198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rgbClr val="374151"/>
              </a:buClr>
              <a:buSzPts val="1200"/>
              <a:buFont typeface="Arial"/>
              <a:buNone/>
            </a:pPr>
            <a:r>
              <a:rPr b="0" i="0" lang="et-EE" u="none" strike="noStrike">
                <a:solidFill>
                  <a:srgbClr val="374151"/>
                </a:solidFill>
                <a:latin typeface="Arial"/>
                <a:ea typeface="Arial"/>
                <a:cs typeface="Arial"/>
                <a:sym typeface="Arial"/>
              </a:rPr>
              <a:t>Öelge, et nüüd vaatate, millised on uuringutulemuste põhjal kõige levinumad internetitegevused. </a:t>
            </a:r>
            <a:endParaRPr/>
          </a:p>
          <a:p>
            <a:pPr indent="-171450" lvl="0" marL="171450" rtl="0" algn="l">
              <a:lnSpc>
                <a:spcPct val="100000"/>
              </a:lnSpc>
              <a:spcBef>
                <a:spcPts val="0"/>
              </a:spcBef>
              <a:spcAft>
                <a:spcPts val="0"/>
              </a:spcAft>
              <a:buClr>
                <a:srgbClr val="374151"/>
              </a:buClr>
              <a:buSzPts val="1200"/>
              <a:buFont typeface="Arial"/>
              <a:buChar char="•"/>
            </a:pPr>
            <a:r>
              <a:rPr b="0" i="0" lang="et-EE" u="none" strike="noStrike">
                <a:solidFill>
                  <a:srgbClr val="374151"/>
                </a:solidFill>
                <a:latin typeface="Arial"/>
                <a:ea typeface="Arial"/>
                <a:cs typeface="Arial"/>
                <a:sym typeface="Arial"/>
              </a:rPr>
              <a:t>Alustuseks paluge õpilastel arvata, millised tegevused on nende arvates Euroopa noorte seas populaarsed. </a:t>
            </a:r>
            <a:endParaRPr/>
          </a:p>
          <a:p>
            <a:pPr indent="-171450" lvl="0" marL="171450" rtl="0" algn="l">
              <a:lnSpc>
                <a:spcPct val="100000"/>
              </a:lnSpc>
              <a:spcBef>
                <a:spcPts val="0"/>
              </a:spcBef>
              <a:spcAft>
                <a:spcPts val="0"/>
              </a:spcAft>
              <a:buClr>
                <a:srgbClr val="374151"/>
              </a:buClr>
              <a:buSzPts val="1200"/>
              <a:buFont typeface="Arial"/>
              <a:buChar char="•"/>
            </a:pPr>
            <a:r>
              <a:rPr b="0" i="0" lang="et-EE" u="none" strike="noStrike">
                <a:solidFill>
                  <a:srgbClr val="374151"/>
                </a:solidFill>
                <a:latin typeface="Arial"/>
                <a:ea typeface="Arial"/>
                <a:cs typeface="Arial"/>
                <a:sym typeface="Arial"/>
              </a:rPr>
              <a:t>Seejärel näidake neile kõige levinumaid tegevusi. </a:t>
            </a:r>
            <a:endParaRPr/>
          </a:p>
          <a:p>
            <a:pPr indent="-171450" lvl="0" marL="171450" rtl="0" algn="l">
              <a:lnSpc>
                <a:spcPct val="100000"/>
              </a:lnSpc>
              <a:spcBef>
                <a:spcPts val="0"/>
              </a:spcBef>
              <a:spcAft>
                <a:spcPts val="0"/>
              </a:spcAft>
              <a:buClr>
                <a:srgbClr val="374151"/>
              </a:buClr>
              <a:buSzPts val="1200"/>
              <a:buFont typeface="Arial"/>
              <a:buChar char="•"/>
            </a:pPr>
            <a:r>
              <a:rPr b="0" i="0" lang="et-EE" u="none" strike="noStrike">
                <a:solidFill>
                  <a:srgbClr val="374151"/>
                </a:solidFill>
                <a:latin typeface="Arial"/>
                <a:ea typeface="Arial"/>
                <a:cs typeface="Arial"/>
                <a:sym typeface="Arial"/>
              </a:rPr>
              <a:t>Küsige, milline tegevus on nende arvates kõige populaarsem. </a:t>
            </a:r>
            <a:endParaRPr/>
          </a:p>
          <a:p>
            <a:pPr indent="-171450" lvl="0" marL="171450" rtl="0" algn="l">
              <a:lnSpc>
                <a:spcPct val="100000"/>
              </a:lnSpc>
              <a:spcBef>
                <a:spcPts val="0"/>
              </a:spcBef>
              <a:spcAft>
                <a:spcPts val="0"/>
              </a:spcAft>
              <a:buClr>
                <a:srgbClr val="374151"/>
              </a:buClr>
              <a:buSzPts val="1200"/>
              <a:buFont typeface="Arial"/>
              <a:buChar char="•"/>
            </a:pPr>
            <a:r>
              <a:rPr b="0" i="0" lang="et-EE" u="none" strike="noStrike">
                <a:solidFill>
                  <a:srgbClr val="374151"/>
                </a:solidFill>
                <a:latin typeface="Arial"/>
                <a:ea typeface="Arial"/>
                <a:cs typeface="Arial"/>
                <a:sym typeface="Arial"/>
              </a:rPr>
              <a:t>Seejärel näidake neile pingerida. </a:t>
            </a:r>
            <a:endParaRPr/>
          </a:p>
          <a:p>
            <a:pPr indent="-171450" lvl="0" marL="171450" rtl="0" algn="l">
              <a:lnSpc>
                <a:spcPct val="100000"/>
              </a:lnSpc>
              <a:spcBef>
                <a:spcPts val="0"/>
              </a:spcBef>
              <a:spcAft>
                <a:spcPts val="0"/>
              </a:spcAft>
              <a:buClr>
                <a:srgbClr val="374151"/>
              </a:buClr>
              <a:buSzPts val="1200"/>
              <a:buFont typeface="Arial"/>
              <a:buChar char="•"/>
            </a:pPr>
            <a:r>
              <a:rPr b="0" i="0" lang="et-EE" u="none" strike="noStrike">
                <a:solidFill>
                  <a:srgbClr val="374151"/>
                </a:solidFill>
                <a:latin typeface="Arial"/>
                <a:ea typeface="Arial"/>
                <a:cs typeface="Arial"/>
                <a:sym typeface="Arial"/>
              </a:rPr>
              <a:t>Uurige, kas teie õpilaste populaarsete tegevuste pingerida oleks samasugune. </a:t>
            </a:r>
            <a:endParaRPr/>
          </a:p>
          <a:p>
            <a:pPr indent="-171450" lvl="0" marL="171450" rtl="0" algn="l">
              <a:lnSpc>
                <a:spcPct val="100000"/>
              </a:lnSpc>
              <a:spcBef>
                <a:spcPts val="0"/>
              </a:spcBef>
              <a:spcAft>
                <a:spcPts val="0"/>
              </a:spcAft>
              <a:buClr>
                <a:srgbClr val="374151"/>
              </a:buClr>
              <a:buSzPts val="1200"/>
              <a:buFont typeface="Arial"/>
              <a:buChar char="•"/>
            </a:pPr>
            <a:r>
              <a:rPr b="0" i="0" lang="et-EE" u="none" strike="noStrike">
                <a:solidFill>
                  <a:srgbClr val="374151"/>
                </a:solidFill>
                <a:latin typeface="Arial"/>
                <a:ea typeface="Arial"/>
                <a:cs typeface="Arial"/>
                <a:sym typeface="Arial"/>
              </a:rPr>
              <a:t>Mainige, et neljast digioskuste liigist on </a:t>
            </a:r>
            <a:r>
              <a:rPr b="1" i="0" lang="et-EE" u="none" strike="noStrike">
                <a:solidFill>
                  <a:srgbClr val="374151"/>
                </a:solidFill>
                <a:latin typeface="Arial"/>
                <a:ea typeface="Arial"/>
                <a:cs typeface="Arial"/>
                <a:sym typeface="Arial"/>
              </a:rPr>
              <a:t>Euroopa noorte seas kõige paremal tasemel teistega suhtlemise oskus.</a:t>
            </a:r>
            <a:endParaRPr b="1"/>
          </a:p>
        </p:txBody>
      </p:sp>
      <p:sp>
        <p:nvSpPr>
          <p:cNvPr id="346" name="Google Shape;346;p26: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27:notes"/>
          <p:cNvSpPr/>
          <p:nvPr>
            <p:ph idx="2" type="sldImg"/>
          </p:nvPr>
        </p:nvSpPr>
        <p:spPr>
          <a:xfrm>
            <a:off x="1147763" y="674688"/>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5" name="Google Shape;365;p27:notes"/>
          <p:cNvSpPr txBox="1"/>
          <p:nvPr>
            <p:ph idx="1" type="body"/>
          </p:nvPr>
        </p:nvSpPr>
        <p:spPr>
          <a:xfrm>
            <a:off x="457200" y="3591719"/>
            <a:ext cx="5943600" cy="308133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74151"/>
              </a:buClr>
              <a:buSzPts val="1200"/>
              <a:buFont typeface="Arial"/>
              <a:buNone/>
            </a:pPr>
            <a:r>
              <a:rPr i="0" lang="et-EE" sz="1100" u="none" strike="noStrike">
                <a:solidFill>
                  <a:srgbClr val="374151"/>
                </a:solidFill>
                <a:latin typeface="Arial"/>
                <a:ea typeface="Arial"/>
                <a:cs typeface="Arial"/>
                <a:sym typeface="Arial"/>
              </a:rPr>
              <a:t>Selgitage, et nüüd loete, mida kirjutas üks uuringus osalenud noor. </a:t>
            </a:r>
            <a:endParaRPr sz="1100">
              <a:latin typeface="Arial"/>
              <a:ea typeface="Arial"/>
              <a:cs typeface="Arial"/>
              <a:sym typeface="Arial"/>
            </a:endParaRPr>
          </a:p>
          <a:p>
            <a:pPr indent="0" lvl="0" marL="0" marR="0" rtl="0" algn="l">
              <a:lnSpc>
                <a:spcPct val="100000"/>
              </a:lnSpc>
              <a:spcBef>
                <a:spcPts val="0"/>
              </a:spcBef>
              <a:spcAft>
                <a:spcPts val="0"/>
              </a:spcAft>
              <a:buClr>
                <a:srgbClr val="374151"/>
              </a:buClr>
              <a:buSzPts val="1200"/>
              <a:buFont typeface="Arial"/>
              <a:buNone/>
            </a:pPr>
            <a:r>
              <a:rPr i="0" lang="et-EE" sz="1100" u="none" strike="noStrike">
                <a:solidFill>
                  <a:srgbClr val="374151"/>
                </a:solidFill>
                <a:latin typeface="Arial"/>
                <a:ea typeface="Arial"/>
                <a:cs typeface="Arial"/>
                <a:sym typeface="Arial"/>
              </a:rPr>
              <a:t>Lugege tsitaat ette. </a:t>
            </a:r>
            <a:endParaRPr sz="1100">
              <a:latin typeface="Arial"/>
              <a:ea typeface="Arial"/>
              <a:cs typeface="Arial"/>
              <a:sym typeface="Arial"/>
            </a:endParaRPr>
          </a:p>
          <a:p>
            <a:pPr indent="0" lvl="0" marL="0" marR="0" rtl="0" algn="l">
              <a:lnSpc>
                <a:spcPct val="100000"/>
              </a:lnSpc>
              <a:spcBef>
                <a:spcPts val="0"/>
              </a:spcBef>
              <a:spcAft>
                <a:spcPts val="0"/>
              </a:spcAft>
              <a:buClr>
                <a:srgbClr val="374151"/>
              </a:buClr>
              <a:buSzPts val="1200"/>
              <a:buFont typeface="Arial"/>
              <a:buNone/>
            </a:pPr>
            <a:r>
              <a:rPr i="0" lang="et-EE" sz="1100" u="none" strike="noStrike">
                <a:solidFill>
                  <a:srgbClr val="374151"/>
                </a:solidFill>
                <a:latin typeface="Arial"/>
                <a:ea typeface="Arial"/>
                <a:cs typeface="Arial"/>
                <a:sym typeface="Arial"/>
              </a:rPr>
              <a:t>Küsige rühmalt, kas see tunne on neile tuttav. </a:t>
            </a:r>
            <a:endParaRPr sz="1100">
              <a:latin typeface="Arial"/>
              <a:ea typeface="Arial"/>
              <a:cs typeface="Arial"/>
              <a:sym typeface="Arial"/>
            </a:endParaRPr>
          </a:p>
          <a:p>
            <a:pPr indent="0" lvl="0" marL="0" marR="0" rtl="0" algn="l">
              <a:lnSpc>
                <a:spcPct val="100000"/>
              </a:lnSpc>
              <a:spcBef>
                <a:spcPts val="0"/>
              </a:spcBef>
              <a:spcAft>
                <a:spcPts val="0"/>
              </a:spcAft>
              <a:buClr>
                <a:srgbClr val="374151"/>
              </a:buClr>
              <a:buSzPts val="1200"/>
              <a:buFont typeface="Arial"/>
              <a:buNone/>
            </a:pPr>
            <a:r>
              <a:rPr i="0" lang="et-EE" sz="1100" u="none" strike="noStrike">
                <a:solidFill>
                  <a:srgbClr val="374151"/>
                </a:solidFill>
                <a:latin typeface="Arial"/>
                <a:ea typeface="Arial"/>
                <a:cs typeface="Arial"/>
                <a:sym typeface="Arial"/>
              </a:rPr>
              <a:t>Uurige, kas nad on sotsiaalmeediat kasutades kunagi kogenud halbu või ebameeldivaid tundeid. </a:t>
            </a:r>
            <a:endParaRPr sz="1100">
              <a:latin typeface="Arial"/>
              <a:ea typeface="Arial"/>
              <a:cs typeface="Arial"/>
              <a:sym typeface="Arial"/>
            </a:endParaRPr>
          </a:p>
          <a:p>
            <a:pPr indent="0" lvl="0" marL="0" marR="0" rtl="0" algn="l">
              <a:lnSpc>
                <a:spcPct val="100000"/>
              </a:lnSpc>
              <a:spcBef>
                <a:spcPts val="0"/>
              </a:spcBef>
              <a:spcAft>
                <a:spcPts val="0"/>
              </a:spcAft>
              <a:buClr>
                <a:srgbClr val="374151"/>
              </a:buClr>
              <a:buSzPts val="1200"/>
              <a:buFont typeface="Arial"/>
              <a:buNone/>
            </a:pPr>
            <a:r>
              <a:rPr i="0" lang="et-EE" sz="1100" u="none" strike="noStrike">
                <a:solidFill>
                  <a:srgbClr val="374151"/>
                </a:solidFill>
                <a:latin typeface="Arial"/>
                <a:ea typeface="Arial"/>
                <a:cs typeface="Arial"/>
                <a:sym typeface="Arial"/>
              </a:rPr>
              <a:t>Küsige, mida uuringus osalenud noor olukorra lahendamiseks ette võttis. </a:t>
            </a:r>
            <a:endParaRPr sz="1100">
              <a:latin typeface="Arial"/>
              <a:ea typeface="Arial"/>
              <a:cs typeface="Arial"/>
              <a:sym typeface="Arial"/>
            </a:endParaRPr>
          </a:p>
          <a:p>
            <a:pPr indent="0" lvl="0" marL="0" marR="0" rtl="0" algn="l">
              <a:lnSpc>
                <a:spcPct val="100000"/>
              </a:lnSpc>
              <a:spcBef>
                <a:spcPts val="0"/>
              </a:spcBef>
              <a:spcAft>
                <a:spcPts val="0"/>
              </a:spcAft>
              <a:buClr>
                <a:srgbClr val="374151"/>
              </a:buClr>
              <a:buSzPts val="1200"/>
              <a:buFont typeface="Arial"/>
              <a:buNone/>
            </a:pPr>
            <a:r>
              <a:rPr i="0" lang="et-EE" sz="1100" u="none" strike="noStrike">
                <a:solidFill>
                  <a:srgbClr val="374151"/>
                </a:solidFill>
                <a:latin typeface="Arial"/>
                <a:ea typeface="Arial"/>
                <a:cs typeface="Arial"/>
                <a:sym typeface="Arial"/>
              </a:rPr>
              <a:t>Paluge neil soovitada muid lahendusi, mida sellistes olukordades kasutada.</a:t>
            </a:r>
            <a:endParaRPr sz="1100">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Calibri"/>
              <a:buNone/>
            </a:pPr>
            <a:r>
              <a:t/>
            </a:r>
            <a:endParaRPr i="0" sz="1100" u="none" strike="noStrike">
              <a:solidFill>
                <a:srgbClr val="37415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Calibri"/>
              <a:buNone/>
            </a:pPr>
            <a:r>
              <a:rPr lang="et-EE" sz="1100">
                <a:latin typeface="Arial"/>
                <a:ea typeface="Arial"/>
                <a:cs typeface="Arial"/>
                <a:sym typeface="Arial"/>
              </a:rPr>
              <a:t>Allikas: Livingstone, S., Stoilova, M., Stänicke, L. I., Jessen, R. S., Graham, R., Staksrud, E., Jensen, T. (2022). </a:t>
            </a:r>
            <a:r>
              <a:rPr i="1" lang="et-EE" sz="1100">
                <a:latin typeface="Arial"/>
                <a:ea typeface="Arial"/>
                <a:cs typeface="Arial"/>
                <a:sym typeface="Arial"/>
              </a:rPr>
              <a:t>Adolescents experiencing internet-related mental health difficulties: The benefits and risks of digital skills</a:t>
            </a:r>
            <a:r>
              <a:rPr lang="et-EE" sz="1100">
                <a:latin typeface="Arial"/>
                <a:ea typeface="Arial"/>
                <a:cs typeface="Arial"/>
                <a:sym typeface="Arial"/>
              </a:rPr>
              <a:t>. KU Leuven, Leuven: ySKILLS. </a:t>
            </a:r>
            <a:endParaRPr sz="1100">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Calibri"/>
              <a:buNone/>
            </a:pPr>
            <a:r>
              <a:rPr lang="et-EE" sz="1100">
                <a:latin typeface="Arial"/>
                <a:ea typeface="Arial"/>
                <a:cs typeface="Arial"/>
                <a:sym typeface="Arial"/>
              </a:rPr>
              <a:t>Allalaaditav aadressil https://zenodo.org/record/6976424#.YwevJS2QkUu</a:t>
            </a:r>
            <a:endParaRPr sz="1100">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Calibri"/>
              <a:buNone/>
            </a:pPr>
            <a:r>
              <a:t/>
            </a:r>
            <a:endParaRPr sz="1100">
              <a:latin typeface="Arial"/>
              <a:ea typeface="Arial"/>
              <a:cs typeface="Arial"/>
              <a:sym typeface="Arial"/>
            </a:endParaRPr>
          </a:p>
        </p:txBody>
      </p:sp>
      <p:sp>
        <p:nvSpPr>
          <p:cNvPr id="366" name="Google Shape;366;p27: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28:notes"/>
          <p:cNvSpPr/>
          <p:nvPr>
            <p:ph idx="2" type="sldImg"/>
          </p:nvPr>
        </p:nvSpPr>
        <p:spPr>
          <a:xfrm>
            <a:off x="1147763" y="533400"/>
            <a:ext cx="4562475" cy="25669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7" name="Google Shape;377;p28:notes"/>
          <p:cNvSpPr txBox="1"/>
          <p:nvPr>
            <p:ph idx="1" type="body"/>
          </p:nvPr>
        </p:nvSpPr>
        <p:spPr>
          <a:xfrm>
            <a:off x="152400" y="3591719"/>
            <a:ext cx="65532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t-EE" u="none" strike="noStrike">
                <a:solidFill>
                  <a:srgbClr val="374151"/>
                </a:solidFill>
                <a:latin typeface="Arial"/>
                <a:ea typeface="Arial"/>
                <a:cs typeface="Arial"/>
                <a:sym typeface="Arial"/>
              </a:rPr>
              <a:t>Öelge rühmale, et nüüd arutate, kuidas oma digioskusi parandada.</a:t>
            </a:r>
            <a:endParaRPr b="0"/>
          </a:p>
        </p:txBody>
      </p:sp>
      <p:sp>
        <p:nvSpPr>
          <p:cNvPr id="378" name="Google Shape;378;p28: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p29:notes"/>
          <p:cNvSpPr/>
          <p:nvPr>
            <p:ph idx="2" type="sldImg"/>
          </p:nvPr>
        </p:nvSpPr>
        <p:spPr>
          <a:xfrm>
            <a:off x="1147763" y="769938"/>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5" name="Google Shape;385;p29:notes"/>
          <p:cNvSpPr txBox="1"/>
          <p:nvPr>
            <p:ph idx="1" type="body"/>
          </p:nvPr>
        </p:nvSpPr>
        <p:spPr>
          <a:xfrm>
            <a:off x="419100" y="3762376"/>
            <a:ext cx="60198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i="0" lang="et-EE" sz="1100" u="none" strike="noStrike">
                <a:solidFill>
                  <a:srgbClr val="000000"/>
                </a:solidFill>
                <a:latin typeface="Arial"/>
                <a:ea typeface="Arial"/>
                <a:cs typeface="Arial"/>
                <a:sym typeface="Arial"/>
              </a:rPr>
              <a:t>Kõigepealt uurige õpilastelt, kuidas nad saaksid enda arvates oma digioskusi parandada. Küsige näiteid. Seejärel arutage slaidil toodud nelja võimalust. </a:t>
            </a:r>
            <a:r>
              <a:rPr i="0" lang="et-EE" sz="1100" u="sng" strike="noStrike">
                <a:solidFill>
                  <a:srgbClr val="000000"/>
                </a:solidFill>
                <a:latin typeface="Arial"/>
                <a:ea typeface="Arial"/>
                <a:cs typeface="Arial"/>
                <a:sym typeface="Arial"/>
              </a:rPr>
              <a:t>Esitage noortele järgmised küsimused:</a:t>
            </a:r>
            <a:endParaRPr sz="1100">
              <a:latin typeface="Arial"/>
              <a:ea typeface="Arial"/>
              <a:cs typeface="Arial"/>
              <a:sym typeface="Arial"/>
            </a:endParaRPr>
          </a:p>
          <a:p>
            <a:pPr indent="-222250" lvl="0" marL="228600" rtl="0" algn="l">
              <a:lnSpc>
                <a:spcPct val="100000"/>
              </a:lnSpc>
              <a:spcBef>
                <a:spcPts val="0"/>
              </a:spcBef>
              <a:spcAft>
                <a:spcPts val="0"/>
              </a:spcAft>
              <a:buClr>
                <a:srgbClr val="000000"/>
              </a:buClr>
              <a:buSzPts val="1100"/>
              <a:buAutoNum type="arabicPeriod"/>
            </a:pPr>
            <a:r>
              <a:rPr i="0" lang="et-EE" sz="1100" u="none" strike="noStrike">
                <a:solidFill>
                  <a:srgbClr val="000000"/>
                </a:solidFill>
                <a:latin typeface="Arial"/>
                <a:ea typeface="Arial"/>
                <a:cs typeface="Arial"/>
                <a:sym typeface="Arial"/>
              </a:rPr>
              <a:t>On teil näiteid millegi kohta, mida olete iseseisvalt internetis õppinud? Või millegi kohta, mida olete õppinud sõpradelt/kaaslastelt? (Nt otsinud YouTubeʼist, kuidas teha midagi Wordis, Excelis või PowerPointis.)</a:t>
            </a:r>
            <a:endParaRPr sz="1100">
              <a:latin typeface="Arial"/>
              <a:ea typeface="Arial"/>
              <a:cs typeface="Arial"/>
              <a:sym typeface="Arial"/>
            </a:endParaRPr>
          </a:p>
          <a:p>
            <a:pPr indent="-222250" lvl="0" marL="228600" rtl="0" algn="l">
              <a:lnSpc>
                <a:spcPct val="100000"/>
              </a:lnSpc>
              <a:spcBef>
                <a:spcPts val="0"/>
              </a:spcBef>
              <a:spcAft>
                <a:spcPts val="0"/>
              </a:spcAft>
              <a:buClr>
                <a:srgbClr val="000000"/>
              </a:buClr>
              <a:buSzPts val="1100"/>
              <a:buAutoNum type="arabicPeriod"/>
            </a:pPr>
            <a:r>
              <a:rPr i="0" lang="et-EE" sz="1100" u="none" strike="noStrike">
                <a:solidFill>
                  <a:srgbClr val="000000"/>
                </a:solidFill>
                <a:latin typeface="Arial"/>
                <a:ea typeface="Arial"/>
                <a:cs typeface="Arial"/>
                <a:sym typeface="Arial"/>
              </a:rPr>
              <a:t>Kas saate rääkida oma vanematega sellest, millega internetis kokku puutute? Kas interneti kasutamine käib teil kodus karmi korra alusel või antakse teile palju vabadust? Või on leitud hea tasakaal? Mis on teie arvates parim variant?</a:t>
            </a:r>
            <a:endParaRPr sz="1100">
              <a:latin typeface="Arial"/>
              <a:ea typeface="Arial"/>
              <a:cs typeface="Arial"/>
              <a:sym typeface="Arial"/>
            </a:endParaRPr>
          </a:p>
          <a:p>
            <a:pPr indent="-222250" lvl="0" marL="228600" rtl="0" algn="l">
              <a:lnSpc>
                <a:spcPct val="100000"/>
              </a:lnSpc>
              <a:spcBef>
                <a:spcPts val="0"/>
              </a:spcBef>
              <a:spcAft>
                <a:spcPts val="0"/>
              </a:spcAft>
              <a:buClr>
                <a:srgbClr val="000000"/>
              </a:buClr>
              <a:buSzPts val="1100"/>
              <a:buAutoNum type="arabicPeriod"/>
            </a:pPr>
            <a:r>
              <a:rPr i="0" lang="et-EE" sz="1100" u="none" strike="noStrike">
                <a:solidFill>
                  <a:srgbClr val="000000"/>
                </a:solidFill>
                <a:latin typeface="Arial"/>
                <a:ea typeface="Arial"/>
                <a:cs typeface="Arial"/>
                <a:sym typeface="Arial"/>
              </a:rPr>
              <a:t>Kas koolis õpitakse digioskusi? Milliseid? Kas teie arvates tuleks neile koolis rohkem rõhku panna? Mida tahaksite teie koolis õppida?</a:t>
            </a:r>
            <a:endParaRPr sz="1100">
              <a:latin typeface="Arial"/>
              <a:ea typeface="Arial"/>
              <a:cs typeface="Arial"/>
              <a:sym typeface="Arial"/>
            </a:endParaRPr>
          </a:p>
          <a:p>
            <a:pPr indent="-222250" lvl="0" marL="228600" rtl="0" algn="l">
              <a:lnSpc>
                <a:spcPct val="100000"/>
              </a:lnSpc>
              <a:spcBef>
                <a:spcPts val="0"/>
              </a:spcBef>
              <a:spcAft>
                <a:spcPts val="0"/>
              </a:spcAft>
              <a:buClr>
                <a:srgbClr val="000000"/>
              </a:buClr>
              <a:buSzPts val="1100"/>
              <a:buAutoNum type="arabicPeriod"/>
            </a:pPr>
            <a:r>
              <a:rPr i="0" lang="et-EE" sz="1100" u="none" strike="noStrike">
                <a:solidFill>
                  <a:srgbClr val="000000"/>
                </a:solidFill>
                <a:latin typeface="Arial"/>
                <a:ea typeface="Arial"/>
                <a:cs typeface="Arial"/>
                <a:sym typeface="Arial"/>
              </a:rPr>
              <a:t>Kas olete kunagi osalenud mõnes digioskuste õpitoas või laagris, näiteks arvutilaagris? Kas saite seal palju uut teada? Kas soovitaksite seda teistele?</a:t>
            </a:r>
            <a:endParaRPr sz="1100">
              <a:latin typeface="Arial"/>
              <a:ea typeface="Arial"/>
              <a:cs typeface="Arial"/>
              <a:sym typeface="Arial"/>
            </a:endParaRPr>
          </a:p>
          <a:p>
            <a:pPr indent="0" lvl="0" marL="0" rtl="0" algn="l">
              <a:lnSpc>
                <a:spcPct val="100000"/>
              </a:lnSpc>
              <a:spcBef>
                <a:spcPts val="0"/>
              </a:spcBef>
              <a:spcAft>
                <a:spcPts val="0"/>
              </a:spcAft>
              <a:buSzPts val="1400"/>
              <a:buNone/>
            </a:pPr>
            <a:br>
              <a:rPr lang="et-EE" sz="1100">
                <a:latin typeface="Arial"/>
                <a:ea typeface="Arial"/>
                <a:cs typeface="Arial"/>
                <a:sym typeface="Arial"/>
              </a:rPr>
            </a:br>
            <a:r>
              <a:rPr lang="et-EE" sz="1100">
                <a:latin typeface="Arial"/>
                <a:ea typeface="Arial"/>
                <a:cs typeface="Arial"/>
                <a:sym typeface="Arial"/>
              </a:rPr>
              <a:t>Allikad:</a:t>
            </a:r>
            <a:endParaRPr sz="1100">
              <a:latin typeface="Arial"/>
              <a:ea typeface="Arial"/>
              <a:cs typeface="Arial"/>
              <a:sym typeface="Arial"/>
            </a:endParaRPr>
          </a:p>
          <a:p>
            <a:pPr indent="-279400" lvl="0" marL="285750" rtl="0" algn="l">
              <a:lnSpc>
                <a:spcPct val="100000"/>
              </a:lnSpc>
              <a:spcBef>
                <a:spcPts val="0"/>
              </a:spcBef>
              <a:spcAft>
                <a:spcPts val="0"/>
              </a:spcAft>
              <a:buClr>
                <a:schemeClr val="dk1"/>
              </a:buClr>
              <a:buSzPts val="1100"/>
              <a:buChar char="•"/>
            </a:pPr>
            <a:r>
              <a:rPr lang="et-EE" sz="1100">
                <a:latin typeface="Arial"/>
                <a:ea typeface="Arial"/>
                <a:cs typeface="Arial"/>
                <a:sym typeface="Arial"/>
              </a:rPr>
              <a:t>Donoso, V., Pyżalski, J., Walter, N., Retzmann, N., Iwanicka, A., d’Haenens, L., Bartkowiak, K. (2020). </a:t>
            </a:r>
            <a:r>
              <a:rPr i="1" lang="et-EE" sz="1100">
                <a:latin typeface="Arial"/>
                <a:ea typeface="Arial"/>
                <a:cs typeface="Arial"/>
                <a:sym typeface="Arial"/>
              </a:rPr>
              <a:t>Report on interviews with experts on digital skills in schools and on the labour market</a:t>
            </a:r>
            <a:r>
              <a:rPr lang="et-EE" sz="1100">
                <a:latin typeface="Arial"/>
                <a:ea typeface="Arial"/>
                <a:cs typeface="Arial"/>
                <a:sym typeface="Arial"/>
              </a:rPr>
              <a:t>. KU Leuven, Leuven: ySKILLS. Allalaaditav aadressil https://zenodo.org/record/5226910#.YuuSyDfP02w.</a:t>
            </a:r>
            <a:endParaRPr sz="1100">
              <a:latin typeface="Arial"/>
              <a:ea typeface="Arial"/>
              <a:cs typeface="Arial"/>
              <a:sym typeface="Arial"/>
            </a:endParaRPr>
          </a:p>
          <a:p>
            <a:pPr indent="-279400" lvl="0" marL="285750" rtl="0" algn="l">
              <a:lnSpc>
                <a:spcPct val="100000"/>
              </a:lnSpc>
              <a:spcBef>
                <a:spcPts val="0"/>
              </a:spcBef>
              <a:spcAft>
                <a:spcPts val="0"/>
              </a:spcAft>
              <a:buClr>
                <a:schemeClr val="dk1"/>
              </a:buClr>
              <a:buSzPts val="1100"/>
              <a:buChar char="•"/>
            </a:pPr>
            <a:r>
              <a:rPr lang="et-EE" sz="1100">
                <a:latin typeface="Arial"/>
                <a:ea typeface="Arial"/>
                <a:cs typeface="Arial"/>
                <a:sym typeface="Arial"/>
              </a:rPr>
              <a:t>Beilmann, M., Opermann, S., Kalmus, V., Donoso, V., Retzmann, N., d’Haenens, L. (2020). </a:t>
            </a:r>
            <a:r>
              <a:rPr i="1" lang="et-EE" sz="1100">
                <a:latin typeface="Arial"/>
                <a:ea typeface="Arial"/>
                <a:cs typeface="Arial"/>
                <a:sym typeface="Arial"/>
              </a:rPr>
              <a:t>Home-school communication on children’s digital skills development: Based on interviews with experts from the education sector</a:t>
            </a:r>
            <a:r>
              <a:rPr lang="et-EE" sz="1100">
                <a:latin typeface="Arial"/>
                <a:ea typeface="Arial"/>
                <a:cs typeface="Arial"/>
                <a:sym typeface="Arial"/>
              </a:rPr>
              <a:t>. KU Leuven, Leuven: ySKILLS. Allalaaditav aadressil https://zenodo.org/record/5226897#.YuuS8TfP02w.</a:t>
            </a:r>
            <a:endParaRPr sz="1100">
              <a:latin typeface="Arial"/>
              <a:ea typeface="Arial"/>
              <a:cs typeface="Arial"/>
              <a:sym typeface="Arial"/>
            </a:endParaRPr>
          </a:p>
          <a:p>
            <a:pPr indent="-279400" lvl="0" marL="285750" marR="0" rtl="0" algn="l">
              <a:lnSpc>
                <a:spcPct val="100000"/>
              </a:lnSpc>
              <a:spcBef>
                <a:spcPts val="0"/>
              </a:spcBef>
              <a:spcAft>
                <a:spcPts val="0"/>
              </a:spcAft>
              <a:buClr>
                <a:schemeClr val="dk1"/>
              </a:buClr>
              <a:buSzPts val="1100"/>
              <a:buChar char="•"/>
            </a:pPr>
            <a:r>
              <a:rPr lang="et-EE" sz="1100">
                <a:latin typeface="Arial"/>
                <a:ea typeface="Arial"/>
                <a:cs typeface="Arial"/>
                <a:sym typeface="Arial"/>
              </a:rPr>
              <a:t>Cino, D., Brandsen, S., Bressa, N., Mascheroni, G., Eriksson, E., Zaman, B. (2022). </a:t>
            </a:r>
            <a:r>
              <a:rPr i="1" lang="et-EE" sz="1100">
                <a:latin typeface="Arial"/>
                <a:ea typeface="Arial"/>
                <a:cs typeface="Arial"/>
                <a:sym typeface="Arial"/>
              </a:rPr>
              <a:t>Young people’s digital skills practices in non-formal learning contexts: observations, interviews, co-design</a:t>
            </a:r>
            <a:r>
              <a:rPr lang="et-EE" sz="1100">
                <a:latin typeface="Arial"/>
                <a:ea typeface="Arial"/>
                <a:cs typeface="Arial"/>
                <a:sym typeface="Arial"/>
              </a:rPr>
              <a:t>. KU Leuven, Leuven: ySKILLS. Allalaaditav aadressil https://zenodo.org/record/6832846#.YwevYi2QkUt.</a:t>
            </a:r>
            <a:endParaRPr sz="1100">
              <a:latin typeface="Arial"/>
              <a:ea typeface="Arial"/>
              <a:cs typeface="Arial"/>
              <a:sym typeface="Arial"/>
            </a:endParaRPr>
          </a:p>
          <a:p>
            <a:pPr indent="-209550" lvl="0" marL="285750" rtl="0" algn="l">
              <a:lnSpc>
                <a:spcPct val="100000"/>
              </a:lnSpc>
              <a:spcBef>
                <a:spcPts val="0"/>
              </a:spcBef>
              <a:spcAft>
                <a:spcPts val="0"/>
              </a:spcAft>
              <a:buClr>
                <a:schemeClr val="dk1"/>
              </a:buClr>
              <a:buSzPts val="1200"/>
              <a:buFont typeface="Arial"/>
              <a:buNone/>
            </a:pPr>
            <a:r>
              <a:t/>
            </a:r>
            <a:endParaRPr sz="1100">
              <a:latin typeface="Arial"/>
              <a:ea typeface="Arial"/>
              <a:cs typeface="Arial"/>
              <a:sym typeface="Arial"/>
            </a:endParaRPr>
          </a:p>
          <a:p>
            <a:pPr indent="0" lvl="0" marL="0" rtl="0" algn="l">
              <a:lnSpc>
                <a:spcPct val="100000"/>
              </a:lnSpc>
              <a:spcBef>
                <a:spcPts val="0"/>
              </a:spcBef>
              <a:spcAft>
                <a:spcPts val="0"/>
              </a:spcAft>
              <a:buSzPts val="1400"/>
              <a:buNone/>
            </a:pPr>
            <a:r>
              <a:t/>
            </a:r>
            <a:endParaRPr sz="1100">
              <a:latin typeface="Arial"/>
              <a:ea typeface="Arial"/>
              <a:cs typeface="Arial"/>
              <a:sym typeface="Arial"/>
            </a:endParaRPr>
          </a:p>
        </p:txBody>
      </p:sp>
      <p:sp>
        <p:nvSpPr>
          <p:cNvPr id="386" name="Google Shape;386;p29: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3:notes"/>
          <p:cNvSpPr/>
          <p:nvPr>
            <p:ph idx="2" type="sldImg"/>
          </p:nvPr>
        </p:nvSpPr>
        <p:spPr>
          <a:xfrm>
            <a:off x="1147763" y="533400"/>
            <a:ext cx="4562475" cy="25669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p3:notes"/>
          <p:cNvSpPr txBox="1"/>
          <p:nvPr>
            <p:ph idx="1" type="body"/>
          </p:nvPr>
        </p:nvSpPr>
        <p:spPr>
          <a:xfrm>
            <a:off x="152400" y="3591719"/>
            <a:ext cx="65532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i="0" lang="et-EE" sz="1200" u="none" strike="noStrike">
                <a:solidFill>
                  <a:srgbClr val="343541"/>
                </a:solidFill>
                <a:latin typeface="Arial"/>
                <a:ea typeface="Arial"/>
                <a:cs typeface="Arial"/>
                <a:sym typeface="Arial"/>
              </a:rPr>
              <a:t>Öelge õpilastele, et alustuseks arut</a:t>
            </a:r>
            <a:r>
              <a:rPr lang="et-EE">
                <a:solidFill>
                  <a:srgbClr val="343541"/>
                </a:solidFill>
                <a:latin typeface="Arial"/>
                <a:ea typeface="Arial"/>
                <a:cs typeface="Arial"/>
                <a:sym typeface="Arial"/>
              </a:rPr>
              <a:t>le</a:t>
            </a:r>
            <a:r>
              <a:rPr i="0" lang="et-EE" sz="1200" u="none" strike="noStrike">
                <a:solidFill>
                  <a:srgbClr val="343541"/>
                </a:solidFill>
                <a:latin typeface="Arial"/>
                <a:ea typeface="Arial"/>
                <a:cs typeface="Arial"/>
                <a:sym typeface="Arial"/>
              </a:rPr>
              <a:t>te selle üle, mis digioskused õigupoolest on.</a:t>
            </a:r>
            <a:endParaRPr>
              <a:latin typeface="Arial"/>
              <a:ea typeface="Arial"/>
              <a:cs typeface="Arial"/>
              <a:sym typeface="Arial"/>
            </a:endParaRPr>
          </a:p>
          <a:p>
            <a:pPr indent="0" lvl="0" marL="0" rtl="0" algn="l">
              <a:lnSpc>
                <a:spcPct val="100000"/>
              </a:lnSpc>
              <a:spcBef>
                <a:spcPts val="0"/>
              </a:spcBef>
              <a:spcAft>
                <a:spcPts val="0"/>
              </a:spcAft>
              <a:buSzPts val="1400"/>
              <a:buNone/>
            </a:pPr>
            <a:r>
              <a:t/>
            </a:r>
            <a:endParaRPr i="0" sz="1200" u="none" strike="noStrike">
              <a:solidFill>
                <a:srgbClr val="343541"/>
              </a:solidFill>
              <a:latin typeface="Arial"/>
              <a:ea typeface="Arial"/>
              <a:cs typeface="Arial"/>
              <a:sym typeface="Arial"/>
            </a:endParaRPr>
          </a:p>
          <a:p>
            <a:pPr indent="0" lvl="0" marL="0" rtl="0" algn="l">
              <a:lnSpc>
                <a:spcPct val="100000"/>
              </a:lnSpc>
              <a:spcBef>
                <a:spcPts val="0"/>
              </a:spcBef>
              <a:spcAft>
                <a:spcPts val="0"/>
              </a:spcAft>
              <a:buSzPts val="1400"/>
              <a:buNone/>
            </a:pPr>
            <a:r>
              <a:rPr i="0" lang="et-EE" sz="1200" u="none" strike="noStrike">
                <a:solidFill>
                  <a:srgbClr val="343541"/>
                </a:solidFill>
                <a:latin typeface="Arial"/>
                <a:ea typeface="Arial"/>
                <a:cs typeface="Arial"/>
                <a:sym typeface="Arial"/>
              </a:rPr>
              <a:t>Alustage nii: digioskuste all mõeldakse oskust </a:t>
            </a:r>
            <a:r>
              <a:rPr i="0" lang="et-EE" sz="1200" u="none" strike="noStrike">
                <a:solidFill>
                  <a:srgbClr val="374151"/>
                </a:solidFill>
                <a:latin typeface="Arial"/>
                <a:ea typeface="Arial"/>
                <a:cs typeface="Arial"/>
                <a:sym typeface="Arial"/>
              </a:rPr>
              <a:t>kasutada tehnilisi seadmeid (nagu arvutid, nutitelefonid ja tahvelarvutid) nii, et teie enda ja teiste inimeste elu muutub sellest paremaks. See tähendab, et oskate saavutada tehnika abil kasulikke tulemusi ja vähendada tehnika võimalikke kahjulikke mõjusid.</a:t>
            </a:r>
            <a:endParaRPr i="0" sz="1200" u="none" strike="noStrike">
              <a:solidFill>
                <a:srgbClr val="343541"/>
              </a:solidFill>
              <a:latin typeface="Arial"/>
              <a:ea typeface="Arial"/>
              <a:cs typeface="Arial"/>
              <a:sym typeface="Arial"/>
            </a:endParaRPr>
          </a:p>
          <a:p>
            <a:pPr indent="0" lvl="0" marL="0" rtl="0" algn="l">
              <a:lnSpc>
                <a:spcPct val="100000"/>
              </a:lnSpc>
              <a:spcBef>
                <a:spcPts val="0"/>
              </a:spcBef>
              <a:spcAft>
                <a:spcPts val="0"/>
              </a:spcAft>
              <a:buSzPts val="1400"/>
              <a:buNone/>
            </a:pPr>
            <a:r>
              <a:t/>
            </a:r>
            <a:endParaRPr sz="1200">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Calibri"/>
              <a:buNone/>
            </a:pPr>
            <a:r>
              <a:rPr lang="et-EE" sz="1200">
                <a:latin typeface="Arial"/>
                <a:ea typeface="Arial"/>
                <a:cs typeface="Arial"/>
                <a:sym typeface="Arial"/>
              </a:rPr>
              <a:t>Allikas: Rahvusvaheline Telekommunikatsiooni Liit (2018). </a:t>
            </a:r>
            <a:r>
              <a:rPr i="1" lang="et-EE" sz="1200">
                <a:latin typeface="Arial"/>
                <a:ea typeface="Arial"/>
                <a:cs typeface="Arial"/>
                <a:sym typeface="Arial"/>
              </a:rPr>
              <a:t>Measuring the information society report</a:t>
            </a:r>
            <a:r>
              <a:rPr lang="et-EE" sz="1200">
                <a:latin typeface="Arial"/>
                <a:ea typeface="Arial"/>
                <a:cs typeface="Arial"/>
                <a:sym typeface="Arial"/>
              </a:rPr>
              <a:t>. International Telecommunication Union.</a:t>
            </a:r>
            <a:endParaRPr>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Calibri"/>
              <a:buNone/>
            </a:pPr>
            <a:r>
              <a:t/>
            </a:r>
            <a:endParaRPr sz="1200">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Calibri"/>
              <a:buNone/>
            </a:pPr>
            <a:r>
              <a:rPr lang="et-EE" sz="1200">
                <a:latin typeface="Arial"/>
                <a:ea typeface="Arial"/>
                <a:cs typeface="Arial"/>
                <a:sym typeface="Arial"/>
              </a:rPr>
              <a:t>Allikast pärinev täpne definitsioon: „Võime kasutada IKT-d (informatsiooni- ja kommunikatsioonitehnoloogiat) viisil, mis aitab inimestel saavutada igapäevaelus kasulikke ja kvaliteetseid tulemusi nii enda kui ka teiste hüvanguks nii praegu kui ka üha digitaalsemas tulevikus. Digioskused viitavad sellele, mil määral suudetakse suurendada IKT kasutamisest saadavat kasu ja vähendada digikasutuse negatiivsete külgedega seotud võimalikku kahju.“</a:t>
            </a:r>
            <a:endParaRPr i="0" sz="1200" u="none" strike="noStrike">
              <a:solidFill>
                <a:srgbClr val="343541"/>
              </a:solidFill>
              <a:latin typeface="Arial"/>
              <a:ea typeface="Arial"/>
              <a:cs typeface="Arial"/>
              <a:sym typeface="Arial"/>
            </a:endParaRPr>
          </a:p>
        </p:txBody>
      </p:sp>
      <p:sp>
        <p:nvSpPr>
          <p:cNvPr id="110" name="Google Shape;110;p3: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p30:notes"/>
          <p:cNvSpPr/>
          <p:nvPr>
            <p:ph idx="2" type="sldImg"/>
          </p:nvPr>
        </p:nvSpPr>
        <p:spPr>
          <a:xfrm>
            <a:off x="1147763" y="769938"/>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5" name="Google Shape;405;p30:notes"/>
          <p:cNvSpPr txBox="1"/>
          <p:nvPr>
            <p:ph idx="1" type="body"/>
          </p:nvPr>
        </p:nvSpPr>
        <p:spPr>
          <a:xfrm>
            <a:off x="419100" y="3762376"/>
            <a:ext cx="60198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i="1" lang="et-EE" u="sng" strike="noStrike">
                <a:solidFill>
                  <a:srgbClr val="374151"/>
                </a:solidFill>
                <a:latin typeface="Arial"/>
                <a:ea typeface="Arial"/>
                <a:cs typeface="Arial"/>
                <a:sym typeface="Arial"/>
              </a:rPr>
              <a:t>VALIKULINE, näiteks lisatunni jaoks:</a:t>
            </a:r>
            <a:endParaRPr>
              <a:latin typeface="Arial"/>
              <a:ea typeface="Arial"/>
              <a:cs typeface="Arial"/>
              <a:sym typeface="Arial"/>
            </a:endParaRPr>
          </a:p>
          <a:p>
            <a:pPr indent="0" lvl="0" marL="0" rtl="0" algn="l">
              <a:lnSpc>
                <a:spcPct val="100000"/>
              </a:lnSpc>
              <a:spcBef>
                <a:spcPts val="0"/>
              </a:spcBef>
              <a:spcAft>
                <a:spcPts val="0"/>
              </a:spcAft>
              <a:buSzPts val="1400"/>
              <a:buNone/>
            </a:pPr>
            <a:r>
              <a:t/>
            </a:r>
            <a:endParaRPr i="0" u="none" strike="noStrike">
              <a:solidFill>
                <a:srgbClr val="374151"/>
              </a:solidFill>
              <a:latin typeface="Arial"/>
              <a:ea typeface="Arial"/>
              <a:cs typeface="Arial"/>
              <a:sym typeface="Arial"/>
            </a:endParaRPr>
          </a:p>
          <a:p>
            <a:pPr indent="0" lvl="0" marL="0" rtl="0" algn="l">
              <a:lnSpc>
                <a:spcPct val="100000"/>
              </a:lnSpc>
              <a:spcBef>
                <a:spcPts val="0"/>
              </a:spcBef>
              <a:spcAft>
                <a:spcPts val="0"/>
              </a:spcAft>
              <a:buSzPts val="1400"/>
              <a:buNone/>
            </a:pPr>
            <a:r>
              <a:rPr i="0" lang="et-EE" u="none" strike="noStrike">
                <a:solidFill>
                  <a:srgbClr val="374151"/>
                </a:solidFill>
                <a:latin typeface="Arial"/>
                <a:ea typeface="Arial"/>
                <a:cs typeface="Arial"/>
                <a:sym typeface="Arial"/>
              </a:rPr>
              <a:t>Korraldage ülesande lahendamine rühmatööna. Seejärel arutage kõik koos.</a:t>
            </a:r>
            <a:endParaRPr>
              <a:latin typeface="Arial"/>
              <a:ea typeface="Arial"/>
              <a:cs typeface="Arial"/>
              <a:sym typeface="Arial"/>
            </a:endParaRPr>
          </a:p>
          <a:p>
            <a:pPr indent="0" lvl="0" marL="0" rtl="0" algn="l">
              <a:lnSpc>
                <a:spcPct val="100000"/>
              </a:lnSpc>
              <a:spcBef>
                <a:spcPts val="0"/>
              </a:spcBef>
              <a:spcAft>
                <a:spcPts val="0"/>
              </a:spcAft>
              <a:buSzPts val="1400"/>
              <a:buNone/>
            </a:pPr>
            <a:r>
              <a:rPr i="0" lang="et-EE" u="none" strike="noStrike">
                <a:solidFill>
                  <a:srgbClr val="374151"/>
                </a:solidFill>
                <a:latin typeface="Arial"/>
                <a:ea typeface="Arial"/>
                <a:cs typeface="Arial"/>
                <a:sym typeface="Arial"/>
              </a:rPr>
              <a:t>Kui noored vajavad kursuse jaoks ideid, tooge mõned näited: </a:t>
            </a:r>
            <a:endParaRPr>
              <a:latin typeface="Arial"/>
              <a:ea typeface="Arial"/>
              <a:cs typeface="Arial"/>
              <a:sym typeface="Arial"/>
            </a:endParaRPr>
          </a:p>
          <a:p>
            <a:pPr indent="-171450" lvl="0" marL="171450" rtl="0" algn="l">
              <a:lnSpc>
                <a:spcPct val="100000"/>
              </a:lnSpc>
              <a:spcBef>
                <a:spcPts val="0"/>
              </a:spcBef>
              <a:spcAft>
                <a:spcPts val="0"/>
              </a:spcAft>
              <a:buClr>
                <a:srgbClr val="374151"/>
              </a:buClr>
              <a:buSzPts val="1200"/>
              <a:buChar char="•"/>
            </a:pPr>
            <a:r>
              <a:rPr i="0" lang="et-EE" u="none" strike="noStrike">
                <a:solidFill>
                  <a:srgbClr val="374151"/>
                </a:solidFill>
                <a:latin typeface="Arial"/>
                <a:ea typeface="Arial"/>
                <a:cs typeface="Arial"/>
                <a:sym typeface="Arial"/>
              </a:rPr>
              <a:t>koodikirjutamine </a:t>
            </a:r>
            <a:endParaRPr>
              <a:latin typeface="Arial"/>
              <a:ea typeface="Arial"/>
              <a:cs typeface="Arial"/>
              <a:sym typeface="Arial"/>
            </a:endParaRPr>
          </a:p>
          <a:p>
            <a:pPr indent="-171450" lvl="0" marL="171450" rtl="0" algn="l">
              <a:lnSpc>
                <a:spcPct val="100000"/>
              </a:lnSpc>
              <a:spcBef>
                <a:spcPts val="0"/>
              </a:spcBef>
              <a:spcAft>
                <a:spcPts val="0"/>
              </a:spcAft>
              <a:buClr>
                <a:srgbClr val="374151"/>
              </a:buClr>
              <a:buSzPts val="1200"/>
              <a:buChar char="•"/>
            </a:pPr>
            <a:r>
              <a:rPr i="0" lang="et-EE" u="none" strike="noStrike">
                <a:solidFill>
                  <a:srgbClr val="374151"/>
                </a:solidFill>
                <a:latin typeface="Arial"/>
                <a:ea typeface="Arial"/>
                <a:cs typeface="Arial"/>
                <a:sym typeface="Arial"/>
              </a:rPr>
              <a:t>viraalse sotsiaalmeediapostituse tegemine </a:t>
            </a:r>
            <a:endParaRPr>
              <a:latin typeface="Arial"/>
              <a:ea typeface="Arial"/>
              <a:cs typeface="Arial"/>
              <a:sym typeface="Arial"/>
            </a:endParaRPr>
          </a:p>
          <a:p>
            <a:pPr indent="-171450" lvl="0" marL="171450" rtl="0" algn="l">
              <a:lnSpc>
                <a:spcPct val="100000"/>
              </a:lnSpc>
              <a:spcBef>
                <a:spcPts val="0"/>
              </a:spcBef>
              <a:spcAft>
                <a:spcPts val="0"/>
              </a:spcAft>
              <a:buClr>
                <a:srgbClr val="374151"/>
              </a:buClr>
              <a:buSzPts val="1200"/>
              <a:buChar char="•"/>
            </a:pPr>
            <a:r>
              <a:rPr i="0" lang="et-EE" u="none" strike="noStrike">
                <a:solidFill>
                  <a:srgbClr val="374151"/>
                </a:solidFill>
                <a:latin typeface="Arial"/>
                <a:ea typeface="Arial"/>
                <a:cs typeface="Arial"/>
                <a:sym typeface="Arial"/>
              </a:rPr>
              <a:t>hea PowerPointi esitluse ettevalmistamine </a:t>
            </a:r>
            <a:endParaRPr>
              <a:latin typeface="Arial"/>
              <a:ea typeface="Arial"/>
              <a:cs typeface="Arial"/>
              <a:sym typeface="Arial"/>
            </a:endParaRPr>
          </a:p>
          <a:p>
            <a:pPr indent="-171450" lvl="0" marL="171450" rtl="0" algn="l">
              <a:lnSpc>
                <a:spcPct val="100000"/>
              </a:lnSpc>
              <a:spcBef>
                <a:spcPts val="0"/>
              </a:spcBef>
              <a:spcAft>
                <a:spcPts val="0"/>
              </a:spcAft>
              <a:buClr>
                <a:srgbClr val="374151"/>
              </a:buClr>
              <a:buSzPts val="1200"/>
              <a:buChar char="•"/>
            </a:pPr>
            <a:r>
              <a:rPr i="0" lang="et-EE" u="none" strike="noStrike">
                <a:solidFill>
                  <a:srgbClr val="374151"/>
                </a:solidFill>
                <a:latin typeface="Arial"/>
                <a:ea typeface="Arial"/>
                <a:cs typeface="Arial"/>
                <a:sym typeface="Arial"/>
              </a:rPr>
              <a:t>internetis leiduva teabe kriitiline hindamine </a:t>
            </a:r>
            <a:endParaRPr>
              <a:latin typeface="Arial"/>
              <a:ea typeface="Arial"/>
              <a:cs typeface="Arial"/>
              <a:sym typeface="Arial"/>
            </a:endParaRPr>
          </a:p>
          <a:p>
            <a:pPr indent="-171450" lvl="0" marL="171450" rtl="0" algn="l">
              <a:lnSpc>
                <a:spcPct val="100000"/>
              </a:lnSpc>
              <a:spcBef>
                <a:spcPts val="0"/>
              </a:spcBef>
              <a:spcAft>
                <a:spcPts val="0"/>
              </a:spcAft>
              <a:buClr>
                <a:srgbClr val="374151"/>
              </a:buClr>
              <a:buSzPts val="1200"/>
              <a:buChar char="•"/>
            </a:pPr>
            <a:r>
              <a:rPr i="0" lang="et-EE" u="none" strike="noStrike">
                <a:solidFill>
                  <a:srgbClr val="374151"/>
                </a:solidFill>
                <a:latin typeface="Arial"/>
                <a:ea typeface="Arial"/>
                <a:cs typeface="Arial"/>
                <a:sym typeface="Arial"/>
              </a:rPr>
              <a:t>libauudiste äratundmine</a:t>
            </a:r>
            <a:endParaRPr>
              <a:latin typeface="Arial"/>
              <a:ea typeface="Arial"/>
              <a:cs typeface="Arial"/>
              <a:sym typeface="Arial"/>
            </a:endParaRPr>
          </a:p>
        </p:txBody>
      </p:sp>
      <p:sp>
        <p:nvSpPr>
          <p:cNvPr id="406" name="Google Shape;406;p30: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2" name="Google Shape;412;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1" lang="et-EE" sz="1200" u="sng" strike="noStrike">
                <a:solidFill>
                  <a:srgbClr val="374151"/>
                </a:solidFill>
                <a:latin typeface="Arial"/>
                <a:ea typeface="Arial"/>
                <a:cs typeface="Arial"/>
                <a:sym typeface="Arial"/>
              </a:rPr>
              <a:t>VALIKULINE noorte osaluse teemaline tegevus, mis võib tugevdada noorte arusaama digitaalsest kodanikuosalusest ning teaduses osalemisest ja teadustulemuste kasutamisest. Varuge selle tegevuse jaoks vähemalt 10–15 minutit.</a:t>
            </a:r>
            <a:endParaRPr/>
          </a:p>
          <a:p>
            <a:pPr indent="0" lvl="0" marL="0" rtl="0" algn="l">
              <a:lnSpc>
                <a:spcPct val="100000"/>
              </a:lnSpc>
              <a:spcBef>
                <a:spcPts val="0"/>
              </a:spcBef>
              <a:spcAft>
                <a:spcPts val="0"/>
              </a:spcAft>
              <a:buSzPts val="1400"/>
              <a:buNone/>
            </a:pPr>
            <a:r>
              <a:t/>
            </a:r>
            <a:endParaRPr b="0" i="0" sz="1200" u="none" strike="noStrike">
              <a:solidFill>
                <a:srgbClr val="374151"/>
              </a:solidFill>
              <a:latin typeface="Arial"/>
              <a:ea typeface="Arial"/>
              <a:cs typeface="Arial"/>
              <a:sym typeface="Arial"/>
            </a:endParaRPr>
          </a:p>
          <a:p>
            <a:pPr indent="0" lvl="0" marL="0" rtl="0" algn="l">
              <a:lnSpc>
                <a:spcPct val="100000"/>
              </a:lnSpc>
              <a:spcBef>
                <a:spcPts val="0"/>
              </a:spcBef>
              <a:spcAft>
                <a:spcPts val="0"/>
              </a:spcAft>
              <a:buSzPts val="1400"/>
              <a:buNone/>
            </a:pPr>
            <a:r>
              <a:rPr b="0" i="0" lang="et-EE" sz="1200" u="none" strike="noStrike">
                <a:solidFill>
                  <a:srgbClr val="374151"/>
                </a:solidFill>
                <a:latin typeface="Arial"/>
                <a:ea typeface="Arial"/>
                <a:cs typeface="Arial"/>
                <a:sym typeface="Arial"/>
              </a:rPr>
              <a:t>Selgitage, et </a:t>
            </a:r>
            <a:r>
              <a:rPr lang="et-EE">
                <a:solidFill>
                  <a:srgbClr val="374151"/>
                </a:solidFill>
                <a:latin typeface="Arial"/>
                <a:ea typeface="Arial"/>
                <a:cs typeface="Arial"/>
                <a:sym typeface="Arial"/>
              </a:rPr>
              <a:t>y</a:t>
            </a:r>
            <a:r>
              <a:rPr b="0" i="0" lang="et-EE" sz="1200" u="none" strike="noStrike">
                <a:solidFill>
                  <a:srgbClr val="374151"/>
                </a:solidFill>
                <a:latin typeface="Arial"/>
                <a:ea typeface="Arial"/>
                <a:cs typeface="Arial"/>
                <a:sym typeface="Arial"/>
              </a:rPr>
              <a:t>SKILLS</a:t>
            </a:r>
            <a:r>
              <a:rPr lang="et-EE">
                <a:solidFill>
                  <a:srgbClr val="374151"/>
                </a:solidFill>
                <a:latin typeface="Arial"/>
                <a:ea typeface="Arial"/>
                <a:cs typeface="Arial"/>
                <a:sym typeface="Arial"/>
              </a:rPr>
              <a:t>’</a:t>
            </a:r>
            <a:r>
              <a:rPr b="0" i="0" lang="et-EE" sz="1200" u="none" strike="noStrike">
                <a:solidFill>
                  <a:srgbClr val="374151"/>
                </a:solidFill>
                <a:latin typeface="Arial"/>
                <a:ea typeface="Arial"/>
                <a:cs typeface="Arial"/>
                <a:sym typeface="Arial"/>
              </a:rPr>
              <a:t>i uuringu teinud teadlaste eesmärk on aidata lastel ja noortel oma digioskustest kasu saada.</a:t>
            </a:r>
            <a:endParaRPr/>
          </a:p>
          <a:p>
            <a:pPr indent="0" lvl="0" marL="0" rtl="0" algn="l">
              <a:lnSpc>
                <a:spcPct val="100000"/>
              </a:lnSpc>
              <a:spcBef>
                <a:spcPts val="0"/>
              </a:spcBef>
              <a:spcAft>
                <a:spcPts val="0"/>
              </a:spcAft>
              <a:buSzPts val="1400"/>
              <a:buNone/>
            </a:pPr>
            <a:r>
              <a:t/>
            </a:r>
            <a:endParaRPr b="0" i="0" sz="1200" u="none" strike="noStrike">
              <a:solidFill>
                <a:srgbClr val="374151"/>
              </a:solidFill>
              <a:latin typeface="Arial"/>
              <a:ea typeface="Arial"/>
              <a:cs typeface="Arial"/>
              <a:sym typeface="Arial"/>
            </a:endParaRPr>
          </a:p>
          <a:p>
            <a:pPr indent="0" lvl="0" marL="0" rtl="0" algn="l">
              <a:lnSpc>
                <a:spcPct val="100000"/>
              </a:lnSpc>
              <a:spcBef>
                <a:spcPts val="0"/>
              </a:spcBef>
              <a:spcAft>
                <a:spcPts val="0"/>
              </a:spcAft>
              <a:buSzPts val="1400"/>
              <a:buNone/>
            </a:pPr>
            <a:r>
              <a:rPr b="0" i="0" lang="et-EE" sz="1200" u="none" strike="noStrike">
                <a:solidFill>
                  <a:srgbClr val="374151"/>
                </a:solidFill>
                <a:latin typeface="Arial"/>
                <a:ea typeface="Arial"/>
                <a:cs typeface="Arial"/>
                <a:sym typeface="Arial"/>
              </a:rPr>
              <a:t>Paluge noortel arutada slaidil toodud nelja küsimust koos pinginaabriga või väikestes rühmades. Laske neil kirjutada oma tähelepanekud märkmepaberitele või lahendused üles joonistada. Paluge neil oma vastuseid teistega jagada ning arutage kõik koos. </a:t>
            </a:r>
            <a:endParaRPr/>
          </a:p>
          <a:p>
            <a:pPr indent="0" lvl="0" marL="0" rtl="0" algn="l">
              <a:lnSpc>
                <a:spcPct val="100000"/>
              </a:lnSpc>
              <a:spcBef>
                <a:spcPts val="0"/>
              </a:spcBef>
              <a:spcAft>
                <a:spcPts val="0"/>
              </a:spcAft>
              <a:buSzPts val="1400"/>
              <a:buNone/>
            </a:pPr>
            <a:r>
              <a:t/>
            </a:r>
            <a:endParaRPr b="0" i="0" sz="1200" u="none" strike="noStrike">
              <a:solidFill>
                <a:srgbClr val="374151"/>
              </a:solidFill>
              <a:latin typeface="Arial"/>
              <a:ea typeface="Arial"/>
              <a:cs typeface="Arial"/>
              <a:sym typeface="Arial"/>
            </a:endParaRPr>
          </a:p>
          <a:p>
            <a:pPr indent="0" lvl="0" marL="0" rtl="0" algn="l">
              <a:lnSpc>
                <a:spcPct val="100000"/>
              </a:lnSpc>
              <a:spcBef>
                <a:spcPts val="0"/>
              </a:spcBef>
              <a:spcAft>
                <a:spcPts val="0"/>
              </a:spcAft>
              <a:buSzPts val="1400"/>
              <a:buNone/>
            </a:pPr>
            <a:r>
              <a:rPr b="0" i="1" lang="et-EE" sz="1200" u="none" strike="noStrike">
                <a:solidFill>
                  <a:srgbClr val="374151"/>
                </a:solidFill>
                <a:latin typeface="Arial"/>
                <a:ea typeface="Arial"/>
                <a:cs typeface="Arial"/>
                <a:sym typeface="Arial"/>
              </a:rPr>
              <a:t>MÄRKUS. Soovi korral võite tulemusi jagada ySKILLS</a:t>
            </a:r>
            <a:r>
              <a:rPr i="1" lang="et-EE">
                <a:solidFill>
                  <a:srgbClr val="374151"/>
                </a:solidFill>
                <a:latin typeface="Arial"/>
                <a:ea typeface="Arial"/>
                <a:cs typeface="Arial"/>
                <a:sym typeface="Arial"/>
              </a:rPr>
              <a:t>’</a:t>
            </a:r>
            <a:r>
              <a:rPr b="0" i="1" lang="et-EE" sz="1200" u="none" strike="noStrike">
                <a:solidFill>
                  <a:srgbClr val="374151"/>
                </a:solidFill>
                <a:latin typeface="Arial"/>
                <a:ea typeface="Arial"/>
                <a:cs typeface="Arial"/>
                <a:sym typeface="Arial"/>
              </a:rPr>
              <a:t>i teadlastega.</a:t>
            </a:r>
            <a:endParaRPr/>
          </a:p>
        </p:txBody>
      </p:sp>
      <p:sp>
        <p:nvSpPr>
          <p:cNvPr id="413" name="Google Shape;413;p3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t-EE"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p32:notes"/>
          <p:cNvSpPr/>
          <p:nvPr>
            <p:ph idx="2" type="sldImg"/>
          </p:nvPr>
        </p:nvSpPr>
        <p:spPr>
          <a:xfrm>
            <a:off x="1147763" y="838200"/>
            <a:ext cx="4562475" cy="25669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9" name="Google Shape;419;p32:notes"/>
          <p:cNvSpPr txBox="1"/>
          <p:nvPr>
            <p:ph idx="1" type="body"/>
          </p:nvPr>
        </p:nvSpPr>
        <p:spPr>
          <a:xfrm>
            <a:off x="459581" y="3724276"/>
            <a:ext cx="5938838"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i="0" lang="et-EE" u="none" strike="noStrike">
                <a:solidFill>
                  <a:srgbClr val="374151"/>
                </a:solidFill>
                <a:latin typeface="Arial"/>
                <a:ea typeface="Arial"/>
                <a:cs typeface="Arial"/>
                <a:sym typeface="Arial"/>
              </a:rPr>
              <a:t>Küsige õpilastelt, kuidas neile digioskuste tund meeldis.</a:t>
            </a:r>
            <a:endParaRPr>
              <a:latin typeface="Arial"/>
              <a:ea typeface="Arial"/>
              <a:cs typeface="Arial"/>
              <a:sym typeface="Arial"/>
            </a:endParaRPr>
          </a:p>
        </p:txBody>
      </p:sp>
      <p:sp>
        <p:nvSpPr>
          <p:cNvPr id="420" name="Google Shape;420;p32: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9" name="Google Shape;429;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74151"/>
              </a:buClr>
              <a:buSzPts val="1200"/>
              <a:buFont typeface="Calibri"/>
              <a:buNone/>
            </a:pPr>
            <a:r>
              <a:rPr i="0" lang="et-EE" u="none" strike="noStrike">
                <a:solidFill>
                  <a:srgbClr val="374151"/>
                </a:solidFill>
                <a:latin typeface="Arial"/>
                <a:ea typeface="Arial"/>
                <a:cs typeface="Arial"/>
                <a:sym typeface="Arial"/>
              </a:rPr>
              <a:t>Öelge õpilastele, et kui nad soovivad projektist ySKILLS rohkem teada saada, leiavad nad lisa</a:t>
            </a:r>
            <a:r>
              <a:rPr lang="et-EE">
                <a:solidFill>
                  <a:srgbClr val="374151"/>
                </a:solidFill>
                <a:latin typeface="Arial"/>
                <a:ea typeface="Arial"/>
                <a:cs typeface="Arial"/>
                <a:sym typeface="Arial"/>
              </a:rPr>
              <a:t>infot</a:t>
            </a:r>
            <a:r>
              <a:rPr i="0" lang="et-EE" u="none" strike="noStrike">
                <a:solidFill>
                  <a:srgbClr val="374151"/>
                </a:solidFill>
                <a:latin typeface="Arial"/>
                <a:ea typeface="Arial"/>
                <a:cs typeface="Arial"/>
                <a:sym typeface="Arial"/>
              </a:rPr>
              <a:t> veebist. Nad saavad lugeda ingliskeelset blogi või </a:t>
            </a:r>
            <a:r>
              <a:rPr lang="et-EE">
                <a:solidFill>
                  <a:srgbClr val="374151"/>
                </a:solidFill>
                <a:latin typeface="Arial"/>
                <a:ea typeface="Arial"/>
                <a:cs typeface="Arial"/>
                <a:sym typeface="Arial"/>
              </a:rPr>
              <a:t>hoida end</a:t>
            </a:r>
            <a:r>
              <a:rPr i="0" lang="et-EE" u="none" strike="noStrike">
                <a:solidFill>
                  <a:srgbClr val="374151"/>
                </a:solidFill>
                <a:latin typeface="Arial"/>
                <a:ea typeface="Arial"/>
                <a:cs typeface="Arial"/>
                <a:sym typeface="Arial"/>
              </a:rPr>
              <a:t> kursis sotsiaalmeedia kaudu.</a:t>
            </a:r>
            <a:endParaRPr>
              <a:latin typeface="Arial"/>
              <a:ea typeface="Arial"/>
              <a:cs typeface="Arial"/>
              <a:sym typeface="Arial"/>
            </a:endParaRPr>
          </a:p>
        </p:txBody>
      </p:sp>
      <p:sp>
        <p:nvSpPr>
          <p:cNvPr id="430" name="Google Shape;430;p33: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1" name="Google Shape;431;p33: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2" name="Google Shape;432;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t-EE"/>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4:notes"/>
          <p:cNvSpPr/>
          <p:nvPr>
            <p:ph idx="2" type="sldImg"/>
          </p:nvPr>
        </p:nvSpPr>
        <p:spPr>
          <a:xfrm>
            <a:off x="1147763" y="533400"/>
            <a:ext cx="4562475" cy="25669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 name="Google Shape;117;p4:notes"/>
          <p:cNvSpPr txBox="1"/>
          <p:nvPr>
            <p:ph idx="1" type="body"/>
          </p:nvPr>
        </p:nvSpPr>
        <p:spPr>
          <a:xfrm>
            <a:off x="152400" y="3591719"/>
            <a:ext cx="65532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i="0" lang="et-EE" u="none" strike="noStrike">
                <a:solidFill>
                  <a:srgbClr val="374151"/>
                </a:solidFill>
                <a:latin typeface="Arial"/>
                <a:ea typeface="Arial"/>
                <a:cs typeface="Arial"/>
                <a:sym typeface="Arial"/>
              </a:rPr>
              <a:t>Teadlased eristavad nelja liiki digioskusi. Järgmistel slaididel vaatleme neid kõiki eraldi.</a:t>
            </a:r>
            <a:endParaRPr>
              <a:latin typeface="Arial"/>
              <a:ea typeface="Arial"/>
              <a:cs typeface="Arial"/>
              <a:sym typeface="Arial"/>
            </a:endParaRPr>
          </a:p>
          <a:p>
            <a:pPr indent="0" lvl="0" marL="0" rtl="0" algn="l">
              <a:lnSpc>
                <a:spcPct val="100000"/>
              </a:lnSpc>
              <a:spcBef>
                <a:spcPts val="0"/>
              </a:spcBef>
              <a:spcAft>
                <a:spcPts val="0"/>
              </a:spcAft>
              <a:buSzPts val="1400"/>
              <a:buNone/>
            </a:pPr>
            <a:r>
              <a:t/>
            </a:r>
            <a:endParaRPr i="0" u="none" strike="noStrike">
              <a:solidFill>
                <a:srgbClr val="374151"/>
              </a:solidFill>
              <a:latin typeface="Arial"/>
              <a:ea typeface="Arial"/>
              <a:cs typeface="Arial"/>
              <a:sym typeface="Arial"/>
            </a:endParaRPr>
          </a:p>
          <a:p>
            <a:pPr indent="0" lvl="0" marL="0" marR="0" rtl="0" algn="l">
              <a:lnSpc>
                <a:spcPct val="100000"/>
              </a:lnSpc>
              <a:spcBef>
                <a:spcPts val="0"/>
              </a:spcBef>
              <a:spcAft>
                <a:spcPts val="0"/>
              </a:spcAft>
              <a:buClr>
                <a:srgbClr val="374151"/>
              </a:buClr>
              <a:buSzPts val="1200"/>
              <a:buFont typeface="Calibri"/>
              <a:buNone/>
            </a:pPr>
            <a:r>
              <a:rPr i="0" lang="et-EE" sz="1200" u="none" strike="noStrike">
                <a:solidFill>
                  <a:srgbClr val="374151"/>
                </a:solidFill>
                <a:latin typeface="Arial"/>
                <a:ea typeface="Arial"/>
                <a:cs typeface="Arial"/>
                <a:sym typeface="Arial"/>
              </a:rPr>
              <a:t>Allikas: </a:t>
            </a:r>
            <a:r>
              <a:rPr lang="et-EE" sz="1200">
                <a:latin typeface="Arial"/>
                <a:ea typeface="Arial"/>
                <a:cs typeface="Arial"/>
                <a:sym typeface="Arial"/>
              </a:rPr>
              <a:t>Helsper, E. J., Schneider, L. S., van Deursen, A. J . A. M., van Laar, E. (2020).</a:t>
            </a:r>
            <a:r>
              <a:rPr i="1" lang="et-EE" sz="1200">
                <a:latin typeface="Arial"/>
                <a:ea typeface="Arial"/>
                <a:cs typeface="Arial"/>
                <a:sym typeface="Arial"/>
              </a:rPr>
              <a:t> The youth Digital Skills Indicator: Report on the conceptualisation and development of the ySKILLS digital skills measure. </a:t>
            </a:r>
            <a:r>
              <a:rPr lang="et-EE" sz="1200">
                <a:latin typeface="Arial"/>
                <a:ea typeface="Arial"/>
                <a:cs typeface="Arial"/>
                <a:sym typeface="Arial"/>
              </a:rPr>
              <a:t>KU Leuven, Leuven: ySKILLS. </a:t>
            </a:r>
            <a:endParaRPr>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Calibri"/>
              <a:buNone/>
            </a:pPr>
            <a:r>
              <a:rPr lang="et-EE" sz="1200">
                <a:latin typeface="Arial"/>
                <a:ea typeface="Arial"/>
                <a:cs typeface="Arial"/>
                <a:sym typeface="Arial"/>
              </a:rPr>
              <a:t>Allalaaditav aadressil https://zenodo.org/record/4608010#.Yweu0C2QkUs </a:t>
            </a:r>
            <a:endParaRPr>
              <a:latin typeface="Arial"/>
              <a:ea typeface="Arial"/>
              <a:cs typeface="Arial"/>
              <a:sym typeface="Arial"/>
            </a:endParaRPr>
          </a:p>
          <a:p>
            <a:pPr indent="0" lvl="0" marL="0" rtl="0" algn="l">
              <a:lnSpc>
                <a:spcPct val="100000"/>
              </a:lnSpc>
              <a:spcBef>
                <a:spcPts val="0"/>
              </a:spcBef>
              <a:spcAft>
                <a:spcPts val="0"/>
              </a:spcAft>
              <a:buSzPts val="1400"/>
              <a:buNone/>
            </a:pPr>
            <a:r>
              <a:t/>
            </a:r>
            <a:endParaRPr>
              <a:latin typeface="Arial"/>
              <a:ea typeface="Arial"/>
              <a:cs typeface="Arial"/>
              <a:sym typeface="Arial"/>
            </a:endParaRPr>
          </a:p>
        </p:txBody>
      </p:sp>
      <p:sp>
        <p:nvSpPr>
          <p:cNvPr id="118" name="Google Shape;118;p4: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5:notes"/>
          <p:cNvSpPr/>
          <p:nvPr>
            <p:ph idx="2" type="sldImg"/>
          </p:nvPr>
        </p:nvSpPr>
        <p:spPr>
          <a:xfrm>
            <a:off x="1147763" y="8556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 name="Google Shape;125;p5:notes"/>
          <p:cNvSpPr txBox="1"/>
          <p:nvPr>
            <p:ph idx="1" type="body"/>
          </p:nvPr>
        </p:nvSpPr>
        <p:spPr>
          <a:xfrm>
            <a:off x="190500" y="3762376"/>
            <a:ext cx="64770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t-EE" u="none" strike="noStrike">
                <a:solidFill>
                  <a:srgbClr val="343541"/>
                </a:solidFill>
                <a:latin typeface="Arial"/>
                <a:ea typeface="Arial"/>
                <a:cs typeface="Arial"/>
                <a:sym typeface="Arial"/>
              </a:rPr>
              <a:t>Arutage slaidil toodud näiteid. </a:t>
            </a:r>
            <a:endParaRPr/>
          </a:p>
          <a:p>
            <a:pPr indent="0" lvl="0" marL="0" rtl="0" algn="l">
              <a:lnSpc>
                <a:spcPct val="100000"/>
              </a:lnSpc>
              <a:spcBef>
                <a:spcPts val="0"/>
              </a:spcBef>
              <a:spcAft>
                <a:spcPts val="0"/>
              </a:spcAft>
              <a:buSzPts val="1400"/>
              <a:buNone/>
            </a:pPr>
            <a:r>
              <a:t/>
            </a:r>
            <a:endParaRPr b="0" i="0" u="none" strike="noStrike">
              <a:solidFill>
                <a:srgbClr val="343541"/>
              </a:solidFill>
              <a:latin typeface="Arial"/>
              <a:ea typeface="Arial"/>
              <a:cs typeface="Arial"/>
              <a:sym typeface="Arial"/>
            </a:endParaRPr>
          </a:p>
          <a:p>
            <a:pPr indent="0" lvl="0" marL="0" rtl="0" algn="l">
              <a:lnSpc>
                <a:spcPct val="100000"/>
              </a:lnSpc>
              <a:spcBef>
                <a:spcPts val="0"/>
              </a:spcBef>
              <a:spcAft>
                <a:spcPts val="0"/>
              </a:spcAft>
              <a:buSzPts val="1400"/>
              <a:buNone/>
            </a:pPr>
            <a:r>
              <a:rPr b="0" i="0" lang="et-EE" u="none" strike="noStrike">
                <a:solidFill>
                  <a:srgbClr val="343541"/>
                </a:solidFill>
                <a:latin typeface="Arial"/>
                <a:ea typeface="Arial"/>
                <a:cs typeface="Arial"/>
                <a:sym typeface="Arial"/>
              </a:rPr>
              <a:t>Kui teil on piisavalt aega, võite noortelt küsida, kas nad saavad nende ülesannetega hakkama ja kuidas nad seda täpselt teevad. Nii saavad nad kaaslastelt õppida.</a:t>
            </a:r>
            <a:endParaRPr/>
          </a:p>
          <a:p>
            <a:pPr indent="0" lvl="0" marL="0" rtl="0" algn="l">
              <a:lnSpc>
                <a:spcPct val="100000"/>
              </a:lnSpc>
              <a:spcBef>
                <a:spcPts val="0"/>
              </a:spcBef>
              <a:spcAft>
                <a:spcPts val="0"/>
              </a:spcAft>
              <a:buSzPts val="1400"/>
              <a:buNone/>
            </a:pPr>
            <a:r>
              <a:t/>
            </a:r>
            <a:endParaRPr/>
          </a:p>
        </p:txBody>
      </p:sp>
      <p:sp>
        <p:nvSpPr>
          <p:cNvPr id="126" name="Google Shape;126;p5: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6:notes"/>
          <p:cNvSpPr/>
          <p:nvPr>
            <p:ph idx="2" type="sldImg"/>
          </p:nvPr>
        </p:nvSpPr>
        <p:spPr>
          <a:xfrm>
            <a:off x="1147763" y="8556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5" name="Google Shape;135;p6:notes"/>
          <p:cNvSpPr txBox="1"/>
          <p:nvPr>
            <p:ph idx="1" type="body"/>
          </p:nvPr>
        </p:nvSpPr>
        <p:spPr>
          <a:xfrm>
            <a:off x="190500" y="3762376"/>
            <a:ext cx="64770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i="0" lang="et-EE" u="none" strike="noStrike">
                <a:solidFill>
                  <a:srgbClr val="374151"/>
                </a:solidFill>
                <a:latin typeface="Arial"/>
                <a:ea typeface="Arial"/>
                <a:cs typeface="Arial"/>
                <a:sym typeface="Arial"/>
              </a:rPr>
              <a:t>Arutage slaidil toodud näiteid.</a:t>
            </a:r>
            <a:endParaRPr>
              <a:latin typeface="Arial"/>
              <a:ea typeface="Arial"/>
              <a:cs typeface="Arial"/>
              <a:sym typeface="Arial"/>
            </a:endParaRPr>
          </a:p>
          <a:p>
            <a:pPr indent="0" lvl="0" marL="0" rtl="0" algn="l">
              <a:lnSpc>
                <a:spcPct val="100000"/>
              </a:lnSpc>
              <a:spcBef>
                <a:spcPts val="0"/>
              </a:spcBef>
              <a:spcAft>
                <a:spcPts val="0"/>
              </a:spcAft>
              <a:buSzPts val="1400"/>
              <a:buNone/>
            </a:pPr>
            <a:r>
              <a:t/>
            </a:r>
            <a:endParaRPr i="0" u="none" strike="noStrike">
              <a:solidFill>
                <a:srgbClr val="374151"/>
              </a:solidFill>
              <a:latin typeface="Arial"/>
              <a:ea typeface="Arial"/>
              <a:cs typeface="Arial"/>
              <a:sym typeface="Arial"/>
            </a:endParaRPr>
          </a:p>
          <a:p>
            <a:pPr indent="0" lvl="0" marL="0" rtl="0" algn="l">
              <a:lnSpc>
                <a:spcPct val="100000"/>
              </a:lnSpc>
              <a:spcBef>
                <a:spcPts val="0"/>
              </a:spcBef>
              <a:spcAft>
                <a:spcPts val="0"/>
              </a:spcAft>
              <a:buSzPts val="1400"/>
              <a:buNone/>
            </a:pPr>
            <a:r>
              <a:rPr i="0" lang="et-EE" u="none" strike="noStrike">
                <a:solidFill>
                  <a:srgbClr val="374151"/>
                </a:solidFill>
                <a:latin typeface="Arial"/>
                <a:ea typeface="Arial"/>
                <a:cs typeface="Arial"/>
                <a:sym typeface="Arial"/>
              </a:rPr>
              <a:t>Kui teil on piisavalt aega, võite rühmalt küsida, kas need ülesanded tunduvad neile keerukad või lihtsad. Küsige, kuidas nad veebisaidi või teabe usaldusväärsust täpsemalt hindavad (nt milliseid tunnuseid nad otsivad). Nii saavad noored oma kaaslastelt õppida.</a:t>
            </a:r>
            <a:endParaRPr>
              <a:latin typeface="Arial"/>
              <a:ea typeface="Arial"/>
              <a:cs typeface="Arial"/>
              <a:sym typeface="Arial"/>
            </a:endParaRPr>
          </a:p>
        </p:txBody>
      </p:sp>
      <p:sp>
        <p:nvSpPr>
          <p:cNvPr id="136" name="Google Shape;136;p6: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7:notes"/>
          <p:cNvSpPr/>
          <p:nvPr>
            <p:ph idx="2" type="sldImg"/>
          </p:nvPr>
        </p:nvSpPr>
        <p:spPr>
          <a:xfrm>
            <a:off x="1147763" y="8556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5" name="Google Shape;145;p7:notes"/>
          <p:cNvSpPr txBox="1"/>
          <p:nvPr>
            <p:ph idx="1" type="body"/>
          </p:nvPr>
        </p:nvSpPr>
        <p:spPr>
          <a:xfrm>
            <a:off x="190500" y="3762376"/>
            <a:ext cx="64770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t-EE" u="none" strike="noStrike">
                <a:solidFill>
                  <a:srgbClr val="374151"/>
                </a:solidFill>
                <a:latin typeface="Arial"/>
                <a:ea typeface="Arial"/>
                <a:cs typeface="Arial"/>
                <a:sym typeface="Arial"/>
              </a:rPr>
              <a:t>Arutage slaidil toodud näiteid.</a:t>
            </a:r>
            <a:endParaRPr/>
          </a:p>
          <a:p>
            <a:pPr indent="0" lvl="0" marL="0" rtl="0" algn="l">
              <a:lnSpc>
                <a:spcPct val="100000"/>
              </a:lnSpc>
              <a:spcBef>
                <a:spcPts val="0"/>
              </a:spcBef>
              <a:spcAft>
                <a:spcPts val="0"/>
              </a:spcAft>
              <a:buSzPts val="1400"/>
              <a:buNone/>
            </a:pPr>
            <a:r>
              <a:t/>
            </a:r>
            <a:endParaRPr b="0" i="0" u="none" strike="noStrike">
              <a:solidFill>
                <a:srgbClr val="374151"/>
              </a:solidFill>
              <a:latin typeface="Arial"/>
              <a:ea typeface="Arial"/>
              <a:cs typeface="Arial"/>
              <a:sym typeface="Arial"/>
            </a:endParaRPr>
          </a:p>
          <a:p>
            <a:pPr indent="0" lvl="0" marL="0" rtl="0" algn="l">
              <a:lnSpc>
                <a:spcPct val="100000"/>
              </a:lnSpc>
              <a:spcBef>
                <a:spcPts val="0"/>
              </a:spcBef>
              <a:spcAft>
                <a:spcPts val="0"/>
              </a:spcAft>
              <a:buSzPts val="1400"/>
              <a:buNone/>
            </a:pPr>
            <a:r>
              <a:rPr b="0" i="0" lang="et-EE" u="none" strike="noStrike">
                <a:solidFill>
                  <a:srgbClr val="374151"/>
                </a:solidFill>
                <a:latin typeface="Arial"/>
                <a:ea typeface="Arial"/>
                <a:cs typeface="Arial"/>
                <a:sym typeface="Arial"/>
              </a:rPr>
              <a:t>Kui teil on piisavalt aega, võite rühmalt küsida, kas need ülesanded tunduvad neile keerukad või lihtsad. Küsige näiteid ja uurige noorte endi kogemuste kohta. Näiteks:</a:t>
            </a:r>
            <a:endParaRPr/>
          </a:p>
          <a:p>
            <a:pPr indent="-171450" lvl="0" marL="171450" rtl="0" algn="l">
              <a:lnSpc>
                <a:spcPct val="100000"/>
              </a:lnSpc>
              <a:spcBef>
                <a:spcPts val="0"/>
              </a:spcBef>
              <a:spcAft>
                <a:spcPts val="0"/>
              </a:spcAft>
              <a:buClr>
                <a:srgbClr val="374151"/>
              </a:buClr>
              <a:buSzPts val="1200"/>
              <a:buFont typeface="Arial"/>
              <a:buChar char="•"/>
            </a:pPr>
            <a:r>
              <a:rPr b="0" i="0" lang="et-EE" u="none" strike="noStrike">
                <a:solidFill>
                  <a:srgbClr val="374151"/>
                </a:solidFill>
                <a:latin typeface="Arial"/>
                <a:ea typeface="Arial"/>
                <a:cs typeface="Arial"/>
                <a:sym typeface="Arial"/>
              </a:rPr>
              <a:t>Kellele saadate emotikone ja millistes olukordades on nende kasutamine vähem sobilik?</a:t>
            </a:r>
            <a:endParaRPr/>
          </a:p>
          <a:p>
            <a:pPr indent="-171450" lvl="0" marL="171450" rtl="0" algn="l">
              <a:lnSpc>
                <a:spcPct val="100000"/>
              </a:lnSpc>
              <a:spcBef>
                <a:spcPts val="0"/>
              </a:spcBef>
              <a:spcAft>
                <a:spcPts val="0"/>
              </a:spcAft>
              <a:buClr>
                <a:srgbClr val="374151"/>
              </a:buClr>
              <a:buSzPts val="1200"/>
              <a:buFont typeface="Arial"/>
              <a:buChar char="•"/>
            </a:pPr>
            <a:r>
              <a:rPr b="0" i="0" lang="et-EE" u="none" strike="noStrike">
                <a:solidFill>
                  <a:srgbClr val="374151"/>
                </a:solidFill>
                <a:latin typeface="Arial"/>
                <a:ea typeface="Arial"/>
                <a:cs typeface="Arial"/>
                <a:sym typeface="Arial"/>
              </a:rPr>
              <a:t>Kas olete kunagi märganud, et kedagi kiusatakse internetis? Kuidas küberkiusu ära tunda ja mida sellega kokku puutudes teha?</a:t>
            </a:r>
            <a:endParaRPr/>
          </a:p>
          <a:p>
            <a:pPr indent="-171450" lvl="0" marL="171450" rtl="0" algn="l">
              <a:lnSpc>
                <a:spcPct val="100000"/>
              </a:lnSpc>
              <a:spcBef>
                <a:spcPts val="0"/>
              </a:spcBef>
              <a:spcAft>
                <a:spcPts val="0"/>
              </a:spcAft>
              <a:buClr>
                <a:srgbClr val="374151"/>
              </a:buClr>
              <a:buSzPts val="1200"/>
              <a:buFont typeface="Arial"/>
              <a:buChar char="•"/>
            </a:pPr>
            <a:r>
              <a:rPr b="0" i="0" lang="et-EE" u="none" strike="noStrike">
                <a:solidFill>
                  <a:srgbClr val="374151"/>
                </a:solidFill>
                <a:latin typeface="Arial"/>
                <a:ea typeface="Arial"/>
                <a:cs typeface="Arial"/>
                <a:sym typeface="Arial"/>
              </a:rPr>
              <a:t>Koroonapandeemia ajal olid teil veebitunnid. Kas teil oli lihtne või raske aru saada, millal heli ja video sisse või välja lülitada?</a:t>
            </a:r>
            <a:endParaRPr/>
          </a:p>
          <a:p>
            <a:pPr indent="-95250" lvl="0" marL="171450" rtl="0" algn="l">
              <a:lnSpc>
                <a:spcPct val="100000"/>
              </a:lnSpc>
              <a:spcBef>
                <a:spcPts val="0"/>
              </a:spcBef>
              <a:spcAft>
                <a:spcPts val="0"/>
              </a:spcAft>
              <a:buClr>
                <a:schemeClr val="dk1"/>
              </a:buClr>
              <a:buSzPts val="1200"/>
              <a:buFont typeface="Arial"/>
              <a:buNone/>
            </a:pPr>
            <a:r>
              <a:t/>
            </a:r>
            <a:endParaRPr b="0" i="0" u="none" strike="noStrike">
              <a:solidFill>
                <a:srgbClr val="374151"/>
              </a:solidFill>
              <a:latin typeface="Arial"/>
              <a:ea typeface="Arial"/>
              <a:cs typeface="Arial"/>
              <a:sym typeface="Arial"/>
            </a:endParaRPr>
          </a:p>
        </p:txBody>
      </p:sp>
      <p:sp>
        <p:nvSpPr>
          <p:cNvPr id="146" name="Google Shape;146;p7: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8:notes"/>
          <p:cNvSpPr/>
          <p:nvPr>
            <p:ph idx="2" type="sldImg"/>
          </p:nvPr>
        </p:nvSpPr>
        <p:spPr>
          <a:xfrm>
            <a:off x="1147763" y="8556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5" name="Google Shape;155;p8:notes"/>
          <p:cNvSpPr txBox="1"/>
          <p:nvPr>
            <p:ph idx="1" type="body"/>
          </p:nvPr>
        </p:nvSpPr>
        <p:spPr>
          <a:xfrm>
            <a:off x="190500" y="3762376"/>
            <a:ext cx="6477000" cy="30813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t-EE" u="none" strike="noStrike">
                <a:solidFill>
                  <a:srgbClr val="374151"/>
                </a:solidFill>
                <a:latin typeface="Arial"/>
                <a:ea typeface="Arial"/>
                <a:cs typeface="Arial"/>
                <a:sym typeface="Arial"/>
              </a:rPr>
              <a:t>Arutage slaidil toodud näiteid.</a:t>
            </a:r>
            <a:endParaRPr/>
          </a:p>
          <a:p>
            <a:pPr indent="0" lvl="0" marL="0" rtl="0" algn="l">
              <a:lnSpc>
                <a:spcPct val="100000"/>
              </a:lnSpc>
              <a:spcBef>
                <a:spcPts val="0"/>
              </a:spcBef>
              <a:spcAft>
                <a:spcPts val="0"/>
              </a:spcAft>
              <a:buSzPts val="1400"/>
              <a:buNone/>
            </a:pPr>
            <a:r>
              <a:t/>
            </a:r>
            <a:endParaRPr b="0" i="0" u="none" strike="noStrike">
              <a:solidFill>
                <a:srgbClr val="374151"/>
              </a:solidFill>
              <a:latin typeface="Arial"/>
              <a:ea typeface="Arial"/>
              <a:cs typeface="Arial"/>
              <a:sym typeface="Arial"/>
            </a:endParaRPr>
          </a:p>
          <a:p>
            <a:pPr indent="0" lvl="0" marL="0" rtl="0" algn="l">
              <a:lnSpc>
                <a:spcPct val="100000"/>
              </a:lnSpc>
              <a:spcBef>
                <a:spcPts val="0"/>
              </a:spcBef>
              <a:spcAft>
                <a:spcPts val="0"/>
              </a:spcAft>
              <a:buSzPts val="1400"/>
              <a:buNone/>
            </a:pPr>
            <a:r>
              <a:rPr b="0" i="0" lang="et-EE" u="none" strike="noStrike">
                <a:solidFill>
                  <a:srgbClr val="374151"/>
                </a:solidFill>
                <a:latin typeface="Arial"/>
                <a:ea typeface="Arial"/>
                <a:cs typeface="Arial"/>
                <a:sym typeface="Arial"/>
              </a:rPr>
              <a:t>Kui teil on piisavalt aega, võite rühmalt küsida, kas nad saavad nende ülesannetega hakkama ja kuidas nad seda täpselt teevad. Nii saavad nad kaaslastelt õppida.</a:t>
            </a:r>
            <a:endParaRPr/>
          </a:p>
        </p:txBody>
      </p:sp>
      <p:sp>
        <p:nvSpPr>
          <p:cNvPr id="156" name="Google Shape;156;p8: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9:notes"/>
          <p:cNvSpPr/>
          <p:nvPr>
            <p:ph idx="2" type="sldImg"/>
          </p:nvPr>
        </p:nvSpPr>
        <p:spPr>
          <a:xfrm>
            <a:off x="1149350" y="989013"/>
            <a:ext cx="4559300" cy="25654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5" name="Google Shape;165;p9:notes"/>
          <p:cNvSpPr txBox="1"/>
          <p:nvPr>
            <p:ph idx="1" type="body"/>
          </p:nvPr>
        </p:nvSpPr>
        <p:spPr>
          <a:xfrm>
            <a:off x="152400" y="4267200"/>
            <a:ext cx="6553200" cy="308133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74151"/>
              </a:buClr>
              <a:buSzPts val="1200"/>
              <a:buFont typeface="Arial"/>
              <a:buNone/>
            </a:pPr>
            <a:r>
              <a:rPr b="0" i="0" lang="et-EE" u="none" strike="noStrike">
                <a:solidFill>
                  <a:srgbClr val="374151"/>
                </a:solidFill>
                <a:latin typeface="Arial"/>
                <a:ea typeface="Arial"/>
                <a:cs typeface="Arial"/>
                <a:sym typeface="Arial"/>
              </a:rPr>
              <a:t>Öelge õpilastele, et edasi arutate se</a:t>
            </a:r>
            <a:r>
              <a:rPr lang="et-EE">
                <a:solidFill>
                  <a:srgbClr val="374151"/>
                </a:solidFill>
                <a:latin typeface="Arial"/>
                <a:ea typeface="Arial"/>
                <a:cs typeface="Arial"/>
                <a:sym typeface="Arial"/>
              </a:rPr>
              <a:t>da</a:t>
            </a:r>
            <a:r>
              <a:rPr b="0" i="0" lang="et-EE" u="none" strike="noStrike">
                <a:solidFill>
                  <a:srgbClr val="374151"/>
                </a:solidFill>
                <a:latin typeface="Arial"/>
                <a:ea typeface="Arial"/>
                <a:cs typeface="Arial"/>
                <a:sym typeface="Arial"/>
              </a:rPr>
              <a:t>, mida näitavad noorte digioskuste kohta teadlaste tehtud uuringud.</a:t>
            </a:r>
            <a:endParaRPr/>
          </a:p>
        </p:txBody>
      </p:sp>
      <p:sp>
        <p:nvSpPr>
          <p:cNvPr id="166" name="Google Shape;166;p9:notes"/>
          <p:cNvSpPr txBox="1"/>
          <p:nvPr>
            <p:ph idx="12" type="sldNum"/>
          </p:nvPr>
        </p:nvSpPr>
        <p:spPr>
          <a:xfrm>
            <a:off x="5180013" y="6502402"/>
            <a:ext cx="3962400" cy="3413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r>
              <a:rPr b="0" i="0" lang="et-EE"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en object" type="obj">
  <p:cSld name="OBJECT">
    <p:spTree>
      <p:nvGrpSpPr>
        <p:cNvPr id="15" name="Shape 15"/>
        <p:cNvGrpSpPr/>
        <p:nvPr/>
      </p:nvGrpSpPr>
      <p:grpSpPr>
        <a:xfrm>
          <a:off x="0" y="0"/>
          <a:ext cx="0" cy="0"/>
          <a:chOff x="0" y="0"/>
          <a:chExt cx="0" cy="0"/>
        </a:xfrm>
      </p:grpSpPr>
      <p:sp>
        <p:nvSpPr>
          <p:cNvPr id="16" name="Google Shape;16;p3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t-EE"/>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fbeelding met bijschrift" type="picTx">
  <p:cSld name="PICTURE_WITH_CAPTION_TEXT">
    <p:spTree>
      <p:nvGrpSpPr>
        <p:cNvPr id="68" name="Shape 68"/>
        <p:cNvGrpSpPr/>
        <p:nvPr/>
      </p:nvGrpSpPr>
      <p:grpSpPr>
        <a:xfrm>
          <a:off x="0" y="0"/>
          <a:ext cx="0" cy="0"/>
          <a:chOff x="0" y="0"/>
          <a:chExt cx="0" cy="0"/>
        </a:xfrm>
      </p:grpSpPr>
      <p:sp>
        <p:nvSpPr>
          <p:cNvPr id="69" name="Google Shape;69;p4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44"/>
          <p:cNvSpPr/>
          <p:nvPr>
            <p:ph idx="2" type="pic"/>
          </p:nvPr>
        </p:nvSpPr>
        <p:spPr>
          <a:xfrm>
            <a:off x="5183188" y="987425"/>
            <a:ext cx="6172200" cy="4873625"/>
          </a:xfrm>
          <a:prstGeom prst="rect">
            <a:avLst/>
          </a:prstGeom>
          <a:noFill/>
          <a:ln>
            <a:noFill/>
          </a:ln>
        </p:spPr>
      </p:sp>
      <p:sp>
        <p:nvSpPr>
          <p:cNvPr id="71" name="Google Shape;71;p44"/>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2" name="Google Shape;72;p4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4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t-EE"/>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en verticale tekst" type="vertTx">
  <p:cSld name="VERTICAL_TEXT">
    <p:spTree>
      <p:nvGrpSpPr>
        <p:cNvPr id="75" name="Shape 75"/>
        <p:cNvGrpSpPr/>
        <p:nvPr/>
      </p:nvGrpSpPr>
      <p:grpSpPr>
        <a:xfrm>
          <a:off x="0" y="0"/>
          <a:ext cx="0" cy="0"/>
          <a:chOff x="0" y="0"/>
          <a:chExt cx="0" cy="0"/>
        </a:xfrm>
      </p:grpSpPr>
      <p:sp>
        <p:nvSpPr>
          <p:cNvPr id="76" name="Google Shape;76;p4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45"/>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4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4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t-EE"/>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e titel en tekst" type="vertTitleAndTx">
  <p:cSld name="VERTICAL_TITLE_AND_VERTICAL_TEXT">
    <p:spTree>
      <p:nvGrpSpPr>
        <p:cNvPr id="81" name="Shape 81"/>
        <p:cNvGrpSpPr/>
        <p:nvPr/>
      </p:nvGrpSpPr>
      <p:grpSpPr>
        <a:xfrm>
          <a:off x="0" y="0"/>
          <a:ext cx="0" cy="0"/>
          <a:chOff x="0" y="0"/>
          <a:chExt cx="0" cy="0"/>
        </a:xfrm>
      </p:grpSpPr>
      <p:sp>
        <p:nvSpPr>
          <p:cNvPr id="82" name="Google Shape;82;p46"/>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46"/>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 name="Google Shape;84;p4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 name="Google Shape;85;p4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4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t-EE"/>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eg" type="blank">
  <p:cSld name="BLANK">
    <p:spTree>
      <p:nvGrpSpPr>
        <p:cNvPr id="21" name="Shape 21"/>
        <p:cNvGrpSpPr/>
        <p:nvPr/>
      </p:nvGrpSpPr>
      <p:grpSpPr>
        <a:xfrm>
          <a:off x="0" y="0"/>
          <a:ext cx="0" cy="0"/>
          <a:chOff x="0" y="0"/>
          <a:chExt cx="0" cy="0"/>
        </a:xfrm>
      </p:grpSpPr>
      <p:sp>
        <p:nvSpPr>
          <p:cNvPr id="22" name="Google Shape;22;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t-EE"/>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Content">
  <p:cSld name="Title &amp; Content">
    <p:spTree>
      <p:nvGrpSpPr>
        <p:cNvPr id="25" name="Shape 25"/>
        <p:cNvGrpSpPr/>
        <p:nvPr/>
      </p:nvGrpSpPr>
      <p:grpSpPr>
        <a:xfrm>
          <a:off x="0" y="0"/>
          <a:ext cx="0" cy="0"/>
          <a:chOff x="0" y="0"/>
          <a:chExt cx="0" cy="0"/>
        </a:xfrm>
      </p:grpSpPr>
      <p:sp>
        <p:nvSpPr>
          <p:cNvPr id="26" name="Google Shape;26;p37"/>
          <p:cNvSpPr txBox="1"/>
          <p:nvPr>
            <p:ph type="title"/>
          </p:nvPr>
        </p:nvSpPr>
        <p:spPr>
          <a:xfrm>
            <a:off x="838200" y="365127"/>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37"/>
          <p:cNvSpPr txBox="1"/>
          <p:nvPr>
            <p:ph idx="1" type="body"/>
          </p:nvPr>
        </p:nvSpPr>
        <p:spPr>
          <a:xfrm>
            <a:off x="838200" y="1847850"/>
            <a:ext cx="10515600" cy="413861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dia" type="title">
  <p:cSld name="TITLE">
    <p:spTree>
      <p:nvGrpSpPr>
        <p:cNvPr id="28" name="Shape 28"/>
        <p:cNvGrpSpPr/>
        <p:nvPr/>
      </p:nvGrpSpPr>
      <p:grpSpPr>
        <a:xfrm>
          <a:off x="0" y="0"/>
          <a:ext cx="0" cy="0"/>
          <a:chOff x="0" y="0"/>
          <a:chExt cx="0" cy="0"/>
        </a:xfrm>
      </p:grpSpPr>
      <p:sp>
        <p:nvSpPr>
          <p:cNvPr id="29" name="Google Shape;29;p3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3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1" name="Google Shape;31;p3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3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t-EE"/>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ekop" type="secHead">
  <p:cSld name="SECTION_HEADER">
    <p:spTree>
      <p:nvGrpSpPr>
        <p:cNvPr id="34" name="Shape 34"/>
        <p:cNvGrpSpPr/>
        <p:nvPr/>
      </p:nvGrpSpPr>
      <p:grpSpPr>
        <a:xfrm>
          <a:off x="0" y="0"/>
          <a:ext cx="0" cy="0"/>
          <a:chOff x="0" y="0"/>
          <a:chExt cx="0" cy="0"/>
        </a:xfrm>
      </p:grpSpPr>
      <p:sp>
        <p:nvSpPr>
          <p:cNvPr id="35" name="Google Shape;35;p39"/>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39"/>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7" name="Google Shape;37;p3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3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t-EE"/>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houd van twee" type="twoObj">
  <p:cSld name="TWO_OBJECTS">
    <p:spTree>
      <p:nvGrpSpPr>
        <p:cNvPr id="40" name="Shape 40"/>
        <p:cNvGrpSpPr/>
        <p:nvPr/>
      </p:nvGrpSpPr>
      <p:grpSpPr>
        <a:xfrm>
          <a:off x="0" y="0"/>
          <a:ext cx="0" cy="0"/>
          <a:chOff x="0" y="0"/>
          <a:chExt cx="0" cy="0"/>
        </a:xfrm>
      </p:grpSpPr>
      <p:sp>
        <p:nvSpPr>
          <p:cNvPr id="41" name="Google Shape;41;p4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4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40"/>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4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4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t-EE"/>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gelijking" type="twoTxTwoObj">
  <p:cSld name="TWO_OBJECTS_WITH_TEXT">
    <p:spTree>
      <p:nvGrpSpPr>
        <p:cNvPr id="47" name="Shape 47"/>
        <p:cNvGrpSpPr/>
        <p:nvPr/>
      </p:nvGrpSpPr>
      <p:grpSpPr>
        <a:xfrm>
          <a:off x="0" y="0"/>
          <a:ext cx="0" cy="0"/>
          <a:chOff x="0" y="0"/>
          <a:chExt cx="0" cy="0"/>
        </a:xfrm>
      </p:grpSpPr>
      <p:sp>
        <p:nvSpPr>
          <p:cNvPr id="48" name="Google Shape;48;p41"/>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41"/>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0" name="Google Shape;50;p41"/>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1" name="Google Shape;51;p41"/>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2" name="Google Shape;52;p41"/>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4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4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t-EE"/>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lleen titel" type="titleOnly">
  <p:cSld name="TITLE_ONLY">
    <p:spTree>
      <p:nvGrpSpPr>
        <p:cNvPr id="56" name="Shape 56"/>
        <p:cNvGrpSpPr/>
        <p:nvPr/>
      </p:nvGrpSpPr>
      <p:grpSpPr>
        <a:xfrm>
          <a:off x="0" y="0"/>
          <a:ext cx="0" cy="0"/>
          <a:chOff x="0" y="0"/>
          <a:chExt cx="0" cy="0"/>
        </a:xfrm>
      </p:grpSpPr>
      <p:sp>
        <p:nvSpPr>
          <p:cNvPr id="57" name="Google Shape;57;p4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4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4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t-EE"/>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houd met bijschrift" type="objTx">
  <p:cSld name="OBJECT_WITH_CAPTION_TEXT">
    <p:spTree>
      <p:nvGrpSpPr>
        <p:cNvPr id="61" name="Shape 61"/>
        <p:cNvGrpSpPr/>
        <p:nvPr/>
      </p:nvGrpSpPr>
      <p:grpSpPr>
        <a:xfrm>
          <a:off x="0" y="0"/>
          <a:ext cx="0" cy="0"/>
          <a:chOff x="0" y="0"/>
          <a:chExt cx="0" cy="0"/>
        </a:xfrm>
      </p:grpSpPr>
      <p:sp>
        <p:nvSpPr>
          <p:cNvPr id="62" name="Google Shape;62;p4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43"/>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4" name="Google Shape;64;p43"/>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4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4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t-EE"/>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3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3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t-EE"/>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6.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2.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2.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2.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2.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2.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2.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2.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8.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6.png"/><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4.pn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8.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0.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2.png"/><Relationship Id="rId4" Type="http://schemas.openxmlformats.org/officeDocument/2006/relationships/image" Target="../media/image29.png"/><Relationship Id="rId5" Type="http://schemas.openxmlformats.org/officeDocument/2006/relationships/image" Target="../media/image35.png"/><Relationship Id="rId6" Type="http://schemas.openxmlformats.org/officeDocument/2006/relationships/image" Target="../media/image25.png"/><Relationship Id="rId7" Type="http://schemas.openxmlformats.org/officeDocument/2006/relationships/chart" Target="../charts/char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42.png"/><Relationship Id="rId4" Type="http://schemas.openxmlformats.org/officeDocument/2006/relationships/image" Target="../media/image44.png"/><Relationship Id="rId5" Type="http://schemas.openxmlformats.org/officeDocument/2006/relationships/image" Target="../media/image2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3.png"/><Relationship Id="rId4" Type="http://schemas.openxmlformats.org/officeDocument/2006/relationships/image" Target="../media/image21.png"/><Relationship Id="rId5" Type="http://schemas.openxmlformats.org/officeDocument/2006/relationships/image" Target="../media/image27.png"/><Relationship Id="rId6" Type="http://schemas.openxmlformats.org/officeDocument/2006/relationships/image" Target="../media/image31.png"/><Relationship Id="rId7" Type="http://schemas.openxmlformats.org/officeDocument/2006/relationships/image" Target="../media/image4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5.png"/><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6.png"/><Relationship Id="rId4" Type="http://schemas.openxmlformats.org/officeDocument/2006/relationships/image" Target="../media/image14.png"/><Relationship Id="rId5" Type="http://schemas.openxmlformats.org/officeDocument/2006/relationships/image" Target="../media/image33.png"/><Relationship Id="rId6" Type="http://schemas.openxmlformats.org/officeDocument/2006/relationships/image" Target="../media/image1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10.png"/><Relationship Id="rId4" Type="http://schemas.openxmlformats.org/officeDocument/2006/relationships/image" Target="../media/image47.png"/><Relationship Id="rId9" Type="http://schemas.openxmlformats.org/officeDocument/2006/relationships/image" Target="../media/image41.jpg"/><Relationship Id="rId5" Type="http://schemas.openxmlformats.org/officeDocument/2006/relationships/image" Target="../media/image34.png"/><Relationship Id="rId6" Type="http://schemas.openxmlformats.org/officeDocument/2006/relationships/image" Target="../media/image39.png"/><Relationship Id="rId7" Type="http://schemas.openxmlformats.org/officeDocument/2006/relationships/image" Target="../media/image5.png"/><Relationship Id="rId8" Type="http://schemas.openxmlformats.org/officeDocument/2006/relationships/image" Target="../media/image3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8.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4.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9.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0.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700FF"/>
        </a:solidFill>
      </p:bgPr>
    </p:bg>
    <p:spTree>
      <p:nvGrpSpPr>
        <p:cNvPr id="93" name="Shape 93"/>
        <p:cNvGrpSpPr/>
        <p:nvPr/>
      </p:nvGrpSpPr>
      <p:grpSpPr>
        <a:xfrm>
          <a:off x="0" y="0"/>
          <a:ext cx="0" cy="0"/>
          <a:chOff x="0" y="0"/>
          <a:chExt cx="0" cy="0"/>
        </a:xfrm>
      </p:grpSpPr>
      <p:sp>
        <p:nvSpPr>
          <p:cNvPr id="94" name="Google Shape;94;p1"/>
          <p:cNvSpPr txBox="1"/>
          <p:nvPr/>
        </p:nvSpPr>
        <p:spPr>
          <a:xfrm>
            <a:off x="566056" y="946969"/>
            <a:ext cx="6248401" cy="2035896"/>
          </a:xfrm>
          <a:prstGeom prst="rect">
            <a:avLst/>
          </a:prstGeom>
          <a:noFill/>
          <a:ln>
            <a:noFill/>
          </a:ln>
        </p:spPr>
        <p:txBody>
          <a:bodyPr anchorCtr="0" anchor="t" bIns="30475" lIns="60950" spcFirstLastPara="1" rIns="60950" wrap="square" tIns="30475">
            <a:normAutofit fontScale="97500"/>
          </a:bodyPr>
          <a:lstStyle/>
          <a:p>
            <a:pPr indent="0" lvl="0" marL="0" marR="0" rtl="0" algn="l">
              <a:lnSpc>
                <a:spcPct val="90000"/>
              </a:lnSpc>
              <a:spcBef>
                <a:spcPts val="0"/>
              </a:spcBef>
              <a:spcAft>
                <a:spcPts val="0"/>
              </a:spcAft>
              <a:buClr>
                <a:srgbClr val="FFFFFF"/>
              </a:buClr>
              <a:buSzPct val="100000"/>
              <a:buFont typeface="Poppins"/>
              <a:buNone/>
            </a:pPr>
            <a:r>
              <a:rPr b="1" i="0" lang="et-EE" sz="4000" u="none" cap="none" strike="noStrike">
                <a:solidFill>
                  <a:srgbClr val="FFFFFF"/>
                </a:solidFill>
                <a:latin typeface="Poppins"/>
                <a:ea typeface="Poppins"/>
                <a:cs typeface="Poppins"/>
                <a:sym typeface="Poppins"/>
              </a:rPr>
              <a:t>Euroopa noorte</a:t>
            </a:r>
            <a:br>
              <a:rPr b="1" i="0" lang="et-EE" sz="4000" u="none" cap="none" strike="noStrike">
                <a:solidFill>
                  <a:srgbClr val="FFFFFF"/>
                </a:solidFill>
                <a:latin typeface="Poppins"/>
                <a:ea typeface="Poppins"/>
                <a:cs typeface="Poppins"/>
                <a:sym typeface="Poppins"/>
              </a:rPr>
            </a:br>
            <a:r>
              <a:rPr b="1" i="0" lang="et-EE" sz="4000" u="none" cap="none" strike="noStrike">
                <a:solidFill>
                  <a:srgbClr val="FFFFFF"/>
                </a:solidFill>
                <a:latin typeface="Poppins"/>
                <a:ea typeface="Poppins"/>
                <a:cs typeface="Poppins"/>
                <a:sym typeface="Poppins"/>
              </a:rPr>
              <a:t>digioskused</a:t>
            </a:r>
            <a:endParaRPr b="0" i="0" sz="1400" u="none" cap="none" strike="noStrike">
              <a:solidFill>
                <a:srgbClr val="000000"/>
              </a:solidFill>
              <a:latin typeface="Arial"/>
              <a:ea typeface="Arial"/>
              <a:cs typeface="Arial"/>
              <a:sym typeface="Arial"/>
            </a:endParaRPr>
          </a:p>
        </p:txBody>
      </p:sp>
      <p:pic>
        <p:nvPicPr>
          <p:cNvPr id="95" name="Google Shape;95;p1"/>
          <p:cNvPicPr preferRelativeResize="0"/>
          <p:nvPr/>
        </p:nvPicPr>
        <p:blipFill rotWithShape="1">
          <a:blip r:embed="rId3">
            <a:alphaModFix/>
          </a:blip>
          <a:srcRect b="0" l="0" r="0" t="0"/>
          <a:stretch/>
        </p:blipFill>
        <p:spPr>
          <a:xfrm>
            <a:off x="4346064" y="1244600"/>
            <a:ext cx="7895772" cy="4670060"/>
          </a:xfrm>
          <a:prstGeom prst="rect">
            <a:avLst/>
          </a:prstGeom>
          <a:noFill/>
          <a:ln>
            <a:noFill/>
          </a:ln>
        </p:spPr>
      </p:pic>
      <p:pic>
        <p:nvPicPr>
          <p:cNvPr id="96" name="Google Shape;96;p1"/>
          <p:cNvPicPr preferRelativeResize="0"/>
          <p:nvPr/>
        </p:nvPicPr>
        <p:blipFill rotWithShape="1">
          <a:blip r:embed="rId4">
            <a:alphaModFix/>
          </a:blip>
          <a:srcRect b="0" l="0" r="0" t="25977"/>
          <a:stretch/>
        </p:blipFill>
        <p:spPr>
          <a:xfrm>
            <a:off x="566057" y="5194242"/>
            <a:ext cx="1651111" cy="143357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AECD8"/>
        </a:solidFill>
      </p:bgPr>
    </p:bg>
    <p:spTree>
      <p:nvGrpSpPr>
        <p:cNvPr id="175" name="Shape 175"/>
        <p:cNvGrpSpPr/>
        <p:nvPr/>
      </p:nvGrpSpPr>
      <p:grpSpPr>
        <a:xfrm>
          <a:off x="0" y="0"/>
          <a:ext cx="0" cy="0"/>
          <a:chOff x="0" y="0"/>
          <a:chExt cx="0" cy="0"/>
        </a:xfrm>
      </p:grpSpPr>
      <p:pic>
        <p:nvPicPr>
          <p:cNvPr id="176" name="Google Shape;176;p10"/>
          <p:cNvPicPr preferRelativeResize="0"/>
          <p:nvPr/>
        </p:nvPicPr>
        <p:blipFill rotWithShape="1">
          <a:blip r:embed="rId3">
            <a:alphaModFix/>
          </a:blip>
          <a:srcRect b="0" l="0" r="0" t="0"/>
          <a:stretch/>
        </p:blipFill>
        <p:spPr>
          <a:xfrm>
            <a:off x="7905543" y="-2723639"/>
            <a:ext cx="8607420" cy="5871244"/>
          </a:xfrm>
          <a:prstGeom prst="rect">
            <a:avLst/>
          </a:prstGeom>
          <a:noFill/>
          <a:ln>
            <a:noFill/>
          </a:ln>
        </p:spPr>
      </p:pic>
      <p:sp>
        <p:nvSpPr>
          <p:cNvPr id="177" name="Google Shape;177;p10"/>
          <p:cNvSpPr txBox="1"/>
          <p:nvPr/>
        </p:nvSpPr>
        <p:spPr>
          <a:xfrm>
            <a:off x="914399" y="801507"/>
            <a:ext cx="10413900" cy="5356500"/>
          </a:xfrm>
          <a:prstGeom prst="rect">
            <a:avLst/>
          </a:prstGeom>
          <a:noFill/>
          <a:ln>
            <a:noFill/>
          </a:ln>
        </p:spPr>
        <p:txBody>
          <a:bodyPr anchorCtr="0" anchor="t" bIns="0" lIns="0" spcFirstLastPara="1" rIns="0" wrap="square" tIns="0">
            <a:spAutoFit/>
          </a:bodyPr>
          <a:lstStyle/>
          <a:p>
            <a:pPr indent="0" lvl="0" marL="0" marR="0" rtl="0" algn="ctr">
              <a:lnSpc>
                <a:spcPct val="112500"/>
              </a:lnSpc>
              <a:spcBef>
                <a:spcPts val="0"/>
              </a:spcBef>
              <a:spcAft>
                <a:spcPts val="0"/>
              </a:spcAft>
              <a:buClr>
                <a:srgbClr val="000000"/>
              </a:buClr>
              <a:buSzPts val="3200"/>
              <a:buFont typeface="Arial"/>
              <a:buNone/>
            </a:pPr>
            <a:r>
              <a:rPr b="0" i="0" lang="et-EE" sz="3200" u="none" cap="none" strike="noStrike">
                <a:solidFill>
                  <a:srgbClr val="262626"/>
                </a:solidFill>
                <a:latin typeface="Poppins Medium"/>
                <a:ea typeface="Poppins Medium"/>
                <a:cs typeface="Poppins Medium"/>
                <a:sym typeface="Poppins Medium"/>
              </a:rPr>
              <a:t>Noorte digioskuste kohta</a:t>
            </a:r>
            <a:br>
              <a:rPr b="0" i="0" lang="et-EE" sz="3200" u="none" cap="none" strike="noStrike">
                <a:solidFill>
                  <a:srgbClr val="262626"/>
                </a:solidFill>
                <a:latin typeface="Poppins Medium"/>
                <a:ea typeface="Poppins Medium"/>
                <a:cs typeface="Poppins Medium"/>
                <a:sym typeface="Poppins Medium"/>
              </a:rPr>
            </a:br>
            <a:r>
              <a:rPr b="0" i="0" lang="et-EE" sz="3200" u="none" cap="none" strike="noStrike">
                <a:solidFill>
                  <a:srgbClr val="262626"/>
                </a:solidFill>
                <a:latin typeface="Poppins Medium"/>
                <a:ea typeface="Poppins Medium"/>
                <a:cs typeface="Poppins Medium"/>
                <a:sym typeface="Poppins Medium"/>
              </a:rPr>
              <a:t>on praeguseks tehtud palju teadusuuringuid.</a:t>
            </a:r>
            <a:endParaRPr b="0" i="0" sz="1400" u="none" cap="none" strike="noStrike">
              <a:solidFill>
                <a:srgbClr val="000000"/>
              </a:solidFill>
              <a:latin typeface="Arial"/>
              <a:ea typeface="Arial"/>
              <a:cs typeface="Arial"/>
              <a:sym typeface="Arial"/>
            </a:endParaRPr>
          </a:p>
          <a:p>
            <a:pPr indent="0" lvl="0" marL="0" marR="0" rtl="0" algn="ctr">
              <a:lnSpc>
                <a:spcPct val="112500"/>
              </a:lnSpc>
              <a:spcBef>
                <a:spcPts val="0"/>
              </a:spcBef>
              <a:spcAft>
                <a:spcPts val="0"/>
              </a:spcAft>
              <a:buClr>
                <a:srgbClr val="000000"/>
              </a:buClr>
              <a:buSzPts val="3200"/>
              <a:buFont typeface="Arial"/>
              <a:buNone/>
            </a:pPr>
            <a:r>
              <a:t/>
            </a:r>
            <a:endParaRPr b="0" i="0" sz="3200" u="none" cap="none" strike="noStrike">
              <a:solidFill>
                <a:srgbClr val="262626"/>
              </a:solidFill>
              <a:latin typeface="Poppins Medium"/>
              <a:ea typeface="Poppins Medium"/>
              <a:cs typeface="Poppins Medium"/>
              <a:sym typeface="Poppins Medium"/>
            </a:endParaRPr>
          </a:p>
          <a:p>
            <a:pPr indent="0" lvl="0" marL="0" marR="0" rtl="0" algn="ctr">
              <a:lnSpc>
                <a:spcPct val="112500"/>
              </a:lnSpc>
              <a:spcBef>
                <a:spcPts val="0"/>
              </a:spcBef>
              <a:spcAft>
                <a:spcPts val="0"/>
              </a:spcAft>
              <a:buClr>
                <a:srgbClr val="000000"/>
              </a:buClr>
              <a:buSzPts val="3200"/>
              <a:buFont typeface="Arial"/>
              <a:buNone/>
            </a:pPr>
            <a:r>
              <a:rPr b="0" i="0" lang="et-EE" sz="3200" u="none" cap="none" strike="noStrike">
                <a:solidFill>
                  <a:srgbClr val="262626"/>
                </a:solidFill>
                <a:latin typeface="Poppins Medium"/>
                <a:ea typeface="Poppins Medium"/>
                <a:cs typeface="Poppins Medium"/>
                <a:sym typeface="Poppins Medium"/>
              </a:rPr>
              <a:t>ySKILLS</a:t>
            </a:r>
            <a:r>
              <a:rPr lang="et-EE" sz="3200">
                <a:solidFill>
                  <a:srgbClr val="262626"/>
                </a:solidFill>
                <a:latin typeface="Poppins Medium"/>
                <a:ea typeface="Poppins Medium"/>
                <a:cs typeface="Poppins Medium"/>
                <a:sym typeface="Poppins Medium"/>
              </a:rPr>
              <a:t>’</a:t>
            </a:r>
            <a:r>
              <a:rPr b="0" i="0" lang="et-EE" sz="3200" u="none" cap="none" strike="noStrike">
                <a:solidFill>
                  <a:srgbClr val="262626"/>
                </a:solidFill>
                <a:latin typeface="Poppins Medium"/>
                <a:ea typeface="Poppins Medium"/>
                <a:cs typeface="Poppins Medium"/>
                <a:sym typeface="Poppins Medium"/>
              </a:rPr>
              <a:t>i teadlased on nende uuringutega tutvunud</a:t>
            </a:r>
            <a:r>
              <a:rPr lang="et-EE" sz="3200">
                <a:solidFill>
                  <a:srgbClr val="262626"/>
                </a:solidFill>
                <a:latin typeface="Poppins Medium"/>
                <a:ea typeface="Poppins Medium"/>
                <a:cs typeface="Poppins Medium"/>
                <a:sym typeface="Poppins Medium"/>
              </a:rPr>
              <a:t> </a:t>
            </a:r>
            <a:r>
              <a:rPr b="0" i="0" lang="et-EE" sz="3200" u="none" cap="none" strike="noStrike">
                <a:solidFill>
                  <a:srgbClr val="262626"/>
                </a:solidFill>
                <a:latin typeface="Poppins Medium"/>
                <a:ea typeface="Poppins Medium"/>
                <a:cs typeface="Poppins Medium"/>
                <a:sym typeface="Poppins Medium"/>
              </a:rPr>
              <a:t>ja nii mõndagi teada saanud.</a:t>
            </a:r>
            <a:br>
              <a:rPr b="0" i="0" lang="et-EE" sz="3200" u="none" cap="none" strike="noStrike">
                <a:solidFill>
                  <a:srgbClr val="262626"/>
                </a:solidFill>
                <a:latin typeface="Poppins Medium"/>
                <a:ea typeface="Poppins Medium"/>
                <a:cs typeface="Poppins Medium"/>
                <a:sym typeface="Poppins Medium"/>
              </a:rPr>
            </a:br>
            <a:endParaRPr b="0" i="0" sz="3200" u="none" cap="none" strike="noStrike">
              <a:solidFill>
                <a:srgbClr val="262626"/>
              </a:solidFill>
              <a:latin typeface="Poppins Medium"/>
              <a:ea typeface="Poppins Medium"/>
              <a:cs typeface="Poppins Medium"/>
              <a:sym typeface="Poppins Medium"/>
            </a:endParaRPr>
          </a:p>
          <a:p>
            <a:pPr indent="0" lvl="0" marL="0" marR="0" rtl="0" algn="ctr">
              <a:lnSpc>
                <a:spcPct val="100000"/>
              </a:lnSpc>
              <a:spcBef>
                <a:spcPts val="0"/>
              </a:spcBef>
              <a:spcAft>
                <a:spcPts val="0"/>
              </a:spcAft>
              <a:buClr>
                <a:srgbClr val="000000"/>
              </a:buClr>
              <a:buSzPts val="4400"/>
              <a:buFont typeface="Arial"/>
              <a:buNone/>
            </a:pPr>
            <a:r>
              <a:rPr b="0" i="0" lang="et-EE" sz="4400" u="none" cap="none" strike="noStrike">
                <a:solidFill>
                  <a:srgbClr val="1700FF"/>
                </a:solidFill>
                <a:latin typeface="Poppins Medium"/>
                <a:ea typeface="Poppins Medium"/>
                <a:cs typeface="Poppins Medium"/>
                <a:sym typeface="Poppins Medium"/>
              </a:rPr>
              <a:t>Avastame uuringutulemusi üheskoos –</a:t>
            </a:r>
            <a:br>
              <a:rPr b="0" i="0" lang="et-EE" sz="4400" u="none" cap="none" strike="noStrike">
                <a:solidFill>
                  <a:srgbClr val="1700FF"/>
                </a:solidFill>
                <a:latin typeface="Poppins Medium"/>
                <a:ea typeface="Poppins Medium"/>
                <a:cs typeface="Poppins Medium"/>
                <a:sym typeface="Poppins Medium"/>
              </a:rPr>
            </a:br>
            <a:r>
              <a:rPr b="0" i="0" lang="et-EE" sz="4400" u="none" cap="none" strike="noStrike">
                <a:solidFill>
                  <a:srgbClr val="1700FF"/>
                </a:solidFill>
                <a:latin typeface="Poppins Medium"/>
                <a:ea typeface="Poppins Medium"/>
                <a:cs typeface="Poppins Medium"/>
                <a:sym typeface="Poppins Medium"/>
              </a:rPr>
              <a:t> </a:t>
            </a:r>
            <a:r>
              <a:rPr b="0" i="0" lang="et-EE" sz="4400" u="none" cap="none" strike="noStrike">
                <a:solidFill>
                  <a:schemeClr val="lt1"/>
                </a:solidFill>
                <a:highlight>
                  <a:srgbClr val="1700FF"/>
                </a:highlight>
                <a:latin typeface="Poppins Medium"/>
                <a:ea typeface="Poppins Medium"/>
                <a:cs typeface="Poppins Medium"/>
                <a:sym typeface="Poppins Medium"/>
              </a:rPr>
              <a:t>teeme viktoriini</a:t>
            </a:r>
            <a:r>
              <a:rPr b="0" i="0" lang="et-EE" sz="3200" u="none" cap="none" strike="noStrike">
                <a:solidFill>
                  <a:srgbClr val="262626"/>
                </a:solidFill>
                <a:latin typeface="Poppins Medium"/>
                <a:ea typeface="Poppins Medium"/>
                <a:cs typeface="Poppins Medium"/>
                <a:sym typeface="Poppins Medium"/>
              </a:rPr>
              <a:t>!</a:t>
            </a:r>
            <a:endParaRPr b="0" i="0" sz="3200" u="none" cap="none" strike="noStrike">
              <a:solidFill>
                <a:srgbClr val="262626"/>
              </a:solidFill>
              <a:latin typeface="Poppins Medium"/>
              <a:ea typeface="Poppins Medium"/>
              <a:cs typeface="Poppins Medium"/>
              <a:sym typeface="Poppins Medium"/>
            </a:endParaRPr>
          </a:p>
        </p:txBody>
      </p:sp>
      <p:pic>
        <p:nvPicPr>
          <p:cNvPr id="178" name="Google Shape;178;p10"/>
          <p:cNvPicPr preferRelativeResize="0"/>
          <p:nvPr/>
        </p:nvPicPr>
        <p:blipFill rotWithShape="1">
          <a:blip r:embed="rId4">
            <a:alphaModFix/>
          </a:blip>
          <a:srcRect b="0" l="0" r="0" t="0"/>
          <a:stretch/>
        </p:blipFill>
        <p:spPr>
          <a:xfrm>
            <a:off x="-5628689" y="3693778"/>
            <a:ext cx="8607420" cy="5871244"/>
          </a:xfrm>
          <a:prstGeom prst="rect">
            <a:avLst/>
          </a:prstGeom>
          <a:noFill/>
          <a:ln>
            <a:noFill/>
          </a:ln>
        </p:spPr>
      </p:pic>
      <p:sp>
        <p:nvSpPr>
          <p:cNvPr id="179" name="Google Shape;179;p10"/>
          <p:cNvSpPr txBox="1"/>
          <p:nvPr/>
        </p:nvSpPr>
        <p:spPr>
          <a:xfrm>
            <a:off x="2641600" y="-3302000"/>
            <a:ext cx="184731"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700FF"/>
        </a:solidFill>
      </p:bgPr>
    </p:bg>
    <p:spTree>
      <p:nvGrpSpPr>
        <p:cNvPr id="184" name="Shape 184"/>
        <p:cNvGrpSpPr/>
        <p:nvPr/>
      </p:nvGrpSpPr>
      <p:grpSpPr>
        <a:xfrm>
          <a:off x="0" y="0"/>
          <a:ext cx="0" cy="0"/>
          <a:chOff x="0" y="0"/>
          <a:chExt cx="0" cy="0"/>
        </a:xfrm>
      </p:grpSpPr>
      <p:sp>
        <p:nvSpPr>
          <p:cNvPr id="185" name="Google Shape;185;p11"/>
          <p:cNvSpPr/>
          <p:nvPr/>
        </p:nvSpPr>
        <p:spPr>
          <a:xfrm>
            <a:off x="2183877" y="1295759"/>
            <a:ext cx="7824216" cy="4266502"/>
          </a:xfrm>
          <a:custGeom>
            <a:rect b="b" l="l" r="r" t="t"/>
            <a:pathLst>
              <a:path extrusionOk="0" h="8533003" w="15648432">
                <a:moveTo>
                  <a:pt x="0" y="0"/>
                </a:moveTo>
                <a:lnTo>
                  <a:pt x="15648432" y="0"/>
                </a:lnTo>
                <a:lnTo>
                  <a:pt x="15648432" y="8533003"/>
                </a:lnTo>
                <a:lnTo>
                  <a:pt x="0" y="8533003"/>
                </a:lnTo>
                <a:close/>
              </a:path>
            </a:pathLst>
          </a:custGeom>
          <a:solidFill>
            <a:srgbClr val="1700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6" name="Google Shape;186;p11"/>
          <p:cNvSpPr txBox="1"/>
          <p:nvPr/>
        </p:nvSpPr>
        <p:spPr>
          <a:xfrm>
            <a:off x="762000" y="1201382"/>
            <a:ext cx="10972800" cy="1329595"/>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800"/>
              <a:buFont typeface="Poppins Medium"/>
              <a:buNone/>
            </a:pPr>
            <a:r>
              <a:rPr b="0" i="0" lang="et-EE" sz="4800" u="none" cap="none" strike="noStrike">
                <a:solidFill>
                  <a:schemeClr val="lt1"/>
                </a:solidFill>
                <a:latin typeface="Poppins Medium"/>
                <a:ea typeface="Poppins Medium"/>
                <a:cs typeface="Poppins Medium"/>
                <a:sym typeface="Poppins Medium"/>
              </a:rPr>
              <a:t>Laste digioskused paranevad</a:t>
            </a:r>
            <a:br>
              <a:rPr b="0" i="0" lang="et-EE" sz="4800" u="none" cap="none" strike="noStrike">
                <a:solidFill>
                  <a:schemeClr val="lt1"/>
                </a:solidFill>
                <a:latin typeface="Poppins Medium"/>
                <a:ea typeface="Poppins Medium"/>
                <a:cs typeface="Poppins Medium"/>
                <a:sym typeface="Poppins Medium"/>
              </a:rPr>
            </a:br>
            <a:r>
              <a:rPr b="0" i="0" lang="et-EE" sz="4800" u="none" cap="none" strike="noStrike">
                <a:solidFill>
                  <a:schemeClr val="lt1"/>
                </a:solidFill>
                <a:latin typeface="Poppins Medium"/>
                <a:ea typeface="Poppins Medium"/>
                <a:cs typeface="Poppins Medium"/>
                <a:sym typeface="Poppins Medium"/>
              </a:rPr>
              <a:t>vanusega</a:t>
            </a:r>
            <a:endParaRPr b="0" i="0" sz="4800" u="none" cap="none" strike="noStrike">
              <a:solidFill>
                <a:schemeClr val="lt1"/>
              </a:solidFill>
              <a:latin typeface="Poppins Medium"/>
              <a:ea typeface="Poppins Medium"/>
              <a:cs typeface="Poppins Medium"/>
              <a:sym typeface="Poppins Medium"/>
            </a:endParaRPr>
          </a:p>
        </p:txBody>
      </p:sp>
      <p:sp>
        <p:nvSpPr>
          <p:cNvPr id="187" name="Google Shape;187;p11"/>
          <p:cNvSpPr txBox="1"/>
          <p:nvPr/>
        </p:nvSpPr>
        <p:spPr>
          <a:xfrm>
            <a:off x="2981960" y="5207001"/>
            <a:ext cx="6024880" cy="1474763"/>
          </a:xfrm>
          <a:prstGeom prst="rect">
            <a:avLst/>
          </a:prstGeom>
          <a:noFill/>
          <a:ln>
            <a:noFill/>
          </a:ln>
        </p:spPr>
        <p:txBody>
          <a:bodyPr anchorCtr="0" anchor="t" bIns="0" lIns="0" spcFirstLastPara="1" rIns="0" wrap="square" tIns="0">
            <a:spAutoFit/>
          </a:bodyPr>
          <a:lstStyle/>
          <a:p>
            <a:pPr indent="0" lvl="0" marL="0" marR="0" rtl="0" algn="ctr">
              <a:lnSpc>
                <a:spcPct val="120010"/>
              </a:lnSpc>
              <a:spcBef>
                <a:spcPts val="0"/>
              </a:spcBef>
              <a:spcAft>
                <a:spcPts val="0"/>
              </a:spcAft>
              <a:buClr>
                <a:srgbClr val="000000"/>
              </a:buClr>
              <a:buSzPts val="9600"/>
              <a:buFont typeface="Arial"/>
              <a:buNone/>
            </a:pPr>
            <a:r>
              <a:rPr b="0" i="0" lang="et-EE" sz="9600" u="none" cap="none" strike="noStrike">
                <a:solidFill>
                  <a:srgbClr val="CAECD8"/>
                </a:solidFill>
                <a:latin typeface="Poppins Medium"/>
                <a:ea typeface="Poppins Medium"/>
                <a:cs typeface="Poppins Medium"/>
                <a:sym typeface="Poppins Medium"/>
              </a:rPr>
              <a:t>Õige</a:t>
            </a:r>
            <a:endParaRPr b="0" i="0" sz="1400" u="none" cap="none" strike="noStrike">
              <a:solidFill>
                <a:srgbClr val="000000"/>
              </a:solidFill>
              <a:latin typeface="Arial"/>
              <a:ea typeface="Arial"/>
              <a:cs typeface="Arial"/>
              <a:sym typeface="Arial"/>
            </a:endParaRPr>
          </a:p>
        </p:txBody>
      </p:sp>
      <p:pic>
        <p:nvPicPr>
          <p:cNvPr id="188" name="Google Shape;188;p11"/>
          <p:cNvPicPr preferRelativeResize="0"/>
          <p:nvPr/>
        </p:nvPicPr>
        <p:blipFill rotWithShape="1">
          <a:blip r:embed="rId3">
            <a:alphaModFix/>
          </a:blip>
          <a:srcRect b="0" l="0" r="-215" t="0"/>
          <a:stretch/>
        </p:blipFill>
        <p:spPr>
          <a:xfrm>
            <a:off x="1066800" y="2950524"/>
            <a:ext cx="9855200" cy="1228768"/>
          </a:xfrm>
          <a:prstGeom prst="rect">
            <a:avLst/>
          </a:prstGeom>
          <a:solidFill>
            <a:srgbClr val="1700FF"/>
          </a:solidFill>
          <a:ln>
            <a:noFill/>
          </a:ln>
        </p:spPr>
      </p:pic>
      <p:pic>
        <p:nvPicPr>
          <p:cNvPr id="189" name="Google Shape;189;p11"/>
          <p:cNvPicPr preferRelativeResize="0"/>
          <p:nvPr/>
        </p:nvPicPr>
        <p:blipFill rotWithShape="1">
          <a:blip r:embed="rId4">
            <a:alphaModFix/>
          </a:blip>
          <a:srcRect b="0" l="0" r="0" t="0"/>
          <a:stretch/>
        </p:blipFill>
        <p:spPr>
          <a:xfrm>
            <a:off x="707065" y="3767718"/>
            <a:ext cx="1476812" cy="171832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700FF"/>
        </a:solidFill>
      </p:bgPr>
    </p:bg>
    <p:spTree>
      <p:nvGrpSpPr>
        <p:cNvPr id="194" name="Shape 194"/>
        <p:cNvGrpSpPr/>
        <p:nvPr/>
      </p:nvGrpSpPr>
      <p:grpSpPr>
        <a:xfrm>
          <a:off x="0" y="0"/>
          <a:ext cx="0" cy="0"/>
          <a:chOff x="0" y="0"/>
          <a:chExt cx="0" cy="0"/>
        </a:xfrm>
      </p:grpSpPr>
      <p:sp>
        <p:nvSpPr>
          <p:cNvPr id="195" name="Google Shape;195;p12"/>
          <p:cNvSpPr txBox="1"/>
          <p:nvPr/>
        </p:nvSpPr>
        <p:spPr>
          <a:xfrm>
            <a:off x="936036" y="936176"/>
            <a:ext cx="10320000" cy="2659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800"/>
              <a:buFont typeface="Poppins Medium"/>
              <a:buNone/>
            </a:pPr>
            <a:r>
              <a:rPr b="0" i="0" lang="et-EE" sz="4800" u="none" cap="none" strike="noStrike">
                <a:solidFill>
                  <a:schemeClr val="lt1"/>
                </a:solidFill>
                <a:latin typeface="Poppins Medium"/>
                <a:ea typeface="Poppins Medium"/>
                <a:cs typeface="Poppins Medium"/>
                <a:sym typeface="Poppins Medium"/>
              </a:rPr>
              <a:t>Digitehnika kasutamine </a:t>
            </a:r>
            <a:br>
              <a:rPr b="0" i="0" lang="et-EE" sz="4800" u="none" cap="none" strike="noStrike">
                <a:solidFill>
                  <a:schemeClr val="lt1"/>
                </a:solidFill>
                <a:latin typeface="Poppins Medium"/>
                <a:ea typeface="Poppins Medium"/>
                <a:cs typeface="Poppins Medium"/>
                <a:sym typeface="Poppins Medium"/>
              </a:rPr>
            </a:br>
            <a:r>
              <a:rPr b="0" i="0" lang="et-EE" sz="4800" u="none" cap="none" strike="noStrike">
                <a:solidFill>
                  <a:schemeClr val="lt1"/>
                </a:solidFill>
                <a:latin typeface="Poppins Medium"/>
                <a:ea typeface="Poppins Medium"/>
                <a:cs typeface="Poppins Medium"/>
                <a:sym typeface="Poppins Medium"/>
              </a:rPr>
              <a:t>koos sõprade</a:t>
            </a:r>
            <a:br>
              <a:rPr b="0" i="0" lang="et-EE" sz="4800" u="none" cap="none" strike="noStrike">
                <a:solidFill>
                  <a:schemeClr val="lt1"/>
                </a:solidFill>
                <a:latin typeface="Poppins Medium"/>
                <a:ea typeface="Poppins Medium"/>
                <a:cs typeface="Poppins Medium"/>
                <a:sym typeface="Poppins Medium"/>
              </a:rPr>
            </a:br>
            <a:r>
              <a:rPr b="0" i="0" lang="et-EE" sz="4800" u="none" cap="none" strike="noStrike">
                <a:solidFill>
                  <a:schemeClr val="lt1"/>
                </a:solidFill>
                <a:latin typeface="Poppins Medium"/>
                <a:ea typeface="Poppins Medium"/>
                <a:cs typeface="Poppins Medium"/>
                <a:sym typeface="Poppins Medium"/>
              </a:rPr>
              <a:t>ja kaaslastega võib aidata kaasa digioskuste arengule</a:t>
            </a:r>
            <a:endParaRPr b="0" i="0" sz="4800" u="none" cap="none" strike="noStrike">
              <a:solidFill>
                <a:schemeClr val="lt1"/>
              </a:solidFill>
              <a:latin typeface="Poppins Medium"/>
              <a:ea typeface="Poppins Medium"/>
              <a:cs typeface="Poppins Medium"/>
              <a:sym typeface="Poppins Medium"/>
            </a:endParaRPr>
          </a:p>
        </p:txBody>
      </p:sp>
      <p:sp>
        <p:nvSpPr>
          <p:cNvPr id="196" name="Google Shape;196;p12"/>
          <p:cNvSpPr txBox="1"/>
          <p:nvPr/>
        </p:nvSpPr>
        <p:spPr>
          <a:xfrm>
            <a:off x="3083560" y="5257801"/>
            <a:ext cx="6024880" cy="1474763"/>
          </a:xfrm>
          <a:prstGeom prst="rect">
            <a:avLst/>
          </a:prstGeom>
          <a:noFill/>
          <a:ln>
            <a:noFill/>
          </a:ln>
        </p:spPr>
        <p:txBody>
          <a:bodyPr anchorCtr="0" anchor="t" bIns="0" lIns="0" spcFirstLastPara="1" rIns="0" wrap="square" tIns="0">
            <a:spAutoFit/>
          </a:bodyPr>
          <a:lstStyle/>
          <a:p>
            <a:pPr indent="0" lvl="0" marL="0" marR="0" rtl="0" algn="ctr">
              <a:lnSpc>
                <a:spcPct val="120010"/>
              </a:lnSpc>
              <a:spcBef>
                <a:spcPts val="0"/>
              </a:spcBef>
              <a:spcAft>
                <a:spcPts val="0"/>
              </a:spcAft>
              <a:buClr>
                <a:srgbClr val="000000"/>
              </a:buClr>
              <a:buSzPts val="9600"/>
              <a:buFont typeface="Arial"/>
              <a:buNone/>
            </a:pPr>
            <a:r>
              <a:rPr b="0" i="0" lang="et-EE" sz="9600" u="none" cap="none" strike="noStrike">
                <a:solidFill>
                  <a:srgbClr val="CAECD8"/>
                </a:solidFill>
                <a:latin typeface="Poppins Medium"/>
                <a:ea typeface="Poppins Medium"/>
                <a:cs typeface="Poppins Medium"/>
                <a:sym typeface="Poppins Medium"/>
              </a:rPr>
              <a:t>Õige</a:t>
            </a:r>
            <a:endParaRPr b="0" i="0" sz="1400" u="none" cap="none" strike="noStrike">
              <a:solidFill>
                <a:srgbClr val="000000"/>
              </a:solidFill>
              <a:latin typeface="Arial"/>
              <a:ea typeface="Arial"/>
              <a:cs typeface="Arial"/>
              <a:sym typeface="Arial"/>
            </a:endParaRPr>
          </a:p>
        </p:txBody>
      </p:sp>
      <p:pic>
        <p:nvPicPr>
          <p:cNvPr id="197" name="Google Shape;197;p12"/>
          <p:cNvPicPr preferRelativeResize="0"/>
          <p:nvPr/>
        </p:nvPicPr>
        <p:blipFill rotWithShape="1">
          <a:blip r:embed="rId3">
            <a:alphaModFix/>
          </a:blip>
          <a:srcRect b="0" l="0" r="-215" t="0"/>
          <a:stretch/>
        </p:blipFill>
        <p:spPr>
          <a:xfrm>
            <a:off x="1168399" y="3784600"/>
            <a:ext cx="9855200" cy="1228768"/>
          </a:xfrm>
          <a:prstGeom prst="rect">
            <a:avLst/>
          </a:prstGeom>
          <a:solidFill>
            <a:srgbClr val="1700FF"/>
          </a:solidFill>
          <a:ln>
            <a:noFill/>
          </a:ln>
        </p:spPr>
      </p:pic>
      <p:pic>
        <p:nvPicPr>
          <p:cNvPr id="198" name="Google Shape;198;p12"/>
          <p:cNvPicPr preferRelativeResize="0"/>
          <p:nvPr/>
        </p:nvPicPr>
        <p:blipFill rotWithShape="1">
          <a:blip r:embed="rId4">
            <a:alphaModFix/>
          </a:blip>
          <a:srcRect b="0" l="0" r="0" t="0"/>
          <a:stretch/>
        </p:blipFill>
        <p:spPr>
          <a:xfrm>
            <a:off x="708435" y="4643416"/>
            <a:ext cx="1476812" cy="171832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700FF"/>
        </a:solidFill>
      </p:bgPr>
    </p:bg>
    <p:spTree>
      <p:nvGrpSpPr>
        <p:cNvPr id="203" name="Shape 203"/>
        <p:cNvGrpSpPr/>
        <p:nvPr/>
      </p:nvGrpSpPr>
      <p:grpSpPr>
        <a:xfrm>
          <a:off x="0" y="0"/>
          <a:ext cx="0" cy="0"/>
          <a:chOff x="0" y="0"/>
          <a:chExt cx="0" cy="0"/>
        </a:xfrm>
      </p:grpSpPr>
      <p:sp>
        <p:nvSpPr>
          <p:cNvPr id="204" name="Google Shape;204;p13"/>
          <p:cNvSpPr txBox="1"/>
          <p:nvPr/>
        </p:nvSpPr>
        <p:spPr>
          <a:xfrm>
            <a:off x="797745" y="1738059"/>
            <a:ext cx="10464800" cy="1329595"/>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800"/>
              <a:buFont typeface="Poppins Medium"/>
              <a:buNone/>
            </a:pPr>
            <a:r>
              <a:rPr b="0" i="0" lang="et-EE" sz="4800" u="none" cap="none" strike="noStrike">
                <a:solidFill>
                  <a:schemeClr val="lt1"/>
                </a:solidFill>
                <a:latin typeface="Poppins Medium"/>
                <a:ea typeface="Poppins Medium"/>
                <a:cs typeface="Poppins Medium"/>
                <a:sym typeface="Poppins Medium"/>
              </a:rPr>
              <a:t>Videomängude mängimine või sotsiaalmeedia kasutamine</a:t>
            </a:r>
            <a:br>
              <a:rPr b="0" i="0" lang="et-EE" sz="4800" u="none" cap="none" strike="noStrike">
                <a:solidFill>
                  <a:schemeClr val="lt1"/>
                </a:solidFill>
                <a:latin typeface="Poppins Medium"/>
                <a:ea typeface="Poppins Medium"/>
                <a:cs typeface="Poppins Medium"/>
                <a:sym typeface="Poppins Medium"/>
              </a:rPr>
            </a:br>
            <a:r>
              <a:rPr b="0" i="0" lang="et-EE" sz="4800" u="none" cap="none" strike="noStrike">
                <a:solidFill>
                  <a:schemeClr val="lt1"/>
                </a:solidFill>
                <a:latin typeface="Poppins Medium"/>
                <a:ea typeface="Poppins Medium"/>
                <a:cs typeface="Poppins Medium"/>
                <a:sym typeface="Poppins Medium"/>
              </a:rPr>
              <a:t>võib aidata digioskusi arendada</a:t>
            </a:r>
            <a:endParaRPr b="0" i="0" sz="4800" u="none" cap="none" strike="noStrike">
              <a:solidFill>
                <a:schemeClr val="lt1"/>
              </a:solidFill>
              <a:latin typeface="Poppins Medium"/>
              <a:ea typeface="Poppins Medium"/>
              <a:cs typeface="Poppins Medium"/>
              <a:sym typeface="Poppins Medium"/>
            </a:endParaRPr>
          </a:p>
        </p:txBody>
      </p:sp>
      <p:sp>
        <p:nvSpPr>
          <p:cNvPr id="205" name="Google Shape;205;p13"/>
          <p:cNvSpPr txBox="1"/>
          <p:nvPr/>
        </p:nvSpPr>
        <p:spPr>
          <a:xfrm>
            <a:off x="3017705" y="5115499"/>
            <a:ext cx="6024880" cy="1474763"/>
          </a:xfrm>
          <a:prstGeom prst="rect">
            <a:avLst/>
          </a:prstGeom>
          <a:noFill/>
          <a:ln>
            <a:noFill/>
          </a:ln>
        </p:spPr>
        <p:txBody>
          <a:bodyPr anchorCtr="0" anchor="t" bIns="0" lIns="0" spcFirstLastPara="1" rIns="0" wrap="square" tIns="0">
            <a:spAutoFit/>
          </a:bodyPr>
          <a:lstStyle/>
          <a:p>
            <a:pPr indent="0" lvl="0" marL="0" marR="0" rtl="0" algn="ctr">
              <a:lnSpc>
                <a:spcPct val="120010"/>
              </a:lnSpc>
              <a:spcBef>
                <a:spcPts val="0"/>
              </a:spcBef>
              <a:spcAft>
                <a:spcPts val="0"/>
              </a:spcAft>
              <a:buClr>
                <a:srgbClr val="000000"/>
              </a:buClr>
              <a:buSzPts val="9600"/>
              <a:buFont typeface="Arial"/>
              <a:buNone/>
            </a:pPr>
            <a:r>
              <a:rPr b="0" i="0" lang="et-EE" sz="9600" u="none" cap="none" strike="noStrike">
                <a:solidFill>
                  <a:srgbClr val="CAECD8"/>
                </a:solidFill>
                <a:latin typeface="Poppins Medium"/>
                <a:ea typeface="Poppins Medium"/>
                <a:cs typeface="Poppins Medium"/>
                <a:sym typeface="Poppins Medium"/>
              </a:rPr>
              <a:t>Õige</a:t>
            </a:r>
            <a:endParaRPr b="0" i="0" sz="1400" u="none" cap="none" strike="noStrike">
              <a:solidFill>
                <a:srgbClr val="000000"/>
              </a:solidFill>
              <a:latin typeface="Arial"/>
              <a:ea typeface="Arial"/>
              <a:cs typeface="Arial"/>
              <a:sym typeface="Arial"/>
            </a:endParaRPr>
          </a:p>
        </p:txBody>
      </p:sp>
      <p:pic>
        <p:nvPicPr>
          <p:cNvPr id="206" name="Google Shape;206;p13"/>
          <p:cNvPicPr preferRelativeResize="0"/>
          <p:nvPr/>
        </p:nvPicPr>
        <p:blipFill rotWithShape="1">
          <a:blip r:embed="rId3">
            <a:alphaModFix/>
          </a:blip>
          <a:srcRect b="0" l="0" r="-215" t="0"/>
          <a:stretch/>
        </p:blipFill>
        <p:spPr>
          <a:xfrm>
            <a:off x="1008277" y="3931868"/>
            <a:ext cx="9855200" cy="1228768"/>
          </a:xfrm>
          <a:prstGeom prst="rect">
            <a:avLst/>
          </a:prstGeom>
          <a:solidFill>
            <a:srgbClr val="1700FF"/>
          </a:solidFill>
          <a:ln>
            <a:noFill/>
          </a:ln>
        </p:spPr>
      </p:pic>
      <p:pic>
        <p:nvPicPr>
          <p:cNvPr id="207" name="Google Shape;207;p13"/>
          <p:cNvPicPr preferRelativeResize="0"/>
          <p:nvPr/>
        </p:nvPicPr>
        <p:blipFill rotWithShape="1">
          <a:blip r:embed="rId4">
            <a:alphaModFix/>
          </a:blip>
          <a:srcRect b="0" l="0" r="0" t="0"/>
          <a:stretch/>
        </p:blipFill>
        <p:spPr>
          <a:xfrm>
            <a:off x="628237" y="4301472"/>
            <a:ext cx="1476812" cy="171832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700FF"/>
        </a:solidFill>
      </p:bgPr>
    </p:bg>
    <p:spTree>
      <p:nvGrpSpPr>
        <p:cNvPr id="212" name="Shape 212"/>
        <p:cNvGrpSpPr/>
        <p:nvPr/>
      </p:nvGrpSpPr>
      <p:grpSpPr>
        <a:xfrm>
          <a:off x="0" y="0"/>
          <a:ext cx="0" cy="0"/>
          <a:chOff x="0" y="0"/>
          <a:chExt cx="0" cy="0"/>
        </a:xfrm>
      </p:grpSpPr>
      <p:sp>
        <p:nvSpPr>
          <p:cNvPr id="213" name="Google Shape;213;p14"/>
          <p:cNvSpPr txBox="1"/>
          <p:nvPr/>
        </p:nvSpPr>
        <p:spPr>
          <a:xfrm>
            <a:off x="939800" y="918903"/>
            <a:ext cx="10312500" cy="19950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800"/>
              <a:buFont typeface="Poppins Medium"/>
              <a:buNone/>
            </a:pPr>
            <a:r>
              <a:rPr b="0" i="0" lang="et-EE" sz="4800" u="none" cap="none" strike="noStrike">
                <a:solidFill>
                  <a:schemeClr val="lt1"/>
                </a:solidFill>
                <a:latin typeface="Poppins Medium"/>
                <a:ea typeface="Poppins Medium"/>
                <a:cs typeface="Poppins Medium"/>
                <a:sym typeface="Poppins Medium"/>
              </a:rPr>
              <a:t>Paremate digioskustega kaasneb</a:t>
            </a:r>
            <a:r>
              <a:rPr lang="et-EE" sz="4800">
                <a:solidFill>
                  <a:schemeClr val="lt1"/>
                </a:solidFill>
                <a:latin typeface="Poppins Medium"/>
                <a:ea typeface="Poppins Medium"/>
                <a:cs typeface="Poppins Medium"/>
                <a:sym typeface="Poppins Medium"/>
              </a:rPr>
              <a:t> </a:t>
            </a:r>
            <a:r>
              <a:rPr b="0" i="0" lang="et-EE" sz="4800" u="none" cap="none" strike="noStrike">
                <a:solidFill>
                  <a:schemeClr val="lt1"/>
                </a:solidFill>
                <a:latin typeface="Poppins Medium"/>
                <a:ea typeface="Poppins Medium"/>
                <a:cs typeface="Poppins Medium"/>
                <a:sym typeface="Poppins Medium"/>
              </a:rPr>
              <a:t>rohkem</a:t>
            </a:r>
            <a:endParaRPr b="0" i="0" sz="4800" u="none" cap="none" strike="noStrike">
              <a:solidFill>
                <a:schemeClr val="lt1"/>
              </a:solidFill>
              <a:latin typeface="Poppins Medium"/>
              <a:ea typeface="Poppins Medium"/>
              <a:cs typeface="Poppins Medium"/>
              <a:sym typeface="Poppins Medium"/>
            </a:endParaRPr>
          </a:p>
          <a:p>
            <a:pPr indent="0" lvl="0" marL="0" marR="0" rtl="0" algn="ctr">
              <a:lnSpc>
                <a:spcPct val="90000"/>
              </a:lnSpc>
              <a:spcBef>
                <a:spcPts val="0"/>
              </a:spcBef>
              <a:spcAft>
                <a:spcPts val="0"/>
              </a:spcAft>
              <a:buClr>
                <a:srgbClr val="000000"/>
              </a:buClr>
              <a:buSzPts val="2800"/>
              <a:buFont typeface="Poppins Medium"/>
              <a:buNone/>
            </a:pPr>
            <a:r>
              <a:rPr b="0" i="0" lang="et-EE" sz="4800" u="none" cap="none" strike="noStrike">
                <a:solidFill>
                  <a:schemeClr val="lt1"/>
                </a:solidFill>
                <a:latin typeface="Poppins Medium"/>
                <a:ea typeface="Poppins Medium"/>
                <a:cs typeface="Poppins Medium"/>
                <a:sym typeface="Poppins Medium"/>
              </a:rPr>
              <a:t>digikeskkonna ohte </a:t>
            </a:r>
            <a:endParaRPr b="0" i="0" sz="1400" u="none" cap="none" strike="noStrike">
              <a:solidFill>
                <a:srgbClr val="000000"/>
              </a:solidFill>
              <a:latin typeface="Arial"/>
              <a:ea typeface="Arial"/>
              <a:cs typeface="Arial"/>
              <a:sym typeface="Arial"/>
            </a:endParaRPr>
          </a:p>
        </p:txBody>
      </p:sp>
      <p:sp>
        <p:nvSpPr>
          <p:cNvPr id="214" name="Google Shape;214;p14"/>
          <p:cNvSpPr txBox="1"/>
          <p:nvPr/>
        </p:nvSpPr>
        <p:spPr>
          <a:xfrm>
            <a:off x="2981960" y="5207001"/>
            <a:ext cx="6024880" cy="1474763"/>
          </a:xfrm>
          <a:prstGeom prst="rect">
            <a:avLst/>
          </a:prstGeom>
          <a:noFill/>
          <a:ln>
            <a:noFill/>
          </a:ln>
        </p:spPr>
        <p:txBody>
          <a:bodyPr anchorCtr="0" anchor="t" bIns="0" lIns="0" spcFirstLastPara="1" rIns="0" wrap="square" tIns="0">
            <a:spAutoFit/>
          </a:bodyPr>
          <a:lstStyle/>
          <a:p>
            <a:pPr indent="0" lvl="0" marL="0" marR="0" rtl="0" algn="ctr">
              <a:lnSpc>
                <a:spcPct val="120010"/>
              </a:lnSpc>
              <a:spcBef>
                <a:spcPts val="0"/>
              </a:spcBef>
              <a:spcAft>
                <a:spcPts val="0"/>
              </a:spcAft>
              <a:buClr>
                <a:srgbClr val="000000"/>
              </a:buClr>
              <a:buSzPts val="9600"/>
              <a:buFont typeface="Arial"/>
              <a:buNone/>
            </a:pPr>
            <a:r>
              <a:rPr b="0" i="0" lang="et-EE" sz="9600" u="none" cap="none" strike="noStrike">
                <a:solidFill>
                  <a:srgbClr val="CAECD8"/>
                </a:solidFill>
                <a:latin typeface="Poppins Medium"/>
                <a:ea typeface="Poppins Medium"/>
                <a:cs typeface="Poppins Medium"/>
                <a:sym typeface="Poppins Medium"/>
              </a:rPr>
              <a:t>Õige</a:t>
            </a:r>
            <a:endParaRPr b="0" i="0" sz="1400" u="none" cap="none" strike="noStrike">
              <a:solidFill>
                <a:srgbClr val="000000"/>
              </a:solidFill>
              <a:latin typeface="Arial"/>
              <a:ea typeface="Arial"/>
              <a:cs typeface="Arial"/>
              <a:sym typeface="Arial"/>
            </a:endParaRPr>
          </a:p>
        </p:txBody>
      </p:sp>
      <p:pic>
        <p:nvPicPr>
          <p:cNvPr id="215" name="Google Shape;215;p14"/>
          <p:cNvPicPr preferRelativeResize="0"/>
          <p:nvPr/>
        </p:nvPicPr>
        <p:blipFill rotWithShape="1">
          <a:blip r:embed="rId3">
            <a:alphaModFix/>
          </a:blip>
          <a:srcRect b="0" l="0" r="-215" t="0"/>
          <a:stretch/>
        </p:blipFill>
        <p:spPr>
          <a:xfrm>
            <a:off x="1066800" y="3008905"/>
            <a:ext cx="9855200" cy="1228768"/>
          </a:xfrm>
          <a:prstGeom prst="rect">
            <a:avLst/>
          </a:prstGeom>
          <a:solidFill>
            <a:srgbClr val="1700FF"/>
          </a:solidFill>
          <a:ln>
            <a:noFill/>
          </a:ln>
        </p:spPr>
      </p:pic>
      <p:pic>
        <p:nvPicPr>
          <p:cNvPr id="216" name="Google Shape;216;p14"/>
          <p:cNvPicPr preferRelativeResize="0"/>
          <p:nvPr/>
        </p:nvPicPr>
        <p:blipFill rotWithShape="1">
          <a:blip r:embed="rId4">
            <a:alphaModFix/>
          </a:blip>
          <a:srcRect b="0" l="0" r="0" t="0"/>
          <a:stretch/>
        </p:blipFill>
        <p:spPr>
          <a:xfrm>
            <a:off x="707065" y="3767718"/>
            <a:ext cx="1476812" cy="171832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700FF"/>
        </a:solidFill>
      </p:bgPr>
    </p:bg>
    <p:spTree>
      <p:nvGrpSpPr>
        <p:cNvPr id="221" name="Shape 221"/>
        <p:cNvGrpSpPr/>
        <p:nvPr/>
      </p:nvGrpSpPr>
      <p:grpSpPr>
        <a:xfrm>
          <a:off x="0" y="0"/>
          <a:ext cx="0" cy="0"/>
          <a:chOff x="0" y="0"/>
          <a:chExt cx="0" cy="0"/>
        </a:xfrm>
      </p:grpSpPr>
      <p:sp>
        <p:nvSpPr>
          <p:cNvPr id="222" name="Google Shape;222;p15"/>
          <p:cNvSpPr txBox="1"/>
          <p:nvPr/>
        </p:nvSpPr>
        <p:spPr>
          <a:xfrm>
            <a:off x="939800" y="1438232"/>
            <a:ext cx="10312400" cy="2954655"/>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4800"/>
              <a:buFont typeface="Arial"/>
              <a:buNone/>
            </a:pPr>
            <a:r>
              <a:rPr b="0" i="0" lang="et-EE" sz="4800" u="none" cap="none" strike="noStrike">
                <a:solidFill>
                  <a:schemeClr val="lt1"/>
                </a:solidFill>
                <a:latin typeface="Poppins Medium"/>
                <a:ea typeface="Poppins Medium"/>
                <a:cs typeface="Poppins Medium"/>
                <a:sym typeface="Poppins Medium"/>
              </a:rPr>
              <a:t>Noortel, kelle kodus kehtivad digimeedia kanalite kasutamisele ranged reeglid,</a:t>
            </a:r>
            <a:br>
              <a:rPr b="0" i="0" lang="et-EE" sz="4800" u="none" cap="none" strike="noStrike">
                <a:solidFill>
                  <a:schemeClr val="lt1"/>
                </a:solidFill>
                <a:latin typeface="Poppins Medium"/>
                <a:ea typeface="Poppins Medium"/>
                <a:cs typeface="Poppins Medium"/>
                <a:sym typeface="Poppins Medium"/>
              </a:rPr>
            </a:br>
            <a:r>
              <a:rPr b="0" i="0" lang="et-EE" sz="4800" u="none" cap="none" strike="noStrike">
                <a:solidFill>
                  <a:schemeClr val="lt1"/>
                </a:solidFill>
                <a:latin typeface="Poppins Medium"/>
                <a:ea typeface="Poppins Medium"/>
                <a:cs typeface="Poppins Medium"/>
                <a:sym typeface="Poppins Medium"/>
              </a:rPr>
              <a:t>on paremad digioskused</a:t>
            </a:r>
            <a:endParaRPr b="0" i="0" sz="4800" u="none" cap="none" strike="noStrike">
              <a:solidFill>
                <a:schemeClr val="lt1"/>
              </a:solidFill>
              <a:latin typeface="Poppins Medium"/>
              <a:ea typeface="Poppins Medium"/>
              <a:cs typeface="Poppins Medium"/>
              <a:sym typeface="Poppins Medium"/>
            </a:endParaRPr>
          </a:p>
        </p:txBody>
      </p:sp>
      <p:sp>
        <p:nvSpPr>
          <p:cNvPr id="223" name="Google Shape;223;p15"/>
          <p:cNvSpPr txBox="1"/>
          <p:nvPr/>
        </p:nvSpPr>
        <p:spPr>
          <a:xfrm>
            <a:off x="3083560" y="5267014"/>
            <a:ext cx="6024880" cy="1474763"/>
          </a:xfrm>
          <a:prstGeom prst="rect">
            <a:avLst/>
          </a:prstGeom>
          <a:noFill/>
          <a:ln>
            <a:noFill/>
          </a:ln>
        </p:spPr>
        <p:txBody>
          <a:bodyPr anchorCtr="0" anchor="t" bIns="0" lIns="0" spcFirstLastPara="1" rIns="0" wrap="square" tIns="0">
            <a:spAutoFit/>
          </a:bodyPr>
          <a:lstStyle/>
          <a:p>
            <a:pPr indent="0" lvl="0" marL="0" marR="0" rtl="0" algn="ctr">
              <a:lnSpc>
                <a:spcPct val="120010"/>
              </a:lnSpc>
              <a:spcBef>
                <a:spcPts val="0"/>
              </a:spcBef>
              <a:spcAft>
                <a:spcPts val="0"/>
              </a:spcAft>
              <a:buClr>
                <a:srgbClr val="000000"/>
              </a:buClr>
              <a:buSzPts val="9600"/>
              <a:buFont typeface="Arial"/>
              <a:buNone/>
            </a:pPr>
            <a:r>
              <a:rPr b="0" i="0" lang="et-EE" sz="9600" u="none" cap="none" strike="noStrike">
                <a:solidFill>
                  <a:srgbClr val="CAECD8"/>
                </a:solidFill>
                <a:latin typeface="Poppins Medium"/>
                <a:ea typeface="Poppins Medium"/>
                <a:cs typeface="Poppins Medium"/>
                <a:sym typeface="Poppins Medium"/>
              </a:rPr>
              <a:t>Vale</a:t>
            </a:r>
            <a:endParaRPr b="0" i="0" sz="1400" u="none" cap="none" strike="noStrike">
              <a:solidFill>
                <a:srgbClr val="000000"/>
              </a:solidFill>
              <a:latin typeface="Arial"/>
              <a:ea typeface="Arial"/>
              <a:cs typeface="Arial"/>
              <a:sym typeface="Arial"/>
            </a:endParaRPr>
          </a:p>
        </p:txBody>
      </p:sp>
      <p:pic>
        <p:nvPicPr>
          <p:cNvPr id="224" name="Google Shape;224;p15"/>
          <p:cNvPicPr preferRelativeResize="0"/>
          <p:nvPr/>
        </p:nvPicPr>
        <p:blipFill rotWithShape="1">
          <a:blip r:embed="rId3">
            <a:alphaModFix/>
          </a:blip>
          <a:srcRect b="0" l="0" r="-215" t="0"/>
          <a:stretch/>
        </p:blipFill>
        <p:spPr>
          <a:xfrm>
            <a:off x="1168400" y="4435780"/>
            <a:ext cx="9855200" cy="1228768"/>
          </a:xfrm>
          <a:prstGeom prst="rect">
            <a:avLst/>
          </a:prstGeom>
          <a:solidFill>
            <a:srgbClr val="1700FF"/>
          </a:solidFill>
          <a:ln>
            <a:noFill/>
          </a:ln>
        </p:spPr>
      </p:pic>
      <p:pic>
        <p:nvPicPr>
          <p:cNvPr id="225" name="Google Shape;225;p15"/>
          <p:cNvPicPr preferRelativeResize="0"/>
          <p:nvPr/>
        </p:nvPicPr>
        <p:blipFill rotWithShape="1">
          <a:blip r:embed="rId4">
            <a:alphaModFix/>
          </a:blip>
          <a:srcRect b="0" l="0" r="0" t="0"/>
          <a:stretch/>
        </p:blipFill>
        <p:spPr>
          <a:xfrm>
            <a:off x="649168" y="4805384"/>
            <a:ext cx="1476812" cy="171832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700FF"/>
        </a:solidFill>
      </p:bgPr>
    </p:bg>
    <p:spTree>
      <p:nvGrpSpPr>
        <p:cNvPr id="230" name="Shape 230"/>
        <p:cNvGrpSpPr/>
        <p:nvPr/>
      </p:nvGrpSpPr>
      <p:grpSpPr>
        <a:xfrm>
          <a:off x="0" y="0"/>
          <a:ext cx="0" cy="0"/>
          <a:chOff x="0" y="0"/>
          <a:chExt cx="0" cy="0"/>
        </a:xfrm>
      </p:grpSpPr>
      <p:sp>
        <p:nvSpPr>
          <p:cNvPr id="231" name="Google Shape;231;p16"/>
          <p:cNvSpPr txBox="1"/>
          <p:nvPr/>
        </p:nvSpPr>
        <p:spPr>
          <a:xfrm>
            <a:off x="826697" y="1277598"/>
            <a:ext cx="10566400" cy="1329595"/>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800"/>
              <a:buFont typeface="Poppins Medium"/>
              <a:buNone/>
            </a:pPr>
            <a:r>
              <a:rPr b="0" i="0" lang="et-EE" sz="4800" u="none" cap="none" strike="noStrike">
                <a:solidFill>
                  <a:schemeClr val="lt1"/>
                </a:solidFill>
                <a:latin typeface="Poppins Medium"/>
                <a:ea typeface="Poppins Medium"/>
                <a:cs typeface="Poppins Medium"/>
                <a:sym typeface="Poppins Medium"/>
              </a:rPr>
              <a:t>Poistel on paremad digioskused</a:t>
            </a:r>
            <a:br>
              <a:rPr b="0" i="0" lang="et-EE" sz="4800" u="none" cap="none" strike="noStrike">
                <a:solidFill>
                  <a:schemeClr val="lt1"/>
                </a:solidFill>
                <a:latin typeface="Poppins Medium"/>
                <a:ea typeface="Poppins Medium"/>
                <a:cs typeface="Poppins Medium"/>
                <a:sym typeface="Poppins Medium"/>
              </a:rPr>
            </a:br>
            <a:r>
              <a:rPr b="0" i="0" lang="et-EE" sz="4800" u="none" cap="none" strike="noStrike">
                <a:solidFill>
                  <a:schemeClr val="lt1"/>
                </a:solidFill>
                <a:latin typeface="Poppins Medium"/>
                <a:ea typeface="Poppins Medium"/>
                <a:cs typeface="Poppins Medium"/>
                <a:sym typeface="Poppins Medium"/>
              </a:rPr>
              <a:t>kui tüdrukutel</a:t>
            </a:r>
            <a:endParaRPr b="0" i="0" sz="1400" u="none" cap="none" strike="noStrike">
              <a:solidFill>
                <a:srgbClr val="000000"/>
              </a:solidFill>
              <a:latin typeface="Arial"/>
              <a:ea typeface="Arial"/>
              <a:cs typeface="Arial"/>
              <a:sym typeface="Arial"/>
            </a:endParaRPr>
          </a:p>
        </p:txBody>
      </p:sp>
      <p:sp>
        <p:nvSpPr>
          <p:cNvPr id="232" name="Google Shape;232;p16"/>
          <p:cNvSpPr txBox="1"/>
          <p:nvPr/>
        </p:nvSpPr>
        <p:spPr>
          <a:xfrm>
            <a:off x="2981960" y="5156201"/>
            <a:ext cx="6024880" cy="1474763"/>
          </a:xfrm>
          <a:prstGeom prst="rect">
            <a:avLst/>
          </a:prstGeom>
          <a:noFill/>
          <a:ln>
            <a:noFill/>
          </a:ln>
        </p:spPr>
        <p:txBody>
          <a:bodyPr anchorCtr="0" anchor="t" bIns="0" lIns="0" spcFirstLastPara="1" rIns="0" wrap="square" tIns="0">
            <a:spAutoFit/>
          </a:bodyPr>
          <a:lstStyle/>
          <a:p>
            <a:pPr indent="0" lvl="0" marL="0" marR="0" rtl="0" algn="ctr">
              <a:lnSpc>
                <a:spcPct val="120010"/>
              </a:lnSpc>
              <a:spcBef>
                <a:spcPts val="0"/>
              </a:spcBef>
              <a:spcAft>
                <a:spcPts val="0"/>
              </a:spcAft>
              <a:buClr>
                <a:srgbClr val="000000"/>
              </a:buClr>
              <a:buSzPts val="9600"/>
              <a:buFont typeface="Arial"/>
              <a:buNone/>
            </a:pPr>
            <a:r>
              <a:rPr b="0" i="0" lang="et-EE" sz="9600" u="none" cap="none" strike="noStrike">
                <a:solidFill>
                  <a:srgbClr val="CAECD8"/>
                </a:solidFill>
                <a:latin typeface="Poppins Medium"/>
                <a:ea typeface="Poppins Medium"/>
                <a:cs typeface="Poppins Medium"/>
                <a:sym typeface="Poppins Medium"/>
              </a:rPr>
              <a:t>Vale</a:t>
            </a:r>
            <a:endParaRPr b="0" i="0" sz="1400" u="none" cap="none" strike="noStrike">
              <a:solidFill>
                <a:srgbClr val="000000"/>
              </a:solidFill>
              <a:latin typeface="Arial"/>
              <a:ea typeface="Arial"/>
              <a:cs typeface="Arial"/>
              <a:sym typeface="Arial"/>
            </a:endParaRPr>
          </a:p>
        </p:txBody>
      </p:sp>
      <p:pic>
        <p:nvPicPr>
          <p:cNvPr id="233" name="Google Shape;233;p16"/>
          <p:cNvPicPr preferRelativeResize="0"/>
          <p:nvPr/>
        </p:nvPicPr>
        <p:blipFill rotWithShape="1">
          <a:blip r:embed="rId3">
            <a:alphaModFix/>
          </a:blip>
          <a:srcRect b="0" l="0" r="-215" t="0"/>
          <a:stretch/>
        </p:blipFill>
        <p:spPr>
          <a:xfrm>
            <a:off x="1066800" y="2891041"/>
            <a:ext cx="9855200" cy="1228768"/>
          </a:xfrm>
          <a:prstGeom prst="rect">
            <a:avLst/>
          </a:prstGeom>
          <a:solidFill>
            <a:srgbClr val="1700FF"/>
          </a:solidFill>
          <a:ln>
            <a:noFill/>
          </a:ln>
        </p:spPr>
      </p:pic>
      <p:pic>
        <p:nvPicPr>
          <p:cNvPr id="234" name="Google Shape;234;p16"/>
          <p:cNvPicPr preferRelativeResize="0"/>
          <p:nvPr/>
        </p:nvPicPr>
        <p:blipFill rotWithShape="1">
          <a:blip r:embed="rId4">
            <a:alphaModFix/>
          </a:blip>
          <a:srcRect b="0" l="0" r="0" t="0"/>
          <a:stretch/>
        </p:blipFill>
        <p:spPr>
          <a:xfrm>
            <a:off x="707065" y="3767718"/>
            <a:ext cx="1476812" cy="171832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bg>
      <p:bgPr>
        <a:solidFill>
          <a:srgbClr val="1700FF"/>
        </a:solidFill>
      </p:bgPr>
    </p:bg>
    <p:spTree>
      <p:nvGrpSpPr>
        <p:cNvPr id="239" name="Shape 239"/>
        <p:cNvGrpSpPr/>
        <p:nvPr/>
      </p:nvGrpSpPr>
      <p:grpSpPr>
        <a:xfrm>
          <a:off x="0" y="0"/>
          <a:ext cx="0" cy="0"/>
          <a:chOff x="0" y="0"/>
          <a:chExt cx="0" cy="0"/>
        </a:xfrm>
      </p:grpSpPr>
      <p:sp>
        <p:nvSpPr>
          <p:cNvPr id="240" name="Google Shape;240;p17"/>
          <p:cNvSpPr/>
          <p:nvPr/>
        </p:nvSpPr>
        <p:spPr>
          <a:xfrm>
            <a:off x="2543612" y="1771819"/>
            <a:ext cx="7824216" cy="4266502"/>
          </a:xfrm>
          <a:custGeom>
            <a:rect b="b" l="l" r="r" t="t"/>
            <a:pathLst>
              <a:path extrusionOk="0" h="8533003" w="15648432">
                <a:moveTo>
                  <a:pt x="0" y="0"/>
                </a:moveTo>
                <a:lnTo>
                  <a:pt x="15648432" y="0"/>
                </a:lnTo>
                <a:lnTo>
                  <a:pt x="15648432" y="8533003"/>
                </a:lnTo>
                <a:lnTo>
                  <a:pt x="0" y="8533003"/>
                </a:lnTo>
                <a:close/>
              </a:path>
            </a:pathLst>
          </a:custGeom>
          <a:solidFill>
            <a:srgbClr val="1700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1" name="Google Shape;241;p17"/>
          <p:cNvSpPr txBox="1"/>
          <p:nvPr/>
        </p:nvSpPr>
        <p:spPr>
          <a:xfrm>
            <a:off x="659217" y="453356"/>
            <a:ext cx="9715699" cy="1231106"/>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4000"/>
              <a:buFont typeface="Arial"/>
              <a:buNone/>
            </a:pPr>
            <a:r>
              <a:rPr b="0" i="0" lang="et-EE" sz="4000" u="none" cap="none" strike="noStrike">
                <a:solidFill>
                  <a:schemeClr val="lt1"/>
                </a:solidFill>
                <a:latin typeface="Poppins Medium"/>
                <a:ea typeface="Poppins Medium"/>
                <a:cs typeface="Poppins Medium"/>
                <a:sym typeface="Poppins Medium"/>
              </a:rPr>
              <a:t>Paremad digioskused on tavaliselt</a:t>
            </a:r>
            <a:br>
              <a:rPr b="0" i="0" lang="et-EE" sz="4000" u="none" cap="none" strike="noStrike">
                <a:solidFill>
                  <a:schemeClr val="lt1"/>
                </a:solidFill>
                <a:latin typeface="Poppins Medium"/>
                <a:ea typeface="Poppins Medium"/>
                <a:cs typeface="Poppins Medium"/>
                <a:sym typeface="Poppins Medium"/>
              </a:rPr>
            </a:br>
            <a:r>
              <a:rPr b="0" i="0" lang="et-EE" sz="4000" u="none" cap="none" strike="noStrike">
                <a:solidFill>
                  <a:schemeClr val="lt1"/>
                </a:solidFill>
                <a:latin typeface="Poppins Medium"/>
                <a:ea typeface="Poppins Medium"/>
                <a:cs typeface="Poppins Medium"/>
                <a:sym typeface="Poppins Medium"/>
              </a:rPr>
              <a:t>nendel noortel, kes ...</a:t>
            </a:r>
            <a:endParaRPr b="1" i="0" sz="3800" u="none" cap="none" strike="noStrike">
              <a:solidFill>
                <a:schemeClr val="lt1"/>
              </a:solidFill>
              <a:latin typeface="Poppins Medium"/>
              <a:ea typeface="Poppins Medium"/>
              <a:cs typeface="Poppins Medium"/>
              <a:sym typeface="Poppins Medium"/>
            </a:endParaRPr>
          </a:p>
        </p:txBody>
      </p:sp>
      <p:pic>
        <p:nvPicPr>
          <p:cNvPr id="242" name="Google Shape;242;p17"/>
          <p:cNvPicPr preferRelativeResize="0"/>
          <p:nvPr/>
        </p:nvPicPr>
        <p:blipFill rotWithShape="1">
          <a:blip r:embed="rId3">
            <a:alphaModFix/>
          </a:blip>
          <a:srcRect b="0" l="0" r="-215" t="0"/>
          <a:stretch/>
        </p:blipFill>
        <p:spPr>
          <a:xfrm>
            <a:off x="519716" y="1797553"/>
            <a:ext cx="9855200" cy="1228768"/>
          </a:xfrm>
          <a:prstGeom prst="rect">
            <a:avLst/>
          </a:prstGeom>
          <a:solidFill>
            <a:srgbClr val="1700FF"/>
          </a:solidFill>
          <a:ln>
            <a:noFill/>
          </a:ln>
        </p:spPr>
      </p:pic>
      <p:pic>
        <p:nvPicPr>
          <p:cNvPr id="243" name="Google Shape;243;p17"/>
          <p:cNvPicPr preferRelativeResize="0"/>
          <p:nvPr/>
        </p:nvPicPr>
        <p:blipFill rotWithShape="1">
          <a:blip r:embed="rId4">
            <a:alphaModFix/>
          </a:blip>
          <a:srcRect b="0" l="0" r="0" t="0"/>
          <a:stretch/>
        </p:blipFill>
        <p:spPr>
          <a:xfrm>
            <a:off x="54852" y="2268238"/>
            <a:ext cx="1476812" cy="1718328"/>
          </a:xfrm>
          <a:prstGeom prst="rect">
            <a:avLst/>
          </a:prstGeom>
          <a:noFill/>
          <a:ln>
            <a:noFill/>
          </a:ln>
        </p:spPr>
      </p:pic>
      <p:sp>
        <p:nvSpPr>
          <p:cNvPr id="244" name="Google Shape;244;p17"/>
          <p:cNvSpPr txBox="1"/>
          <p:nvPr/>
        </p:nvSpPr>
        <p:spPr>
          <a:xfrm>
            <a:off x="2543612" y="2503972"/>
            <a:ext cx="9533400" cy="3940500"/>
          </a:xfrm>
          <a:prstGeom prst="rect">
            <a:avLst/>
          </a:prstGeom>
          <a:noFill/>
          <a:ln>
            <a:noFill/>
          </a:ln>
        </p:spPr>
        <p:txBody>
          <a:bodyPr anchorCtr="0" anchor="t" bIns="0" lIns="0" spcFirstLastPara="1" rIns="0" wrap="square" tIns="0">
            <a:spAutoFit/>
          </a:bodyPr>
          <a:lstStyle/>
          <a:p>
            <a:pPr indent="-1371600" lvl="0" marL="1371600" marR="0" rtl="0" algn="l">
              <a:lnSpc>
                <a:spcPct val="100000"/>
              </a:lnSpc>
              <a:spcBef>
                <a:spcPts val="0"/>
              </a:spcBef>
              <a:spcAft>
                <a:spcPts val="0"/>
              </a:spcAft>
              <a:buClr>
                <a:schemeClr val="lt1"/>
              </a:buClr>
              <a:buSzPts val="3200"/>
              <a:buFont typeface="Calibri"/>
              <a:buAutoNum type="alphaUcPeriod"/>
            </a:pPr>
            <a:r>
              <a:rPr b="0" i="0" lang="et-EE" sz="3200" u="none" cap="none" strike="noStrike">
                <a:solidFill>
                  <a:schemeClr val="lt1"/>
                </a:solidFill>
                <a:latin typeface="Poppins Medium"/>
                <a:ea typeface="Poppins Medium"/>
                <a:cs typeface="Poppins Medium"/>
                <a:sym typeface="Poppins Medium"/>
              </a:rPr>
              <a:t>… kasutavad digitehnikat koos</a:t>
            </a:r>
            <a:br>
              <a:rPr b="0" i="0" lang="et-EE" sz="3200" u="none" cap="none" strike="noStrike">
                <a:solidFill>
                  <a:schemeClr val="lt1"/>
                </a:solidFill>
                <a:latin typeface="Poppins Medium"/>
                <a:ea typeface="Poppins Medium"/>
                <a:cs typeface="Poppins Medium"/>
                <a:sym typeface="Poppins Medium"/>
              </a:rPr>
            </a:br>
            <a:r>
              <a:rPr b="0" i="0" lang="et-EE" sz="3200" u="none" cap="none" strike="noStrike">
                <a:solidFill>
                  <a:schemeClr val="lt1"/>
                </a:solidFill>
                <a:latin typeface="Poppins Medium"/>
                <a:ea typeface="Poppins Medium"/>
                <a:cs typeface="Poppins Medium"/>
                <a:sym typeface="Poppins Medium"/>
              </a:rPr>
              <a:t>eakaaslastega</a:t>
            </a:r>
            <a:endParaRPr b="0" i="0" sz="1400" u="none" cap="none" strike="noStrike">
              <a:solidFill>
                <a:srgbClr val="000000"/>
              </a:solidFill>
              <a:latin typeface="Arial"/>
              <a:ea typeface="Arial"/>
              <a:cs typeface="Arial"/>
              <a:sym typeface="Arial"/>
            </a:endParaRPr>
          </a:p>
          <a:p>
            <a:pPr indent="-1371600" lvl="0" marL="1371600" marR="0" rtl="0" algn="l">
              <a:lnSpc>
                <a:spcPct val="100000"/>
              </a:lnSpc>
              <a:spcBef>
                <a:spcPts val="0"/>
              </a:spcBef>
              <a:spcAft>
                <a:spcPts val="0"/>
              </a:spcAft>
              <a:buClr>
                <a:schemeClr val="lt1"/>
              </a:buClr>
              <a:buSzPts val="3200"/>
              <a:buFont typeface="Calibri"/>
              <a:buAutoNum type="alphaUcPeriod"/>
            </a:pPr>
            <a:r>
              <a:rPr b="0" i="0" lang="et-EE" sz="3200" u="none" cap="none" strike="noStrike">
                <a:solidFill>
                  <a:schemeClr val="lt1"/>
                </a:solidFill>
                <a:latin typeface="Poppins Medium"/>
                <a:ea typeface="Poppins Medium"/>
                <a:cs typeface="Poppins Medium"/>
                <a:sym typeface="Poppins Medium"/>
              </a:rPr>
              <a:t>... mängivad videomänge ja/või kasutavad sotsiaalmeediat </a:t>
            </a:r>
            <a:endParaRPr b="0" i="0" sz="1400" u="none" cap="none" strike="noStrike">
              <a:solidFill>
                <a:srgbClr val="000000"/>
              </a:solidFill>
              <a:latin typeface="Arial"/>
              <a:ea typeface="Arial"/>
              <a:cs typeface="Arial"/>
              <a:sym typeface="Arial"/>
            </a:endParaRPr>
          </a:p>
          <a:p>
            <a:pPr indent="-1371600" lvl="0" marL="1371600" marR="0" rtl="0" algn="l">
              <a:lnSpc>
                <a:spcPct val="100000"/>
              </a:lnSpc>
              <a:spcBef>
                <a:spcPts val="0"/>
              </a:spcBef>
              <a:spcAft>
                <a:spcPts val="0"/>
              </a:spcAft>
              <a:buClr>
                <a:schemeClr val="lt1"/>
              </a:buClr>
              <a:buSzPts val="3200"/>
              <a:buFont typeface="Calibri"/>
              <a:buAutoNum type="alphaUcPeriod"/>
            </a:pPr>
            <a:r>
              <a:rPr b="0" i="0" lang="et-EE" sz="3200" u="none" cap="none" strike="noStrike">
                <a:solidFill>
                  <a:schemeClr val="lt1"/>
                </a:solidFill>
                <a:latin typeface="Poppins Medium"/>
                <a:ea typeface="Poppins Medium"/>
                <a:cs typeface="Poppins Medium"/>
                <a:sym typeface="Poppins Medium"/>
              </a:rPr>
              <a:t>... puutuvad kokku paljude digikeskkonna ohtudega</a:t>
            </a:r>
            <a:endParaRPr b="0" i="0" sz="1400" u="none" cap="none" strike="noStrike">
              <a:solidFill>
                <a:srgbClr val="000000"/>
              </a:solidFill>
              <a:latin typeface="Arial"/>
              <a:ea typeface="Arial"/>
              <a:cs typeface="Arial"/>
              <a:sym typeface="Arial"/>
            </a:endParaRPr>
          </a:p>
          <a:p>
            <a:pPr indent="-1371600" lvl="0" marL="1371600" marR="0" rtl="0" algn="l">
              <a:lnSpc>
                <a:spcPct val="100000"/>
              </a:lnSpc>
              <a:spcBef>
                <a:spcPts val="0"/>
              </a:spcBef>
              <a:spcAft>
                <a:spcPts val="0"/>
              </a:spcAft>
              <a:buClr>
                <a:schemeClr val="lt1"/>
              </a:buClr>
              <a:buSzPts val="3200"/>
              <a:buFont typeface="Calibri"/>
              <a:buAutoNum type="alphaUcPeriod"/>
            </a:pPr>
            <a:r>
              <a:rPr b="0" i="0" lang="et-EE" sz="3200" u="none" cap="none" strike="noStrike">
                <a:solidFill>
                  <a:schemeClr val="lt1"/>
                </a:solidFill>
                <a:latin typeface="Poppins Medium"/>
                <a:ea typeface="Poppins Medium"/>
                <a:cs typeface="Poppins Medium"/>
                <a:sym typeface="Poppins Medium"/>
              </a:rPr>
              <a:t>… peavad digimeedia kasutamisel</a:t>
            </a:r>
            <a:br>
              <a:rPr b="0" i="0" lang="et-EE" sz="3200" u="none" cap="none" strike="noStrike">
                <a:solidFill>
                  <a:schemeClr val="lt1"/>
                </a:solidFill>
                <a:latin typeface="Poppins Medium"/>
                <a:ea typeface="Poppins Medium"/>
                <a:cs typeface="Poppins Medium"/>
                <a:sym typeface="Poppins Medium"/>
              </a:rPr>
            </a:br>
            <a:r>
              <a:rPr b="0" i="0" lang="et-EE" sz="3200" u="none" cap="none" strike="noStrike">
                <a:solidFill>
                  <a:schemeClr val="lt1"/>
                </a:solidFill>
                <a:latin typeface="Poppins Medium"/>
                <a:ea typeface="Poppins Medium"/>
                <a:cs typeface="Poppins Medium"/>
                <a:sym typeface="Poppins Medium"/>
              </a:rPr>
              <a:t>järgima ranget kodukorda</a:t>
            </a:r>
            <a:endParaRPr b="0" i="0" sz="1400" u="none" cap="none" strike="noStrike">
              <a:solidFill>
                <a:srgbClr val="000000"/>
              </a:solidFill>
              <a:latin typeface="Arial"/>
              <a:ea typeface="Arial"/>
              <a:cs typeface="Arial"/>
              <a:sym typeface="Arial"/>
            </a:endParaRPr>
          </a:p>
        </p:txBody>
      </p:sp>
      <p:sp>
        <p:nvSpPr>
          <p:cNvPr id="245" name="Google Shape;245;p17"/>
          <p:cNvSpPr txBox="1"/>
          <p:nvPr/>
        </p:nvSpPr>
        <p:spPr>
          <a:xfrm>
            <a:off x="115006" y="4125773"/>
            <a:ext cx="1967794" cy="615553"/>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2000"/>
              <a:buFont typeface="Arial"/>
              <a:buNone/>
            </a:pPr>
            <a:r>
              <a:rPr b="0" i="0" lang="et-EE" sz="2000" u="none" cap="none" strike="noStrike">
                <a:solidFill>
                  <a:srgbClr val="CAECD8"/>
                </a:solidFill>
                <a:latin typeface="Poppins Medium"/>
                <a:ea typeface="Poppins Medium"/>
                <a:cs typeface="Poppins Medium"/>
                <a:sym typeface="Poppins Medium"/>
              </a:rPr>
              <a:t>Milline väide</a:t>
            </a:r>
            <a:br>
              <a:rPr b="0" i="0" lang="et-EE" sz="2000" u="none" cap="none" strike="noStrike">
                <a:solidFill>
                  <a:srgbClr val="CAECD8"/>
                </a:solidFill>
                <a:latin typeface="Poppins Medium"/>
                <a:ea typeface="Poppins Medium"/>
                <a:cs typeface="Poppins Medium"/>
                <a:sym typeface="Poppins Medium"/>
              </a:rPr>
            </a:br>
            <a:r>
              <a:rPr b="0" i="0" lang="et-EE" sz="2000" u="none" cap="none" strike="noStrike">
                <a:solidFill>
                  <a:srgbClr val="CAECD8"/>
                </a:solidFill>
                <a:latin typeface="Poppins Medium"/>
                <a:ea typeface="Poppins Medium"/>
                <a:cs typeface="Poppins Medium"/>
                <a:sym typeface="Poppins Medium"/>
              </a:rPr>
              <a:t>on vale?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bg>
      <p:bgPr>
        <a:solidFill>
          <a:srgbClr val="1700FF"/>
        </a:solidFill>
      </p:bgPr>
    </p:bg>
    <p:spTree>
      <p:nvGrpSpPr>
        <p:cNvPr id="250" name="Shape 250"/>
        <p:cNvGrpSpPr/>
        <p:nvPr/>
      </p:nvGrpSpPr>
      <p:grpSpPr>
        <a:xfrm>
          <a:off x="0" y="0"/>
          <a:ext cx="0" cy="0"/>
          <a:chOff x="0" y="0"/>
          <a:chExt cx="0" cy="0"/>
        </a:xfrm>
      </p:grpSpPr>
      <p:sp>
        <p:nvSpPr>
          <p:cNvPr id="251" name="Google Shape;251;p18"/>
          <p:cNvSpPr/>
          <p:nvPr/>
        </p:nvSpPr>
        <p:spPr>
          <a:xfrm>
            <a:off x="2543612" y="1771819"/>
            <a:ext cx="7824216" cy="4266502"/>
          </a:xfrm>
          <a:custGeom>
            <a:rect b="b" l="l" r="r" t="t"/>
            <a:pathLst>
              <a:path extrusionOk="0" h="8533003" w="15648432">
                <a:moveTo>
                  <a:pt x="0" y="0"/>
                </a:moveTo>
                <a:lnTo>
                  <a:pt x="15648432" y="0"/>
                </a:lnTo>
                <a:lnTo>
                  <a:pt x="15648432" y="8533003"/>
                </a:lnTo>
                <a:lnTo>
                  <a:pt x="0" y="8533003"/>
                </a:lnTo>
                <a:close/>
              </a:path>
            </a:pathLst>
          </a:custGeom>
          <a:solidFill>
            <a:srgbClr val="1700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2" name="Google Shape;252;p18"/>
          <p:cNvSpPr txBox="1"/>
          <p:nvPr/>
        </p:nvSpPr>
        <p:spPr>
          <a:xfrm>
            <a:off x="659217" y="453356"/>
            <a:ext cx="9715699" cy="1231106"/>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4000"/>
              <a:buFont typeface="Arial"/>
              <a:buNone/>
            </a:pPr>
            <a:r>
              <a:rPr b="0" i="0" lang="et-EE" sz="4000" u="none" cap="none" strike="noStrike">
                <a:solidFill>
                  <a:schemeClr val="lt1"/>
                </a:solidFill>
                <a:latin typeface="Poppins Medium"/>
                <a:ea typeface="Poppins Medium"/>
                <a:cs typeface="Poppins Medium"/>
                <a:sym typeface="Poppins Medium"/>
              </a:rPr>
              <a:t>Paremad digioskused on tavaliselt</a:t>
            </a:r>
            <a:br>
              <a:rPr b="0" i="0" lang="et-EE" sz="4000" u="none" cap="none" strike="noStrike">
                <a:solidFill>
                  <a:schemeClr val="lt1"/>
                </a:solidFill>
                <a:latin typeface="Poppins Medium"/>
                <a:ea typeface="Poppins Medium"/>
                <a:cs typeface="Poppins Medium"/>
                <a:sym typeface="Poppins Medium"/>
              </a:rPr>
            </a:br>
            <a:r>
              <a:rPr b="0" i="0" lang="et-EE" sz="4000" u="none" cap="none" strike="noStrike">
                <a:solidFill>
                  <a:schemeClr val="lt1"/>
                </a:solidFill>
                <a:latin typeface="Poppins Medium"/>
                <a:ea typeface="Poppins Medium"/>
                <a:cs typeface="Poppins Medium"/>
                <a:sym typeface="Poppins Medium"/>
              </a:rPr>
              <a:t>nendel noortel, kes ...</a:t>
            </a:r>
            <a:endParaRPr b="1" i="0" sz="3800" u="none" cap="none" strike="noStrike">
              <a:solidFill>
                <a:schemeClr val="lt1"/>
              </a:solidFill>
              <a:latin typeface="Poppins Medium"/>
              <a:ea typeface="Poppins Medium"/>
              <a:cs typeface="Poppins Medium"/>
              <a:sym typeface="Poppins Medium"/>
            </a:endParaRPr>
          </a:p>
        </p:txBody>
      </p:sp>
      <p:pic>
        <p:nvPicPr>
          <p:cNvPr id="253" name="Google Shape;253;p18"/>
          <p:cNvPicPr preferRelativeResize="0"/>
          <p:nvPr/>
        </p:nvPicPr>
        <p:blipFill rotWithShape="1">
          <a:blip r:embed="rId3">
            <a:alphaModFix/>
          </a:blip>
          <a:srcRect b="0" l="0" r="-215" t="0"/>
          <a:stretch/>
        </p:blipFill>
        <p:spPr>
          <a:xfrm>
            <a:off x="519716" y="1797553"/>
            <a:ext cx="9855200" cy="1228768"/>
          </a:xfrm>
          <a:prstGeom prst="rect">
            <a:avLst/>
          </a:prstGeom>
          <a:solidFill>
            <a:srgbClr val="1700FF"/>
          </a:solidFill>
          <a:ln>
            <a:noFill/>
          </a:ln>
        </p:spPr>
      </p:pic>
      <p:pic>
        <p:nvPicPr>
          <p:cNvPr id="254" name="Google Shape;254;p18"/>
          <p:cNvPicPr preferRelativeResize="0"/>
          <p:nvPr/>
        </p:nvPicPr>
        <p:blipFill rotWithShape="1">
          <a:blip r:embed="rId4">
            <a:alphaModFix/>
          </a:blip>
          <a:srcRect b="0" l="0" r="0" t="0"/>
          <a:stretch/>
        </p:blipFill>
        <p:spPr>
          <a:xfrm>
            <a:off x="54852" y="2268238"/>
            <a:ext cx="1476812" cy="1718328"/>
          </a:xfrm>
          <a:prstGeom prst="rect">
            <a:avLst/>
          </a:prstGeom>
          <a:noFill/>
          <a:ln>
            <a:noFill/>
          </a:ln>
        </p:spPr>
      </p:pic>
      <p:sp>
        <p:nvSpPr>
          <p:cNvPr id="255" name="Google Shape;255;p18"/>
          <p:cNvSpPr txBox="1"/>
          <p:nvPr/>
        </p:nvSpPr>
        <p:spPr>
          <a:xfrm>
            <a:off x="2543612" y="2808772"/>
            <a:ext cx="9533382" cy="2954655"/>
          </a:xfrm>
          <a:prstGeom prst="rect">
            <a:avLst/>
          </a:prstGeom>
          <a:noFill/>
          <a:ln>
            <a:noFill/>
          </a:ln>
        </p:spPr>
        <p:txBody>
          <a:bodyPr anchorCtr="0" anchor="t" bIns="0" lIns="0" spcFirstLastPara="1" rIns="0" wrap="square" tIns="0">
            <a:spAutoFit/>
          </a:bodyPr>
          <a:lstStyle/>
          <a:p>
            <a:pPr indent="-1371600" lvl="0" marL="1371600" marR="0" rtl="0" algn="l">
              <a:lnSpc>
                <a:spcPct val="100000"/>
              </a:lnSpc>
              <a:spcBef>
                <a:spcPts val="0"/>
              </a:spcBef>
              <a:spcAft>
                <a:spcPts val="0"/>
              </a:spcAft>
              <a:buClr>
                <a:srgbClr val="1700FF"/>
              </a:buClr>
              <a:buSzPts val="3200"/>
              <a:buFont typeface="Calibri"/>
              <a:buAutoNum type="alphaUcPeriod"/>
            </a:pPr>
            <a:r>
              <a:rPr b="0" i="0" lang="et-EE" sz="3200" u="none" cap="none" strike="noStrike">
                <a:solidFill>
                  <a:srgbClr val="1700FF"/>
                </a:solidFill>
                <a:latin typeface="Poppins Medium"/>
                <a:ea typeface="Poppins Medium"/>
                <a:cs typeface="Poppins Medium"/>
                <a:sym typeface="Poppins Medium"/>
              </a:rPr>
              <a:t>… kasutavad digitehnikat koos eakaaslastega</a:t>
            </a:r>
            <a:endParaRPr b="0" i="0" sz="1400" u="none" cap="none" strike="noStrike">
              <a:solidFill>
                <a:srgbClr val="000000"/>
              </a:solidFill>
              <a:latin typeface="Arial"/>
              <a:ea typeface="Arial"/>
              <a:cs typeface="Arial"/>
              <a:sym typeface="Arial"/>
            </a:endParaRPr>
          </a:p>
          <a:p>
            <a:pPr indent="-1371600" lvl="0" marL="1371600" marR="0" rtl="0" algn="l">
              <a:lnSpc>
                <a:spcPct val="100000"/>
              </a:lnSpc>
              <a:spcBef>
                <a:spcPts val="0"/>
              </a:spcBef>
              <a:spcAft>
                <a:spcPts val="0"/>
              </a:spcAft>
              <a:buClr>
                <a:srgbClr val="1700FF"/>
              </a:buClr>
              <a:buSzPts val="3200"/>
              <a:buFont typeface="Calibri"/>
              <a:buAutoNum type="alphaUcPeriod"/>
            </a:pPr>
            <a:r>
              <a:rPr b="0" i="0" lang="et-EE" sz="3200" u="none" cap="none" strike="noStrike">
                <a:solidFill>
                  <a:srgbClr val="1700FF"/>
                </a:solidFill>
                <a:latin typeface="Poppins Medium"/>
                <a:ea typeface="Poppins Medium"/>
                <a:cs typeface="Poppins Medium"/>
                <a:sym typeface="Poppins Medium"/>
              </a:rPr>
              <a:t>... mängivad videomänge ja/või kasutavad sotsiaalmeediat </a:t>
            </a:r>
            <a:endParaRPr b="0" i="0" sz="1400" u="none" cap="none" strike="noStrike">
              <a:solidFill>
                <a:srgbClr val="000000"/>
              </a:solidFill>
              <a:latin typeface="Arial"/>
              <a:ea typeface="Arial"/>
              <a:cs typeface="Arial"/>
              <a:sym typeface="Arial"/>
            </a:endParaRPr>
          </a:p>
          <a:p>
            <a:pPr indent="-1371600" lvl="0" marL="1371600" marR="0" rtl="0" algn="l">
              <a:lnSpc>
                <a:spcPct val="100000"/>
              </a:lnSpc>
              <a:spcBef>
                <a:spcPts val="0"/>
              </a:spcBef>
              <a:spcAft>
                <a:spcPts val="0"/>
              </a:spcAft>
              <a:buClr>
                <a:srgbClr val="1700FF"/>
              </a:buClr>
              <a:buSzPts val="3200"/>
              <a:buFont typeface="Calibri"/>
              <a:buAutoNum type="alphaUcPeriod"/>
            </a:pPr>
            <a:r>
              <a:rPr b="0" i="0" lang="et-EE" sz="3200" u="none" cap="none" strike="noStrike">
                <a:solidFill>
                  <a:srgbClr val="1700FF"/>
                </a:solidFill>
                <a:latin typeface="Poppins Medium"/>
                <a:ea typeface="Poppins Medium"/>
                <a:cs typeface="Poppins Medium"/>
                <a:sym typeface="Poppins Medium"/>
              </a:rPr>
              <a:t>... puutuvad kokku paljude digikeskkonna ohtudega</a:t>
            </a:r>
            <a:endParaRPr b="0" i="0" sz="1400" u="none" cap="none" strike="noStrike">
              <a:solidFill>
                <a:srgbClr val="000000"/>
              </a:solidFill>
              <a:latin typeface="Arial"/>
              <a:ea typeface="Arial"/>
              <a:cs typeface="Arial"/>
              <a:sym typeface="Arial"/>
            </a:endParaRPr>
          </a:p>
          <a:p>
            <a:pPr indent="-1371600" lvl="0" marL="1371600" marR="0" rtl="0" algn="l">
              <a:lnSpc>
                <a:spcPct val="100000"/>
              </a:lnSpc>
              <a:spcBef>
                <a:spcPts val="0"/>
              </a:spcBef>
              <a:spcAft>
                <a:spcPts val="0"/>
              </a:spcAft>
              <a:buClr>
                <a:srgbClr val="CAECD8"/>
              </a:buClr>
              <a:buSzPts val="3200"/>
              <a:buFont typeface="Calibri"/>
              <a:buAutoNum type="alphaUcPeriod"/>
            </a:pPr>
            <a:r>
              <a:rPr b="0" i="0" lang="et-EE" sz="3200" u="none" cap="none" strike="noStrike">
                <a:solidFill>
                  <a:srgbClr val="CAECD8"/>
                </a:solidFill>
                <a:latin typeface="Poppins Medium"/>
                <a:ea typeface="Poppins Medium"/>
                <a:cs typeface="Poppins Medium"/>
                <a:sym typeface="Poppins Medium"/>
              </a:rPr>
              <a:t>… peavad digimeedia kasutamisel</a:t>
            </a:r>
            <a:br>
              <a:rPr b="0" i="0" lang="et-EE" sz="3200" u="none" cap="none" strike="noStrike">
                <a:solidFill>
                  <a:srgbClr val="CAECD8"/>
                </a:solidFill>
                <a:latin typeface="Poppins Medium"/>
                <a:ea typeface="Poppins Medium"/>
                <a:cs typeface="Poppins Medium"/>
                <a:sym typeface="Poppins Medium"/>
              </a:rPr>
            </a:br>
            <a:r>
              <a:rPr b="0" i="0" lang="et-EE" sz="3200" u="none" cap="none" strike="noStrike">
                <a:solidFill>
                  <a:srgbClr val="CAECD8"/>
                </a:solidFill>
                <a:latin typeface="Poppins Medium"/>
                <a:ea typeface="Poppins Medium"/>
                <a:cs typeface="Poppins Medium"/>
                <a:sym typeface="Poppins Medium"/>
              </a:rPr>
              <a:t>järgima ranget kodukorda</a:t>
            </a:r>
            <a:endParaRPr b="0" i="0" sz="1400" u="none" cap="none" strike="noStrike">
              <a:solidFill>
                <a:srgbClr val="000000"/>
              </a:solidFill>
              <a:latin typeface="Arial"/>
              <a:ea typeface="Arial"/>
              <a:cs typeface="Arial"/>
              <a:sym typeface="Arial"/>
            </a:endParaRPr>
          </a:p>
        </p:txBody>
      </p:sp>
      <p:sp>
        <p:nvSpPr>
          <p:cNvPr id="256" name="Google Shape;256;p18"/>
          <p:cNvSpPr txBox="1"/>
          <p:nvPr/>
        </p:nvSpPr>
        <p:spPr>
          <a:xfrm>
            <a:off x="115006" y="4125773"/>
            <a:ext cx="1967794" cy="615553"/>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2000"/>
              <a:buFont typeface="Arial"/>
              <a:buNone/>
            </a:pPr>
            <a:r>
              <a:rPr b="0" i="0" lang="et-EE" sz="2000" u="none" cap="none" strike="noStrike">
                <a:solidFill>
                  <a:srgbClr val="CAECD8"/>
                </a:solidFill>
                <a:latin typeface="Poppins Medium"/>
                <a:ea typeface="Poppins Medium"/>
                <a:cs typeface="Poppins Medium"/>
                <a:sym typeface="Poppins Medium"/>
              </a:rPr>
              <a:t>Milline väide</a:t>
            </a:r>
            <a:br>
              <a:rPr b="0" i="0" lang="et-EE" sz="2000" u="none" cap="none" strike="noStrike">
                <a:solidFill>
                  <a:srgbClr val="CAECD8"/>
                </a:solidFill>
                <a:latin typeface="Poppins Medium"/>
                <a:ea typeface="Poppins Medium"/>
                <a:cs typeface="Poppins Medium"/>
                <a:sym typeface="Poppins Medium"/>
              </a:rPr>
            </a:br>
            <a:r>
              <a:rPr b="0" i="0" lang="et-EE" sz="2000" u="none" cap="none" strike="noStrike">
                <a:solidFill>
                  <a:srgbClr val="CAECD8"/>
                </a:solidFill>
                <a:latin typeface="Poppins Medium"/>
                <a:ea typeface="Poppins Medium"/>
                <a:cs typeface="Poppins Medium"/>
                <a:sym typeface="Poppins Medium"/>
              </a:rPr>
              <a:t>on vale?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1C274"/>
        </a:solidFill>
      </p:bgPr>
    </p:bg>
    <p:spTree>
      <p:nvGrpSpPr>
        <p:cNvPr id="261" name="Shape 261"/>
        <p:cNvGrpSpPr/>
        <p:nvPr/>
      </p:nvGrpSpPr>
      <p:grpSpPr>
        <a:xfrm>
          <a:off x="0" y="0"/>
          <a:ext cx="0" cy="0"/>
          <a:chOff x="0" y="0"/>
          <a:chExt cx="0" cy="0"/>
        </a:xfrm>
      </p:grpSpPr>
      <p:pic>
        <p:nvPicPr>
          <p:cNvPr id="262" name="Google Shape;262;p19"/>
          <p:cNvPicPr preferRelativeResize="0"/>
          <p:nvPr/>
        </p:nvPicPr>
        <p:blipFill rotWithShape="1">
          <a:blip r:embed="rId3">
            <a:alphaModFix/>
          </a:blip>
          <a:srcRect b="0" l="0" r="0" t="0"/>
          <a:stretch/>
        </p:blipFill>
        <p:spPr>
          <a:xfrm>
            <a:off x="457198" y="437596"/>
            <a:ext cx="6770240" cy="4626000"/>
          </a:xfrm>
          <a:prstGeom prst="rect">
            <a:avLst/>
          </a:prstGeom>
          <a:noFill/>
          <a:ln>
            <a:noFill/>
          </a:ln>
        </p:spPr>
      </p:pic>
      <p:sp>
        <p:nvSpPr>
          <p:cNvPr id="263" name="Google Shape;263;p19"/>
          <p:cNvSpPr txBox="1"/>
          <p:nvPr/>
        </p:nvSpPr>
        <p:spPr>
          <a:xfrm>
            <a:off x="4673600" y="4535545"/>
            <a:ext cx="7213600" cy="1638641"/>
          </a:xfrm>
          <a:prstGeom prst="rect">
            <a:avLst/>
          </a:prstGeom>
          <a:noFill/>
          <a:ln>
            <a:noFill/>
          </a:ln>
        </p:spPr>
        <p:txBody>
          <a:bodyPr anchorCtr="0" anchor="t" bIns="30475" lIns="60950" spcFirstLastPara="1" rIns="60950" wrap="square" tIns="30475">
            <a:normAutofit/>
          </a:bodyPr>
          <a:lstStyle/>
          <a:p>
            <a:pPr indent="0" lvl="0" marL="0" marR="0" rtl="0" algn="ctr">
              <a:lnSpc>
                <a:spcPct val="120000"/>
              </a:lnSpc>
              <a:spcBef>
                <a:spcPts val="0"/>
              </a:spcBef>
              <a:spcAft>
                <a:spcPts val="0"/>
              </a:spcAft>
              <a:buClr>
                <a:srgbClr val="000000"/>
              </a:buClr>
              <a:buSzPts val="4000"/>
              <a:buFont typeface="Calibri"/>
              <a:buNone/>
            </a:pPr>
            <a:r>
              <a:rPr b="1" i="0" lang="et-EE" sz="4000" u="none" cap="none" strike="noStrike">
                <a:solidFill>
                  <a:srgbClr val="000000"/>
                </a:solidFill>
                <a:latin typeface="Poppins"/>
                <a:ea typeface="Poppins"/>
                <a:cs typeface="Poppins"/>
                <a:sym typeface="Poppins"/>
              </a:rPr>
              <a:t>Kuidas digioskusi mõõta?</a:t>
            </a:r>
            <a:br>
              <a:rPr b="1" i="0" lang="et-EE" sz="4000" u="none" cap="none" strike="noStrike">
                <a:solidFill>
                  <a:srgbClr val="000000"/>
                </a:solidFill>
                <a:latin typeface="Poppins"/>
                <a:ea typeface="Poppins"/>
                <a:cs typeface="Poppins"/>
                <a:sym typeface="Poppins"/>
              </a:rPr>
            </a:br>
            <a:endParaRPr b="1" i="0" sz="4000" u="none" cap="none" strike="noStrike">
              <a:solidFill>
                <a:srgbClr val="000000"/>
              </a:solidFill>
              <a:latin typeface="Poppins"/>
              <a:ea typeface="Poppins"/>
              <a:cs typeface="Poppins"/>
              <a:sym typeface="Poppins"/>
            </a:endParaRPr>
          </a:p>
        </p:txBody>
      </p:sp>
      <p:pic>
        <p:nvPicPr>
          <p:cNvPr id="264" name="Google Shape;264;p19"/>
          <p:cNvPicPr preferRelativeResize="0"/>
          <p:nvPr/>
        </p:nvPicPr>
        <p:blipFill rotWithShape="1">
          <a:blip r:embed="rId4">
            <a:alphaModFix/>
          </a:blip>
          <a:srcRect b="0" l="0" r="0" t="25977"/>
          <a:stretch/>
        </p:blipFill>
        <p:spPr>
          <a:xfrm>
            <a:off x="304800" y="5648415"/>
            <a:ext cx="1338381" cy="11620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EE6F5"/>
        </a:solidFill>
      </p:bgPr>
    </p:bg>
    <p:spTree>
      <p:nvGrpSpPr>
        <p:cNvPr id="101" name="Shape 101"/>
        <p:cNvGrpSpPr/>
        <p:nvPr/>
      </p:nvGrpSpPr>
      <p:grpSpPr>
        <a:xfrm>
          <a:off x="0" y="0"/>
          <a:ext cx="0" cy="0"/>
          <a:chOff x="0" y="0"/>
          <a:chExt cx="0" cy="0"/>
        </a:xfrm>
      </p:grpSpPr>
      <p:pic>
        <p:nvPicPr>
          <p:cNvPr id="102" name="Google Shape;102;p2"/>
          <p:cNvPicPr preferRelativeResize="0"/>
          <p:nvPr/>
        </p:nvPicPr>
        <p:blipFill rotWithShape="1">
          <a:blip r:embed="rId3">
            <a:alphaModFix/>
          </a:blip>
          <a:srcRect b="0" l="0" r="0" t="0"/>
          <a:stretch/>
        </p:blipFill>
        <p:spPr>
          <a:xfrm>
            <a:off x="0" y="21298"/>
            <a:ext cx="12230100" cy="6836702"/>
          </a:xfrm>
          <a:prstGeom prst="rect">
            <a:avLst/>
          </a:prstGeom>
          <a:noFill/>
          <a:ln>
            <a:noFill/>
          </a:ln>
        </p:spPr>
      </p:pic>
      <p:sp>
        <p:nvSpPr>
          <p:cNvPr id="103" name="Google Shape;103;p2"/>
          <p:cNvSpPr txBox="1"/>
          <p:nvPr/>
        </p:nvSpPr>
        <p:spPr>
          <a:xfrm>
            <a:off x="248148" y="601032"/>
            <a:ext cx="8027948" cy="522835"/>
          </a:xfrm>
          <a:prstGeom prst="rect">
            <a:avLst/>
          </a:prstGeom>
          <a:noFill/>
          <a:ln>
            <a:noFill/>
          </a:ln>
        </p:spPr>
        <p:txBody>
          <a:bodyPr anchorCtr="0" anchor="t" bIns="0" lIns="0" spcFirstLastPara="1" rIns="0" wrap="square" tIns="0">
            <a:spAutoFit/>
          </a:bodyPr>
          <a:lstStyle/>
          <a:p>
            <a:pPr indent="0" lvl="0" marL="0" marR="0" rtl="0" algn="l">
              <a:lnSpc>
                <a:spcPct val="86400"/>
              </a:lnSpc>
              <a:spcBef>
                <a:spcPts val="0"/>
              </a:spcBef>
              <a:spcAft>
                <a:spcPts val="0"/>
              </a:spcAft>
              <a:buClr>
                <a:srgbClr val="000000"/>
              </a:buClr>
              <a:buSzPts val="4500"/>
              <a:buFont typeface="Arial"/>
              <a:buNone/>
            </a:pPr>
            <a:r>
              <a:rPr b="1" i="0" lang="et-EE" sz="4500" u="none" cap="none" strike="noStrike">
                <a:solidFill>
                  <a:srgbClr val="1700FF"/>
                </a:solidFill>
                <a:latin typeface="Poppins Medium"/>
                <a:ea typeface="Poppins Medium"/>
                <a:cs typeface="Poppins Medium"/>
                <a:sym typeface="Poppins Medium"/>
              </a:rPr>
              <a:t>Kui head on sinu </a:t>
            </a:r>
            <a:r>
              <a:rPr b="1" i="0" lang="et-EE" sz="4500" u="none" cap="none" strike="noStrike">
                <a:solidFill>
                  <a:schemeClr val="lt1"/>
                </a:solidFill>
                <a:highlight>
                  <a:srgbClr val="1700FF"/>
                </a:highlight>
                <a:latin typeface="Poppins Medium"/>
                <a:ea typeface="Poppins Medium"/>
                <a:cs typeface="Poppins Medium"/>
                <a:sym typeface="Poppins Medium"/>
              </a:rPr>
              <a:t>digioskused</a:t>
            </a:r>
            <a:r>
              <a:rPr b="1" i="0" lang="et-EE" sz="4500" u="none" cap="none" strike="noStrike">
                <a:solidFill>
                  <a:srgbClr val="1700FF"/>
                </a:solidFill>
                <a:latin typeface="Poppins Medium"/>
                <a:ea typeface="Poppins Medium"/>
                <a:cs typeface="Poppins Medium"/>
                <a:sym typeface="Poppins Medium"/>
              </a:rPr>
              <a:t>?</a:t>
            </a:r>
            <a:endParaRPr b="0" i="0" sz="1400" u="none" cap="none" strike="noStrike">
              <a:solidFill>
                <a:srgbClr val="000000"/>
              </a:solidFill>
              <a:latin typeface="Arial"/>
              <a:ea typeface="Arial"/>
              <a:cs typeface="Arial"/>
              <a:sym typeface="Arial"/>
            </a:endParaRPr>
          </a:p>
        </p:txBody>
      </p:sp>
      <p:sp>
        <p:nvSpPr>
          <p:cNvPr id="104" name="Google Shape;104;p2"/>
          <p:cNvSpPr txBox="1"/>
          <p:nvPr/>
        </p:nvSpPr>
        <p:spPr>
          <a:xfrm rot="-480618">
            <a:off x="2812845" y="5791524"/>
            <a:ext cx="2663172" cy="58477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0" i="0" lang="et-EE" sz="1600" u="none" cap="none" strike="noStrike">
                <a:solidFill>
                  <a:srgbClr val="000000"/>
                </a:solidFill>
                <a:latin typeface="Poppins Medium"/>
                <a:ea typeface="Poppins Medium"/>
                <a:cs typeface="Poppins Medium"/>
                <a:sym typeface="Poppins Medium"/>
              </a:rPr>
              <a:t>Liigud digimaailmas</a:t>
            </a:r>
            <a:br>
              <a:rPr b="0" i="0" lang="et-EE" sz="1600" u="none" cap="none" strike="noStrike">
                <a:solidFill>
                  <a:srgbClr val="000000"/>
                </a:solidFill>
                <a:latin typeface="Poppins Medium"/>
                <a:ea typeface="Poppins Medium"/>
                <a:cs typeface="Poppins Medium"/>
                <a:sym typeface="Poppins Medium"/>
              </a:rPr>
            </a:br>
            <a:r>
              <a:rPr b="0" i="0" lang="et-EE" sz="1600" u="none" cap="none" strike="noStrike">
                <a:solidFill>
                  <a:srgbClr val="000000"/>
                </a:solidFill>
                <a:latin typeface="Poppins Medium"/>
                <a:ea typeface="Poppins Medium"/>
                <a:cs typeface="Poppins Medium"/>
                <a:sym typeface="Poppins Medium"/>
              </a:rPr>
              <a:t>ettevaatlikult</a:t>
            </a:r>
            <a:endParaRPr b="0" i="0" sz="1600" u="none" cap="none" strike="noStrike">
              <a:solidFill>
                <a:schemeClr val="dk1"/>
              </a:solidFill>
              <a:latin typeface="Poppins Medium"/>
              <a:ea typeface="Poppins Medium"/>
              <a:cs typeface="Poppins Medium"/>
              <a:sym typeface="Poppins Medium"/>
            </a:endParaRPr>
          </a:p>
        </p:txBody>
      </p:sp>
      <p:sp>
        <p:nvSpPr>
          <p:cNvPr id="105" name="Google Shape;105;p2"/>
          <p:cNvSpPr txBox="1"/>
          <p:nvPr/>
        </p:nvSpPr>
        <p:spPr>
          <a:xfrm rot="-586210">
            <a:off x="6473626" y="5023685"/>
            <a:ext cx="2625276" cy="83104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0" i="0" lang="et-EE" sz="1600" u="none" cap="none" strike="noStrike">
                <a:solidFill>
                  <a:srgbClr val="000000"/>
                </a:solidFill>
                <a:latin typeface="Poppins Medium"/>
                <a:ea typeface="Poppins Medium"/>
                <a:cs typeface="Poppins Medium"/>
                <a:sym typeface="Poppins Medium"/>
              </a:rPr>
              <a:t>Saad kenasti hakkama</a:t>
            </a:r>
            <a:br>
              <a:rPr b="0" i="0" lang="et-EE" sz="1600" u="none" cap="none" strike="noStrike">
                <a:solidFill>
                  <a:srgbClr val="000000"/>
                </a:solidFill>
                <a:latin typeface="Poppins Medium"/>
                <a:ea typeface="Poppins Medium"/>
                <a:cs typeface="Poppins Medium"/>
                <a:sym typeface="Poppins Medium"/>
              </a:rPr>
            </a:br>
            <a:r>
              <a:rPr b="0" i="0" lang="et-EE" sz="1600" u="none" cap="none" strike="noStrike">
                <a:solidFill>
                  <a:srgbClr val="000000"/>
                </a:solidFill>
                <a:latin typeface="Poppins Medium"/>
                <a:ea typeface="Poppins Medium"/>
                <a:cs typeface="Poppins Medium"/>
                <a:sym typeface="Poppins Medium"/>
              </a:rPr>
              <a:t>enamiku digitoimingutega</a:t>
            </a:r>
            <a:endParaRPr b="0" i="0" sz="1600" u="none" cap="none" strike="noStrike">
              <a:solidFill>
                <a:schemeClr val="dk1"/>
              </a:solidFill>
              <a:latin typeface="Poppins Medium"/>
              <a:ea typeface="Poppins Medium"/>
              <a:cs typeface="Poppins Medium"/>
              <a:sym typeface="Poppins Medium"/>
            </a:endParaRPr>
          </a:p>
        </p:txBody>
      </p:sp>
      <p:sp>
        <p:nvSpPr>
          <p:cNvPr id="106" name="Google Shape;106;p2"/>
          <p:cNvSpPr txBox="1"/>
          <p:nvPr/>
        </p:nvSpPr>
        <p:spPr>
          <a:xfrm rot="-586549">
            <a:off x="9403664" y="3554995"/>
            <a:ext cx="2839328" cy="107735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0" i="0" lang="et-EE" sz="1600" u="none" cap="none" strike="noStrike">
                <a:solidFill>
                  <a:srgbClr val="000000"/>
                </a:solidFill>
                <a:latin typeface="Poppins Medium"/>
                <a:ea typeface="Poppins Medium"/>
                <a:cs typeface="Poppins Medium"/>
                <a:sym typeface="Poppins Medium"/>
              </a:rPr>
              <a:t>Saad suurepäraselt hakkama</a:t>
            </a:r>
            <a:br>
              <a:rPr b="0" i="0" lang="et-EE" sz="1600" u="none" cap="none" strike="noStrike">
                <a:solidFill>
                  <a:srgbClr val="000000"/>
                </a:solidFill>
                <a:latin typeface="Poppins Medium"/>
                <a:ea typeface="Poppins Medium"/>
                <a:cs typeface="Poppins Medium"/>
                <a:sym typeface="Poppins Medium"/>
              </a:rPr>
            </a:br>
            <a:r>
              <a:rPr b="0" i="0" lang="et-EE" sz="1600" u="none" cap="none" strike="noStrike">
                <a:solidFill>
                  <a:srgbClr val="000000"/>
                </a:solidFill>
                <a:latin typeface="Poppins Medium"/>
                <a:ea typeface="Poppins Medium"/>
                <a:cs typeface="Poppins Medium"/>
                <a:sym typeface="Poppins Medium"/>
              </a:rPr>
              <a:t>keerukate digitoimingutega</a:t>
            </a:r>
            <a:endParaRPr b="0" i="0" sz="1600" u="none" cap="none" strike="noStrike">
              <a:solidFill>
                <a:schemeClr val="dk1"/>
              </a:solidFill>
              <a:latin typeface="Poppins Medium"/>
              <a:ea typeface="Poppins Medium"/>
              <a:cs typeface="Poppins Medium"/>
              <a:sym typeface="Poppins Medium"/>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AECD8"/>
        </a:solidFill>
      </p:bgPr>
    </p:bg>
    <p:spTree>
      <p:nvGrpSpPr>
        <p:cNvPr id="269" name="Shape 269"/>
        <p:cNvGrpSpPr/>
        <p:nvPr/>
      </p:nvGrpSpPr>
      <p:grpSpPr>
        <a:xfrm>
          <a:off x="0" y="0"/>
          <a:ext cx="0" cy="0"/>
          <a:chOff x="0" y="0"/>
          <a:chExt cx="0" cy="0"/>
        </a:xfrm>
      </p:grpSpPr>
      <p:sp>
        <p:nvSpPr>
          <p:cNvPr id="270" name="Google Shape;270;p20"/>
          <p:cNvSpPr txBox="1"/>
          <p:nvPr/>
        </p:nvSpPr>
        <p:spPr>
          <a:xfrm>
            <a:off x="762000" y="750497"/>
            <a:ext cx="10393700" cy="615553"/>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Clr>
                <a:srgbClr val="000000"/>
              </a:buClr>
              <a:buSzPts val="4400"/>
              <a:buFont typeface="Arial"/>
              <a:buNone/>
            </a:pPr>
            <a:r>
              <a:rPr b="1" i="0" lang="et-EE" sz="4400" u="none" cap="none" strike="noStrike">
                <a:solidFill>
                  <a:srgbClr val="3F3F3F"/>
                </a:solidFill>
                <a:latin typeface="Poppins Medium"/>
                <a:ea typeface="Poppins Medium"/>
                <a:cs typeface="Poppins Medium"/>
                <a:sym typeface="Poppins Medium"/>
              </a:rPr>
              <a:t>Kuidas mõõta …</a:t>
            </a:r>
            <a:endParaRPr b="0" i="0" sz="1400" u="none" cap="none" strike="noStrike">
              <a:solidFill>
                <a:srgbClr val="000000"/>
              </a:solidFill>
              <a:latin typeface="Arial"/>
              <a:ea typeface="Arial"/>
              <a:cs typeface="Arial"/>
              <a:sym typeface="Arial"/>
            </a:endParaRPr>
          </a:p>
        </p:txBody>
      </p:sp>
      <p:sp>
        <p:nvSpPr>
          <p:cNvPr id="271" name="Google Shape;271;p20"/>
          <p:cNvSpPr txBox="1"/>
          <p:nvPr/>
        </p:nvSpPr>
        <p:spPr>
          <a:xfrm>
            <a:off x="1490134" y="2034371"/>
            <a:ext cx="4605866" cy="446148"/>
          </a:xfrm>
          <a:prstGeom prst="rect">
            <a:avLst/>
          </a:prstGeom>
          <a:noFill/>
          <a:ln>
            <a:noFill/>
          </a:ln>
        </p:spPr>
        <p:txBody>
          <a:bodyPr anchorCtr="0" anchor="t" bIns="0" lIns="0" spcFirstLastPara="1" rIns="0" wrap="square" tIns="0">
            <a:spAutoFit/>
          </a:bodyPr>
          <a:lstStyle/>
          <a:p>
            <a:pPr indent="0" lvl="0" marL="0" marR="0" rtl="0" algn="l">
              <a:lnSpc>
                <a:spcPct val="127309"/>
              </a:lnSpc>
              <a:spcBef>
                <a:spcPts val="0"/>
              </a:spcBef>
              <a:spcAft>
                <a:spcPts val="0"/>
              </a:spcAft>
              <a:buClr>
                <a:srgbClr val="000000"/>
              </a:buClr>
              <a:buSzPts val="2933"/>
              <a:buFont typeface="Arial"/>
              <a:buNone/>
            </a:pPr>
            <a:r>
              <a:rPr b="0" i="0" lang="et-EE" sz="2933" u="none" cap="none" strike="noStrike">
                <a:solidFill>
                  <a:srgbClr val="3F3F3F"/>
                </a:solidFill>
                <a:latin typeface="Poppins Medium"/>
                <a:ea typeface="Poppins Medium"/>
                <a:cs typeface="Poppins Medium"/>
                <a:sym typeface="Poppins Medium"/>
              </a:rPr>
              <a:t>aega?</a:t>
            </a:r>
            <a:endParaRPr b="0" i="0" sz="1400" u="none" cap="none" strike="noStrike">
              <a:solidFill>
                <a:srgbClr val="000000"/>
              </a:solidFill>
              <a:latin typeface="Arial"/>
              <a:ea typeface="Arial"/>
              <a:cs typeface="Arial"/>
              <a:sym typeface="Arial"/>
            </a:endParaRPr>
          </a:p>
        </p:txBody>
      </p:sp>
      <p:sp>
        <p:nvSpPr>
          <p:cNvPr id="272" name="Google Shape;272;p20"/>
          <p:cNvSpPr txBox="1"/>
          <p:nvPr/>
        </p:nvSpPr>
        <p:spPr>
          <a:xfrm>
            <a:off x="1473201" y="4526739"/>
            <a:ext cx="2768599" cy="410369"/>
          </a:xfrm>
          <a:prstGeom prst="rect">
            <a:avLst/>
          </a:prstGeom>
          <a:solidFill>
            <a:srgbClr val="1700FF"/>
          </a:solidFill>
          <a:ln>
            <a:noFill/>
          </a:ln>
        </p:spPr>
        <p:txBody>
          <a:bodyPr anchorCtr="0" anchor="t" bIns="0" lIns="0" spcFirstLastPara="1" rIns="0" wrap="square" tIns="0">
            <a:spAutoFit/>
          </a:bodyPr>
          <a:lstStyle/>
          <a:p>
            <a:pPr indent="0" lvl="0" marL="0" marR="0" rtl="0" algn="l">
              <a:lnSpc>
                <a:spcPct val="106666"/>
              </a:lnSpc>
              <a:spcBef>
                <a:spcPts val="0"/>
              </a:spcBef>
              <a:spcAft>
                <a:spcPts val="0"/>
              </a:spcAft>
              <a:buClr>
                <a:srgbClr val="000000"/>
              </a:buClr>
              <a:buSzPts val="3000"/>
              <a:buFont typeface="Arial"/>
              <a:buNone/>
            </a:pPr>
            <a:r>
              <a:rPr b="0" i="0" lang="et-EE" sz="3000" u="none" cap="none" strike="noStrike">
                <a:solidFill>
                  <a:srgbClr val="FFFFFF"/>
                </a:solidFill>
                <a:latin typeface="Poppins Medium"/>
                <a:ea typeface="Poppins Medium"/>
                <a:cs typeface="Poppins Medium"/>
                <a:sym typeface="Poppins Medium"/>
              </a:rPr>
              <a:t>digioskusi?</a:t>
            </a:r>
            <a:endParaRPr b="0" i="0" sz="1400" u="none" cap="none" strike="noStrike">
              <a:solidFill>
                <a:srgbClr val="000000"/>
              </a:solidFill>
              <a:latin typeface="Arial"/>
              <a:ea typeface="Arial"/>
              <a:cs typeface="Arial"/>
              <a:sym typeface="Arial"/>
            </a:endParaRPr>
          </a:p>
        </p:txBody>
      </p:sp>
      <p:pic>
        <p:nvPicPr>
          <p:cNvPr id="273" name="Google Shape;273;p20"/>
          <p:cNvPicPr preferRelativeResize="0"/>
          <p:nvPr/>
        </p:nvPicPr>
        <p:blipFill rotWithShape="1">
          <a:blip r:embed="rId3">
            <a:alphaModFix/>
          </a:blip>
          <a:srcRect b="0" l="0" r="0" t="0"/>
          <a:stretch/>
        </p:blipFill>
        <p:spPr>
          <a:xfrm>
            <a:off x="7888290" y="-2717800"/>
            <a:ext cx="8607420" cy="5871244"/>
          </a:xfrm>
          <a:prstGeom prst="rect">
            <a:avLst/>
          </a:prstGeom>
          <a:noFill/>
          <a:ln>
            <a:noFill/>
          </a:ln>
        </p:spPr>
      </p:pic>
      <p:pic>
        <p:nvPicPr>
          <p:cNvPr id="274" name="Google Shape;274;p20"/>
          <p:cNvPicPr preferRelativeResize="0"/>
          <p:nvPr/>
        </p:nvPicPr>
        <p:blipFill rotWithShape="1">
          <a:blip r:embed="rId4">
            <a:alphaModFix/>
          </a:blip>
          <a:srcRect b="0" l="0" r="0" t="0"/>
          <a:stretch/>
        </p:blipFill>
        <p:spPr>
          <a:xfrm>
            <a:off x="-5595804" y="3686119"/>
            <a:ext cx="8607420" cy="5871244"/>
          </a:xfrm>
          <a:prstGeom prst="rect">
            <a:avLst/>
          </a:prstGeom>
          <a:noFill/>
          <a:ln>
            <a:noFill/>
          </a:ln>
        </p:spPr>
      </p:pic>
      <p:sp>
        <p:nvSpPr>
          <p:cNvPr id="275" name="Google Shape;275;p20"/>
          <p:cNvSpPr txBox="1"/>
          <p:nvPr/>
        </p:nvSpPr>
        <p:spPr>
          <a:xfrm>
            <a:off x="1473199" y="2809721"/>
            <a:ext cx="4289647" cy="446148"/>
          </a:xfrm>
          <a:prstGeom prst="rect">
            <a:avLst/>
          </a:prstGeom>
          <a:noFill/>
          <a:ln>
            <a:noFill/>
          </a:ln>
        </p:spPr>
        <p:txBody>
          <a:bodyPr anchorCtr="0" anchor="t" bIns="0" lIns="0" spcFirstLastPara="1" rIns="0" wrap="square" tIns="0">
            <a:spAutoFit/>
          </a:bodyPr>
          <a:lstStyle/>
          <a:p>
            <a:pPr indent="0" lvl="0" marL="0" marR="0" rtl="0" algn="l">
              <a:lnSpc>
                <a:spcPct val="127309"/>
              </a:lnSpc>
              <a:spcBef>
                <a:spcPts val="0"/>
              </a:spcBef>
              <a:spcAft>
                <a:spcPts val="0"/>
              </a:spcAft>
              <a:buClr>
                <a:srgbClr val="000000"/>
              </a:buClr>
              <a:buSzPts val="2933"/>
              <a:buFont typeface="Arial"/>
              <a:buNone/>
            </a:pPr>
            <a:r>
              <a:rPr b="0" i="0" lang="et-EE" sz="2933" u="none" cap="none" strike="noStrike">
                <a:solidFill>
                  <a:srgbClr val="3F3F3F"/>
                </a:solidFill>
                <a:latin typeface="Poppins Medium"/>
                <a:ea typeface="Poppins Medium"/>
                <a:cs typeface="Poppins Medium"/>
                <a:sym typeface="Poppins Medium"/>
              </a:rPr>
              <a:t>palavikku?</a:t>
            </a:r>
            <a:endParaRPr b="0" i="0" sz="1400" u="none" cap="none" strike="noStrike">
              <a:solidFill>
                <a:srgbClr val="000000"/>
              </a:solidFill>
              <a:latin typeface="Arial"/>
              <a:ea typeface="Arial"/>
              <a:cs typeface="Arial"/>
              <a:sym typeface="Arial"/>
            </a:endParaRPr>
          </a:p>
        </p:txBody>
      </p:sp>
      <p:sp>
        <p:nvSpPr>
          <p:cNvPr id="276" name="Google Shape;276;p20"/>
          <p:cNvSpPr txBox="1"/>
          <p:nvPr/>
        </p:nvSpPr>
        <p:spPr>
          <a:xfrm>
            <a:off x="1473200" y="3686119"/>
            <a:ext cx="4119526" cy="446148"/>
          </a:xfrm>
          <a:prstGeom prst="rect">
            <a:avLst/>
          </a:prstGeom>
          <a:noFill/>
          <a:ln>
            <a:noFill/>
          </a:ln>
        </p:spPr>
        <p:txBody>
          <a:bodyPr anchorCtr="0" anchor="t" bIns="0" lIns="0" spcFirstLastPara="1" rIns="0" wrap="square" tIns="0">
            <a:spAutoFit/>
          </a:bodyPr>
          <a:lstStyle/>
          <a:p>
            <a:pPr indent="0" lvl="0" marL="0" marR="0" rtl="0" algn="l">
              <a:lnSpc>
                <a:spcPct val="127309"/>
              </a:lnSpc>
              <a:spcBef>
                <a:spcPts val="0"/>
              </a:spcBef>
              <a:spcAft>
                <a:spcPts val="0"/>
              </a:spcAft>
              <a:buClr>
                <a:srgbClr val="000000"/>
              </a:buClr>
              <a:buSzPts val="2933"/>
              <a:buFont typeface="Arial"/>
              <a:buNone/>
            </a:pPr>
            <a:r>
              <a:rPr b="0" i="0" lang="et-EE" sz="2933" u="none" cap="none" strike="noStrike">
                <a:solidFill>
                  <a:srgbClr val="3F3F3F"/>
                </a:solidFill>
                <a:latin typeface="Poppins Medium"/>
                <a:ea typeface="Poppins Medium"/>
                <a:cs typeface="Poppins Medium"/>
                <a:sym typeface="Poppins Medium"/>
              </a:rPr>
              <a:t>pulssi?</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AECD8"/>
        </a:solidFill>
      </p:bgPr>
    </p:bg>
    <p:spTree>
      <p:nvGrpSpPr>
        <p:cNvPr id="281" name="Shape 281"/>
        <p:cNvGrpSpPr/>
        <p:nvPr/>
      </p:nvGrpSpPr>
      <p:grpSpPr>
        <a:xfrm>
          <a:off x="0" y="0"/>
          <a:ext cx="0" cy="0"/>
          <a:chOff x="0" y="0"/>
          <a:chExt cx="0" cy="0"/>
        </a:xfrm>
      </p:grpSpPr>
      <p:pic>
        <p:nvPicPr>
          <p:cNvPr id="282" name="Google Shape;282;p21"/>
          <p:cNvPicPr preferRelativeResize="0"/>
          <p:nvPr/>
        </p:nvPicPr>
        <p:blipFill rotWithShape="1">
          <a:blip r:embed="rId3">
            <a:alphaModFix/>
          </a:blip>
          <a:srcRect b="0" l="0" r="0" t="0"/>
          <a:stretch/>
        </p:blipFill>
        <p:spPr>
          <a:xfrm>
            <a:off x="-5595804" y="3686119"/>
            <a:ext cx="8607420" cy="5871244"/>
          </a:xfrm>
          <a:prstGeom prst="rect">
            <a:avLst/>
          </a:prstGeom>
          <a:noFill/>
          <a:ln>
            <a:noFill/>
          </a:ln>
        </p:spPr>
      </p:pic>
      <p:sp>
        <p:nvSpPr>
          <p:cNvPr id="283" name="Google Shape;283;p21"/>
          <p:cNvSpPr txBox="1"/>
          <p:nvPr/>
        </p:nvSpPr>
        <p:spPr>
          <a:xfrm>
            <a:off x="6105700" y="347983"/>
            <a:ext cx="4282900" cy="615553"/>
          </a:xfrm>
          <a:prstGeom prst="rect">
            <a:avLst/>
          </a:prstGeom>
          <a:solidFill>
            <a:srgbClr val="1700FF"/>
          </a:solid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Clr>
                <a:srgbClr val="000000"/>
              </a:buClr>
              <a:buSzPts val="4400"/>
              <a:buFont typeface="Arial"/>
              <a:buNone/>
            </a:pPr>
            <a:r>
              <a:rPr b="0" i="0" lang="et-EE" sz="4400" u="none" cap="none" strike="noStrike">
                <a:solidFill>
                  <a:srgbClr val="FFFFFF"/>
                </a:solidFill>
                <a:latin typeface="Poppins Medium"/>
                <a:ea typeface="Poppins Medium"/>
                <a:cs typeface="Poppins Medium"/>
                <a:sym typeface="Poppins Medium"/>
              </a:rPr>
              <a:t>Praktiline ülesanne</a:t>
            </a:r>
            <a:endParaRPr b="0" i="0" sz="1400" u="none" cap="none" strike="noStrike">
              <a:solidFill>
                <a:srgbClr val="000000"/>
              </a:solidFill>
              <a:latin typeface="Arial"/>
              <a:ea typeface="Arial"/>
              <a:cs typeface="Arial"/>
              <a:sym typeface="Arial"/>
            </a:endParaRPr>
          </a:p>
        </p:txBody>
      </p:sp>
      <p:pic>
        <p:nvPicPr>
          <p:cNvPr id="284" name="Google Shape;284;p21"/>
          <p:cNvPicPr preferRelativeResize="0"/>
          <p:nvPr/>
        </p:nvPicPr>
        <p:blipFill rotWithShape="1">
          <a:blip r:embed="rId4">
            <a:alphaModFix/>
          </a:blip>
          <a:srcRect b="0" l="0" r="0" t="0"/>
          <a:stretch/>
        </p:blipFill>
        <p:spPr>
          <a:xfrm>
            <a:off x="1" y="1"/>
            <a:ext cx="5727338" cy="6858000"/>
          </a:xfrm>
          <a:prstGeom prst="rect">
            <a:avLst/>
          </a:prstGeom>
          <a:noFill/>
          <a:ln>
            <a:noFill/>
          </a:ln>
        </p:spPr>
      </p:pic>
      <p:sp>
        <p:nvSpPr>
          <p:cNvPr id="285" name="Google Shape;285;p21"/>
          <p:cNvSpPr txBox="1"/>
          <p:nvPr/>
        </p:nvSpPr>
        <p:spPr>
          <a:xfrm>
            <a:off x="6105700" y="1782022"/>
            <a:ext cx="5654100" cy="4967400"/>
          </a:xfrm>
          <a:prstGeom prst="rect">
            <a:avLst/>
          </a:prstGeom>
          <a:noFill/>
          <a:ln>
            <a:noFill/>
          </a:ln>
        </p:spPr>
        <p:txBody>
          <a:bodyPr anchorCtr="0" anchor="t" bIns="0" lIns="0" spcFirstLastPara="1" rIns="0" wrap="square" tIns="0">
            <a:spAutoFit/>
          </a:bodyPr>
          <a:lstStyle/>
          <a:p>
            <a:pPr indent="0" lvl="0" marL="0" marR="0" rtl="0" algn="l">
              <a:lnSpc>
                <a:spcPct val="155583"/>
              </a:lnSpc>
              <a:spcBef>
                <a:spcPts val="0"/>
              </a:spcBef>
              <a:spcAft>
                <a:spcPts val="0"/>
              </a:spcAft>
              <a:buClr>
                <a:srgbClr val="000000"/>
              </a:buClr>
              <a:buSzPts val="2400"/>
              <a:buFont typeface="Arial"/>
              <a:buNone/>
            </a:pPr>
            <a:r>
              <a:rPr b="1" i="0" lang="et-EE" sz="2400" u="none" cap="none" strike="noStrike">
                <a:solidFill>
                  <a:srgbClr val="3F3F3F"/>
                </a:solidFill>
                <a:latin typeface="Poppins Medium"/>
                <a:ea typeface="Poppins Medium"/>
                <a:cs typeface="Poppins Medium"/>
                <a:sym typeface="Poppins Medium"/>
              </a:rPr>
              <a:t>Mis laadi sotsiaalmeediapostitus see on?</a:t>
            </a:r>
            <a:endParaRPr b="0" i="0" sz="1400" u="none" cap="none" strike="noStrike">
              <a:solidFill>
                <a:srgbClr val="000000"/>
              </a:solidFill>
              <a:latin typeface="Arial"/>
              <a:ea typeface="Arial"/>
              <a:cs typeface="Arial"/>
              <a:sym typeface="Arial"/>
            </a:endParaRPr>
          </a:p>
          <a:p>
            <a:pPr indent="-514350" lvl="0" marL="514350" marR="0" rtl="0" algn="l">
              <a:lnSpc>
                <a:spcPct val="155583"/>
              </a:lnSpc>
              <a:spcBef>
                <a:spcPts val="0"/>
              </a:spcBef>
              <a:spcAft>
                <a:spcPts val="0"/>
              </a:spcAft>
              <a:buClr>
                <a:srgbClr val="3F3F3F"/>
              </a:buClr>
              <a:buSzPts val="2400"/>
              <a:buFont typeface="Calibri"/>
              <a:buAutoNum type="alphaUcPeriod"/>
            </a:pPr>
            <a:r>
              <a:rPr lang="et-EE" sz="2400">
                <a:solidFill>
                  <a:srgbClr val="3F3F3F"/>
                </a:solidFill>
                <a:latin typeface="Poppins Medium"/>
                <a:ea typeface="Poppins Medium"/>
                <a:cs typeface="Poppins Medium"/>
                <a:sym typeface="Poppins Medium"/>
              </a:rPr>
              <a:t>r</a:t>
            </a:r>
            <a:r>
              <a:rPr b="0" i="0" lang="et-EE" sz="2400" u="none" cap="none" strike="noStrike">
                <a:solidFill>
                  <a:srgbClr val="3F3F3F"/>
                </a:solidFill>
                <a:latin typeface="Poppins Medium"/>
                <a:ea typeface="Poppins Medium"/>
                <a:cs typeface="Poppins Medium"/>
                <a:sym typeface="Poppins Medium"/>
              </a:rPr>
              <a:t>eklaam</a:t>
            </a:r>
            <a:endParaRPr b="0" i="0" sz="1400" u="none" cap="none" strike="noStrike">
              <a:solidFill>
                <a:srgbClr val="000000"/>
              </a:solidFill>
              <a:latin typeface="Arial"/>
              <a:ea typeface="Arial"/>
              <a:cs typeface="Arial"/>
              <a:sym typeface="Arial"/>
            </a:endParaRPr>
          </a:p>
          <a:p>
            <a:pPr indent="-514350" lvl="0" marL="514350" marR="0" rtl="0" algn="l">
              <a:lnSpc>
                <a:spcPct val="155583"/>
              </a:lnSpc>
              <a:spcBef>
                <a:spcPts val="0"/>
              </a:spcBef>
              <a:spcAft>
                <a:spcPts val="0"/>
              </a:spcAft>
              <a:buClr>
                <a:srgbClr val="3F3F3F"/>
              </a:buClr>
              <a:buSzPts val="2400"/>
              <a:buFont typeface="Calibri"/>
              <a:buAutoNum type="alphaUcPeriod"/>
            </a:pPr>
            <a:r>
              <a:rPr lang="et-EE" sz="2400">
                <a:solidFill>
                  <a:srgbClr val="3F3F3F"/>
                </a:solidFill>
                <a:latin typeface="Poppins Medium"/>
                <a:ea typeface="Poppins Medium"/>
                <a:cs typeface="Poppins Medium"/>
                <a:sym typeface="Poppins Medium"/>
              </a:rPr>
              <a:t>l</a:t>
            </a:r>
            <a:r>
              <a:rPr b="0" i="0" lang="et-EE" sz="2400" u="none" cap="none" strike="noStrike">
                <a:solidFill>
                  <a:srgbClr val="3F3F3F"/>
                </a:solidFill>
                <a:latin typeface="Poppins Medium"/>
                <a:ea typeface="Poppins Medium"/>
                <a:cs typeface="Poppins Medium"/>
                <a:sym typeface="Poppins Medium"/>
              </a:rPr>
              <a:t>ibauudis</a:t>
            </a:r>
            <a:endParaRPr b="0" i="0" sz="1400" u="none" cap="none" strike="noStrike">
              <a:solidFill>
                <a:srgbClr val="000000"/>
              </a:solidFill>
              <a:latin typeface="Arial"/>
              <a:ea typeface="Arial"/>
              <a:cs typeface="Arial"/>
              <a:sym typeface="Arial"/>
            </a:endParaRPr>
          </a:p>
          <a:p>
            <a:pPr indent="-514350" lvl="0" marL="514350" marR="0" rtl="0" algn="l">
              <a:lnSpc>
                <a:spcPct val="155583"/>
              </a:lnSpc>
              <a:spcBef>
                <a:spcPts val="0"/>
              </a:spcBef>
              <a:spcAft>
                <a:spcPts val="0"/>
              </a:spcAft>
              <a:buClr>
                <a:srgbClr val="3F3F3F"/>
              </a:buClr>
              <a:buSzPts val="2400"/>
              <a:buFont typeface="Calibri"/>
              <a:buAutoNum type="alphaUcPeriod"/>
            </a:pPr>
            <a:r>
              <a:rPr lang="et-EE" sz="2400">
                <a:solidFill>
                  <a:srgbClr val="3F3F3F"/>
                </a:solidFill>
                <a:latin typeface="Poppins Medium"/>
                <a:ea typeface="Poppins Medium"/>
                <a:cs typeface="Poppins Medium"/>
                <a:sym typeface="Poppins Medium"/>
              </a:rPr>
              <a:t>i</a:t>
            </a:r>
            <a:r>
              <a:rPr b="0" i="0" lang="et-EE" sz="2400" u="none" cap="none" strike="noStrike">
                <a:solidFill>
                  <a:srgbClr val="3F3F3F"/>
                </a:solidFill>
                <a:latin typeface="Poppins Medium"/>
                <a:ea typeface="Poppins Medium"/>
                <a:cs typeface="Poppins Medium"/>
                <a:sym typeface="Poppins Medium"/>
              </a:rPr>
              <a:t>dentiteedivargus</a:t>
            </a:r>
            <a:endParaRPr b="0" i="0" sz="1400" u="none" cap="none" strike="noStrike">
              <a:solidFill>
                <a:srgbClr val="000000"/>
              </a:solidFill>
              <a:latin typeface="Arial"/>
              <a:ea typeface="Arial"/>
              <a:cs typeface="Arial"/>
              <a:sym typeface="Arial"/>
            </a:endParaRPr>
          </a:p>
          <a:p>
            <a:pPr indent="-514350" lvl="0" marL="514350" marR="0" rtl="0" algn="l">
              <a:lnSpc>
                <a:spcPct val="155583"/>
              </a:lnSpc>
              <a:spcBef>
                <a:spcPts val="0"/>
              </a:spcBef>
              <a:spcAft>
                <a:spcPts val="0"/>
              </a:spcAft>
              <a:buClr>
                <a:srgbClr val="3F3F3F"/>
              </a:buClr>
              <a:buSzPts val="2400"/>
              <a:buFont typeface="Calibri"/>
              <a:buAutoNum type="alphaUcPeriod"/>
            </a:pPr>
            <a:r>
              <a:rPr lang="et-EE" sz="2400">
                <a:solidFill>
                  <a:srgbClr val="3F3F3F"/>
                </a:solidFill>
                <a:latin typeface="Poppins Medium"/>
                <a:ea typeface="Poppins Medium"/>
                <a:cs typeface="Poppins Medium"/>
                <a:sym typeface="Poppins Medium"/>
              </a:rPr>
              <a:t>u</a:t>
            </a:r>
            <a:r>
              <a:rPr b="0" i="0" lang="et-EE" sz="2400" u="none" cap="none" strike="noStrike">
                <a:solidFill>
                  <a:srgbClr val="3F3F3F"/>
                </a:solidFill>
                <a:latin typeface="Poppins Medium"/>
                <a:ea typeface="Poppins Medium"/>
                <a:cs typeface="Poppins Medium"/>
                <a:sym typeface="Poppins Medium"/>
              </a:rPr>
              <a:t>udisartikkel</a:t>
            </a:r>
            <a:endParaRPr b="0" i="0" sz="1400" u="none" cap="none" strike="noStrike">
              <a:solidFill>
                <a:srgbClr val="000000"/>
              </a:solidFill>
              <a:latin typeface="Arial"/>
              <a:ea typeface="Arial"/>
              <a:cs typeface="Arial"/>
              <a:sym typeface="Arial"/>
            </a:endParaRPr>
          </a:p>
          <a:p>
            <a:pPr indent="-514350" lvl="0" marL="514350" marR="0" rtl="0" algn="l">
              <a:lnSpc>
                <a:spcPct val="155583"/>
              </a:lnSpc>
              <a:spcBef>
                <a:spcPts val="0"/>
              </a:spcBef>
              <a:spcAft>
                <a:spcPts val="0"/>
              </a:spcAft>
              <a:buClr>
                <a:srgbClr val="3F3F3F"/>
              </a:buClr>
              <a:buSzPts val="2400"/>
              <a:buFont typeface="Calibri"/>
              <a:buAutoNum type="alphaUcPeriod"/>
            </a:pPr>
            <a:r>
              <a:rPr lang="et-EE" sz="2400">
                <a:solidFill>
                  <a:srgbClr val="3F3F3F"/>
                </a:solidFill>
                <a:latin typeface="Poppins Medium"/>
                <a:ea typeface="Poppins Medium"/>
                <a:cs typeface="Poppins Medium"/>
                <a:sym typeface="Poppins Medium"/>
              </a:rPr>
              <a:t>a</a:t>
            </a:r>
            <a:r>
              <a:rPr b="0" i="0" lang="et-EE" sz="2400" u="none" cap="none" strike="noStrike">
                <a:solidFill>
                  <a:srgbClr val="3F3F3F"/>
                </a:solidFill>
                <a:latin typeface="Poppins Medium"/>
                <a:ea typeface="Poppins Medium"/>
                <a:cs typeface="Poppins Medium"/>
                <a:sym typeface="Poppins Medium"/>
              </a:rPr>
              <a:t>rvamusartikkel</a:t>
            </a:r>
            <a:endParaRPr b="0" i="0" sz="1400" u="none" cap="none" strike="noStrike">
              <a:solidFill>
                <a:srgbClr val="000000"/>
              </a:solidFill>
              <a:latin typeface="Arial"/>
              <a:ea typeface="Arial"/>
              <a:cs typeface="Arial"/>
              <a:sym typeface="Arial"/>
            </a:endParaRPr>
          </a:p>
          <a:p>
            <a:pPr indent="-514350" lvl="0" marL="514350" marR="0" rtl="0" algn="l">
              <a:lnSpc>
                <a:spcPct val="155583"/>
              </a:lnSpc>
              <a:spcBef>
                <a:spcPts val="0"/>
              </a:spcBef>
              <a:spcAft>
                <a:spcPts val="0"/>
              </a:spcAft>
              <a:buClr>
                <a:srgbClr val="3F3F3F"/>
              </a:buClr>
              <a:buSzPts val="2400"/>
              <a:buFont typeface="Calibri"/>
              <a:buAutoNum type="alphaUcPeriod"/>
            </a:pPr>
            <a:r>
              <a:rPr lang="et-EE" sz="2400">
                <a:solidFill>
                  <a:srgbClr val="3F3F3F"/>
                </a:solidFill>
                <a:latin typeface="Poppins Medium"/>
                <a:ea typeface="Poppins Medium"/>
                <a:cs typeface="Poppins Medium"/>
                <a:sym typeface="Poppins Medium"/>
              </a:rPr>
              <a:t>õ</a:t>
            </a:r>
            <a:r>
              <a:rPr b="0" i="0" lang="et-EE" sz="2400" u="none" cap="none" strike="noStrike">
                <a:solidFill>
                  <a:srgbClr val="3F3F3F"/>
                </a:solidFill>
                <a:latin typeface="Poppins Medium"/>
                <a:ea typeface="Poppins Medium"/>
                <a:cs typeface="Poppins Medium"/>
                <a:sym typeface="Poppins Medium"/>
              </a:rPr>
              <a:t>ngitsuskiri</a:t>
            </a:r>
            <a:endParaRPr b="0" i="0" sz="1400" u="none" cap="none" strike="noStrike">
              <a:solidFill>
                <a:srgbClr val="000000"/>
              </a:solidFill>
              <a:latin typeface="Arial"/>
              <a:ea typeface="Arial"/>
              <a:cs typeface="Arial"/>
              <a:sym typeface="Arial"/>
            </a:endParaRPr>
          </a:p>
          <a:p>
            <a:pPr indent="-514350" lvl="0" marL="514350" marR="0" rtl="0" algn="l">
              <a:lnSpc>
                <a:spcPct val="155583"/>
              </a:lnSpc>
              <a:spcBef>
                <a:spcPts val="0"/>
              </a:spcBef>
              <a:spcAft>
                <a:spcPts val="0"/>
              </a:spcAft>
              <a:buClr>
                <a:srgbClr val="3F3F3F"/>
              </a:buClr>
              <a:buSzPts val="2400"/>
              <a:buFont typeface="Calibri"/>
              <a:buAutoNum type="alphaUcPeriod"/>
            </a:pPr>
            <a:r>
              <a:rPr lang="et-EE" sz="2400">
                <a:solidFill>
                  <a:srgbClr val="3F3F3F"/>
                </a:solidFill>
                <a:latin typeface="Poppins Medium"/>
                <a:ea typeface="Poppins Medium"/>
                <a:cs typeface="Poppins Medium"/>
                <a:sym typeface="Poppins Medium"/>
              </a:rPr>
              <a:t>r</a:t>
            </a:r>
            <a:r>
              <a:rPr b="0" i="0" lang="et-EE" sz="2400" u="none" cap="none" strike="noStrike">
                <a:solidFill>
                  <a:srgbClr val="3F3F3F"/>
                </a:solidFill>
                <a:latin typeface="Poppins Medium"/>
                <a:ea typeface="Poppins Medium"/>
                <a:cs typeface="Poppins Medium"/>
                <a:sym typeface="Poppins Medium"/>
              </a:rPr>
              <a:t>ämpspostitus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bg>
      <p:bgPr>
        <a:solidFill>
          <a:srgbClr val="CAECD8"/>
        </a:solidFill>
      </p:bgPr>
    </p:bg>
    <p:spTree>
      <p:nvGrpSpPr>
        <p:cNvPr id="290" name="Shape 290"/>
        <p:cNvGrpSpPr/>
        <p:nvPr/>
      </p:nvGrpSpPr>
      <p:grpSpPr>
        <a:xfrm>
          <a:off x="0" y="0"/>
          <a:ext cx="0" cy="0"/>
          <a:chOff x="0" y="0"/>
          <a:chExt cx="0" cy="0"/>
        </a:xfrm>
      </p:grpSpPr>
      <p:sp>
        <p:nvSpPr>
          <p:cNvPr id="291" name="Google Shape;291;p22"/>
          <p:cNvSpPr txBox="1"/>
          <p:nvPr/>
        </p:nvSpPr>
        <p:spPr>
          <a:xfrm>
            <a:off x="5209588" y="402847"/>
            <a:ext cx="4137612" cy="615553"/>
          </a:xfrm>
          <a:prstGeom prst="rect">
            <a:avLst/>
          </a:prstGeom>
          <a:solidFill>
            <a:srgbClr val="1700FF"/>
          </a:solid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Clr>
                <a:srgbClr val="000000"/>
              </a:buClr>
              <a:buSzPts val="4400"/>
              <a:buFont typeface="Arial"/>
              <a:buNone/>
            </a:pPr>
            <a:r>
              <a:rPr b="0" i="0" lang="et-EE" sz="4400" u="none" cap="none" strike="noStrike">
                <a:solidFill>
                  <a:srgbClr val="FFFFFF"/>
                </a:solidFill>
                <a:latin typeface="Poppins Medium"/>
                <a:ea typeface="Poppins Medium"/>
                <a:cs typeface="Poppins Medium"/>
                <a:sym typeface="Poppins Medium"/>
              </a:rPr>
              <a:t>Praktiline ülesanne</a:t>
            </a:r>
            <a:endParaRPr b="0" i="0" sz="1400" u="none" cap="none" strike="noStrike">
              <a:solidFill>
                <a:srgbClr val="000000"/>
              </a:solidFill>
              <a:latin typeface="Arial"/>
              <a:ea typeface="Arial"/>
              <a:cs typeface="Arial"/>
              <a:sym typeface="Arial"/>
            </a:endParaRPr>
          </a:p>
        </p:txBody>
      </p:sp>
      <p:sp>
        <p:nvSpPr>
          <p:cNvPr id="292" name="Google Shape;292;p22"/>
          <p:cNvSpPr txBox="1"/>
          <p:nvPr/>
        </p:nvSpPr>
        <p:spPr>
          <a:xfrm>
            <a:off x="5263282" y="2105110"/>
            <a:ext cx="6395400" cy="1005600"/>
          </a:xfrm>
          <a:prstGeom prst="rect">
            <a:avLst/>
          </a:prstGeom>
          <a:noFill/>
          <a:ln>
            <a:noFill/>
          </a:ln>
        </p:spPr>
        <p:txBody>
          <a:bodyPr anchorCtr="0" anchor="t" bIns="0" lIns="0" spcFirstLastPara="1" rIns="0" wrap="square" tIns="0">
            <a:spAutoFit/>
          </a:bodyPr>
          <a:lstStyle/>
          <a:p>
            <a:pPr indent="0" lvl="0" marL="0" marR="0" rtl="0" algn="l">
              <a:lnSpc>
                <a:spcPct val="133357"/>
              </a:lnSpc>
              <a:spcBef>
                <a:spcPts val="0"/>
              </a:spcBef>
              <a:spcAft>
                <a:spcPts val="0"/>
              </a:spcAft>
              <a:buClr>
                <a:srgbClr val="000000"/>
              </a:buClr>
              <a:buSzPts val="2800"/>
              <a:buFont typeface="Arial"/>
              <a:buNone/>
            </a:pPr>
            <a:r>
              <a:rPr b="0" i="0" lang="et-EE" sz="2800" u="none" cap="none" strike="noStrike">
                <a:solidFill>
                  <a:srgbClr val="3F3F3F"/>
                </a:solidFill>
                <a:latin typeface="Poppins Medium"/>
                <a:ea typeface="Poppins Medium"/>
                <a:cs typeface="Poppins Medium"/>
                <a:sym typeface="Poppins Medium"/>
              </a:rPr>
              <a:t>Otsi internetist </a:t>
            </a:r>
            <a:r>
              <a:rPr b="0" i="0" lang="et-EE" sz="2800" u="sng" cap="none" strike="noStrike">
                <a:solidFill>
                  <a:srgbClr val="3F3F3F"/>
                </a:solidFill>
                <a:latin typeface="Poppins Medium"/>
                <a:ea typeface="Poppins Medium"/>
                <a:cs typeface="Poppins Medium"/>
                <a:sym typeface="Poppins Medium"/>
              </a:rPr>
              <a:t>autoriõigusega kaitsmata</a:t>
            </a:r>
            <a:r>
              <a:rPr lang="et-EE" sz="2800" u="sng">
                <a:solidFill>
                  <a:srgbClr val="3F3F3F"/>
                </a:solidFill>
                <a:latin typeface="Poppins Medium"/>
                <a:ea typeface="Poppins Medium"/>
                <a:cs typeface="Poppins Medium"/>
                <a:sym typeface="Poppins Medium"/>
              </a:rPr>
              <a:t> </a:t>
            </a:r>
            <a:r>
              <a:rPr b="0" i="0" lang="et-EE" sz="2800" u="none" cap="none" strike="noStrike">
                <a:solidFill>
                  <a:srgbClr val="3F3F3F"/>
                </a:solidFill>
                <a:latin typeface="Poppins Medium"/>
                <a:ea typeface="Poppins Medium"/>
                <a:cs typeface="Poppins Medium"/>
                <a:sym typeface="Poppins Medium"/>
              </a:rPr>
              <a:t>foto jääkarust.</a:t>
            </a:r>
            <a:endParaRPr b="0" i="0" sz="1400" u="none" cap="none" strike="noStrike">
              <a:solidFill>
                <a:srgbClr val="000000"/>
              </a:solidFill>
              <a:latin typeface="Arial"/>
              <a:ea typeface="Arial"/>
              <a:cs typeface="Arial"/>
              <a:sym typeface="Arial"/>
            </a:endParaRPr>
          </a:p>
        </p:txBody>
      </p:sp>
      <p:pic>
        <p:nvPicPr>
          <p:cNvPr id="293" name="Google Shape;293;p22"/>
          <p:cNvPicPr preferRelativeResize="0"/>
          <p:nvPr/>
        </p:nvPicPr>
        <p:blipFill rotWithShape="1">
          <a:blip r:embed="rId3">
            <a:alphaModFix/>
          </a:blip>
          <a:srcRect b="0" l="0" r="0" t="0"/>
          <a:stretch/>
        </p:blipFill>
        <p:spPr>
          <a:xfrm>
            <a:off x="0" y="-2"/>
            <a:ext cx="4555682" cy="6858001"/>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1C274"/>
        </a:solidFill>
      </p:bgPr>
    </p:bg>
    <p:spTree>
      <p:nvGrpSpPr>
        <p:cNvPr id="298" name="Shape 298"/>
        <p:cNvGrpSpPr/>
        <p:nvPr/>
      </p:nvGrpSpPr>
      <p:grpSpPr>
        <a:xfrm>
          <a:off x="0" y="0"/>
          <a:ext cx="0" cy="0"/>
          <a:chOff x="0" y="0"/>
          <a:chExt cx="0" cy="0"/>
        </a:xfrm>
      </p:grpSpPr>
      <p:sp>
        <p:nvSpPr>
          <p:cNvPr id="299" name="Google Shape;299;p23"/>
          <p:cNvSpPr txBox="1"/>
          <p:nvPr/>
        </p:nvSpPr>
        <p:spPr>
          <a:xfrm>
            <a:off x="684548" y="571021"/>
            <a:ext cx="7639500" cy="1231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4000"/>
              <a:buFont typeface="Arial"/>
              <a:buNone/>
            </a:pPr>
            <a:r>
              <a:rPr b="1" i="0" lang="et-EE" sz="4000" u="none" cap="none" strike="noStrike">
                <a:solidFill>
                  <a:srgbClr val="000000"/>
                </a:solidFill>
                <a:latin typeface="Poppins"/>
                <a:ea typeface="Poppins"/>
                <a:cs typeface="Poppins"/>
                <a:sym typeface="Poppins"/>
              </a:rPr>
              <a:t>Uuringutulemused Euroopa noorte</a:t>
            </a:r>
            <a:r>
              <a:rPr b="1" lang="et-EE" sz="4000">
                <a:latin typeface="Poppins"/>
                <a:ea typeface="Poppins"/>
                <a:cs typeface="Poppins"/>
                <a:sym typeface="Poppins"/>
              </a:rPr>
              <a:t> </a:t>
            </a:r>
            <a:r>
              <a:rPr b="1" i="0" lang="et-EE" sz="4000" u="none" cap="none" strike="noStrike">
                <a:solidFill>
                  <a:srgbClr val="000000"/>
                </a:solidFill>
                <a:latin typeface="Poppins"/>
                <a:ea typeface="Poppins"/>
                <a:cs typeface="Poppins"/>
                <a:sym typeface="Poppins"/>
              </a:rPr>
              <a:t>digioskuste kohta</a:t>
            </a:r>
            <a:endParaRPr b="0" i="0" sz="1400" u="none" cap="none" strike="noStrike">
              <a:solidFill>
                <a:srgbClr val="000000"/>
              </a:solidFill>
              <a:latin typeface="Arial"/>
              <a:ea typeface="Arial"/>
              <a:cs typeface="Arial"/>
              <a:sym typeface="Arial"/>
            </a:endParaRPr>
          </a:p>
        </p:txBody>
      </p:sp>
      <p:pic>
        <p:nvPicPr>
          <p:cNvPr id="300" name="Google Shape;300;p23"/>
          <p:cNvPicPr preferRelativeResize="0"/>
          <p:nvPr/>
        </p:nvPicPr>
        <p:blipFill rotWithShape="1">
          <a:blip r:embed="rId3">
            <a:alphaModFix/>
          </a:blip>
          <a:srcRect b="0" l="0" r="0" t="0"/>
          <a:stretch/>
        </p:blipFill>
        <p:spPr>
          <a:xfrm>
            <a:off x="6248400" y="1702903"/>
            <a:ext cx="5664201" cy="5151468"/>
          </a:xfrm>
          <a:prstGeom prst="rect">
            <a:avLst/>
          </a:prstGeom>
          <a:noFill/>
          <a:ln>
            <a:noFill/>
          </a:ln>
        </p:spPr>
      </p:pic>
      <p:pic>
        <p:nvPicPr>
          <p:cNvPr id="301" name="Google Shape;301;p23"/>
          <p:cNvPicPr preferRelativeResize="0"/>
          <p:nvPr/>
        </p:nvPicPr>
        <p:blipFill rotWithShape="1">
          <a:blip r:embed="rId4">
            <a:alphaModFix/>
          </a:blip>
          <a:srcRect b="0" l="0" r="0" t="25977"/>
          <a:stretch/>
        </p:blipFill>
        <p:spPr>
          <a:xfrm>
            <a:off x="304800" y="5648415"/>
            <a:ext cx="1338381" cy="11620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AECD8"/>
        </a:solidFill>
      </p:bgPr>
    </p:bg>
    <p:spTree>
      <p:nvGrpSpPr>
        <p:cNvPr id="306" name="Shape 306"/>
        <p:cNvGrpSpPr/>
        <p:nvPr/>
      </p:nvGrpSpPr>
      <p:grpSpPr>
        <a:xfrm>
          <a:off x="0" y="0"/>
          <a:ext cx="0" cy="0"/>
          <a:chOff x="0" y="0"/>
          <a:chExt cx="0" cy="0"/>
        </a:xfrm>
      </p:grpSpPr>
      <p:sp>
        <p:nvSpPr>
          <p:cNvPr id="307" name="Google Shape;307;p24"/>
          <p:cNvSpPr txBox="1"/>
          <p:nvPr/>
        </p:nvSpPr>
        <p:spPr>
          <a:xfrm>
            <a:off x="3611849" y="1860387"/>
            <a:ext cx="4968303" cy="487313"/>
          </a:xfrm>
          <a:prstGeom prst="rect">
            <a:avLst/>
          </a:prstGeom>
          <a:noFill/>
          <a:ln>
            <a:noFill/>
          </a:ln>
        </p:spPr>
        <p:txBody>
          <a:bodyPr anchorCtr="0" anchor="t" bIns="0" lIns="0" spcFirstLastPara="1" rIns="0" wrap="square" tIns="0">
            <a:spAutoFit/>
          </a:bodyPr>
          <a:lstStyle/>
          <a:p>
            <a:pPr indent="0" lvl="0" marL="0" marR="0" rtl="0" algn="ctr">
              <a:lnSpc>
                <a:spcPct val="108011"/>
              </a:lnSpc>
              <a:spcBef>
                <a:spcPts val="0"/>
              </a:spcBef>
              <a:spcAft>
                <a:spcPts val="0"/>
              </a:spcAft>
              <a:buClr>
                <a:srgbClr val="000000"/>
              </a:buClr>
              <a:buSzPts val="3495"/>
              <a:buFont typeface="Arial"/>
              <a:buNone/>
            </a:pPr>
            <a:r>
              <a:rPr b="0" i="0" lang="et-EE" sz="3495" u="none" cap="none" strike="noStrike">
                <a:solidFill>
                  <a:srgbClr val="1700FF"/>
                </a:solidFill>
                <a:latin typeface="Poppins Medium"/>
                <a:ea typeface="Poppins Medium"/>
                <a:cs typeface="Poppins Medium"/>
                <a:sym typeface="Poppins Medium"/>
              </a:rPr>
              <a:t>6221</a:t>
            </a:r>
            <a:r>
              <a:rPr b="0" i="0" lang="et-EE" sz="3495" u="none" cap="none" strike="noStrike">
                <a:solidFill>
                  <a:srgbClr val="595959"/>
                </a:solidFill>
                <a:latin typeface="Poppins Medium"/>
                <a:ea typeface="Poppins Medium"/>
                <a:cs typeface="Poppins Medium"/>
                <a:sym typeface="Poppins Medium"/>
              </a:rPr>
              <a:t> </a:t>
            </a:r>
            <a:r>
              <a:rPr b="0" i="0" lang="et-EE" sz="3495" u="none" cap="none" strike="noStrike">
                <a:solidFill>
                  <a:srgbClr val="1700FF"/>
                </a:solidFill>
                <a:latin typeface="Poppins Medium"/>
                <a:ea typeface="Poppins Medium"/>
                <a:cs typeface="Poppins Medium"/>
                <a:sym typeface="Poppins Medium"/>
              </a:rPr>
              <a:t>noort</a:t>
            </a:r>
            <a:endParaRPr b="0" i="0" sz="1400" u="none" cap="none" strike="noStrike">
              <a:solidFill>
                <a:srgbClr val="000000"/>
              </a:solidFill>
              <a:latin typeface="Arial"/>
              <a:ea typeface="Arial"/>
              <a:cs typeface="Arial"/>
              <a:sym typeface="Arial"/>
            </a:endParaRPr>
          </a:p>
        </p:txBody>
      </p:sp>
      <p:grpSp>
        <p:nvGrpSpPr>
          <p:cNvPr id="308" name="Google Shape;308;p24"/>
          <p:cNvGrpSpPr/>
          <p:nvPr/>
        </p:nvGrpSpPr>
        <p:grpSpPr>
          <a:xfrm>
            <a:off x="2069320" y="2863263"/>
            <a:ext cx="8252957" cy="1431357"/>
            <a:chOff x="0" y="0"/>
            <a:chExt cx="16505914" cy="2862714"/>
          </a:xfrm>
        </p:grpSpPr>
        <p:pic>
          <p:nvPicPr>
            <p:cNvPr id="309" name="Google Shape;309;p24"/>
            <p:cNvPicPr preferRelativeResize="0"/>
            <p:nvPr/>
          </p:nvPicPr>
          <p:blipFill rotWithShape="1">
            <a:blip r:embed="rId3">
              <a:alphaModFix/>
            </a:blip>
            <a:srcRect b="0" l="0" r="0" t="0"/>
            <a:stretch/>
          </p:blipFill>
          <p:spPr>
            <a:xfrm>
              <a:off x="0" y="0"/>
              <a:ext cx="855550" cy="2069880"/>
            </a:xfrm>
            <a:prstGeom prst="rect">
              <a:avLst/>
            </a:prstGeom>
            <a:noFill/>
            <a:ln>
              <a:noFill/>
            </a:ln>
          </p:spPr>
        </p:pic>
        <p:pic>
          <p:nvPicPr>
            <p:cNvPr id="310" name="Google Shape;310;p24"/>
            <p:cNvPicPr preferRelativeResize="0"/>
            <p:nvPr/>
          </p:nvPicPr>
          <p:blipFill rotWithShape="1">
            <a:blip r:embed="rId4">
              <a:alphaModFix/>
            </a:blip>
            <a:srcRect b="0" l="0" r="0" t="0"/>
            <a:stretch/>
          </p:blipFill>
          <p:spPr>
            <a:xfrm>
              <a:off x="5285241" y="0"/>
              <a:ext cx="855550" cy="2069880"/>
            </a:xfrm>
            <a:prstGeom prst="rect">
              <a:avLst/>
            </a:prstGeom>
            <a:noFill/>
            <a:ln>
              <a:noFill/>
            </a:ln>
          </p:spPr>
        </p:pic>
        <p:pic>
          <p:nvPicPr>
            <p:cNvPr id="311" name="Google Shape;311;p24"/>
            <p:cNvPicPr preferRelativeResize="0"/>
            <p:nvPr/>
          </p:nvPicPr>
          <p:blipFill rotWithShape="1">
            <a:blip r:embed="rId5">
              <a:alphaModFix/>
            </a:blip>
            <a:srcRect b="0" l="0" r="0" t="0"/>
            <a:stretch/>
          </p:blipFill>
          <p:spPr>
            <a:xfrm>
              <a:off x="10572765" y="0"/>
              <a:ext cx="855550" cy="2069880"/>
            </a:xfrm>
            <a:prstGeom prst="rect">
              <a:avLst/>
            </a:prstGeom>
            <a:noFill/>
            <a:ln>
              <a:noFill/>
            </a:ln>
          </p:spPr>
        </p:pic>
        <p:sp>
          <p:nvSpPr>
            <p:cNvPr id="312" name="Google Shape;312;p24"/>
            <p:cNvSpPr txBox="1"/>
            <p:nvPr/>
          </p:nvSpPr>
          <p:spPr>
            <a:xfrm>
              <a:off x="1360792" y="218814"/>
              <a:ext cx="4170402" cy="1487586"/>
            </a:xfrm>
            <a:prstGeom prst="rect">
              <a:avLst/>
            </a:prstGeom>
            <a:noFill/>
            <a:ln>
              <a:noFill/>
            </a:ln>
          </p:spPr>
          <p:txBody>
            <a:bodyPr anchorCtr="0" anchor="t" bIns="0" lIns="0" spcFirstLastPara="1" rIns="0" wrap="square" tIns="0">
              <a:spAutoFit/>
            </a:bodyPr>
            <a:lstStyle/>
            <a:p>
              <a:pPr indent="0" lvl="0" marL="0" marR="0" rtl="0" algn="l">
                <a:lnSpc>
                  <a:spcPct val="107983"/>
                </a:lnSpc>
                <a:spcBef>
                  <a:spcPts val="0"/>
                </a:spcBef>
                <a:spcAft>
                  <a:spcPts val="0"/>
                </a:spcAft>
                <a:buClr>
                  <a:srgbClr val="000000"/>
                </a:buClr>
                <a:buSzPts val="2718"/>
                <a:buFont typeface="Arial"/>
                <a:buNone/>
              </a:pPr>
              <a:r>
                <a:rPr b="0" i="0" lang="et-EE" sz="2718" u="none" cap="none" strike="noStrike">
                  <a:solidFill>
                    <a:srgbClr val="EF7B19"/>
                  </a:solidFill>
                  <a:latin typeface="Poppins Medium"/>
                  <a:ea typeface="Poppins Medium"/>
                  <a:cs typeface="Poppins Medium"/>
                  <a:sym typeface="Poppins Medium"/>
                </a:rPr>
                <a:t>50%</a:t>
              </a:r>
              <a:endParaRPr b="0" i="0" sz="1400" u="none" cap="none" strike="noStrike">
                <a:solidFill>
                  <a:srgbClr val="000000"/>
                </a:solidFill>
                <a:latin typeface="Arial"/>
                <a:ea typeface="Arial"/>
                <a:cs typeface="Arial"/>
                <a:sym typeface="Arial"/>
              </a:endParaRPr>
            </a:p>
            <a:p>
              <a:pPr indent="0" lvl="0" marL="0" marR="0" rtl="0" algn="l">
                <a:lnSpc>
                  <a:spcPct val="107983"/>
                </a:lnSpc>
                <a:spcBef>
                  <a:spcPts val="0"/>
                </a:spcBef>
                <a:spcAft>
                  <a:spcPts val="0"/>
                </a:spcAft>
                <a:buClr>
                  <a:srgbClr val="000000"/>
                </a:buClr>
                <a:buSzPts val="2718"/>
                <a:buFont typeface="Arial"/>
                <a:buNone/>
              </a:pPr>
              <a:r>
                <a:rPr b="0" i="0" lang="et-EE" sz="2718" u="none" cap="none" strike="noStrike">
                  <a:solidFill>
                    <a:srgbClr val="3F3F3F"/>
                  </a:solidFill>
                  <a:latin typeface="Poppins Medium"/>
                  <a:ea typeface="Poppins Medium"/>
                  <a:cs typeface="Poppins Medium"/>
                  <a:sym typeface="Poppins Medium"/>
                </a:rPr>
                <a:t>poisid</a:t>
              </a:r>
              <a:endParaRPr b="0" i="0" sz="1400" u="none" cap="none" strike="noStrike">
                <a:solidFill>
                  <a:srgbClr val="000000"/>
                </a:solidFill>
                <a:latin typeface="Arial"/>
                <a:ea typeface="Arial"/>
                <a:cs typeface="Arial"/>
                <a:sym typeface="Arial"/>
              </a:endParaRPr>
            </a:p>
          </p:txBody>
        </p:sp>
        <p:sp>
          <p:nvSpPr>
            <p:cNvPr id="313" name="Google Shape;313;p24"/>
            <p:cNvSpPr txBox="1"/>
            <p:nvPr/>
          </p:nvSpPr>
          <p:spPr>
            <a:xfrm>
              <a:off x="6648792" y="218814"/>
              <a:ext cx="4170402" cy="1487586"/>
            </a:xfrm>
            <a:prstGeom prst="rect">
              <a:avLst/>
            </a:prstGeom>
            <a:noFill/>
            <a:ln>
              <a:noFill/>
            </a:ln>
          </p:spPr>
          <p:txBody>
            <a:bodyPr anchorCtr="0" anchor="t" bIns="0" lIns="0" spcFirstLastPara="1" rIns="0" wrap="square" tIns="0">
              <a:spAutoFit/>
            </a:bodyPr>
            <a:lstStyle/>
            <a:p>
              <a:pPr indent="0" lvl="0" marL="0" marR="0" rtl="0" algn="l">
                <a:lnSpc>
                  <a:spcPct val="107983"/>
                </a:lnSpc>
                <a:spcBef>
                  <a:spcPts val="0"/>
                </a:spcBef>
                <a:spcAft>
                  <a:spcPts val="0"/>
                </a:spcAft>
                <a:buClr>
                  <a:srgbClr val="000000"/>
                </a:buClr>
                <a:buSzPts val="2718"/>
                <a:buFont typeface="Arial"/>
                <a:buNone/>
              </a:pPr>
              <a:r>
                <a:rPr b="0" i="0" lang="et-EE" sz="2718" u="none" cap="none" strike="noStrike">
                  <a:solidFill>
                    <a:srgbClr val="EF7B19"/>
                  </a:solidFill>
                  <a:latin typeface="Poppins Medium"/>
                  <a:ea typeface="Poppins Medium"/>
                  <a:cs typeface="Poppins Medium"/>
                  <a:sym typeface="Poppins Medium"/>
                </a:rPr>
                <a:t>48%</a:t>
              </a:r>
              <a:endParaRPr b="0" i="0" sz="1400" u="none" cap="none" strike="noStrike">
                <a:solidFill>
                  <a:srgbClr val="000000"/>
                </a:solidFill>
                <a:latin typeface="Arial"/>
                <a:ea typeface="Arial"/>
                <a:cs typeface="Arial"/>
                <a:sym typeface="Arial"/>
              </a:endParaRPr>
            </a:p>
            <a:p>
              <a:pPr indent="0" lvl="0" marL="0" marR="0" rtl="0" algn="l">
                <a:lnSpc>
                  <a:spcPct val="107983"/>
                </a:lnSpc>
                <a:spcBef>
                  <a:spcPts val="0"/>
                </a:spcBef>
                <a:spcAft>
                  <a:spcPts val="0"/>
                </a:spcAft>
                <a:buClr>
                  <a:srgbClr val="000000"/>
                </a:buClr>
                <a:buSzPts val="2718"/>
                <a:buFont typeface="Arial"/>
                <a:buNone/>
              </a:pPr>
              <a:r>
                <a:rPr b="0" i="0" lang="et-EE" sz="2718" u="none" cap="none" strike="noStrike">
                  <a:solidFill>
                    <a:srgbClr val="3F3F3F"/>
                  </a:solidFill>
                  <a:latin typeface="Poppins Medium"/>
                  <a:ea typeface="Poppins Medium"/>
                  <a:cs typeface="Poppins Medium"/>
                  <a:sym typeface="Poppins Medium"/>
                </a:rPr>
                <a:t>tüdrukud</a:t>
              </a:r>
              <a:endParaRPr b="0" i="0" sz="1400" u="none" cap="none" strike="noStrike">
                <a:solidFill>
                  <a:srgbClr val="000000"/>
                </a:solidFill>
                <a:latin typeface="Arial"/>
                <a:ea typeface="Arial"/>
                <a:cs typeface="Arial"/>
                <a:sym typeface="Arial"/>
              </a:endParaRPr>
            </a:p>
          </p:txBody>
        </p:sp>
        <p:sp>
          <p:nvSpPr>
            <p:cNvPr id="314" name="Google Shape;314;p24"/>
            <p:cNvSpPr txBox="1"/>
            <p:nvPr/>
          </p:nvSpPr>
          <p:spPr>
            <a:xfrm>
              <a:off x="11936314" y="218814"/>
              <a:ext cx="4569600" cy="2643900"/>
            </a:xfrm>
            <a:prstGeom prst="rect">
              <a:avLst/>
            </a:prstGeom>
            <a:noFill/>
            <a:ln>
              <a:noFill/>
            </a:ln>
          </p:spPr>
          <p:txBody>
            <a:bodyPr anchorCtr="0" anchor="t" bIns="0" lIns="0" spcFirstLastPara="1" rIns="0" wrap="square" tIns="0">
              <a:spAutoFit/>
            </a:bodyPr>
            <a:lstStyle/>
            <a:p>
              <a:pPr indent="0" lvl="0" marL="0" marR="0" rtl="0" algn="l">
                <a:lnSpc>
                  <a:spcPct val="107983"/>
                </a:lnSpc>
                <a:spcBef>
                  <a:spcPts val="0"/>
                </a:spcBef>
                <a:spcAft>
                  <a:spcPts val="0"/>
                </a:spcAft>
                <a:buClr>
                  <a:srgbClr val="000000"/>
                </a:buClr>
                <a:buSzPts val="2718"/>
                <a:buFont typeface="Arial"/>
                <a:buNone/>
              </a:pPr>
              <a:r>
                <a:rPr b="0" i="0" lang="et-EE" sz="2718" u="none" cap="none" strike="noStrike">
                  <a:solidFill>
                    <a:srgbClr val="EF7B19"/>
                  </a:solidFill>
                  <a:latin typeface="Poppins Medium"/>
                  <a:ea typeface="Poppins Medium"/>
                  <a:cs typeface="Poppins Medium"/>
                  <a:sym typeface="Poppins Medium"/>
                </a:rPr>
                <a:t>2%</a:t>
              </a:r>
              <a:endParaRPr b="0" i="0" sz="1400" u="none" cap="none" strike="noStrike">
                <a:solidFill>
                  <a:srgbClr val="000000"/>
                </a:solidFill>
                <a:latin typeface="Arial"/>
                <a:ea typeface="Arial"/>
                <a:cs typeface="Arial"/>
                <a:sym typeface="Arial"/>
              </a:endParaRPr>
            </a:p>
            <a:p>
              <a:pPr indent="0" lvl="0" marL="0" marR="0" rtl="0" algn="l">
                <a:lnSpc>
                  <a:spcPct val="107983"/>
                </a:lnSpc>
                <a:spcBef>
                  <a:spcPts val="0"/>
                </a:spcBef>
                <a:spcAft>
                  <a:spcPts val="0"/>
                </a:spcAft>
                <a:buClr>
                  <a:srgbClr val="000000"/>
                </a:buClr>
                <a:buSzPts val="2718"/>
                <a:buFont typeface="Arial"/>
                <a:buNone/>
              </a:pPr>
              <a:r>
                <a:rPr b="0" i="0" lang="et-EE" sz="2718" u="none" cap="none" strike="noStrike">
                  <a:solidFill>
                    <a:srgbClr val="3F3F3F"/>
                  </a:solidFill>
                  <a:latin typeface="Poppins Medium"/>
                  <a:ea typeface="Poppins Medium"/>
                  <a:cs typeface="Poppins Medium"/>
                  <a:sym typeface="Poppins Medium"/>
                </a:rPr>
                <a:t>mitte-</a:t>
              </a:r>
              <a:br>
                <a:rPr b="0" i="0" lang="et-EE" sz="2718" u="none" cap="none" strike="noStrike">
                  <a:solidFill>
                    <a:srgbClr val="3F3F3F"/>
                  </a:solidFill>
                  <a:latin typeface="Poppins Medium"/>
                  <a:ea typeface="Poppins Medium"/>
                  <a:cs typeface="Poppins Medium"/>
                  <a:sym typeface="Poppins Medium"/>
                </a:rPr>
              </a:br>
              <a:r>
                <a:rPr b="0" i="0" lang="et-EE" sz="2718" u="none" cap="none" strike="noStrike">
                  <a:solidFill>
                    <a:srgbClr val="3F3F3F"/>
                  </a:solidFill>
                  <a:latin typeface="Poppins Medium"/>
                  <a:ea typeface="Poppins Medium"/>
                  <a:cs typeface="Poppins Medium"/>
                  <a:sym typeface="Poppins Medium"/>
                </a:rPr>
                <a:t>binaarsed</a:t>
              </a:r>
              <a:endParaRPr b="0" i="0" sz="1400" u="none" cap="none" strike="noStrike">
                <a:solidFill>
                  <a:srgbClr val="000000"/>
                </a:solidFill>
                <a:latin typeface="Arial"/>
                <a:ea typeface="Arial"/>
                <a:cs typeface="Arial"/>
                <a:sym typeface="Arial"/>
              </a:endParaRPr>
            </a:p>
          </p:txBody>
        </p:sp>
      </p:grpSp>
      <p:sp>
        <p:nvSpPr>
          <p:cNvPr id="315" name="Google Shape;315;p24"/>
          <p:cNvSpPr txBox="1"/>
          <p:nvPr/>
        </p:nvSpPr>
        <p:spPr>
          <a:xfrm>
            <a:off x="506668" y="508646"/>
            <a:ext cx="8535733" cy="615553"/>
          </a:xfrm>
          <a:prstGeom prst="rect">
            <a:avLst/>
          </a:prstGeom>
          <a:solidFill>
            <a:srgbClr val="1700FF"/>
          </a:solid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Clr>
                <a:srgbClr val="000000"/>
              </a:buClr>
              <a:buSzPts val="4400"/>
              <a:buFont typeface="Arial"/>
              <a:buNone/>
            </a:pPr>
            <a:r>
              <a:rPr b="0" i="0" lang="et-EE" sz="4400" u="none" cap="none" strike="noStrike">
                <a:solidFill>
                  <a:srgbClr val="FFFFFF"/>
                </a:solidFill>
                <a:latin typeface="Poppins Medium"/>
                <a:ea typeface="Poppins Medium"/>
                <a:cs typeface="Poppins Medium"/>
                <a:sym typeface="Poppins Medium"/>
              </a:rPr>
              <a:t>Kes küsitluses osalesid?</a:t>
            </a:r>
            <a:endParaRPr b="0" i="0" sz="1400" u="none" cap="none" strike="noStrike">
              <a:solidFill>
                <a:srgbClr val="000000"/>
              </a:solidFill>
              <a:latin typeface="Arial"/>
              <a:ea typeface="Arial"/>
              <a:cs typeface="Arial"/>
              <a:sym typeface="Arial"/>
            </a:endParaRPr>
          </a:p>
        </p:txBody>
      </p:sp>
      <p:pic>
        <p:nvPicPr>
          <p:cNvPr descr="Europa com preenchimento sólido" id="316" name="Google Shape;316;p24"/>
          <p:cNvPicPr preferRelativeResize="0"/>
          <p:nvPr/>
        </p:nvPicPr>
        <p:blipFill rotWithShape="1">
          <a:blip r:embed="rId6">
            <a:alphaModFix/>
          </a:blip>
          <a:srcRect b="0" l="0" r="0" t="0"/>
          <a:stretch/>
        </p:blipFill>
        <p:spPr>
          <a:xfrm>
            <a:off x="9630323" y="149924"/>
            <a:ext cx="2015287" cy="2015287"/>
          </a:xfrm>
          <a:prstGeom prst="rect">
            <a:avLst/>
          </a:prstGeom>
          <a:noFill/>
          <a:ln>
            <a:noFill/>
          </a:ln>
        </p:spPr>
      </p:pic>
      <p:sp>
        <p:nvSpPr>
          <p:cNvPr id="317" name="Google Shape;317;p24"/>
          <p:cNvSpPr txBox="1"/>
          <p:nvPr/>
        </p:nvSpPr>
        <p:spPr>
          <a:xfrm>
            <a:off x="9245600" y="1993863"/>
            <a:ext cx="2898423" cy="107702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133"/>
              <a:buFont typeface="Arial"/>
              <a:buNone/>
            </a:pPr>
            <a:r>
              <a:rPr b="0" i="0" lang="et-EE" sz="2133" u="none" cap="none" strike="noStrike">
                <a:solidFill>
                  <a:srgbClr val="1700FF"/>
                </a:solidFill>
                <a:latin typeface="Poppins Medium"/>
                <a:ea typeface="Poppins Medium"/>
                <a:cs typeface="Poppins Medium"/>
                <a:sym typeface="Poppins Medium"/>
              </a:rPr>
              <a:t>Eesti, Soome,</a:t>
            </a:r>
            <a:br>
              <a:rPr b="0" i="0" lang="et-EE" sz="2133" u="none" cap="none" strike="noStrike">
                <a:solidFill>
                  <a:srgbClr val="1700FF"/>
                </a:solidFill>
                <a:latin typeface="Poppins Medium"/>
                <a:ea typeface="Poppins Medium"/>
                <a:cs typeface="Poppins Medium"/>
                <a:sym typeface="Poppins Medium"/>
              </a:rPr>
            </a:br>
            <a:r>
              <a:rPr b="0" i="0" lang="et-EE" sz="2133" u="none" cap="none" strike="noStrike">
                <a:solidFill>
                  <a:srgbClr val="1700FF"/>
                </a:solidFill>
                <a:latin typeface="Poppins Medium"/>
                <a:ea typeface="Poppins Medium"/>
                <a:cs typeface="Poppins Medium"/>
                <a:sym typeface="Poppins Medium"/>
              </a:rPr>
              <a:t>Saksamaa, Itaalia,</a:t>
            </a:r>
            <a:br>
              <a:rPr b="0" i="0" lang="et-EE" sz="2133" u="none" cap="none" strike="noStrike">
                <a:solidFill>
                  <a:srgbClr val="1700FF"/>
                </a:solidFill>
                <a:latin typeface="Poppins Medium"/>
                <a:ea typeface="Poppins Medium"/>
                <a:cs typeface="Poppins Medium"/>
                <a:sym typeface="Poppins Medium"/>
              </a:rPr>
            </a:br>
            <a:r>
              <a:rPr b="0" i="0" lang="et-EE" sz="2133" u="none" cap="none" strike="noStrike">
                <a:solidFill>
                  <a:srgbClr val="1700FF"/>
                </a:solidFill>
                <a:latin typeface="Poppins Medium"/>
                <a:ea typeface="Poppins Medium"/>
                <a:cs typeface="Poppins Medium"/>
                <a:sym typeface="Poppins Medium"/>
              </a:rPr>
              <a:t>Poola ja Portugal</a:t>
            </a:r>
            <a:endParaRPr b="0" i="0" sz="1400" u="none" cap="none" strike="noStrike">
              <a:solidFill>
                <a:srgbClr val="000000"/>
              </a:solidFill>
              <a:latin typeface="Arial"/>
              <a:ea typeface="Arial"/>
              <a:cs typeface="Arial"/>
              <a:sym typeface="Arial"/>
            </a:endParaRPr>
          </a:p>
        </p:txBody>
      </p:sp>
      <p:graphicFrame>
        <p:nvGraphicFramePr>
          <p:cNvPr id="318" name="Google Shape;318;p24"/>
          <p:cNvGraphicFramePr/>
          <p:nvPr/>
        </p:nvGraphicFramePr>
        <p:xfrm>
          <a:off x="2069321" y="4341433"/>
          <a:ext cx="8794536" cy="2196657"/>
        </p:xfrm>
        <a:graphic>
          <a:graphicData uri="http://schemas.openxmlformats.org/drawingml/2006/chart">
            <c:chart r:id="rId7"/>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AECD8"/>
        </a:solidFill>
      </p:bgPr>
    </p:bg>
    <p:spTree>
      <p:nvGrpSpPr>
        <p:cNvPr id="323" name="Shape 323"/>
        <p:cNvGrpSpPr/>
        <p:nvPr/>
      </p:nvGrpSpPr>
      <p:grpSpPr>
        <a:xfrm>
          <a:off x="0" y="0"/>
          <a:ext cx="0" cy="0"/>
          <a:chOff x="0" y="0"/>
          <a:chExt cx="0" cy="0"/>
        </a:xfrm>
      </p:grpSpPr>
      <p:pic>
        <p:nvPicPr>
          <p:cNvPr id="324" name="Google Shape;324;p25"/>
          <p:cNvPicPr preferRelativeResize="0"/>
          <p:nvPr/>
        </p:nvPicPr>
        <p:blipFill rotWithShape="1">
          <a:blip r:embed="rId3">
            <a:alphaModFix/>
          </a:blip>
          <a:srcRect b="0" l="0" r="0" t="0"/>
          <a:stretch/>
        </p:blipFill>
        <p:spPr>
          <a:xfrm>
            <a:off x="382378" y="5555843"/>
            <a:ext cx="604085" cy="725668"/>
          </a:xfrm>
          <a:prstGeom prst="rect">
            <a:avLst/>
          </a:prstGeom>
          <a:noFill/>
          <a:ln>
            <a:noFill/>
          </a:ln>
        </p:spPr>
      </p:pic>
      <p:pic>
        <p:nvPicPr>
          <p:cNvPr id="325" name="Google Shape;325;p25"/>
          <p:cNvPicPr preferRelativeResize="0"/>
          <p:nvPr/>
        </p:nvPicPr>
        <p:blipFill rotWithShape="1">
          <a:blip r:embed="rId3">
            <a:alphaModFix/>
          </a:blip>
          <a:srcRect b="0" l="0" r="0" t="0"/>
          <a:stretch/>
        </p:blipFill>
        <p:spPr>
          <a:xfrm>
            <a:off x="365125" y="3851867"/>
            <a:ext cx="604085" cy="725668"/>
          </a:xfrm>
          <a:prstGeom prst="rect">
            <a:avLst/>
          </a:prstGeom>
          <a:noFill/>
          <a:ln>
            <a:noFill/>
          </a:ln>
        </p:spPr>
      </p:pic>
      <p:pic>
        <p:nvPicPr>
          <p:cNvPr id="326" name="Google Shape;326;p25"/>
          <p:cNvPicPr preferRelativeResize="0"/>
          <p:nvPr/>
        </p:nvPicPr>
        <p:blipFill rotWithShape="1">
          <a:blip r:embed="rId4">
            <a:alphaModFix/>
          </a:blip>
          <a:srcRect b="0" l="0" r="0" t="0"/>
          <a:stretch/>
        </p:blipFill>
        <p:spPr>
          <a:xfrm>
            <a:off x="433223" y="2211645"/>
            <a:ext cx="808981" cy="725668"/>
          </a:xfrm>
          <a:prstGeom prst="rect">
            <a:avLst/>
          </a:prstGeom>
          <a:noFill/>
          <a:ln>
            <a:noFill/>
          </a:ln>
        </p:spPr>
      </p:pic>
      <p:grpSp>
        <p:nvGrpSpPr>
          <p:cNvPr id="327" name="Google Shape;327;p25"/>
          <p:cNvGrpSpPr/>
          <p:nvPr/>
        </p:nvGrpSpPr>
        <p:grpSpPr>
          <a:xfrm>
            <a:off x="433229" y="581593"/>
            <a:ext cx="11385557" cy="5694817"/>
            <a:chOff x="647185" y="-2049689"/>
            <a:chExt cx="17078336" cy="8542225"/>
          </a:xfrm>
        </p:grpSpPr>
        <p:grpSp>
          <p:nvGrpSpPr>
            <p:cNvPr id="328" name="Google Shape;328;p25"/>
            <p:cNvGrpSpPr/>
            <p:nvPr/>
          </p:nvGrpSpPr>
          <p:grpSpPr>
            <a:xfrm>
              <a:off x="861039" y="2563844"/>
              <a:ext cx="1885370" cy="3928692"/>
              <a:chOff x="861039" y="2563844"/>
              <a:chExt cx="1885370" cy="3928692"/>
            </a:xfrm>
          </p:grpSpPr>
          <p:sp>
            <p:nvSpPr>
              <p:cNvPr id="329" name="Google Shape;329;p25"/>
              <p:cNvSpPr txBox="1"/>
              <p:nvPr/>
            </p:nvSpPr>
            <p:spPr>
              <a:xfrm>
                <a:off x="861039" y="4585073"/>
                <a:ext cx="1885370" cy="1907463"/>
              </a:xfrm>
              <a:prstGeom prst="rect">
                <a:avLst/>
              </a:prstGeom>
              <a:noFill/>
              <a:ln>
                <a:noFill/>
              </a:ln>
            </p:spPr>
            <p:txBody>
              <a:bodyPr anchorCtr="0" anchor="ctr" bIns="20675" lIns="20675" spcFirstLastPara="1" rIns="20675" wrap="square" tIns="20675">
                <a:noAutofit/>
              </a:bodyPr>
              <a:lstStyle/>
              <a:p>
                <a:pPr indent="0" lvl="0" marL="0" marR="0" rtl="0" algn="ctr">
                  <a:lnSpc>
                    <a:spcPct val="140000"/>
                  </a:lnSpc>
                  <a:spcBef>
                    <a:spcPts val="0"/>
                  </a:spcBef>
                  <a:spcAft>
                    <a:spcPts val="0"/>
                  </a:spcAft>
                  <a:buClr>
                    <a:srgbClr val="000000"/>
                  </a:buClr>
                  <a:buSzPts val="1200"/>
                  <a:buFont typeface="Arial"/>
                  <a:buNone/>
                </a:pPr>
                <a:r>
                  <a:t/>
                </a:r>
                <a:endParaRPr b="0" i="0" sz="1200" u="none" cap="none" strike="noStrike">
                  <a:solidFill>
                    <a:schemeClr val="dk1"/>
                  </a:solidFill>
                  <a:latin typeface="Poppins Medium"/>
                  <a:ea typeface="Poppins Medium"/>
                  <a:cs typeface="Poppins Medium"/>
                  <a:sym typeface="Poppins Medium"/>
                </a:endParaRPr>
              </a:p>
            </p:txBody>
          </p:sp>
          <p:sp>
            <p:nvSpPr>
              <p:cNvPr id="330" name="Google Shape;330;p25"/>
              <p:cNvSpPr txBox="1"/>
              <p:nvPr/>
            </p:nvSpPr>
            <p:spPr>
              <a:xfrm>
                <a:off x="861039" y="2563844"/>
                <a:ext cx="1885370" cy="1907463"/>
              </a:xfrm>
              <a:prstGeom prst="rect">
                <a:avLst/>
              </a:prstGeom>
              <a:noFill/>
              <a:ln>
                <a:noFill/>
              </a:ln>
            </p:spPr>
            <p:txBody>
              <a:bodyPr anchorCtr="0" anchor="ctr" bIns="20675" lIns="20675" spcFirstLastPara="1" rIns="20675" wrap="square" tIns="20675">
                <a:noAutofit/>
              </a:bodyPr>
              <a:lstStyle/>
              <a:p>
                <a:pPr indent="0" lvl="0" marL="0" marR="0" rtl="0" algn="ctr">
                  <a:lnSpc>
                    <a:spcPct val="140000"/>
                  </a:lnSpc>
                  <a:spcBef>
                    <a:spcPts val="0"/>
                  </a:spcBef>
                  <a:spcAft>
                    <a:spcPts val="0"/>
                  </a:spcAft>
                  <a:buClr>
                    <a:srgbClr val="000000"/>
                  </a:buClr>
                  <a:buSzPts val="1200"/>
                  <a:buFont typeface="Arial"/>
                  <a:buNone/>
                </a:pPr>
                <a:r>
                  <a:t/>
                </a:r>
                <a:endParaRPr b="0" i="0" sz="1200" u="none" cap="none" strike="noStrike">
                  <a:solidFill>
                    <a:schemeClr val="dk1"/>
                  </a:solidFill>
                  <a:latin typeface="Poppins Medium"/>
                  <a:ea typeface="Poppins Medium"/>
                  <a:cs typeface="Poppins Medium"/>
                  <a:sym typeface="Poppins Medium"/>
                </a:endParaRPr>
              </a:p>
            </p:txBody>
          </p:sp>
        </p:grpSp>
        <p:grpSp>
          <p:nvGrpSpPr>
            <p:cNvPr id="331" name="Google Shape;331;p25"/>
            <p:cNvGrpSpPr/>
            <p:nvPr/>
          </p:nvGrpSpPr>
          <p:grpSpPr>
            <a:xfrm>
              <a:off x="647185" y="-2049689"/>
              <a:ext cx="17078336" cy="1015800"/>
              <a:chOff x="647185" y="-2049689"/>
              <a:chExt cx="17078336" cy="1015800"/>
            </a:xfrm>
          </p:grpSpPr>
          <p:sp>
            <p:nvSpPr>
              <p:cNvPr id="332" name="Google Shape;332;p25"/>
              <p:cNvSpPr txBox="1"/>
              <p:nvPr/>
            </p:nvSpPr>
            <p:spPr>
              <a:xfrm>
                <a:off x="6384322" y="-1910121"/>
                <a:ext cx="11341200" cy="846300"/>
              </a:xfrm>
              <a:prstGeom prst="rect">
                <a:avLst/>
              </a:prstGeom>
              <a:noFill/>
              <a:ln>
                <a:noFill/>
              </a:ln>
            </p:spPr>
            <p:txBody>
              <a:bodyPr anchorCtr="0" anchor="t" bIns="0" lIns="0" spcFirstLastPara="1" rIns="0" wrap="square" tIns="0">
                <a:spAutoFit/>
              </a:bodyPr>
              <a:lstStyle/>
              <a:p>
                <a:pPr indent="0" lvl="0" marL="0" marR="0" rtl="0" algn="l">
                  <a:lnSpc>
                    <a:spcPct val="108019"/>
                  </a:lnSpc>
                  <a:spcBef>
                    <a:spcPts val="0"/>
                  </a:spcBef>
                  <a:spcAft>
                    <a:spcPts val="0"/>
                  </a:spcAft>
                  <a:buClr>
                    <a:srgbClr val="000000"/>
                  </a:buClr>
                  <a:buSzPts val="3666"/>
                  <a:buFont typeface="Arial"/>
                  <a:buNone/>
                </a:pPr>
                <a:r>
                  <a:rPr b="0" i="0" lang="et-EE" sz="3666" u="none" cap="none" strike="noStrike">
                    <a:solidFill>
                      <a:srgbClr val="1700FF"/>
                    </a:solidFill>
                    <a:latin typeface="Poppins Medium"/>
                    <a:ea typeface="Poppins Medium"/>
                    <a:cs typeface="Poppins Medium"/>
                    <a:sym typeface="Poppins Medium"/>
                  </a:rPr>
                  <a:t>Juurdepääs ja aeg</a:t>
                </a:r>
                <a:endParaRPr b="0" i="0" sz="1400" u="none" cap="none" strike="noStrike">
                  <a:solidFill>
                    <a:srgbClr val="000000"/>
                  </a:solidFill>
                  <a:latin typeface="Arial"/>
                  <a:ea typeface="Arial"/>
                  <a:cs typeface="Arial"/>
                  <a:sym typeface="Arial"/>
                </a:endParaRPr>
              </a:p>
            </p:txBody>
          </p:sp>
          <p:sp>
            <p:nvSpPr>
              <p:cNvPr id="333" name="Google Shape;333;p25"/>
              <p:cNvSpPr txBox="1"/>
              <p:nvPr/>
            </p:nvSpPr>
            <p:spPr>
              <a:xfrm>
                <a:off x="647185" y="-2049689"/>
                <a:ext cx="4904700" cy="1015800"/>
              </a:xfrm>
              <a:prstGeom prst="rect">
                <a:avLst/>
              </a:prstGeom>
              <a:solidFill>
                <a:srgbClr val="1700FF"/>
              </a:solid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Clr>
                    <a:srgbClr val="000000"/>
                  </a:buClr>
                  <a:buSzPts val="4400"/>
                  <a:buFont typeface="Arial"/>
                  <a:buNone/>
                </a:pPr>
                <a:r>
                  <a:rPr b="0" i="0" lang="et-EE" sz="4400" u="none" cap="none" strike="noStrike">
                    <a:solidFill>
                      <a:srgbClr val="FFFFFF"/>
                    </a:solidFill>
                    <a:latin typeface="Poppins Medium"/>
                    <a:ea typeface="Poppins Medium"/>
                    <a:cs typeface="Poppins Medium"/>
                    <a:sym typeface="Poppins Medium"/>
                  </a:rPr>
                  <a:t>Tulemused</a:t>
                </a:r>
                <a:endParaRPr b="0" i="0" sz="1400" u="none" cap="none" strike="noStrike">
                  <a:solidFill>
                    <a:srgbClr val="000000"/>
                  </a:solidFill>
                  <a:latin typeface="Arial"/>
                  <a:ea typeface="Arial"/>
                  <a:cs typeface="Arial"/>
                  <a:sym typeface="Arial"/>
                </a:endParaRPr>
              </a:p>
            </p:txBody>
          </p:sp>
        </p:grpSp>
      </p:grpSp>
      <p:sp>
        <p:nvSpPr>
          <p:cNvPr id="334" name="Google Shape;334;p25"/>
          <p:cNvSpPr txBox="1"/>
          <p:nvPr/>
        </p:nvSpPr>
        <p:spPr>
          <a:xfrm>
            <a:off x="-1354667" y="3081867"/>
            <a:ext cx="184731"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pic>
        <p:nvPicPr>
          <p:cNvPr id="335" name="Google Shape;335;p25"/>
          <p:cNvPicPr preferRelativeResize="0"/>
          <p:nvPr/>
        </p:nvPicPr>
        <p:blipFill rotWithShape="1">
          <a:blip r:embed="rId5">
            <a:alphaModFix/>
          </a:blip>
          <a:srcRect b="0" l="0" r="0" t="0"/>
          <a:stretch/>
        </p:blipFill>
        <p:spPr>
          <a:xfrm flipH="1">
            <a:off x="9061863" y="2992034"/>
            <a:ext cx="2990219" cy="2035446"/>
          </a:xfrm>
          <a:prstGeom prst="rect">
            <a:avLst/>
          </a:prstGeom>
          <a:noFill/>
          <a:ln>
            <a:noFill/>
          </a:ln>
        </p:spPr>
      </p:pic>
      <p:sp>
        <p:nvSpPr>
          <p:cNvPr id="336" name="Google Shape;336;p25"/>
          <p:cNvSpPr txBox="1"/>
          <p:nvPr/>
        </p:nvSpPr>
        <p:spPr>
          <a:xfrm>
            <a:off x="385100" y="1800675"/>
            <a:ext cx="11583300" cy="45567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2667"/>
              <a:buFont typeface="Arial"/>
              <a:buNone/>
            </a:pPr>
            <a:r>
              <a:rPr b="0" i="0" lang="et-EE" sz="2667" u="none" cap="none" strike="noStrike">
                <a:solidFill>
                  <a:srgbClr val="3F3F3F"/>
                </a:solidFill>
                <a:latin typeface="Poppins Medium"/>
                <a:ea typeface="Poppins Medium"/>
                <a:cs typeface="Poppins Medium"/>
                <a:sym typeface="Poppins Medium"/>
              </a:rPr>
              <a:t>Kodune internetiühendus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667"/>
              <a:buFont typeface="Arial"/>
              <a:buNone/>
            </a:pPr>
            <a:r>
              <a:t/>
            </a:r>
            <a:endParaRPr b="0" i="0" sz="2667" u="none" cap="none" strike="noStrike">
              <a:solidFill>
                <a:srgbClr val="3F3F3F"/>
              </a:solidFill>
              <a:latin typeface="Poppins Medium"/>
              <a:ea typeface="Poppins Medium"/>
              <a:cs typeface="Poppins Medium"/>
              <a:sym typeface="Poppins Medium"/>
            </a:endParaRPr>
          </a:p>
          <a:p>
            <a:pPr indent="0" lvl="0" marL="0" marR="0" rtl="0" algn="l">
              <a:lnSpc>
                <a:spcPct val="100000"/>
              </a:lnSpc>
              <a:spcBef>
                <a:spcPts val="0"/>
              </a:spcBef>
              <a:spcAft>
                <a:spcPts val="0"/>
              </a:spcAft>
              <a:buClr>
                <a:srgbClr val="000000"/>
              </a:buClr>
              <a:buSzPts val="2667"/>
              <a:buFont typeface="Arial"/>
              <a:buNone/>
            </a:pPr>
            <a:r>
              <a:t/>
            </a:r>
            <a:endParaRPr b="0" i="0" sz="2667" u="none" cap="none" strike="noStrike">
              <a:solidFill>
                <a:srgbClr val="3F3F3F"/>
              </a:solidFill>
              <a:latin typeface="Poppins Medium"/>
              <a:ea typeface="Poppins Medium"/>
              <a:cs typeface="Poppins Medium"/>
              <a:sym typeface="Poppins Medium"/>
            </a:endParaRPr>
          </a:p>
          <a:p>
            <a:pPr indent="0" lvl="0" marL="0" marR="0" rtl="0" algn="l">
              <a:lnSpc>
                <a:spcPct val="100000"/>
              </a:lnSpc>
              <a:spcBef>
                <a:spcPts val="0"/>
              </a:spcBef>
              <a:spcAft>
                <a:spcPts val="0"/>
              </a:spcAft>
              <a:buClr>
                <a:srgbClr val="000000"/>
              </a:buClr>
              <a:buSzPts val="2667"/>
              <a:buFont typeface="Arial"/>
              <a:buNone/>
            </a:pPr>
            <a:r>
              <a:t/>
            </a:r>
            <a:endParaRPr b="0" i="0" sz="2667" u="none" cap="none" strike="noStrike">
              <a:solidFill>
                <a:srgbClr val="3F3F3F"/>
              </a:solidFill>
              <a:latin typeface="Poppins Medium"/>
              <a:ea typeface="Poppins Medium"/>
              <a:cs typeface="Poppins Medium"/>
              <a:sym typeface="Poppins Medium"/>
            </a:endParaRPr>
          </a:p>
          <a:p>
            <a:pPr indent="0" lvl="0" marL="0" marR="0" rtl="0" algn="l">
              <a:lnSpc>
                <a:spcPct val="100000"/>
              </a:lnSpc>
              <a:spcBef>
                <a:spcPts val="0"/>
              </a:spcBef>
              <a:spcAft>
                <a:spcPts val="0"/>
              </a:spcAft>
              <a:buClr>
                <a:srgbClr val="000000"/>
              </a:buClr>
              <a:buSzPts val="2667"/>
              <a:buFont typeface="Arial"/>
              <a:buNone/>
            </a:pPr>
            <a:r>
              <a:rPr b="0" i="0" lang="et-EE" sz="2667" u="none" cap="none" strike="noStrike">
                <a:solidFill>
                  <a:srgbClr val="3F3F3F"/>
                </a:solidFill>
                <a:latin typeface="Poppins Medium"/>
                <a:ea typeface="Poppins Medium"/>
                <a:cs typeface="Poppins Medium"/>
                <a:sym typeface="Poppins Medium"/>
              </a:rPr>
              <a:t>Probleemid interneti juurdepääsuga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667"/>
              <a:buFont typeface="Arial"/>
              <a:buNone/>
            </a:pPr>
            <a:r>
              <a:t/>
            </a:r>
            <a:endParaRPr b="0" i="0" sz="2667" u="none" cap="none" strike="noStrike">
              <a:solidFill>
                <a:srgbClr val="3F3F3F"/>
              </a:solidFill>
              <a:latin typeface="Poppins Medium"/>
              <a:ea typeface="Poppins Medium"/>
              <a:cs typeface="Poppins Medium"/>
              <a:sym typeface="Poppins Medium"/>
            </a:endParaRPr>
          </a:p>
          <a:p>
            <a:pPr indent="0" lvl="0" marL="0" marR="0" rtl="0" algn="l">
              <a:lnSpc>
                <a:spcPct val="100000"/>
              </a:lnSpc>
              <a:spcBef>
                <a:spcPts val="0"/>
              </a:spcBef>
              <a:spcAft>
                <a:spcPts val="0"/>
              </a:spcAft>
              <a:buClr>
                <a:srgbClr val="000000"/>
              </a:buClr>
              <a:buSzPts val="2933"/>
              <a:buFont typeface="Arial"/>
              <a:buNone/>
            </a:pPr>
            <a:r>
              <a:t/>
            </a:r>
            <a:endParaRPr b="0" i="0" sz="2933" u="none" cap="none" strike="noStrike">
              <a:solidFill>
                <a:srgbClr val="3F3F3F"/>
              </a:solidFill>
              <a:latin typeface="Poppins Medium"/>
              <a:ea typeface="Poppins Medium"/>
              <a:cs typeface="Poppins Medium"/>
              <a:sym typeface="Poppins Medium"/>
            </a:endParaRPr>
          </a:p>
          <a:p>
            <a:pPr indent="0" lvl="0" marL="0" marR="0" rtl="0" algn="l">
              <a:lnSpc>
                <a:spcPct val="100000"/>
              </a:lnSpc>
              <a:spcBef>
                <a:spcPts val="0"/>
              </a:spcBef>
              <a:spcAft>
                <a:spcPts val="0"/>
              </a:spcAft>
              <a:buClr>
                <a:srgbClr val="000000"/>
              </a:buClr>
              <a:buSzPts val="2667"/>
              <a:buFont typeface="Arial"/>
              <a:buNone/>
            </a:pPr>
            <a:r>
              <a:t/>
            </a:r>
            <a:endParaRPr b="0" i="0" sz="2667" u="none" cap="none" strike="noStrike">
              <a:solidFill>
                <a:srgbClr val="3F3F3F"/>
              </a:solidFill>
              <a:latin typeface="Poppins Medium"/>
              <a:ea typeface="Poppins Medium"/>
              <a:cs typeface="Poppins Medium"/>
              <a:sym typeface="Poppins Medium"/>
            </a:endParaRPr>
          </a:p>
          <a:p>
            <a:pPr indent="0" lvl="0" marL="0" marR="0" rtl="0" algn="l">
              <a:lnSpc>
                <a:spcPct val="100000"/>
              </a:lnSpc>
              <a:spcBef>
                <a:spcPts val="0"/>
              </a:spcBef>
              <a:spcAft>
                <a:spcPts val="0"/>
              </a:spcAft>
              <a:buClr>
                <a:srgbClr val="000000"/>
              </a:buClr>
              <a:buSzPts val="2667"/>
              <a:buFont typeface="Arial"/>
              <a:buNone/>
            </a:pPr>
            <a:r>
              <a:rPr b="0" i="0" lang="et-EE" sz="2667" u="none" cap="none" strike="noStrike">
                <a:solidFill>
                  <a:srgbClr val="3F3F3F"/>
                </a:solidFill>
                <a:latin typeface="Poppins Medium"/>
                <a:ea typeface="Poppins Medium"/>
                <a:cs typeface="Poppins Medium"/>
                <a:sym typeface="Poppins Medium"/>
              </a:rPr>
              <a:t>Hinnanguline internetis veedetud aeg keskmisel koolipäeval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667"/>
              <a:buFont typeface="Arial"/>
              <a:buNone/>
            </a:pPr>
            <a:r>
              <a:t/>
            </a:r>
            <a:endParaRPr b="0" i="0" sz="2667" u="none" cap="none" strike="noStrike">
              <a:solidFill>
                <a:srgbClr val="3F3F3F"/>
              </a:solidFill>
              <a:latin typeface="Poppins Medium"/>
              <a:ea typeface="Poppins Medium"/>
              <a:cs typeface="Poppins Medium"/>
              <a:sym typeface="Poppins Medium"/>
            </a:endParaRPr>
          </a:p>
          <a:p>
            <a:pPr indent="0" lvl="0" marL="0" marR="0" rtl="0" algn="l">
              <a:lnSpc>
                <a:spcPct val="100000"/>
              </a:lnSpc>
              <a:spcBef>
                <a:spcPts val="0"/>
              </a:spcBef>
              <a:spcAft>
                <a:spcPts val="0"/>
              </a:spcAft>
              <a:buClr>
                <a:srgbClr val="000000"/>
              </a:buClr>
              <a:buSzPts val="2667"/>
              <a:buFont typeface="Arial"/>
              <a:buNone/>
            </a:pPr>
            <a:r>
              <a:t/>
            </a:r>
            <a:endParaRPr b="0" i="0" sz="2667" u="none" cap="none" strike="noStrike">
              <a:solidFill>
                <a:srgbClr val="3F3F3F"/>
              </a:solidFill>
              <a:latin typeface="Poppins Medium"/>
              <a:ea typeface="Poppins Medium"/>
              <a:cs typeface="Poppins Medium"/>
              <a:sym typeface="Poppins Medium"/>
            </a:endParaRPr>
          </a:p>
        </p:txBody>
      </p:sp>
      <p:sp>
        <p:nvSpPr>
          <p:cNvPr id="337" name="Google Shape;337;p25"/>
          <p:cNvSpPr txBox="1"/>
          <p:nvPr/>
        </p:nvSpPr>
        <p:spPr>
          <a:xfrm>
            <a:off x="127954" y="2438631"/>
            <a:ext cx="1256913" cy="411716"/>
          </a:xfrm>
          <a:prstGeom prst="rect">
            <a:avLst/>
          </a:prstGeom>
          <a:noFill/>
          <a:ln>
            <a:noFill/>
          </a:ln>
        </p:spPr>
        <p:txBody>
          <a:bodyPr anchorCtr="0" anchor="t" bIns="0" lIns="0" spcFirstLastPara="1" rIns="0" wrap="square" tIns="0">
            <a:spAutoFit/>
          </a:bodyPr>
          <a:lstStyle/>
          <a:p>
            <a:pPr indent="0" lvl="1" marL="302275" marR="0" rtl="0" algn="l">
              <a:lnSpc>
                <a:spcPct val="75600"/>
              </a:lnSpc>
              <a:spcBef>
                <a:spcPts val="0"/>
              </a:spcBef>
              <a:spcAft>
                <a:spcPts val="0"/>
              </a:spcAft>
              <a:buClr>
                <a:srgbClr val="000000"/>
              </a:buClr>
              <a:buSzPts val="4000"/>
              <a:buFont typeface="Arial"/>
              <a:buNone/>
            </a:pPr>
            <a:r>
              <a:rPr b="0" i="0" lang="et-EE" sz="4000" u="none" cap="none" strike="noStrike">
                <a:solidFill>
                  <a:srgbClr val="EF7A1A"/>
                </a:solidFill>
                <a:latin typeface="Poppins Medium"/>
                <a:ea typeface="Poppins Medium"/>
                <a:cs typeface="Poppins Medium"/>
                <a:sym typeface="Poppins Medium"/>
              </a:rPr>
              <a:t> </a:t>
            </a:r>
            <a:r>
              <a:rPr b="0" i="0" lang="et-EE" sz="4000" u="none" cap="none" strike="noStrike">
                <a:solidFill>
                  <a:srgbClr val="1700FF"/>
                </a:solidFill>
                <a:latin typeface="Poppins Medium"/>
                <a:ea typeface="Poppins Medium"/>
                <a:cs typeface="Poppins Medium"/>
                <a:sym typeface="Poppins Medium"/>
              </a:rPr>
              <a:t>99</a:t>
            </a:r>
            <a:endParaRPr b="0" i="0" sz="1400" u="none" cap="none" strike="noStrike">
              <a:solidFill>
                <a:srgbClr val="000000"/>
              </a:solidFill>
              <a:latin typeface="Arial"/>
              <a:ea typeface="Arial"/>
              <a:cs typeface="Arial"/>
              <a:sym typeface="Arial"/>
            </a:endParaRPr>
          </a:p>
        </p:txBody>
      </p:sp>
      <p:sp>
        <p:nvSpPr>
          <p:cNvPr id="338" name="Google Shape;338;p25"/>
          <p:cNvSpPr txBox="1"/>
          <p:nvPr/>
        </p:nvSpPr>
        <p:spPr>
          <a:xfrm>
            <a:off x="239803" y="4131313"/>
            <a:ext cx="3676589" cy="411716"/>
          </a:xfrm>
          <a:prstGeom prst="rect">
            <a:avLst/>
          </a:prstGeom>
          <a:noFill/>
          <a:ln>
            <a:noFill/>
          </a:ln>
        </p:spPr>
        <p:txBody>
          <a:bodyPr anchorCtr="0" anchor="t" bIns="0" lIns="0" spcFirstLastPara="1" rIns="0" wrap="square" tIns="0">
            <a:spAutoFit/>
          </a:bodyPr>
          <a:lstStyle/>
          <a:p>
            <a:pPr indent="0" lvl="1" marL="302275" marR="0" rtl="0" algn="l">
              <a:lnSpc>
                <a:spcPct val="75600"/>
              </a:lnSpc>
              <a:spcBef>
                <a:spcPts val="0"/>
              </a:spcBef>
              <a:spcAft>
                <a:spcPts val="0"/>
              </a:spcAft>
              <a:buClr>
                <a:srgbClr val="000000"/>
              </a:buClr>
              <a:buSzPts val="4000"/>
              <a:buFont typeface="Arial"/>
              <a:buNone/>
            </a:pPr>
            <a:r>
              <a:rPr b="0" i="0" lang="et-EE" sz="4000" u="none" cap="none" strike="noStrike">
                <a:solidFill>
                  <a:srgbClr val="1700FF"/>
                </a:solidFill>
                <a:latin typeface="Poppins Medium"/>
                <a:ea typeface="Poppins Medium"/>
                <a:cs typeface="Poppins Medium"/>
                <a:sym typeface="Poppins Medium"/>
              </a:rPr>
              <a:t>3</a:t>
            </a:r>
            <a:endParaRPr b="0" i="0" sz="1400" u="none" cap="none" strike="noStrike">
              <a:solidFill>
                <a:srgbClr val="000000"/>
              </a:solidFill>
              <a:latin typeface="Arial"/>
              <a:ea typeface="Arial"/>
              <a:cs typeface="Arial"/>
              <a:sym typeface="Arial"/>
            </a:endParaRPr>
          </a:p>
        </p:txBody>
      </p:sp>
      <p:sp>
        <p:nvSpPr>
          <p:cNvPr id="339" name="Google Shape;339;p25"/>
          <p:cNvSpPr txBox="1"/>
          <p:nvPr/>
        </p:nvSpPr>
        <p:spPr>
          <a:xfrm>
            <a:off x="239803" y="5813370"/>
            <a:ext cx="3676589" cy="411716"/>
          </a:xfrm>
          <a:prstGeom prst="rect">
            <a:avLst/>
          </a:prstGeom>
          <a:noFill/>
          <a:ln>
            <a:noFill/>
          </a:ln>
        </p:spPr>
        <p:txBody>
          <a:bodyPr anchorCtr="0" anchor="t" bIns="0" lIns="0" spcFirstLastPara="1" rIns="0" wrap="square" tIns="0">
            <a:spAutoFit/>
          </a:bodyPr>
          <a:lstStyle/>
          <a:p>
            <a:pPr indent="0" lvl="1" marL="302275" marR="0" rtl="0" algn="l">
              <a:lnSpc>
                <a:spcPct val="75600"/>
              </a:lnSpc>
              <a:spcBef>
                <a:spcPts val="0"/>
              </a:spcBef>
              <a:spcAft>
                <a:spcPts val="0"/>
              </a:spcAft>
              <a:buClr>
                <a:srgbClr val="000000"/>
              </a:buClr>
              <a:buSzPts val="4000"/>
              <a:buFont typeface="Arial"/>
              <a:buNone/>
            </a:pPr>
            <a:r>
              <a:rPr b="0" i="0" lang="et-EE" sz="4000" u="none" cap="none" strike="noStrike">
                <a:solidFill>
                  <a:srgbClr val="1700FF"/>
                </a:solidFill>
                <a:latin typeface="Poppins Medium"/>
                <a:ea typeface="Poppins Medium"/>
                <a:cs typeface="Poppins Medium"/>
                <a:sym typeface="Poppins Medium"/>
              </a:rPr>
              <a:t>4</a:t>
            </a:r>
            <a:endParaRPr b="0" i="0" sz="1400" u="none" cap="none" strike="noStrike">
              <a:solidFill>
                <a:srgbClr val="000000"/>
              </a:solidFill>
              <a:latin typeface="Arial"/>
              <a:ea typeface="Arial"/>
              <a:cs typeface="Arial"/>
              <a:sym typeface="Arial"/>
            </a:endParaRPr>
          </a:p>
        </p:txBody>
      </p:sp>
      <p:sp>
        <p:nvSpPr>
          <p:cNvPr id="340" name="Google Shape;340;p25"/>
          <p:cNvSpPr txBox="1"/>
          <p:nvPr/>
        </p:nvSpPr>
        <p:spPr>
          <a:xfrm>
            <a:off x="969210" y="2446604"/>
            <a:ext cx="1108887" cy="411716"/>
          </a:xfrm>
          <a:prstGeom prst="rect">
            <a:avLst/>
          </a:prstGeom>
          <a:noFill/>
          <a:ln>
            <a:noFill/>
          </a:ln>
        </p:spPr>
        <p:txBody>
          <a:bodyPr anchorCtr="0" anchor="t" bIns="0" lIns="0" spcFirstLastPara="1" rIns="0" wrap="square" tIns="0">
            <a:spAutoFit/>
          </a:bodyPr>
          <a:lstStyle/>
          <a:p>
            <a:pPr indent="0" lvl="1" marL="302275" marR="0" rtl="0" algn="l">
              <a:lnSpc>
                <a:spcPct val="75600"/>
              </a:lnSpc>
              <a:spcBef>
                <a:spcPts val="0"/>
              </a:spcBef>
              <a:spcAft>
                <a:spcPts val="0"/>
              </a:spcAft>
              <a:buClr>
                <a:srgbClr val="000000"/>
              </a:buClr>
              <a:buSzPts val="4000"/>
              <a:buFont typeface="Arial"/>
              <a:buNone/>
            </a:pPr>
            <a:r>
              <a:rPr b="0" i="0" lang="et-EE" sz="4000" u="none" cap="none" strike="noStrike">
                <a:solidFill>
                  <a:srgbClr val="1700FF"/>
                </a:solidFill>
                <a:latin typeface="Poppins Medium"/>
                <a:ea typeface="Poppins Medium"/>
                <a:cs typeface="Poppins Medium"/>
                <a:sym typeface="Poppins Medium"/>
              </a:rPr>
              <a:t>%</a:t>
            </a:r>
            <a:endParaRPr b="0" i="0" sz="1400" u="none" cap="none" strike="noStrike">
              <a:solidFill>
                <a:srgbClr val="000000"/>
              </a:solidFill>
              <a:latin typeface="Arial"/>
              <a:ea typeface="Arial"/>
              <a:cs typeface="Arial"/>
              <a:sym typeface="Arial"/>
            </a:endParaRPr>
          </a:p>
        </p:txBody>
      </p:sp>
      <p:sp>
        <p:nvSpPr>
          <p:cNvPr id="341" name="Google Shape;341;p25"/>
          <p:cNvSpPr txBox="1"/>
          <p:nvPr/>
        </p:nvSpPr>
        <p:spPr>
          <a:xfrm>
            <a:off x="689564" y="4093282"/>
            <a:ext cx="3676589" cy="411716"/>
          </a:xfrm>
          <a:prstGeom prst="rect">
            <a:avLst/>
          </a:prstGeom>
          <a:noFill/>
          <a:ln>
            <a:noFill/>
          </a:ln>
        </p:spPr>
        <p:txBody>
          <a:bodyPr anchorCtr="0" anchor="t" bIns="0" lIns="0" spcFirstLastPara="1" rIns="0" wrap="square" tIns="0">
            <a:spAutoFit/>
          </a:bodyPr>
          <a:lstStyle/>
          <a:p>
            <a:pPr indent="0" lvl="1" marL="302275" marR="0" rtl="0" algn="l">
              <a:lnSpc>
                <a:spcPct val="75600"/>
              </a:lnSpc>
              <a:spcBef>
                <a:spcPts val="0"/>
              </a:spcBef>
              <a:spcAft>
                <a:spcPts val="0"/>
              </a:spcAft>
              <a:buClr>
                <a:srgbClr val="000000"/>
              </a:buClr>
              <a:buSzPts val="4000"/>
              <a:buFont typeface="Arial"/>
              <a:buNone/>
            </a:pPr>
            <a:r>
              <a:rPr b="0" i="0" lang="et-EE" sz="4000" u="none" cap="none" strike="noStrike">
                <a:solidFill>
                  <a:srgbClr val="1700FF"/>
                </a:solidFill>
                <a:latin typeface="Poppins Medium"/>
                <a:ea typeface="Poppins Medium"/>
                <a:cs typeface="Poppins Medium"/>
                <a:sym typeface="Poppins Medium"/>
              </a:rPr>
              <a:t> 10-st</a:t>
            </a:r>
            <a:endParaRPr b="0" i="0" sz="1400" u="none" cap="none" strike="noStrike">
              <a:solidFill>
                <a:srgbClr val="000000"/>
              </a:solidFill>
              <a:latin typeface="Arial"/>
              <a:ea typeface="Arial"/>
              <a:cs typeface="Arial"/>
              <a:sym typeface="Arial"/>
            </a:endParaRPr>
          </a:p>
        </p:txBody>
      </p:sp>
      <p:sp>
        <p:nvSpPr>
          <p:cNvPr id="342" name="Google Shape;342;p25"/>
          <p:cNvSpPr txBox="1"/>
          <p:nvPr/>
        </p:nvSpPr>
        <p:spPr>
          <a:xfrm>
            <a:off x="756410" y="5775339"/>
            <a:ext cx="3676589" cy="411716"/>
          </a:xfrm>
          <a:prstGeom prst="rect">
            <a:avLst/>
          </a:prstGeom>
          <a:noFill/>
          <a:ln>
            <a:noFill/>
          </a:ln>
        </p:spPr>
        <p:txBody>
          <a:bodyPr anchorCtr="0" anchor="t" bIns="0" lIns="0" spcFirstLastPara="1" rIns="0" wrap="square" tIns="0">
            <a:spAutoFit/>
          </a:bodyPr>
          <a:lstStyle/>
          <a:p>
            <a:pPr indent="0" lvl="1" marL="302275" marR="0" rtl="0" algn="l">
              <a:lnSpc>
                <a:spcPct val="75600"/>
              </a:lnSpc>
              <a:spcBef>
                <a:spcPts val="0"/>
              </a:spcBef>
              <a:spcAft>
                <a:spcPts val="0"/>
              </a:spcAft>
              <a:buClr>
                <a:srgbClr val="000000"/>
              </a:buClr>
              <a:buSzPts val="4000"/>
              <a:buFont typeface="Arial"/>
              <a:buNone/>
            </a:pPr>
            <a:r>
              <a:rPr b="0" i="0" lang="et-EE" sz="4000" u="none" cap="none" strike="noStrike">
                <a:solidFill>
                  <a:srgbClr val="1700FF"/>
                </a:solidFill>
                <a:latin typeface="Poppins Medium"/>
                <a:ea typeface="Poppins Medium"/>
                <a:cs typeface="Poppins Medium"/>
                <a:sym typeface="Poppins Medium"/>
              </a:rPr>
              <a:t>tundi</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9">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AECD8"/>
        </a:solidFill>
      </p:bgPr>
    </p:bg>
    <p:spTree>
      <p:nvGrpSpPr>
        <p:cNvPr id="347" name="Shape 347"/>
        <p:cNvGrpSpPr/>
        <p:nvPr/>
      </p:nvGrpSpPr>
      <p:grpSpPr>
        <a:xfrm>
          <a:off x="0" y="0"/>
          <a:ext cx="0" cy="0"/>
          <a:chOff x="0" y="0"/>
          <a:chExt cx="0" cy="0"/>
        </a:xfrm>
      </p:grpSpPr>
      <p:sp>
        <p:nvSpPr>
          <p:cNvPr id="348" name="Google Shape;348;p26"/>
          <p:cNvSpPr/>
          <p:nvPr/>
        </p:nvSpPr>
        <p:spPr>
          <a:xfrm>
            <a:off x="-188014" y="4306930"/>
            <a:ext cx="5957011" cy="1974753"/>
          </a:xfrm>
          <a:prstGeom prst="cloud">
            <a:avLst/>
          </a:prstGeom>
          <a:solidFill>
            <a:schemeClr val="lt1">
              <a:alpha val="61568"/>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667"/>
              <a:buFont typeface="Arial"/>
              <a:buNone/>
            </a:pPr>
            <a:r>
              <a:t/>
            </a:r>
            <a:endParaRPr b="0" i="0" sz="2667" u="none" cap="none" strike="noStrike">
              <a:solidFill>
                <a:schemeClr val="dk1"/>
              </a:solidFill>
              <a:latin typeface="Poppins Medium"/>
              <a:ea typeface="Poppins Medium"/>
              <a:cs typeface="Poppins Medium"/>
              <a:sym typeface="Poppins Medium"/>
            </a:endParaRPr>
          </a:p>
        </p:txBody>
      </p:sp>
      <p:sp>
        <p:nvSpPr>
          <p:cNvPr id="349" name="Google Shape;349;p26"/>
          <p:cNvSpPr/>
          <p:nvPr/>
        </p:nvSpPr>
        <p:spPr>
          <a:xfrm>
            <a:off x="6394095" y="2280570"/>
            <a:ext cx="5797905" cy="1974753"/>
          </a:xfrm>
          <a:prstGeom prst="cloud">
            <a:avLst/>
          </a:prstGeom>
          <a:solidFill>
            <a:schemeClr val="lt1">
              <a:alpha val="61568"/>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Calibri"/>
              <a:ea typeface="Calibri"/>
              <a:cs typeface="Calibri"/>
              <a:sym typeface="Calibri"/>
            </a:endParaRPr>
          </a:p>
        </p:txBody>
      </p:sp>
      <p:sp>
        <p:nvSpPr>
          <p:cNvPr id="350" name="Google Shape;350;p26"/>
          <p:cNvSpPr/>
          <p:nvPr/>
        </p:nvSpPr>
        <p:spPr>
          <a:xfrm>
            <a:off x="827006" y="1563694"/>
            <a:ext cx="5957011" cy="1974753"/>
          </a:xfrm>
          <a:prstGeom prst="cloud">
            <a:avLst/>
          </a:prstGeom>
          <a:solidFill>
            <a:schemeClr val="lt1">
              <a:alpha val="61568"/>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Calibri"/>
              <a:ea typeface="Calibri"/>
              <a:cs typeface="Calibri"/>
              <a:sym typeface="Calibri"/>
            </a:endParaRPr>
          </a:p>
        </p:txBody>
      </p:sp>
      <p:sp>
        <p:nvSpPr>
          <p:cNvPr id="351" name="Google Shape;351;p26"/>
          <p:cNvSpPr/>
          <p:nvPr/>
        </p:nvSpPr>
        <p:spPr>
          <a:xfrm>
            <a:off x="5833566" y="4531266"/>
            <a:ext cx="5957011" cy="1974753"/>
          </a:xfrm>
          <a:prstGeom prst="cloud">
            <a:avLst/>
          </a:prstGeom>
          <a:solidFill>
            <a:schemeClr val="lt1">
              <a:alpha val="61568"/>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Calibri"/>
              <a:ea typeface="Calibri"/>
              <a:cs typeface="Calibri"/>
              <a:sym typeface="Calibri"/>
            </a:endParaRPr>
          </a:p>
        </p:txBody>
      </p:sp>
      <p:sp>
        <p:nvSpPr>
          <p:cNvPr id="352" name="Google Shape;352;p26"/>
          <p:cNvSpPr txBox="1"/>
          <p:nvPr/>
        </p:nvSpPr>
        <p:spPr>
          <a:xfrm>
            <a:off x="4119450" y="503900"/>
            <a:ext cx="7612500" cy="564300"/>
          </a:xfrm>
          <a:prstGeom prst="rect">
            <a:avLst/>
          </a:prstGeom>
          <a:noFill/>
          <a:ln>
            <a:noFill/>
          </a:ln>
        </p:spPr>
        <p:txBody>
          <a:bodyPr anchorCtr="0" anchor="t" bIns="0" lIns="0" spcFirstLastPara="1" rIns="0" wrap="square" tIns="0">
            <a:spAutoFit/>
          </a:bodyPr>
          <a:lstStyle/>
          <a:p>
            <a:pPr indent="0" lvl="0" marL="0" marR="0" rtl="0" algn="l">
              <a:lnSpc>
                <a:spcPct val="108019"/>
              </a:lnSpc>
              <a:spcBef>
                <a:spcPts val="0"/>
              </a:spcBef>
              <a:spcAft>
                <a:spcPts val="0"/>
              </a:spcAft>
              <a:buClr>
                <a:srgbClr val="000000"/>
              </a:buClr>
              <a:buSzPts val="3666"/>
              <a:buFont typeface="Arial"/>
              <a:buNone/>
            </a:pPr>
            <a:r>
              <a:rPr b="0" i="0" lang="et-EE" sz="3666" u="none" cap="none" strike="noStrike">
                <a:solidFill>
                  <a:srgbClr val="1700FF"/>
                </a:solidFill>
                <a:latin typeface="Poppins Medium"/>
                <a:ea typeface="Poppins Medium"/>
                <a:cs typeface="Poppins Medium"/>
                <a:sym typeface="Poppins Medium"/>
              </a:rPr>
              <a:t>Levinumad internetitegevused</a:t>
            </a:r>
            <a:endParaRPr b="0" i="0" sz="1400" u="none" cap="none" strike="noStrike">
              <a:solidFill>
                <a:srgbClr val="000000"/>
              </a:solidFill>
              <a:latin typeface="Arial"/>
              <a:ea typeface="Arial"/>
              <a:cs typeface="Arial"/>
              <a:sym typeface="Arial"/>
            </a:endParaRPr>
          </a:p>
        </p:txBody>
      </p:sp>
      <p:pic>
        <p:nvPicPr>
          <p:cNvPr descr="Badge: 1 met effen opvulling" id="353" name="Google Shape;353;p26"/>
          <p:cNvPicPr preferRelativeResize="0"/>
          <p:nvPr/>
        </p:nvPicPr>
        <p:blipFill rotWithShape="1">
          <a:blip r:embed="rId3">
            <a:alphaModFix/>
          </a:blip>
          <a:srcRect b="0" l="0" r="0" t="0"/>
          <a:stretch/>
        </p:blipFill>
        <p:spPr>
          <a:xfrm>
            <a:off x="10662306" y="4271957"/>
            <a:ext cx="987589" cy="987589"/>
          </a:xfrm>
          <a:prstGeom prst="rect">
            <a:avLst/>
          </a:prstGeom>
          <a:noFill/>
          <a:ln>
            <a:noFill/>
          </a:ln>
        </p:spPr>
      </p:pic>
      <p:pic>
        <p:nvPicPr>
          <p:cNvPr descr="Badge met effen opvulling" id="354" name="Google Shape;354;p26"/>
          <p:cNvPicPr preferRelativeResize="0"/>
          <p:nvPr/>
        </p:nvPicPr>
        <p:blipFill rotWithShape="1">
          <a:blip r:embed="rId4">
            <a:alphaModFix/>
          </a:blip>
          <a:srcRect b="0" l="0" r="0" t="0"/>
          <a:stretch/>
        </p:blipFill>
        <p:spPr>
          <a:xfrm>
            <a:off x="1080697" y="1261382"/>
            <a:ext cx="987589" cy="987589"/>
          </a:xfrm>
          <a:prstGeom prst="rect">
            <a:avLst/>
          </a:prstGeom>
          <a:noFill/>
          <a:ln>
            <a:noFill/>
          </a:ln>
        </p:spPr>
      </p:pic>
      <p:pic>
        <p:nvPicPr>
          <p:cNvPr descr="Badge 3 met effen opvulling" id="355" name="Google Shape;355;p26"/>
          <p:cNvPicPr preferRelativeResize="0"/>
          <p:nvPr/>
        </p:nvPicPr>
        <p:blipFill rotWithShape="1">
          <a:blip r:embed="rId5">
            <a:alphaModFix/>
          </a:blip>
          <a:srcRect b="0" l="0" r="0" t="0"/>
          <a:stretch/>
        </p:blipFill>
        <p:spPr>
          <a:xfrm>
            <a:off x="11083992" y="1923350"/>
            <a:ext cx="987589" cy="987589"/>
          </a:xfrm>
          <a:prstGeom prst="rect">
            <a:avLst/>
          </a:prstGeom>
          <a:noFill/>
          <a:ln>
            <a:noFill/>
          </a:ln>
        </p:spPr>
      </p:pic>
      <p:pic>
        <p:nvPicPr>
          <p:cNvPr descr="Badge 4 met effen opvulling" id="356" name="Google Shape;356;p26"/>
          <p:cNvPicPr preferRelativeResize="0"/>
          <p:nvPr/>
        </p:nvPicPr>
        <p:blipFill rotWithShape="1">
          <a:blip r:embed="rId6">
            <a:alphaModFix/>
          </a:blip>
          <a:srcRect b="0" l="0" r="0" t="0"/>
          <a:stretch/>
        </p:blipFill>
        <p:spPr>
          <a:xfrm>
            <a:off x="550616" y="3724273"/>
            <a:ext cx="987589" cy="987589"/>
          </a:xfrm>
          <a:prstGeom prst="rect">
            <a:avLst/>
          </a:prstGeom>
          <a:noFill/>
          <a:ln>
            <a:noFill/>
          </a:ln>
        </p:spPr>
      </p:pic>
      <p:pic>
        <p:nvPicPr>
          <p:cNvPr id="357" name="Google Shape;357;p26"/>
          <p:cNvPicPr preferRelativeResize="0"/>
          <p:nvPr/>
        </p:nvPicPr>
        <p:blipFill rotWithShape="1">
          <a:blip r:embed="rId7">
            <a:alphaModFix/>
          </a:blip>
          <a:srcRect b="0" l="0" r="0" t="0"/>
          <a:stretch/>
        </p:blipFill>
        <p:spPr>
          <a:xfrm>
            <a:off x="9807419" y="915799"/>
            <a:ext cx="1276592" cy="1859266"/>
          </a:xfrm>
          <a:prstGeom prst="rect">
            <a:avLst/>
          </a:prstGeom>
          <a:noFill/>
          <a:ln>
            <a:noFill/>
          </a:ln>
        </p:spPr>
      </p:pic>
      <p:sp>
        <p:nvSpPr>
          <p:cNvPr id="358" name="Google Shape;358;p26"/>
          <p:cNvSpPr txBox="1"/>
          <p:nvPr/>
        </p:nvSpPr>
        <p:spPr>
          <a:xfrm>
            <a:off x="6400800" y="5262161"/>
            <a:ext cx="6096000" cy="50276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667"/>
              <a:buFont typeface="Arial"/>
              <a:buNone/>
            </a:pPr>
            <a:r>
              <a:rPr b="0" i="0" lang="et-EE" sz="2667" u="none" cap="none" strike="noStrike">
                <a:solidFill>
                  <a:srgbClr val="262626"/>
                </a:solidFill>
                <a:latin typeface="Poppins Medium"/>
                <a:ea typeface="Poppins Medium"/>
                <a:cs typeface="Poppins Medium"/>
                <a:sym typeface="Poppins Medium"/>
              </a:rPr>
              <a:t>Sõpradega suhtlemine</a:t>
            </a:r>
            <a:endParaRPr b="0" i="0" sz="1400" u="none" cap="none" strike="noStrike">
              <a:solidFill>
                <a:srgbClr val="000000"/>
              </a:solidFill>
              <a:latin typeface="Arial"/>
              <a:ea typeface="Arial"/>
              <a:cs typeface="Arial"/>
              <a:sym typeface="Arial"/>
            </a:endParaRPr>
          </a:p>
        </p:txBody>
      </p:sp>
      <p:sp>
        <p:nvSpPr>
          <p:cNvPr id="359" name="Google Shape;359;p26"/>
          <p:cNvSpPr txBox="1"/>
          <p:nvPr/>
        </p:nvSpPr>
        <p:spPr>
          <a:xfrm>
            <a:off x="1614405" y="1999550"/>
            <a:ext cx="4439400" cy="1323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667"/>
              <a:buFont typeface="Arial"/>
              <a:buNone/>
            </a:pPr>
            <a:r>
              <a:rPr b="0" i="0" lang="et-EE" sz="2667" u="none" cap="none" strike="noStrike">
                <a:solidFill>
                  <a:srgbClr val="262626"/>
                </a:solidFill>
                <a:latin typeface="Poppins Medium"/>
                <a:ea typeface="Poppins Medium"/>
                <a:cs typeface="Poppins Medium"/>
                <a:sym typeface="Poppins Medium"/>
              </a:rPr>
              <a:t>Muusika kuulamine või</a:t>
            </a:r>
            <a:br>
              <a:rPr b="0" i="0" lang="et-EE" sz="2667" u="none" cap="none" strike="noStrike">
                <a:solidFill>
                  <a:srgbClr val="262626"/>
                </a:solidFill>
                <a:latin typeface="Poppins Medium"/>
                <a:ea typeface="Poppins Medium"/>
                <a:cs typeface="Poppins Medium"/>
                <a:sym typeface="Poppins Medium"/>
              </a:rPr>
            </a:br>
            <a:r>
              <a:rPr b="0" i="0" lang="et-EE" sz="2667" u="none" cap="none" strike="noStrike">
                <a:solidFill>
                  <a:srgbClr val="262626"/>
                </a:solidFill>
                <a:latin typeface="Poppins Medium"/>
                <a:ea typeface="Poppins Medium"/>
                <a:cs typeface="Poppins Medium"/>
                <a:sym typeface="Poppins Medium"/>
              </a:rPr>
              <a:t>videoklippide vaatamine</a:t>
            </a:r>
            <a:endParaRPr b="0" i="0" sz="1400" u="none" cap="none" strike="noStrike">
              <a:solidFill>
                <a:srgbClr val="000000"/>
              </a:solidFill>
              <a:latin typeface="Arial"/>
              <a:ea typeface="Arial"/>
              <a:cs typeface="Arial"/>
              <a:sym typeface="Arial"/>
            </a:endParaRPr>
          </a:p>
        </p:txBody>
      </p:sp>
      <p:sp>
        <p:nvSpPr>
          <p:cNvPr id="360" name="Google Shape;360;p26"/>
          <p:cNvSpPr txBox="1"/>
          <p:nvPr/>
        </p:nvSpPr>
        <p:spPr>
          <a:xfrm>
            <a:off x="7521300" y="2644846"/>
            <a:ext cx="4439400" cy="1323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667"/>
              <a:buFont typeface="Arial"/>
              <a:buNone/>
            </a:pPr>
            <a:r>
              <a:rPr b="0" i="0" lang="et-EE" sz="2667" u="none" cap="none" strike="noStrike">
                <a:solidFill>
                  <a:schemeClr val="dk1"/>
                </a:solidFill>
                <a:latin typeface="Poppins Medium"/>
                <a:ea typeface="Poppins Medium"/>
                <a:cs typeface="Poppins Medium"/>
                <a:sym typeface="Poppins Medium"/>
              </a:rPr>
              <a:t>Vanemate või hooldajatega</a:t>
            </a:r>
            <a:br>
              <a:rPr b="0" i="0" lang="et-EE" sz="2667" u="none" cap="none" strike="noStrike">
                <a:solidFill>
                  <a:schemeClr val="dk1"/>
                </a:solidFill>
                <a:latin typeface="Poppins Medium"/>
                <a:ea typeface="Poppins Medium"/>
                <a:cs typeface="Poppins Medium"/>
                <a:sym typeface="Poppins Medium"/>
              </a:rPr>
            </a:br>
            <a:r>
              <a:rPr b="0" i="0" lang="et-EE" sz="2667" u="none" cap="none" strike="noStrike">
                <a:solidFill>
                  <a:schemeClr val="dk1"/>
                </a:solidFill>
                <a:latin typeface="Poppins Medium"/>
                <a:ea typeface="Poppins Medium"/>
                <a:cs typeface="Poppins Medium"/>
                <a:sym typeface="Poppins Medium"/>
              </a:rPr>
              <a:t>suhtlemine</a:t>
            </a:r>
            <a:endParaRPr b="0" i="0" sz="1400" u="none" cap="none" strike="noStrike">
              <a:solidFill>
                <a:srgbClr val="000000"/>
              </a:solidFill>
              <a:latin typeface="Arial"/>
              <a:ea typeface="Arial"/>
              <a:cs typeface="Arial"/>
              <a:sym typeface="Arial"/>
            </a:endParaRPr>
          </a:p>
        </p:txBody>
      </p:sp>
      <p:sp>
        <p:nvSpPr>
          <p:cNvPr id="361" name="Google Shape;361;p26"/>
          <p:cNvSpPr txBox="1"/>
          <p:nvPr/>
        </p:nvSpPr>
        <p:spPr>
          <a:xfrm>
            <a:off x="1133137" y="4669089"/>
            <a:ext cx="4439400" cy="1323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667"/>
              <a:buFont typeface="Arial"/>
              <a:buNone/>
            </a:pPr>
            <a:r>
              <a:rPr b="0" i="0" lang="et-EE" sz="2667" u="none" cap="none" strike="noStrike">
                <a:solidFill>
                  <a:schemeClr val="dk1"/>
                </a:solidFill>
                <a:latin typeface="Poppins Medium"/>
                <a:ea typeface="Poppins Medium"/>
                <a:cs typeface="Poppins Medium"/>
                <a:sym typeface="Poppins Medium"/>
              </a:rPr>
              <a:t>Arvuti- või telefonimängude</a:t>
            </a:r>
            <a:br>
              <a:rPr b="0" i="0" lang="et-EE" sz="2667" u="none" cap="none" strike="noStrike">
                <a:solidFill>
                  <a:schemeClr val="dk1"/>
                </a:solidFill>
                <a:latin typeface="Poppins Medium"/>
                <a:ea typeface="Poppins Medium"/>
                <a:cs typeface="Poppins Medium"/>
                <a:sym typeface="Poppins Medium"/>
              </a:rPr>
            </a:br>
            <a:r>
              <a:rPr b="0" i="0" lang="et-EE" sz="2667" u="none" cap="none" strike="noStrike">
                <a:solidFill>
                  <a:schemeClr val="dk1"/>
                </a:solidFill>
                <a:latin typeface="Poppins Medium"/>
                <a:ea typeface="Poppins Medium"/>
                <a:cs typeface="Poppins Medium"/>
                <a:sym typeface="Poppins Medium"/>
              </a:rPr>
              <a:t>mängimine</a:t>
            </a:r>
            <a:endParaRPr b="0" i="0" sz="2667" u="none" cap="none" strike="noStrike">
              <a:solidFill>
                <a:schemeClr val="dk1"/>
              </a:solidFill>
              <a:latin typeface="Poppins Medium"/>
              <a:ea typeface="Poppins Medium"/>
              <a:cs typeface="Poppins Medium"/>
              <a:sym typeface="Poppins Medium"/>
            </a:endParaRPr>
          </a:p>
        </p:txBody>
      </p:sp>
      <p:sp>
        <p:nvSpPr>
          <p:cNvPr id="362" name="Google Shape;362;p26"/>
          <p:cNvSpPr txBox="1"/>
          <p:nvPr/>
        </p:nvSpPr>
        <p:spPr>
          <a:xfrm>
            <a:off x="459426" y="404450"/>
            <a:ext cx="3188700" cy="677400"/>
          </a:xfrm>
          <a:prstGeom prst="rect">
            <a:avLst/>
          </a:prstGeom>
          <a:solidFill>
            <a:srgbClr val="1700FF"/>
          </a:solid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Clr>
                <a:srgbClr val="000000"/>
              </a:buClr>
              <a:buSzPts val="4400"/>
              <a:buFont typeface="Arial"/>
              <a:buNone/>
            </a:pPr>
            <a:r>
              <a:rPr b="0" i="0" lang="et-EE" sz="4400" u="none" cap="none" strike="noStrike">
                <a:solidFill>
                  <a:srgbClr val="FFFFFF"/>
                </a:solidFill>
                <a:latin typeface="Poppins Medium"/>
                <a:ea typeface="Poppins Medium"/>
                <a:cs typeface="Poppins Medium"/>
                <a:sym typeface="Poppins Medium"/>
              </a:rPr>
              <a:t>Tulemused</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6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5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5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6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5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5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5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AECD8"/>
        </a:solidFill>
      </p:bgPr>
    </p:bg>
    <p:spTree>
      <p:nvGrpSpPr>
        <p:cNvPr id="367" name="Shape 367"/>
        <p:cNvGrpSpPr/>
        <p:nvPr/>
      </p:nvGrpSpPr>
      <p:grpSpPr>
        <a:xfrm>
          <a:off x="0" y="0"/>
          <a:ext cx="0" cy="0"/>
          <a:chOff x="0" y="0"/>
          <a:chExt cx="0" cy="0"/>
        </a:xfrm>
      </p:grpSpPr>
      <p:grpSp>
        <p:nvGrpSpPr>
          <p:cNvPr id="368" name="Google Shape;368;p27"/>
          <p:cNvGrpSpPr/>
          <p:nvPr/>
        </p:nvGrpSpPr>
        <p:grpSpPr>
          <a:xfrm>
            <a:off x="575798" y="3657282"/>
            <a:ext cx="1256913" cy="2619128"/>
            <a:chOff x="861039" y="2563844"/>
            <a:chExt cx="1885370" cy="3928692"/>
          </a:xfrm>
        </p:grpSpPr>
        <p:sp>
          <p:nvSpPr>
            <p:cNvPr id="369" name="Google Shape;369;p27"/>
            <p:cNvSpPr txBox="1"/>
            <p:nvPr/>
          </p:nvSpPr>
          <p:spPr>
            <a:xfrm>
              <a:off x="861039" y="4585073"/>
              <a:ext cx="1885370" cy="1907463"/>
            </a:xfrm>
            <a:prstGeom prst="rect">
              <a:avLst/>
            </a:prstGeom>
            <a:noFill/>
            <a:ln>
              <a:noFill/>
            </a:ln>
          </p:spPr>
          <p:txBody>
            <a:bodyPr anchorCtr="0" anchor="ctr" bIns="20675" lIns="20675" spcFirstLastPara="1" rIns="20675" wrap="square" tIns="20675">
              <a:noAutofit/>
            </a:bodyPr>
            <a:lstStyle/>
            <a:p>
              <a:pPr indent="0" lvl="0" marL="0" marR="0" rtl="0" algn="ctr">
                <a:lnSpc>
                  <a:spcPct val="140000"/>
                </a:lnSpc>
                <a:spcBef>
                  <a:spcPts val="0"/>
                </a:spcBef>
                <a:spcAft>
                  <a:spcPts val="0"/>
                </a:spcAft>
                <a:buClr>
                  <a:srgbClr val="000000"/>
                </a:buClr>
                <a:buSzPts val="1200"/>
                <a:buFont typeface="Arial"/>
                <a:buNone/>
              </a:pPr>
              <a:r>
                <a:t/>
              </a:r>
              <a:endParaRPr b="0" i="0" sz="1200" u="none" cap="none" strike="noStrike">
                <a:solidFill>
                  <a:schemeClr val="dk1"/>
                </a:solidFill>
                <a:latin typeface="Poppins Medium"/>
                <a:ea typeface="Poppins Medium"/>
                <a:cs typeface="Poppins Medium"/>
                <a:sym typeface="Poppins Medium"/>
              </a:endParaRPr>
            </a:p>
          </p:txBody>
        </p:sp>
        <p:sp>
          <p:nvSpPr>
            <p:cNvPr id="370" name="Google Shape;370;p27"/>
            <p:cNvSpPr txBox="1"/>
            <p:nvPr/>
          </p:nvSpPr>
          <p:spPr>
            <a:xfrm>
              <a:off x="861039" y="2563844"/>
              <a:ext cx="1885370" cy="1907463"/>
            </a:xfrm>
            <a:prstGeom prst="rect">
              <a:avLst/>
            </a:prstGeom>
            <a:noFill/>
            <a:ln>
              <a:noFill/>
            </a:ln>
          </p:spPr>
          <p:txBody>
            <a:bodyPr anchorCtr="0" anchor="ctr" bIns="20675" lIns="20675" spcFirstLastPara="1" rIns="20675" wrap="square" tIns="20675">
              <a:noAutofit/>
            </a:bodyPr>
            <a:lstStyle/>
            <a:p>
              <a:pPr indent="0" lvl="0" marL="0" marR="0" rtl="0" algn="ctr">
                <a:lnSpc>
                  <a:spcPct val="140000"/>
                </a:lnSpc>
                <a:spcBef>
                  <a:spcPts val="0"/>
                </a:spcBef>
                <a:spcAft>
                  <a:spcPts val="0"/>
                </a:spcAft>
                <a:buClr>
                  <a:srgbClr val="000000"/>
                </a:buClr>
                <a:buSzPts val="1200"/>
                <a:buFont typeface="Arial"/>
                <a:buNone/>
              </a:pPr>
              <a:r>
                <a:t/>
              </a:r>
              <a:endParaRPr b="0" i="0" sz="1200" u="none" cap="none" strike="noStrike">
                <a:solidFill>
                  <a:schemeClr val="dk1"/>
                </a:solidFill>
                <a:latin typeface="Poppins Medium"/>
                <a:ea typeface="Poppins Medium"/>
                <a:cs typeface="Poppins Medium"/>
                <a:sym typeface="Poppins Medium"/>
              </a:endParaRPr>
            </a:p>
          </p:txBody>
        </p:sp>
      </p:grpSp>
      <p:sp>
        <p:nvSpPr>
          <p:cNvPr id="371" name="Google Shape;371;p27"/>
          <p:cNvSpPr txBox="1"/>
          <p:nvPr/>
        </p:nvSpPr>
        <p:spPr>
          <a:xfrm>
            <a:off x="-1354667" y="3081867"/>
            <a:ext cx="184731"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372" name="Google Shape;372;p27"/>
          <p:cNvSpPr txBox="1"/>
          <p:nvPr/>
        </p:nvSpPr>
        <p:spPr>
          <a:xfrm>
            <a:off x="2324547" y="926574"/>
            <a:ext cx="9456600" cy="4248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0" i="1" lang="et-EE" sz="3600" u="none" cap="none" strike="noStrike">
                <a:solidFill>
                  <a:srgbClr val="1700FF"/>
                </a:solidFill>
                <a:latin typeface="Poppins Medium"/>
                <a:ea typeface="Poppins Medium"/>
                <a:cs typeface="Poppins Medium"/>
                <a:sym typeface="Poppins Medium"/>
              </a:rPr>
              <a:t>„Ma olen mõne inimese</a:t>
            </a:r>
            <a:endParaRPr b="0" i="1" sz="3600" u="none" cap="none" strike="noStrike">
              <a:solidFill>
                <a:srgbClr val="1700FF"/>
              </a:solidFill>
              <a:latin typeface="Poppins Medium"/>
              <a:ea typeface="Poppins Medium"/>
              <a:cs typeface="Poppins Medium"/>
              <a:sym typeface="Poppins Medium"/>
            </a:endParaRPr>
          </a:p>
          <a:p>
            <a:pPr indent="0" lvl="0" marL="0" marR="0" rtl="0" algn="l">
              <a:lnSpc>
                <a:spcPct val="100000"/>
              </a:lnSpc>
              <a:spcBef>
                <a:spcPts val="0"/>
              </a:spcBef>
              <a:spcAft>
                <a:spcPts val="0"/>
              </a:spcAft>
              <a:buClr>
                <a:srgbClr val="000000"/>
              </a:buClr>
              <a:buSzPts val="3600"/>
              <a:buFont typeface="Arial"/>
              <a:buNone/>
            </a:pPr>
            <a:r>
              <a:rPr b="0" i="1" lang="et-EE" sz="3600" u="none" cap="none" strike="noStrike">
                <a:solidFill>
                  <a:srgbClr val="1700FF"/>
                </a:solidFill>
                <a:latin typeface="Poppins Medium"/>
                <a:ea typeface="Poppins Medium"/>
                <a:cs typeface="Poppins Medium"/>
                <a:sym typeface="Poppins Medium"/>
              </a:rPr>
              <a:t>jälgimisest loobunud</a:t>
            </a:r>
            <a:r>
              <a:rPr i="1" lang="et-EE" sz="3600">
                <a:solidFill>
                  <a:srgbClr val="1700FF"/>
                </a:solidFill>
                <a:latin typeface="Poppins Medium"/>
                <a:ea typeface="Poppins Medium"/>
                <a:cs typeface="Poppins Medium"/>
                <a:sym typeface="Poppins Medium"/>
              </a:rPr>
              <a:t>… </a:t>
            </a:r>
            <a:r>
              <a:rPr b="0" i="1" lang="et-EE" sz="3600" u="none" cap="none" strike="noStrike">
                <a:solidFill>
                  <a:srgbClr val="1700FF"/>
                </a:solidFill>
                <a:latin typeface="Poppins Medium"/>
                <a:ea typeface="Poppins Medium"/>
                <a:cs typeface="Poppins Medium"/>
                <a:sym typeface="Poppins Medium"/>
              </a:rPr>
              <a:t>eriti kui nad postitasid pilte, millega sain</a:t>
            </a:r>
            <a:r>
              <a:rPr i="1" lang="et-EE" sz="3600">
                <a:solidFill>
                  <a:srgbClr val="1700FF"/>
                </a:solidFill>
                <a:latin typeface="Poppins Medium"/>
                <a:ea typeface="Poppins Medium"/>
                <a:cs typeface="Poppins Medium"/>
                <a:sym typeface="Poppins Medium"/>
              </a:rPr>
              <a:t> </a:t>
            </a:r>
            <a:r>
              <a:rPr b="0" i="1" lang="et-EE" sz="3600" u="none" cap="none" strike="noStrike">
                <a:solidFill>
                  <a:srgbClr val="1700FF"/>
                </a:solidFill>
                <a:latin typeface="Poppins Medium"/>
                <a:ea typeface="Poppins Medium"/>
                <a:cs typeface="Poppins Medium"/>
                <a:sym typeface="Poppins Medium"/>
              </a:rPr>
              <a:t>ennast võrrelda ja mis olid justkui</a:t>
            </a:r>
            <a:r>
              <a:rPr i="1" lang="et-EE" sz="3600">
                <a:solidFill>
                  <a:srgbClr val="1700FF"/>
                </a:solidFill>
                <a:latin typeface="Poppins Medium"/>
                <a:ea typeface="Poppins Medium"/>
                <a:cs typeface="Poppins Medium"/>
                <a:sym typeface="Poppins Medium"/>
              </a:rPr>
              <a:t> </a:t>
            </a:r>
            <a:r>
              <a:rPr b="0" i="1" lang="et-EE" sz="3600" u="none" cap="none" strike="noStrike">
                <a:solidFill>
                  <a:srgbClr val="1700FF"/>
                </a:solidFill>
                <a:latin typeface="Poppins Medium"/>
                <a:ea typeface="Poppins Medium"/>
                <a:cs typeface="Poppins Medium"/>
                <a:sym typeface="Poppins Medium"/>
              </a:rPr>
              <a:t>liiga täiuslikud ega tundunud realistlikud.</a:t>
            </a:r>
            <a:br>
              <a:rPr b="0" i="1" lang="et-EE" sz="3600" u="none" cap="none" strike="noStrike">
                <a:solidFill>
                  <a:srgbClr val="1700FF"/>
                </a:solidFill>
                <a:latin typeface="Poppins Medium"/>
                <a:ea typeface="Poppins Medium"/>
                <a:cs typeface="Poppins Medium"/>
                <a:sym typeface="Poppins Medium"/>
              </a:rPr>
            </a:br>
            <a:r>
              <a:rPr b="0" i="1" lang="et-EE" sz="3600" u="none" cap="none" strike="noStrike">
                <a:solidFill>
                  <a:srgbClr val="1700FF"/>
                </a:solidFill>
                <a:latin typeface="Poppins Medium"/>
                <a:ea typeface="Poppins Medium"/>
                <a:cs typeface="Poppins Medium"/>
                <a:sym typeface="Poppins Medium"/>
              </a:rPr>
              <a:t>Neid pilte vaadates märkasin, et tunnen</a:t>
            </a:r>
            <a:r>
              <a:rPr i="1" lang="et-EE" sz="3600">
                <a:solidFill>
                  <a:srgbClr val="1700FF"/>
                </a:solidFill>
                <a:latin typeface="Poppins Medium"/>
                <a:ea typeface="Poppins Medium"/>
                <a:cs typeface="Poppins Medium"/>
                <a:sym typeface="Poppins Medium"/>
              </a:rPr>
              <a:t> </a:t>
            </a:r>
            <a:r>
              <a:rPr b="0" i="1" lang="et-EE" sz="3600" u="none" cap="none" strike="noStrike">
                <a:solidFill>
                  <a:srgbClr val="1700FF"/>
                </a:solidFill>
                <a:latin typeface="Poppins Medium"/>
                <a:ea typeface="Poppins Medium"/>
                <a:cs typeface="Poppins Medium"/>
                <a:sym typeface="Poppins Medium"/>
              </a:rPr>
              <a:t>ennast kehvasti.“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1" i="1" lang="et-EE" sz="1800" u="none" cap="none" strike="noStrike">
                <a:solidFill>
                  <a:srgbClr val="757070"/>
                </a:solidFill>
                <a:latin typeface="Poppins Medium"/>
                <a:ea typeface="Poppins Medium"/>
                <a:cs typeface="Poppins Medium"/>
                <a:sym typeface="Poppins Medium"/>
              </a:rPr>
              <a:t>(18-aastane tüdruk Norrast)</a:t>
            </a:r>
            <a:endParaRPr b="0" i="0" sz="1400" u="none" cap="none" strike="noStrike">
              <a:solidFill>
                <a:srgbClr val="000000"/>
              </a:solidFill>
              <a:latin typeface="Arial"/>
              <a:ea typeface="Arial"/>
              <a:cs typeface="Arial"/>
              <a:sym typeface="Arial"/>
            </a:endParaRPr>
          </a:p>
        </p:txBody>
      </p:sp>
      <p:sp>
        <p:nvSpPr>
          <p:cNvPr id="373" name="Google Shape;373;p27"/>
          <p:cNvSpPr txBox="1"/>
          <p:nvPr/>
        </p:nvSpPr>
        <p:spPr>
          <a:xfrm>
            <a:off x="69571" y="0"/>
            <a:ext cx="724510" cy="538609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4400"/>
              <a:buFont typeface="Arial"/>
              <a:buNone/>
            </a:pPr>
            <a:r>
              <a:rPr b="0" i="0" lang="et-EE" sz="34400" u="none" cap="none" strike="noStrike">
                <a:solidFill>
                  <a:srgbClr val="1700FF"/>
                </a:solidFill>
                <a:latin typeface="Poppins Medium"/>
                <a:ea typeface="Poppins Medium"/>
                <a:cs typeface="Poppins Medium"/>
                <a:sym typeface="Poppins Medium"/>
              </a:rPr>
              <a:t>"</a:t>
            </a:r>
            <a:endParaRPr b="0" i="0" sz="1400" u="none" cap="none" strike="noStrike">
              <a:solidFill>
                <a:srgbClr val="000000"/>
              </a:solidFill>
              <a:latin typeface="Arial"/>
              <a:ea typeface="Arial"/>
              <a:cs typeface="Arial"/>
              <a:sym typeface="Arial"/>
            </a:endParaRPr>
          </a:p>
        </p:txBody>
      </p:sp>
      <p:pic>
        <p:nvPicPr>
          <p:cNvPr id="374" name="Google Shape;374;p27"/>
          <p:cNvPicPr preferRelativeResize="0"/>
          <p:nvPr/>
        </p:nvPicPr>
        <p:blipFill rotWithShape="1">
          <a:blip r:embed="rId3">
            <a:alphaModFix/>
          </a:blip>
          <a:srcRect b="0" l="0" r="0" t="0"/>
          <a:stretch/>
        </p:blipFill>
        <p:spPr>
          <a:xfrm>
            <a:off x="160162" y="4871116"/>
            <a:ext cx="1908934" cy="1920269"/>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1C274"/>
        </a:solidFill>
      </p:bgPr>
    </p:bg>
    <p:spTree>
      <p:nvGrpSpPr>
        <p:cNvPr id="379" name="Shape 379"/>
        <p:cNvGrpSpPr/>
        <p:nvPr/>
      </p:nvGrpSpPr>
      <p:grpSpPr>
        <a:xfrm>
          <a:off x="0" y="0"/>
          <a:ext cx="0" cy="0"/>
          <a:chOff x="0" y="0"/>
          <a:chExt cx="0" cy="0"/>
        </a:xfrm>
      </p:grpSpPr>
      <p:sp>
        <p:nvSpPr>
          <p:cNvPr id="380" name="Google Shape;380;p28"/>
          <p:cNvSpPr txBox="1"/>
          <p:nvPr/>
        </p:nvSpPr>
        <p:spPr>
          <a:xfrm>
            <a:off x="6523183" y="679515"/>
            <a:ext cx="5214215" cy="1638641"/>
          </a:xfrm>
          <a:prstGeom prst="rect">
            <a:avLst/>
          </a:prstGeom>
          <a:noFill/>
          <a:ln>
            <a:noFill/>
          </a:ln>
        </p:spPr>
        <p:txBody>
          <a:bodyPr anchorCtr="0" anchor="t" bIns="30475" lIns="60950" spcFirstLastPara="1" rIns="60950" wrap="square" tIns="30475">
            <a:noAutofit/>
          </a:bodyPr>
          <a:lstStyle/>
          <a:p>
            <a:pPr indent="0" lvl="0" marL="0" marR="0" rtl="0" algn="l">
              <a:lnSpc>
                <a:spcPct val="120000"/>
              </a:lnSpc>
              <a:spcBef>
                <a:spcPts val="0"/>
              </a:spcBef>
              <a:spcAft>
                <a:spcPts val="0"/>
              </a:spcAft>
              <a:buClr>
                <a:srgbClr val="000000"/>
              </a:buClr>
              <a:buSzPts val="4000"/>
              <a:buFont typeface="Calibri"/>
              <a:buNone/>
            </a:pPr>
            <a:r>
              <a:rPr b="1" i="0" lang="et-EE" sz="4000" u="none" cap="none" strike="noStrike">
                <a:solidFill>
                  <a:srgbClr val="000000"/>
                </a:solidFill>
                <a:latin typeface="Poppins"/>
                <a:ea typeface="Poppins"/>
                <a:cs typeface="Poppins"/>
                <a:sym typeface="Poppins"/>
              </a:rPr>
              <a:t>Kuidas oma digioskusi</a:t>
            </a:r>
            <a:br>
              <a:rPr b="1" i="0" lang="et-EE" sz="4000" u="none" cap="none" strike="noStrike">
                <a:solidFill>
                  <a:srgbClr val="000000"/>
                </a:solidFill>
                <a:latin typeface="Poppins"/>
                <a:ea typeface="Poppins"/>
                <a:cs typeface="Poppins"/>
                <a:sym typeface="Poppins"/>
              </a:rPr>
            </a:br>
            <a:r>
              <a:rPr b="1" i="0" lang="et-EE" sz="4000" u="none" cap="none" strike="noStrike">
                <a:solidFill>
                  <a:srgbClr val="000000"/>
                </a:solidFill>
                <a:latin typeface="Poppins"/>
                <a:ea typeface="Poppins"/>
                <a:cs typeface="Poppins"/>
                <a:sym typeface="Poppins"/>
              </a:rPr>
              <a:t>parandada?</a:t>
            </a:r>
            <a:endParaRPr b="0" i="0" sz="1400" u="none" cap="none" strike="noStrike">
              <a:solidFill>
                <a:srgbClr val="000000"/>
              </a:solidFill>
              <a:latin typeface="Arial"/>
              <a:ea typeface="Arial"/>
              <a:cs typeface="Arial"/>
              <a:sym typeface="Arial"/>
            </a:endParaRPr>
          </a:p>
        </p:txBody>
      </p:sp>
      <p:pic>
        <p:nvPicPr>
          <p:cNvPr id="381" name="Google Shape;381;p28"/>
          <p:cNvPicPr preferRelativeResize="0"/>
          <p:nvPr/>
        </p:nvPicPr>
        <p:blipFill rotWithShape="1">
          <a:blip r:embed="rId3">
            <a:alphaModFix/>
          </a:blip>
          <a:srcRect b="0" l="0" r="0" t="25977"/>
          <a:stretch/>
        </p:blipFill>
        <p:spPr>
          <a:xfrm>
            <a:off x="304800" y="5648415"/>
            <a:ext cx="1338381" cy="1162050"/>
          </a:xfrm>
          <a:prstGeom prst="rect">
            <a:avLst/>
          </a:prstGeom>
          <a:noFill/>
          <a:ln>
            <a:noFill/>
          </a:ln>
        </p:spPr>
      </p:pic>
      <p:pic>
        <p:nvPicPr>
          <p:cNvPr id="382" name="Google Shape;382;p28"/>
          <p:cNvPicPr preferRelativeResize="0"/>
          <p:nvPr/>
        </p:nvPicPr>
        <p:blipFill rotWithShape="1">
          <a:blip r:embed="rId4">
            <a:alphaModFix/>
          </a:blip>
          <a:srcRect b="0" l="0" r="0" t="0"/>
          <a:stretch/>
        </p:blipFill>
        <p:spPr>
          <a:xfrm>
            <a:off x="0" y="679515"/>
            <a:ext cx="6523181" cy="4968902"/>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AECD8"/>
        </a:solidFill>
      </p:bgPr>
    </p:bg>
    <p:spTree>
      <p:nvGrpSpPr>
        <p:cNvPr id="387" name="Shape 387"/>
        <p:cNvGrpSpPr/>
        <p:nvPr/>
      </p:nvGrpSpPr>
      <p:grpSpPr>
        <a:xfrm>
          <a:off x="0" y="0"/>
          <a:ext cx="0" cy="0"/>
          <a:chOff x="0" y="0"/>
          <a:chExt cx="0" cy="0"/>
        </a:xfrm>
      </p:grpSpPr>
      <p:sp>
        <p:nvSpPr>
          <p:cNvPr id="388" name="Google Shape;388;p29"/>
          <p:cNvSpPr txBox="1"/>
          <p:nvPr/>
        </p:nvSpPr>
        <p:spPr>
          <a:xfrm>
            <a:off x="490053" y="347850"/>
            <a:ext cx="11322000" cy="615600"/>
          </a:xfrm>
          <a:prstGeom prst="rect">
            <a:avLst/>
          </a:prstGeom>
          <a:solidFill>
            <a:srgbClr val="1700FF"/>
          </a:solidFill>
          <a:ln>
            <a:noFill/>
          </a:ln>
        </p:spPr>
        <p:txBody>
          <a:bodyPr anchorCtr="0" anchor="t" bIns="0" lIns="0" spcFirstLastPara="1" rIns="0" wrap="square" tIns="0">
            <a:spAutoFit/>
          </a:bodyPr>
          <a:lstStyle/>
          <a:p>
            <a:pPr indent="0" lvl="0" marL="0" marR="0" rtl="0" algn="ctr">
              <a:lnSpc>
                <a:spcPct val="118799"/>
              </a:lnSpc>
              <a:spcBef>
                <a:spcPts val="0"/>
              </a:spcBef>
              <a:spcAft>
                <a:spcPts val="0"/>
              </a:spcAft>
              <a:buClr>
                <a:srgbClr val="000000"/>
              </a:buClr>
              <a:buSzPts val="4000"/>
              <a:buFont typeface="Arial"/>
              <a:buNone/>
            </a:pPr>
            <a:r>
              <a:rPr b="0" i="0" lang="et-EE" sz="4000" u="none" cap="none" strike="noStrike">
                <a:solidFill>
                  <a:srgbClr val="FFFFFF"/>
                </a:solidFill>
                <a:latin typeface="Poppins Medium"/>
                <a:ea typeface="Poppins Medium"/>
                <a:cs typeface="Poppins Medium"/>
                <a:sym typeface="Poppins Medium"/>
              </a:rPr>
              <a:t>Kuidas oma digioskusi parandada?</a:t>
            </a:r>
            <a:endParaRPr b="0" i="0" sz="1400" u="none" cap="none" strike="noStrike">
              <a:solidFill>
                <a:srgbClr val="000000"/>
              </a:solidFill>
              <a:latin typeface="Arial"/>
              <a:ea typeface="Arial"/>
              <a:cs typeface="Arial"/>
              <a:sym typeface="Arial"/>
            </a:endParaRPr>
          </a:p>
        </p:txBody>
      </p:sp>
      <p:sp>
        <p:nvSpPr>
          <p:cNvPr id="389" name="Google Shape;389;p29"/>
          <p:cNvSpPr/>
          <p:nvPr/>
        </p:nvSpPr>
        <p:spPr>
          <a:xfrm>
            <a:off x="-18233" y="1272560"/>
            <a:ext cx="4079623" cy="3816171"/>
          </a:xfrm>
          <a:prstGeom prst="ellipse">
            <a:avLst/>
          </a:prstGeom>
          <a:solidFill>
            <a:srgbClr val="1700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Calibri"/>
              <a:ea typeface="Calibri"/>
              <a:cs typeface="Calibri"/>
              <a:sym typeface="Calibri"/>
            </a:endParaRPr>
          </a:p>
        </p:txBody>
      </p:sp>
      <p:sp>
        <p:nvSpPr>
          <p:cNvPr id="390" name="Google Shape;390;p29"/>
          <p:cNvSpPr/>
          <p:nvPr/>
        </p:nvSpPr>
        <p:spPr>
          <a:xfrm>
            <a:off x="2795887" y="3173323"/>
            <a:ext cx="4079623" cy="3816171"/>
          </a:xfrm>
          <a:prstGeom prst="ellipse">
            <a:avLst/>
          </a:prstGeom>
          <a:solidFill>
            <a:srgbClr val="C0C0F8">
              <a:alpha val="6941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BE4D4"/>
              </a:solidFill>
              <a:latin typeface="Calibri"/>
              <a:ea typeface="Calibri"/>
              <a:cs typeface="Calibri"/>
              <a:sym typeface="Calibri"/>
            </a:endParaRPr>
          </a:p>
        </p:txBody>
      </p:sp>
      <p:sp>
        <p:nvSpPr>
          <p:cNvPr id="391" name="Google Shape;391;p29"/>
          <p:cNvSpPr/>
          <p:nvPr/>
        </p:nvSpPr>
        <p:spPr>
          <a:xfrm>
            <a:off x="5422761" y="1074974"/>
            <a:ext cx="4079623" cy="3816171"/>
          </a:xfrm>
          <a:prstGeom prst="ellipse">
            <a:avLst/>
          </a:prstGeom>
          <a:solidFill>
            <a:srgbClr val="0000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Calibri"/>
              <a:ea typeface="Calibri"/>
              <a:cs typeface="Calibri"/>
              <a:sym typeface="Calibri"/>
            </a:endParaRPr>
          </a:p>
        </p:txBody>
      </p:sp>
      <p:sp>
        <p:nvSpPr>
          <p:cNvPr id="392" name="Google Shape;392;p29"/>
          <p:cNvSpPr/>
          <p:nvPr/>
        </p:nvSpPr>
        <p:spPr>
          <a:xfrm>
            <a:off x="8112377" y="2646128"/>
            <a:ext cx="4079623" cy="3816171"/>
          </a:xfrm>
          <a:prstGeom prst="ellipse">
            <a:avLst/>
          </a:prstGeom>
          <a:solidFill>
            <a:srgbClr val="C0C0F8">
              <a:alpha val="6941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C0C0F8"/>
              </a:solidFill>
              <a:latin typeface="Calibri"/>
              <a:ea typeface="Calibri"/>
              <a:cs typeface="Calibri"/>
              <a:sym typeface="Calibri"/>
            </a:endParaRPr>
          </a:p>
        </p:txBody>
      </p:sp>
      <p:sp>
        <p:nvSpPr>
          <p:cNvPr id="393" name="Google Shape;393;p29"/>
          <p:cNvSpPr txBox="1"/>
          <p:nvPr/>
        </p:nvSpPr>
        <p:spPr>
          <a:xfrm>
            <a:off x="208863" y="2374528"/>
            <a:ext cx="3236700" cy="24834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800"/>
              <a:buFont typeface="Arial"/>
              <a:buNone/>
            </a:pPr>
            <a:r>
              <a:rPr b="1" i="0" lang="et-EE" sz="2800" u="none" cap="none" strike="noStrike">
                <a:solidFill>
                  <a:schemeClr val="lt1"/>
                </a:solidFill>
                <a:latin typeface="Poppins Medium"/>
                <a:ea typeface="Poppins Medium"/>
                <a:cs typeface="Poppins Medium"/>
                <a:sym typeface="Poppins Medium"/>
              </a:rPr>
              <a:t>Omal käel</a:t>
            </a:r>
            <a:br>
              <a:rPr b="1" i="0" lang="et-EE" sz="2800" u="none" cap="none" strike="noStrike">
                <a:solidFill>
                  <a:schemeClr val="lt1"/>
                </a:solidFill>
                <a:latin typeface="Poppins Medium"/>
                <a:ea typeface="Poppins Medium"/>
                <a:cs typeface="Poppins Medium"/>
                <a:sym typeface="Poppins Medium"/>
              </a:rPr>
            </a:br>
            <a:r>
              <a:rPr b="1" i="0" lang="et-EE" sz="2800" u="none" cap="none" strike="noStrike">
                <a:solidFill>
                  <a:schemeClr val="lt1"/>
                </a:solidFill>
                <a:latin typeface="Poppins Medium"/>
                <a:ea typeface="Poppins Medium"/>
                <a:cs typeface="Poppins Medium"/>
                <a:sym typeface="Poppins Medium"/>
              </a:rPr>
              <a:t>katsetada</a:t>
            </a:r>
            <a:br>
              <a:rPr b="1" i="0" lang="et-EE" sz="1867" u="none" cap="none" strike="noStrike">
                <a:solidFill>
                  <a:schemeClr val="lt1"/>
                </a:solidFill>
                <a:latin typeface="Poppins Medium"/>
                <a:ea typeface="Poppins Medium"/>
                <a:cs typeface="Poppins Medium"/>
                <a:sym typeface="Poppins Medium"/>
              </a:rPr>
            </a:br>
            <a:br>
              <a:rPr b="1" i="0" lang="et-EE" sz="1867" u="none" cap="none" strike="noStrike">
                <a:solidFill>
                  <a:schemeClr val="lt1"/>
                </a:solidFill>
                <a:latin typeface="Poppins Medium"/>
                <a:ea typeface="Poppins Medium"/>
                <a:cs typeface="Poppins Medium"/>
                <a:sym typeface="Poppins Medium"/>
              </a:rPr>
            </a:br>
            <a:r>
              <a:rPr b="0" i="0" lang="et-EE" sz="2133" u="none" cap="none" strike="noStrike">
                <a:solidFill>
                  <a:schemeClr val="lt1"/>
                </a:solidFill>
                <a:latin typeface="Poppins Medium"/>
                <a:ea typeface="Poppins Medium"/>
                <a:cs typeface="Poppins Medium"/>
                <a:sym typeface="Poppins Medium"/>
              </a:rPr>
              <a:t>Ise internetti kasutada</a:t>
            </a:r>
            <a:br>
              <a:rPr b="0" i="0" lang="et-EE" sz="2133" u="none" cap="none" strike="noStrike">
                <a:solidFill>
                  <a:schemeClr val="lt1"/>
                </a:solidFill>
                <a:latin typeface="Poppins Medium"/>
                <a:ea typeface="Poppins Medium"/>
                <a:cs typeface="Poppins Medium"/>
                <a:sym typeface="Poppins Medium"/>
              </a:rPr>
            </a:br>
            <a:r>
              <a:rPr b="0" i="0" lang="et-EE" sz="2133" u="none" cap="none" strike="noStrike">
                <a:solidFill>
                  <a:schemeClr val="lt1"/>
                </a:solidFill>
                <a:latin typeface="Poppins Medium"/>
                <a:ea typeface="Poppins Medium"/>
                <a:cs typeface="Poppins Medium"/>
                <a:sym typeface="Poppins Medium"/>
              </a:rPr>
              <a:t>või kaaslastelt</a:t>
            </a:r>
            <a:br>
              <a:rPr b="0" i="0" lang="et-EE" sz="2133" u="none" cap="none" strike="noStrike">
                <a:solidFill>
                  <a:schemeClr val="lt1"/>
                </a:solidFill>
                <a:latin typeface="Poppins Medium"/>
                <a:ea typeface="Poppins Medium"/>
                <a:cs typeface="Poppins Medium"/>
                <a:sym typeface="Poppins Medium"/>
              </a:rPr>
            </a:br>
            <a:r>
              <a:rPr b="0" i="0" lang="et-EE" sz="2133" u="none" cap="none" strike="noStrike">
                <a:solidFill>
                  <a:schemeClr val="lt1"/>
                </a:solidFill>
                <a:latin typeface="Poppins Medium"/>
                <a:ea typeface="Poppins Medium"/>
                <a:cs typeface="Poppins Medium"/>
                <a:sym typeface="Poppins Medium"/>
              </a:rPr>
              <a:t>õppida</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1000"/>
              </a:spcBef>
              <a:spcAft>
                <a:spcPts val="0"/>
              </a:spcAft>
              <a:buClr>
                <a:schemeClr val="dk1"/>
              </a:buClr>
              <a:buSzPts val="1600"/>
              <a:buFont typeface="Arial"/>
              <a:buNone/>
            </a:pPr>
            <a:r>
              <a:t/>
            </a:r>
            <a:endParaRPr b="0" i="0" sz="1600" u="none" cap="none" strike="noStrike">
              <a:solidFill>
                <a:schemeClr val="lt1"/>
              </a:solidFill>
              <a:latin typeface="Poppins Medium"/>
              <a:ea typeface="Poppins Medium"/>
              <a:cs typeface="Poppins Medium"/>
              <a:sym typeface="Poppins Medium"/>
            </a:endParaRPr>
          </a:p>
        </p:txBody>
      </p:sp>
      <p:sp>
        <p:nvSpPr>
          <p:cNvPr id="394" name="Google Shape;394;p29"/>
          <p:cNvSpPr txBox="1"/>
          <p:nvPr/>
        </p:nvSpPr>
        <p:spPr>
          <a:xfrm>
            <a:off x="1719360" y="1512787"/>
            <a:ext cx="604437" cy="363599"/>
          </a:xfrm>
          <a:prstGeom prst="rect">
            <a:avLst/>
          </a:prstGeom>
          <a:noFill/>
          <a:ln>
            <a:noFill/>
          </a:ln>
        </p:spPr>
        <p:txBody>
          <a:bodyPr anchorCtr="0" anchor="t" bIns="30475" lIns="60950" spcFirstLastPara="1" rIns="60950" wrap="square" tIns="30475">
            <a:noAutofit/>
          </a:bodyPr>
          <a:lstStyle/>
          <a:p>
            <a:pPr indent="0" lvl="0" marL="0" marR="0" rtl="0" algn="ctr">
              <a:lnSpc>
                <a:spcPct val="90000"/>
              </a:lnSpc>
              <a:spcBef>
                <a:spcPts val="0"/>
              </a:spcBef>
              <a:spcAft>
                <a:spcPts val="0"/>
              </a:spcAft>
              <a:buClr>
                <a:schemeClr val="lt1"/>
              </a:buClr>
              <a:buSzPts val="4000"/>
              <a:buFont typeface="Calibri"/>
              <a:buNone/>
            </a:pPr>
            <a:r>
              <a:rPr b="0" i="0" lang="et-EE" sz="4000" u="none" cap="none" strike="noStrike">
                <a:solidFill>
                  <a:schemeClr val="lt1"/>
                </a:solidFill>
                <a:latin typeface="Poppins"/>
                <a:ea typeface="Poppins"/>
                <a:cs typeface="Poppins"/>
                <a:sym typeface="Poppins"/>
              </a:rPr>
              <a:t>1</a:t>
            </a:r>
            <a:endParaRPr b="0" i="0" sz="1400" u="none" cap="none" strike="noStrike">
              <a:solidFill>
                <a:srgbClr val="000000"/>
              </a:solidFill>
              <a:latin typeface="Arial"/>
              <a:ea typeface="Arial"/>
              <a:cs typeface="Arial"/>
              <a:sym typeface="Arial"/>
            </a:endParaRPr>
          </a:p>
        </p:txBody>
      </p:sp>
      <p:sp>
        <p:nvSpPr>
          <p:cNvPr id="395" name="Google Shape;395;p29"/>
          <p:cNvSpPr txBox="1"/>
          <p:nvPr/>
        </p:nvSpPr>
        <p:spPr>
          <a:xfrm>
            <a:off x="5905310" y="539645"/>
            <a:ext cx="604437" cy="363599"/>
          </a:xfrm>
          <a:prstGeom prst="rect">
            <a:avLst/>
          </a:prstGeom>
          <a:noFill/>
          <a:ln>
            <a:noFill/>
          </a:ln>
        </p:spPr>
        <p:txBody>
          <a:bodyPr anchorCtr="0" anchor="t" bIns="30475" lIns="60950" spcFirstLastPara="1" rIns="60950" wrap="square" tIns="30475">
            <a:normAutofit/>
          </a:bodyPr>
          <a:lstStyle/>
          <a:p>
            <a:pPr indent="0" lvl="0" marL="0" marR="0" rtl="0" algn="ctr">
              <a:lnSpc>
                <a:spcPct val="90000"/>
              </a:lnSpc>
              <a:spcBef>
                <a:spcPts val="0"/>
              </a:spcBef>
              <a:spcAft>
                <a:spcPts val="0"/>
              </a:spcAft>
              <a:buClr>
                <a:schemeClr val="lt1"/>
              </a:buClr>
              <a:buSzPts val="1333"/>
              <a:buFont typeface="Calibri"/>
              <a:buNone/>
            </a:pPr>
            <a:r>
              <a:rPr b="0" i="0" lang="et-EE" sz="1333" u="none" cap="none" strike="noStrike">
                <a:solidFill>
                  <a:schemeClr val="lt1"/>
                </a:solidFill>
                <a:latin typeface="Poppins"/>
                <a:ea typeface="Poppins"/>
                <a:cs typeface="Poppins"/>
                <a:sym typeface="Poppins"/>
              </a:rPr>
              <a:t>3</a:t>
            </a:r>
            <a:endParaRPr b="0" i="0" sz="1400" u="none" cap="none" strike="noStrike">
              <a:solidFill>
                <a:srgbClr val="000000"/>
              </a:solidFill>
              <a:latin typeface="Arial"/>
              <a:ea typeface="Arial"/>
              <a:cs typeface="Arial"/>
              <a:sym typeface="Arial"/>
            </a:endParaRPr>
          </a:p>
        </p:txBody>
      </p:sp>
      <p:sp>
        <p:nvSpPr>
          <p:cNvPr id="396" name="Google Shape;396;p29"/>
          <p:cNvSpPr txBox="1"/>
          <p:nvPr/>
        </p:nvSpPr>
        <p:spPr>
          <a:xfrm>
            <a:off x="3153078" y="4440026"/>
            <a:ext cx="3201531" cy="2597654"/>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212121"/>
              </a:buClr>
              <a:buSzPts val="2800"/>
              <a:buFont typeface="Arial"/>
              <a:buNone/>
            </a:pPr>
            <a:r>
              <a:rPr b="1" i="0" lang="et-EE" sz="2800" u="none" cap="none" strike="noStrike">
                <a:solidFill>
                  <a:srgbClr val="212121"/>
                </a:solidFill>
                <a:latin typeface="Poppins Medium"/>
                <a:ea typeface="Poppins Medium"/>
                <a:cs typeface="Poppins Medium"/>
                <a:sym typeface="Poppins Medium"/>
              </a:rPr>
              <a:t>Kodus</a:t>
            </a:r>
            <a:br>
              <a:rPr b="1" i="0" lang="et-EE" sz="1867" u="none" cap="none" strike="noStrike">
                <a:solidFill>
                  <a:srgbClr val="212121"/>
                </a:solidFill>
                <a:latin typeface="Poppins Medium"/>
                <a:ea typeface="Poppins Medium"/>
                <a:cs typeface="Poppins Medium"/>
                <a:sym typeface="Poppins Medium"/>
              </a:rPr>
            </a:br>
            <a:br>
              <a:rPr b="0" i="0" lang="et-EE" sz="2133" u="none" cap="none" strike="noStrike">
                <a:solidFill>
                  <a:srgbClr val="212121"/>
                </a:solidFill>
                <a:latin typeface="Poppins Medium"/>
                <a:ea typeface="Poppins Medium"/>
                <a:cs typeface="Poppins Medium"/>
                <a:sym typeface="Poppins Medium"/>
              </a:rPr>
            </a:br>
            <a:r>
              <a:rPr b="0" i="0" lang="et-EE" sz="2133" u="none" cap="none" strike="noStrike">
                <a:solidFill>
                  <a:srgbClr val="212121"/>
                </a:solidFill>
                <a:latin typeface="Poppins Medium"/>
                <a:ea typeface="Poppins Medium"/>
                <a:cs typeface="Poppins Medium"/>
                <a:sym typeface="Poppins Medium"/>
              </a:rPr>
              <a:t>Vestelda vanemate</a:t>
            </a:r>
            <a:br>
              <a:rPr b="0" i="0" lang="et-EE" sz="2133" u="none" cap="none" strike="noStrike">
                <a:solidFill>
                  <a:srgbClr val="212121"/>
                </a:solidFill>
                <a:latin typeface="Poppins Medium"/>
                <a:ea typeface="Poppins Medium"/>
                <a:cs typeface="Poppins Medium"/>
                <a:sym typeface="Poppins Medium"/>
              </a:rPr>
            </a:br>
            <a:r>
              <a:rPr b="0" i="0" lang="et-EE" sz="2133" u="none" cap="none" strike="noStrike">
                <a:solidFill>
                  <a:srgbClr val="212121"/>
                </a:solidFill>
                <a:latin typeface="Poppins Medium"/>
                <a:ea typeface="Poppins Medium"/>
                <a:cs typeface="Poppins Medium"/>
                <a:sym typeface="Poppins Medium"/>
              </a:rPr>
              <a:t>või hooldajatega –</a:t>
            </a:r>
            <a:br>
              <a:rPr b="0" i="0" lang="et-EE" sz="2133" u="none" cap="none" strike="noStrike">
                <a:solidFill>
                  <a:srgbClr val="212121"/>
                </a:solidFill>
                <a:latin typeface="Poppins Medium"/>
                <a:ea typeface="Poppins Medium"/>
                <a:cs typeface="Poppins Medium"/>
                <a:sym typeface="Poppins Medium"/>
              </a:rPr>
            </a:br>
            <a:r>
              <a:rPr b="0" i="0" lang="et-EE" sz="2133" u="none" cap="none" strike="noStrike">
                <a:solidFill>
                  <a:srgbClr val="212121"/>
                </a:solidFill>
                <a:latin typeface="Poppins Medium"/>
                <a:ea typeface="Poppins Medium"/>
                <a:cs typeface="Poppins Medium"/>
                <a:sym typeface="Poppins Medium"/>
              </a:rPr>
              <a:t>leida tasakaal</a:t>
            </a:r>
            <a:br>
              <a:rPr b="0" i="0" lang="et-EE" sz="2133" u="none" cap="none" strike="noStrike">
                <a:solidFill>
                  <a:srgbClr val="212121"/>
                </a:solidFill>
                <a:latin typeface="Poppins Medium"/>
                <a:ea typeface="Poppins Medium"/>
                <a:cs typeface="Poppins Medium"/>
                <a:sym typeface="Poppins Medium"/>
              </a:rPr>
            </a:br>
            <a:r>
              <a:rPr b="0" i="0" lang="et-EE" sz="2133" u="none" cap="none" strike="noStrike">
                <a:solidFill>
                  <a:srgbClr val="212121"/>
                </a:solidFill>
                <a:latin typeface="Poppins Medium"/>
                <a:ea typeface="Poppins Medium"/>
                <a:cs typeface="Poppins Medium"/>
                <a:sym typeface="Poppins Medium"/>
              </a:rPr>
              <a:t>reeglite ja vabaduse</a:t>
            </a:r>
            <a:br>
              <a:rPr b="0" i="0" lang="et-EE" sz="2133" u="none" cap="none" strike="noStrike">
                <a:solidFill>
                  <a:srgbClr val="212121"/>
                </a:solidFill>
                <a:latin typeface="Poppins Medium"/>
                <a:ea typeface="Poppins Medium"/>
                <a:cs typeface="Poppins Medium"/>
                <a:sym typeface="Poppins Medium"/>
              </a:rPr>
            </a:br>
            <a:r>
              <a:rPr b="0" i="0" lang="et-EE" sz="2133" u="none" cap="none" strike="noStrike">
                <a:solidFill>
                  <a:srgbClr val="212121"/>
                </a:solidFill>
                <a:latin typeface="Poppins Medium"/>
                <a:ea typeface="Poppins Medium"/>
                <a:cs typeface="Poppins Medium"/>
                <a:sym typeface="Poppins Medium"/>
              </a:rPr>
              <a:t>vahel</a:t>
            </a:r>
            <a:endParaRPr b="0" i="0" sz="1400" u="none" cap="none" strike="noStrike">
              <a:solidFill>
                <a:srgbClr val="000000"/>
              </a:solidFill>
              <a:latin typeface="Arial"/>
              <a:ea typeface="Arial"/>
              <a:cs typeface="Arial"/>
              <a:sym typeface="Arial"/>
            </a:endParaRPr>
          </a:p>
        </p:txBody>
      </p:sp>
      <p:sp>
        <p:nvSpPr>
          <p:cNvPr id="397" name="Google Shape;397;p29"/>
          <p:cNvSpPr txBox="1"/>
          <p:nvPr/>
        </p:nvSpPr>
        <p:spPr>
          <a:xfrm>
            <a:off x="4533479" y="3804526"/>
            <a:ext cx="604437" cy="363599"/>
          </a:xfrm>
          <a:prstGeom prst="rect">
            <a:avLst/>
          </a:prstGeom>
          <a:noFill/>
          <a:ln>
            <a:noFill/>
          </a:ln>
        </p:spPr>
        <p:txBody>
          <a:bodyPr anchorCtr="0" anchor="t" bIns="30475" lIns="60950" spcFirstLastPara="1" rIns="60950" wrap="square" tIns="30475">
            <a:noAutofit/>
          </a:bodyPr>
          <a:lstStyle/>
          <a:p>
            <a:pPr indent="0" lvl="0" marL="0" marR="0" rtl="0" algn="ctr">
              <a:lnSpc>
                <a:spcPct val="90000"/>
              </a:lnSpc>
              <a:spcBef>
                <a:spcPts val="0"/>
              </a:spcBef>
              <a:spcAft>
                <a:spcPts val="0"/>
              </a:spcAft>
              <a:buClr>
                <a:srgbClr val="212121"/>
              </a:buClr>
              <a:buSzPts val="4000"/>
              <a:buFont typeface="Calibri"/>
              <a:buNone/>
            </a:pPr>
            <a:r>
              <a:rPr b="0" i="0" lang="et-EE" sz="4000" u="none" cap="none" strike="noStrike">
                <a:solidFill>
                  <a:srgbClr val="212121"/>
                </a:solidFill>
                <a:latin typeface="Poppins"/>
                <a:ea typeface="Poppins"/>
                <a:cs typeface="Poppins"/>
                <a:sym typeface="Poppins"/>
              </a:rPr>
              <a:t>2</a:t>
            </a:r>
            <a:endParaRPr b="0" i="0" sz="1400" u="none" cap="none" strike="noStrike">
              <a:solidFill>
                <a:srgbClr val="000000"/>
              </a:solidFill>
              <a:latin typeface="Arial"/>
              <a:ea typeface="Arial"/>
              <a:cs typeface="Arial"/>
              <a:sym typeface="Arial"/>
            </a:endParaRPr>
          </a:p>
        </p:txBody>
      </p:sp>
      <p:sp>
        <p:nvSpPr>
          <p:cNvPr id="398" name="Google Shape;398;p29"/>
          <p:cNvSpPr txBox="1"/>
          <p:nvPr/>
        </p:nvSpPr>
        <p:spPr>
          <a:xfrm>
            <a:off x="5801483" y="2160166"/>
            <a:ext cx="3201600" cy="24834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400"/>
              <a:buFont typeface="Arial"/>
              <a:buNone/>
            </a:pPr>
            <a:r>
              <a:rPr b="1" i="0" lang="et-EE" sz="2400" u="none" cap="none" strike="noStrike">
                <a:solidFill>
                  <a:schemeClr val="lt1"/>
                </a:solidFill>
                <a:latin typeface="Poppins Medium"/>
                <a:ea typeface="Poppins Medium"/>
                <a:cs typeface="Poppins Medium"/>
                <a:sym typeface="Poppins Medium"/>
              </a:rPr>
              <a:t>Koolis</a:t>
            </a:r>
            <a:br>
              <a:rPr b="1" i="0" lang="et-EE" sz="1867" u="none" cap="none" strike="noStrike">
                <a:solidFill>
                  <a:schemeClr val="lt1"/>
                </a:solidFill>
                <a:latin typeface="Poppins Medium"/>
                <a:ea typeface="Poppins Medium"/>
                <a:cs typeface="Poppins Medium"/>
                <a:sym typeface="Poppins Medium"/>
              </a:rPr>
            </a:br>
            <a:br>
              <a:rPr b="1" i="0" lang="et-EE" sz="1867" u="none" cap="none" strike="noStrike">
                <a:solidFill>
                  <a:schemeClr val="lt1"/>
                </a:solidFill>
                <a:latin typeface="Poppins Medium"/>
                <a:ea typeface="Poppins Medium"/>
                <a:cs typeface="Poppins Medium"/>
                <a:sym typeface="Poppins Medium"/>
              </a:rPr>
            </a:br>
            <a:br>
              <a:rPr b="0" i="0" lang="et-EE" sz="2130" u="none" cap="none" strike="noStrike">
                <a:solidFill>
                  <a:schemeClr val="lt1"/>
                </a:solidFill>
                <a:latin typeface="Poppins Medium"/>
                <a:ea typeface="Poppins Medium"/>
                <a:cs typeface="Poppins Medium"/>
                <a:sym typeface="Poppins Medium"/>
              </a:rPr>
            </a:br>
            <a:r>
              <a:rPr b="0" i="0" lang="et-EE" sz="2130" u="none" cap="none" strike="noStrike">
                <a:solidFill>
                  <a:schemeClr val="lt1"/>
                </a:solidFill>
                <a:latin typeface="Poppins Medium"/>
                <a:ea typeface="Poppins Medium"/>
                <a:cs typeface="Poppins Medium"/>
                <a:sym typeface="Poppins Medium"/>
              </a:rPr>
              <a:t>Digioskuste kohta</a:t>
            </a:r>
            <a:br>
              <a:rPr b="0" i="0" lang="et-EE" sz="2130" u="none" cap="none" strike="noStrike">
                <a:solidFill>
                  <a:schemeClr val="lt1"/>
                </a:solidFill>
                <a:latin typeface="Poppins Medium"/>
                <a:ea typeface="Poppins Medium"/>
                <a:cs typeface="Poppins Medium"/>
                <a:sym typeface="Poppins Medium"/>
              </a:rPr>
            </a:br>
            <a:r>
              <a:rPr b="0" i="0" lang="et-EE" sz="2130" u="none" cap="none" strike="noStrike">
                <a:solidFill>
                  <a:schemeClr val="lt1"/>
                </a:solidFill>
                <a:latin typeface="Poppins Medium"/>
                <a:ea typeface="Poppins Medium"/>
                <a:cs typeface="Poppins Medium"/>
                <a:sym typeface="Poppins Medium"/>
              </a:rPr>
              <a:t>õppida</a:t>
            </a:r>
            <a:endParaRPr b="0" i="0" sz="1600" u="none" cap="none" strike="noStrike">
              <a:solidFill>
                <a:schemeClr val="lt1"/>
              </a:solidFill>
              <a:latin typeface="Poppins Medium"/>
              <a:ea typeface="Poppins Medium"/>
              <a:cs typeface="Poppins Medium"/>
              <a:sym typeface="Poppins Medium"/>
            </a:endParaRPr>
          </a:p>
        </p:txBody>
      </p:sp>
      <p:sp>
        <p:nvSpPr>
          <p:cNvPr id="399" name="Google Shape;399;p29"/>
          <p:cNvSpPr txBox="1"/>
          <p:nvPr/>
        </p:nvSpPr>
        <p:spPr>
          <a:xfrm>
            <a:off x="7169740" y="1481054"/>
            <a:ext cx="604437" cy="363599"/>
          </a:xfrm>
          <a:prstGeom prst="rect">
            <a:avLst/>
          </a:prstGeom>
          <a:noFill/>
          <a:ln>
            <a:noFill/>
          </a:ln>
        </p:spPr>
        <p:txBody>
          <a:bodyPr anchorCtr="0" anchor="t" bIns="30475" lIns="60950" spcFirstLastPara="1" rIns="60950" wrap="square" tIns="30475">
            <a:noAutofit/>
          </a:bodyPr>
          <a:lstStyle/>
          <a:p>
            <a:pPr indent="0" lvl="0" marL="0" marR="0" rtl="0" algn="ctr">
              <a:lnSpc>
                <a:spcPct val="90000"/>
              </a:lnSpc>
              <a:spcBef>
                <a:spcPts val="0"/>
              </a:spcBef>
              <a:spcAft>
                <a:spcPts val="0"/>
              </a:spcAft>
              <a:buClr>
                <a:schemeClr val="lt1"/>
              </a:buClr>
              <a:buSzPts val="4000"/>
              <a:buFont typeface="Calibri"/>
              <a:buNone/>
            </a:pPr>
            <a:r>
              <a:rPr b="0" i="0" lang="et-EE" sz="4000" u="none" cap="none" strike="noStrike">
                <a:solidFill>
                  <a:schemeClr val="lt1"/>
                </a:solidFill>
                <a:latin typeface="Poppins"/>
                <a:ea typeface="Poppins"/>
                <a:cs typeface="Poppins"/>
                <a:sym typeface="Poppins"/>
              </a:rPr>
              <a:t>3</a:t>
            </a:r>
            <a:endParaRPr b="0" i="0" sz="1400" u="none" cap="none" strike="noStrike">
              <a:solidFill>
                <a:srgbClr val="000000"/>
              </a:solidFill>
              <a:latin typeface="Arial"/>
              <a:ea typeface="Arial"/>
              <a:cs typeface="Arial"/>
              <a:sym typeface="Arial"/>
            </a:endParaRPr>
          </a:p>
        </p:txBody>
      </p:sp>
      <p:sp>
        <p:nvSpPr>
          <p:cNvPr id="400" name="Google Shape;400;p29"/>
          <p:cNvSpPr txBox="1"/>
          <p:nvPr/>
        </p:nvSpPr>
        <p:spPr>
          <a:xfrm>
            <a:off x="8610600" y="4295021"/>
            <a:ext cx="3201531" cy="2483465"/>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212121"/>
              </a:buClr>
              <a:buSzPts val="2800"/>
              <a:buFont typeface="Arial"/>
              <a:buNone/>
            </a:pPr>
            <a:r>
              <a:rPr b="1" i="0" lang="et-EE" sz="2800" u="none" cap="none" strike="noStrike">
                <a:solidFill>
                  <a:srgbClr val="212121"/>
                </a:solidFill>
                <a:latin typeface="Poppins Medium"/>
                <a:ea typeface="Poppins Medium"/>
                <a:cs typeface="Poppins Medium"/>
                <a:sym typeface="Poppins Medium"/>
              </a:rPr>
              <a:t>Väljaspool kooli</a:t>
            </a:r>
            <a:br>
              <a:rPr b="1" i="0" lang="et-EE" sz="1867" u="none" cap="none" strike="noStrike">
                <a:solidFill>
                  <a:srgbClr val="212121"/>
                </a:solidFill>
                <a:latin typeface="Poppins Medium"/>
                <a:ea typeface="Poppins Medium"/>
                <a:cs typeface="Poppins Medium"/>
                <a:sym typeface="Poppins Medium"/>
              </a:rPr>
            </a:br>
            <a:br>
              <a:rPr b="1" i="0" lang="et-EE" sz="1867" u="none" cap="none" strike="noStrike">
                <a:solidFill>
                  <a:srgbClr val="212121"/>
                </a:solidFill>
                <a:latin typeface="Poppins Medium"/>
                <a:ea typeface="Poppins Medium"/>
                <a:cs typeface="Poppins Medium"/>
                <a:sym typeface="Poppins Medium"/>
              </a:rPr>
            </a:br>
            <a:br>
              <a:rPr b="0" i="0" lang="et-EE" sz="2133" u="none" cap="none" strike="noStrike">
                <a:solidFill>
                  <a:srgbClr val="212121"/>
                </a:solidFill>
                <a:latin typeface="Poppins Medium"/>
                <a:ea typeface="Poppins Medium"/>
                <a:cs typeface="Poppins Medium"/>
                <a:sym typeface="Poppins Medium"/>
              </a:rPr>
            </a:br>
            <a:r>
              <a:rPr b="0" i="0" lang="et-EE" sz="2133" u="none" cap="none" strike="noStrike">
                <a:solidFill>
                  <a:srgbClr val="212121"/>
                </a:solidFill>
                <a:latin typeface="Poppins Medium"/>
                <a:ea typeface="Poppins Medium"/>
                <a:cs typeface="Poppins Medium"/>
                <a:sym typeface="Poppins Medium"/>
              </a:rPr>
              <a:t>Osaleda õpitoas</a:t>
            </a:r>
            <a:br>
              <a:rPr b="0" i="0" lang="et-EE" sz="2133" u="none" cap="none" strike="noStrike">
                <a:solidFill>
                  <a:srgbClr val="212121"/>
                </a:solidFill>
                <a:latin typeface="Poppins Medium"/>
                <a:ea typeface="Poppins Medium"/>
                <a:cs typeface="Poppins Medium"/>
                <a:sym typeface="Poppins Medium"/>
              </a:rPr>
            </a:br>
            <a:r>
              <a:rPr b="0" i="0" lang="et-EE" sz="2133" u="none" cap="none" strike="noStrike">
                <a:solidFill>
                  <a:srgbClr val="212121"/>
                </a:solidFill>
                <a:latin typeface="Poppins Medium"/>
                <a:ea typeface="Poppins Medium"/>
                <a:cs typeface="Poppins Medium"/>
                <a:sym typeface="Poppins Medium"/>
              </a:rPr>
              <a:t>või laagris</a:t>
            </a:r>
            <a:endParaRPr b="0" i="0" sz="1600" u="none" cap="none" strike="noStrike">
              <a:solidFill>
                <a:srgbClr val="212121"/>
              </a:solidFill>
              <a:latin typeface="Poppins Medium"/>
              <a:ea typeface="Poppins Medium"/>
              <a:cs typeface="Poppins Medium"/>
              <a:sym typeface="Poppins Medium"/>
            </a:endParaRPr>
          </a:p>
        </p:txBody>
      </p:sp>
      <p:sp>
        <p:nvSpPr>
          <p:cNvPr id="401" name="Google Shape;401;p29"/>
          <p:cNvSpPr txBox="1"/>
          <p:nvPr/>
        </p:nvSpPr>
        <p:spPr>
          <a:xfrm>
            <a:off x="9877850" y="3151461"/>
            <a:ext cx="604437" cy="363599"/>
          </a:xfrm>
          <a:prstGeom prst="rect">
            <a:avLst/>
          </a:prstGeom>
          <a:noFill/>
          <a:ln>
            <a:noFill/>
          </a:ln>
        </p:spPr>
        <p:txBody>
          <a:bodyPr anchorCtr="0" anchor="t" bIns="30475" lIns="60950" spcFirstLastPara="1" rIns="60950" wrap="square" tIns="30475">
            <a:noAutofit/>
          </a:bodyPr>
          <a:lstStyle/>
          <a:p>
            <a:pPr indent="0" lvl="0" marL="0" marR="0" rtl="0" algn="ctr">
              <a:lnSpc>
                <a:spcPct val="90000"/>
              </a:lnSpc>
              <a:spcBef>
                <a:spcPts val="0"/>
              </a:spcBef>
              <a:spcAft>
                <a:spcPts val="0"/>
              </a:spcAft>
              <a:buClr>
                <a:srgbClr val="212121"/>
              </a:buClr>
              <a:buSzPts val="4000"/>
              <a:buFont typeface="Calibri"/>
              <a:buNone/>
            </a:pPr>
            <a:r>
              <a:rPr b="0" i="0" lang="et-EE" sz="4000" u="none" cap="none" strike="noStrike">
                <a:solidFill>
                  <a:srgbClr val="212121"/>
                </a:solidFill>
                <a:latin typeface="Poppins"/>
                <a:ea typeface="Poppins"/>
                <a:cs typeface="Poppins"/>
                <a:sym typeface="Poppins"/>
              </a:rPr>
              <a:t>4</a:t>
            </a:r>
            <a:endParaRPr b="0" i="0" sz="1400" u="none" cap="none" strike="noStrike">
              <a:solidFill>
                <a:srgbClr val="000000"/>
              </a:solidFill>
              <a:latin typeface="Arial"/>
              <a:ea typeface="Arial"/>
              <a:cs typeface="Arial"/>
              <a:sym typeface="Arial"/>
            </a:endParaRPr>
          </a:p>
        </p:txBody>
      </p:sp>
      <p:pic>
        <p:nvPicPr>
          <p:cNvPr id="402" name="Google Shape;402;p29"/>
          <p:cNvPicPr preferRelativeResize="0"/>
          <p:nvPr/>
        </p:nvPicPr>
        <p:blipFill rotWithShape="1">
          <a:blip r:embed="rId3">
            <a:alphaModFix/>
          </a:blip>
          <a:srcRect b="0" l="0" r="0" t="0"/>
          <a:stretch/>
        </p:blipFill>
        <p:spPr>
          <a:xfrm>
            <a:off x="7130753" y="5187735"/>
            <a:ext cx="1698796" cy="173850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9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9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0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1C274"/>
        </a:solidFill>
      </p:bgPr>
    </p:bg>
    <p:spTree>
      <p:nvGrpSpPr>
        <p:cNvPr id="111" name="Shape 111"/>
        <p:cNvGrpSpPr/>
        <p:nvPr/>
      </p:nvGrpSpPr>
      <p:grpSpPr>
        <a:xfrm>
          <a:off x="0" y="0"/>
          <a:ext cx="0" cy="0"/>
          <a:chOff x="0" y="0"/>
          <a:chExt cx="0" cy="0"/>
        </a:xfrm>
      </p:grpSpPr>
      <p:sp>
        <p:nvSpPr>
          <p:cNvPr id="112" name="Google Shape;112;p3"/>
          <p:cNvSpPr txBox="1"/>
          <p:nvPr/>
        </p:nvSpPr>
        <p:spPr>
          <a:xfrm>
            <a:off x="6408058" y="4350484"/>
            <a:ext cx="4636932" cy="1638641"/>
          </a:xfrm>
          <a:prstGeom prst="rect">
            <a:avLst/>
          </a:prstGeom>
          <a:noFill/>
          <a:ln>
            <a:noFill/>
          </a:ln>
        </p:spPr>
        <p:txBody>
          <a:bodyPr anchorCtr="0" anchor="t" bIns="30475" lIns="60950" spcFirstLastPara="1" rIns="60950" wrap="square" tIns="30475">
            <a:normAutofit/>
          </a:bodyPr>
          <a:lstStyle/>
          <a:p>
            <a:pPr indent="0" lvl="0" marL="0" marR="0" rtl="0" algn="l">
              <a:lnSpc>
                <a:spcPct val="90000"/>
              </a:lnSpc>
              <a:spcBef>
                <a:spcPts val="0"/>
              </a:spcBef>
              <a:spcAft>
                <a:spcPts val="0"/>
              </a:spcAft>
              <a:buClr>
                <a:srgbClr val="000000"/>
              </a:buClr>
              <a:buSzPts val="4400"/>
              <a:buFont typeface="Calibri"/>
              <a:buNone/>
            </a:pPr>
            <a:r>
              <a:rPr b="1" i="0" lang="et-EE" sz="4400" u="none" cap="none" strike="noStrike">
                <a:solidFill>
                  <a:srgbClr val="000000"/>
                </a:solidFill>
                <a:latin typeface="Poppins"/>
                <a:ea typeface="Poppins"/>
                <a:cs typeface="Poppins"/>
                <a:sym typeface="Poppins"/>
              </a:rPr>
              <a:t>Mis on</a:t>
            </a:r>
            <a:br>
              <a:rPr b="1" i="0" lang="et-EE" sz="4400" u="none" cap="none" strike="noStrike">
                <a:solidFill>
                  <a:srgbClr val="000000"/>
                </a:solidFill>
                <a:latin typeface="Poppins"/>
                <a:ea typeface="Poppins"/>
                <a:cs typeface="Poppins"/>
                <a:sym typeface="Poppins"/>
              </a:rPr>
            </a:br>
            <a:r>
              <a:rPr b="1" i="0" lang="et-EE" sz="4400" u="none" cap="none" strike="noStrike">
                <a:solidFill>
                  <a:srgbClr val="000000"/>
                </a:solidFill>
                <a:latin typeface="Poppins"/>
                <a:ea typeface="Poppins"/>
                <a:cs typeface="Poppins"/>
                <a:sym typeface="Poppins"/>
              </a:rPr>
              <a:t>digioskused?</a:t>
            </a:r>
            <a:endParaRPr b="0" i="0" sz="1400" u="none" cap="none" strike="noStrike">
              <a:solidFill>
                <a:srgbClr val="000000"/>
              </a:solidFill>
              <a:latin typeface="Arial"/>
              <a:ea typeface="Arial"/>
              <a:cs typeface="Arial"/>
              <a:sym typeface="Arial"/>
            </a:endParaRPr>
          </a:p>
        </p:txBody>
      </p:sp>
      <p:pic>
        <p:nvPicPr>
          <p:cNvPr id="113" name="Google Shape;113;p3"/>
          <p:cNvPicPr preferRelativeResize="0"/>
          <p:nvPr/>
        </p:nvPicPr>
        <p:blipFill rotWithShape="1">
          <a:blip r:embed="rId3">
            <a:alphaModFix/>
          </a:blip>
          <a:srcRect b="0" l="0" r="0" t="25977"/>
          <a:stretch/>
        </p:blipFill>
        <p:spPr>
          <a:xfrm>
            <a:off x="304800" y="5648415"/>
            <a:ext cx="1338381" cy="1162050"/>
          </a:xfrm>
          <a:prstGeom prst="rect">
            <a:avLst/>
          </a:prstGeom>
          <a:noFill/>
          <a:ln>
            <a:noFill/>
          </a:ln>
        </p:spPr>
      </p:pic>
      <p:pic>
        <p:nvPicPr>
          <p:cNvPr id="114" name="Google Shape;114;p3"/>
          <p:cNvPicPr preferRelativeResize="0"/>
          <p:nvPr/>
        </p:nvPicPr>
        <p:blipFill rotWithShape="1">
          <a:blip r:embed="rId4">
            <a:alphaModFix/>
          </a:blip>
          <a:srcRect b="0" l="0" r="0" t="0"/>
          <a:stretch/>
        </p:blipFill>
        <p:spPr>
          <a:xfrm>
            <a:off x="304801" y="330200"/>
            <a:ext cx="7813436" cy="53388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bg>
      <p:bgPr>
        <a:solidFill>
          <a:srgbClr val="CAECD8"/>
        </a:solidFill>
      </p:bgPr>
    </p:bg>
    <p:spTree>
      <p:nvGrpSpPr>
        <p:cNvPr id="407" name="Shape 407"/>
        <p:cNvGrpSpPr/>
        <p:nvPr/>
      </p:nvGrpSpPr>
      <p:grpSpPr>
        <a:xfrm>
          <a:off x="0" y="0"/>
          <a:ext cx="0" cy="0"/>
          <a:chOff x="0" y="0"/>
          <a:chExt cx="0" cy="0"/>
        </a:xfrm>
      </p:grpSpPr>
      <p:sp>
        <p:nvSpPr>
          <p:cNvPr id="408" name="Google Shape;408;p30"/>
          <p:cNvSpPr txBox="1"/>
          <p:nvPr/>
        </p:nvSpPr>
        <p:spPr>
          <a:xfrm>
            <a:off x="357898" y="678378"/>
            <a:ext cx="11834102" cy="440120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000"/>
              <a:buFont typeface="Arial"/>
              <a:buNone/>
            </a:pPr>
            <a:r>
              <a:rPr b="0" i="0" lang="et-EE" sz="4000" u="none" cap="none" strike="noStrike">
                <a:solidFill>
                  <a:schemeClr val="lt1"/>
                </a:solidFill>
                <a:highlight>
                  <a:srgbClr val="1700FF"/>
                </a:highlight>
                <a:latin typeface="Poppins Medium"/>
                <a:ea typeface="Poppins Medium"/>
                <a:cs typeface="Poppins Medium"/>
                <a:sym typeface="Poppins Medium"/>
              </a:rPr>
              <a:t>Loo </a:t>
            </a:r>
            <a:r>
              <a:rPr b="1" i="0" lang="et-EE" sz="4000" u="none" cap="none" strike="noStrike">
                <a:solidFill>
                  <a:schemeClr val="lt1"/>
                </a:solidFill>
                <a:highlight>
                  <a:srgbClr val="1700FF"/>
                </a:highlight>
                <a:latin typeface="Poppins Medium"/>
                <a:ea typeface="Poppins Medium"/>
                <a:cs typeface="Poppins Medium"/>
                <a:sym typeface="Poppins Medium"/>
              </a:rPr>
              <a:t>digioskuste kursus</a:t>
            </a:r>
            <a:r>
              <a:rPr b="0" i="0" lang="et-EE" sz="4000" u="none" cap="none" strike="noStrike">
                <a:solidFill>
                  <a:schemeClr val="lt1"/>
                </a:solidFill>
                <a:highlight>
                  <a:srgbClr val="1700FF"/>
                </a:highlight>
                <a:latin typeface="Poppins Medium"/>
                <a:ea typeface="Poppins Medium"/>
                <a:cs typeface="Poppins Medium"/>
                <a:sym typeface="Poppins Medium"/>
              </a:rPr>
              <a:t>, mis sulle meeldiks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chemeClr val="lt1"/>
              </a:solidFill>
              <a:latin typeface="Poppins Medium"/>
              <a:ea typeface="Poppins Medium"/>
              <a:cs typeface="Poppins Medium"/>
              <a:sym typeface="Poppins Medium"/>
            </a:endParaRPr>
          </a:p>
          <a:p>
            <a:pPr indent="0" lvl="0" marL="0" marR="0" rtl="0" algn="l">
              <a:lnSpc>
                <a:spcPct val="100000"/>
              </a:lnSpc>
              <a:spcBef>
                <a:spcPts val="0"/>
              </a:spcBef>
              <a:spcAft>
                <a:spcPts val="0"/>
              </a:spcAft>
              <a:buClr>
                <a:srgbClr val="000000"/>
              </a:buClr>
              <a:buSzPts val="2800"/>
              <a:buFont typeface="Arial"/>
              <a:buNone/>
            </a:pPr>
            <a:r>
              <a:rPr b="0" i="0" lang="et-EE" sz="2800" u="none" cap="none" strike="noStrike">
                <a:solidFill>
                  <a:schemeClr val="dk1"/>
                </a:solidFill>
                <a:latin typeface="Poppins Medium"/>
                <a:ea typeface="Poppins Medium"/>
                <a:cs typeface="Poppins Medium"/>
                <a:sym typeface="Poppins Medium"/>
              </a:rPr>
              <a:t>Mõtle järgmistele küsimustele ja kirjelda täpsemalt: </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dk1"/>
              </a:buClr>
              <a:buSzPts val="2800"/>
              <a:buFont typeface="Arial"/>
              <a:buChar char="•"/>
            </a:pPr>
            <a:r>
              <a:rPr b="0" i="0" lang="et-EE" sz="2800" u="none" cap="none" strike="noStrike">
                <a:solidFill>
                  <a:schemeClr val="dk1"/>
                </a:solidFill>
                <a:latin typeface="Poppins Medium"/>
                <a:ea typeface="Poppins Medium"/>
                <a:cs typeface="Poppins Medium"/>
                <a:sym typeface="Poppins Medium"/>
              </a:rPr>
              <a:t>Milliseid digioskusi sooviksid õppida? </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dk1"/>
              </a:buClr>
              <a:buSzPts val="2800"/>
              <a:buFont typeface="Arial"/>
              <a:buChar char="•"/>
            </a:pPr>
            <a:r>
              <a:rPr b="0" i="0" lang="et-EE" sz="2800" u="none" cap="none" strike="noStrike">
                <a:solidFill>
                  <a:schemeClr val="dk1"/>
                </a:solidFill>
                <a:latin typeface="Poppins Medium"/>
                <a:ea typeface="Poppins Medium"/>
                <a:cs typeface="Poppins Medium"/>
                <a:sym typeface="Poppins Medium"/>
              </a:rPr>
              <a:t>Mis teemadele sooviksid kindlasti tähelepanu pöörata? </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dk1"/>
              </a:buClr>
              <a:buSzPts val="2800"/>
              <a:buFont typeface="Arial"/>
              <a:buChar char="•"/>
            </a:pPr>
            <a:r>
              <a:rPr b="0" i="0" lang="et-EE" sz="2800" u="none" cap="none" strike="noStrike">
                <a:solidFill>
                  <a:schemeClr val="dk1"/>
                </a:solidFill>
                <a:latin typeface="Poppins Medium"/>
                <a:ea typeface="Poppins Medium"/>
                <a:cs typeface="Poppins Medium"/>
                <a:sym typeface="Poppins Medium"/>
              </a:rPr>
              <a:t>Milliseid digiseadmeid või tarkvara sooviksid kursusel kasutada või tundma õppida? </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dk1"/>
              </a:buClr>
              <a:buSzPts val="2800"/>
              <a:buFont typeface="Arial"/>
              <a:buChar char="•"/>
            </a:pPr>
            <a:r>
              <a:rPr b="0" i="0" lang="et-EE" sz="2800" u="none" cap="none" strike="noStrike">
                <a:solidFill>
                  <a:schemeClr val="dk1"/>
                </a:solidFill>
                <a:latin typeface="Poppins Medium"/>
                <a:ea typeface="Poppins Medium"/>
                <a:cs typeface="Poppins Medium"/>
                <a:sym typeface="Poppins Medium"/>
              </a:rPr>
              <a:t>Kui sageli võiksid tunnid toimuda ja kui kaua võiks kursus kesta?</a:t>
            </a:r>
            <a:endParaRPr b="0" i="0" sz="1400" u="none" cap="none" strike="noStrike">
              <a:solidFill>
                <a:srgbClr val="000000"/>
              </a:solidFill>
              <a:latin typeface="Arial"/>
              <a:ea typeface="Arial"/>
              <a:cs typeface="Arial"/>
              <a:sym typeface="Arial"/>
            </a:endParaRPr>
          </a:p>
        </p:txBody>
      </p:sp>
      <p:pic>
        <p:nvPicPr>
          <p:cNvPr id="409" name="Google Shape;409;p30"/>
          <p:cNvPicPr preferRelativeResize="0"/>
          <p:nvPr/>
        </p:nvPicPr>
        <p:blipFill rotWithShape="1">
          <a:blip r:embed="rId3">
            <a:alphaModFix/>
          </a:blip>
          <a:srcRect b="0" l="0" r="0" t="0"/>
          <a:stretch/>
        </p:blipFill>
        <p:spPr>
          <a:xfrm>
            <a:off x="8305800" y="4272699"/>
            <a:ext cx="4140200" cy="2448776"/>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AECD8"/>
        </a:solidFill>
      </p:bgPr>
    </p:bg>
    <p:spTree>
      <p:nvGrpSpPr>
        <p:cNvPr id="414" name="Shape 414"/>
        <p:cNvGrpSpPr/>
        <p:nvPr/>
      </p:nvGrpSpPr>
      <p:grpSpPr>
        <a:xfrm>
          <a:off x="0" y="0"/>
          <a:ext cx="0" cy="0"/>
          <a:chOff x="0" y="0"/>
          <a:chExt cx="0" cy="0"/>
        </a:xfrm>
      </p:grpSpPr>
      <p:sp>
        <p:nvSpPr>
          <p:cNvPr id="415" name="Google Shape;415;p31"/>
          <p:cNvSpPr txBox="1"/>
          <p:nvPr>
            <p:ph type="title"/>
          </p:nvPr>
        </p:nvSpPr>
        <p:spPr>
          <a:xfrm>
            <a:off x="384048" y="-76200"/>
            <a:ext cx="115032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1800"/>
              <a:buFont typeface="Poppins Medium"/>
              <a:buNone/>
            </a:pPr>
            <a:r>
              <a:rPr lang="et-EE">
                <a:solidFill>
                  <a:schemeClr val="lt1"/>
                </a:solidFill>
                <a:highlight>
                  <a:srgbClr val="1700FF"/>
                </a:highlight>
                <a:latin typeface="Poppins Medium"/>
                <a:ea typeface="Poppins Medium"/>
                <a:cs typeface="Poppins Medium"/>
                <a:sym typeface="Poppins Medium"/>
              </a:rPr>
              <a:t>Jaga uuringutulemusi teistega!</a:t>
            </a:r>
            <a:endParaRPr>
              <a:solidFill>
                <a:schemeClr val="lt1"/>
              </a:solidFill>
              <a:highlight>
                <a:srgbClr val="1700FF"/>
              </a:highlight>
              <a:latin typeface="Poppins Medium"/>
              <a:ea typeface="Poppins Medium"/>
              <a:cs typeface="Poppins Medium"/>
              <a:sym typeface="Poppins Medium"/>
            </a:endParaRPr>
          </a:p>
        </p:txBody>
      </p:sp>
      <p:sp>
        <p:nvSpPr>
          <p:cNvPr id="416" name="Google Shape;416;p31"/>
          <p:cNvSpPr txBox="1"/>
          <p:nvPr>
            <p:ph idx="1" type="body"/>
          </p:nvPr>
        </p:nvSpPr>
        <p:spPr>
          <a:xfrm>
            <a:off x="384050" y="1020775"/>
            <a:ext cx="11808000" cy="5837100"/>
          </a:xfrm>
          <a:prstGeom prst="rect">
            <a:avLst/>
          </a:prstGeom>
          <a:noFill/>
          <a:ln>
            <a:noFill/>
          </a:ln>
        </p:spPr>
        <p:txBody>
          <a:bodyPr anchorCtr="0" anchor="t" bIns="45700" lIns="91425" spcFirstLastPara="1" rIns="91425" wrap="square" tIns="45700">
            <a:noAutofit/>
          </a:bodyPr>
          <a:lstStyle/>
          <a:p>
            <a:pPr indent="0" lvl="0" marL="114300" rtl="0" algn="l">
              <a:lnSpc>
                <a:spcPct val="90000"/>
              </a:lnSpc>
              <a:spcBef>
                <a:spcPts val="1000"/>
              </a:spcBef>
              <a:spcAft>
                <a:spcPts val="0"/>
              </a:spcAft>
              <a:buSzPts val="1800"/>
              <a:buNone/>
            </a:pPr>
            <a:r>
              <a:rPr b="1" lang="et-EE" u="sng">
                <a:solidFill>
                  <a:srgbClr val="1700FF"/>
                </a:solidFill>
                <a:latin typeface="Poppins Medium"/>
                <a:ea typeface="Poppins Medium"/>
                <a:cs typeface="Poppins Medium"/>
                <a:sym typeface="Poppins Medium"/>
              </a:rPr>
              <a:t>KES</a:t>
            </a:r>
            <a:r>
              <a:rPr b="1" lang="et-EE">
                <a:solidFill>
                  <a:srgbClr val="1700FF"/>
                </a:solidFill>
                <a:latin typeface="Poppins Medium"/>
                <a:ea typeface="Poppins Medium"/>
                <a:cs typeface="Poppins Medium"/>
                <a:sym typeface="Poppins Medium"/>
              </a:rPr>
              <a:t> peaks nendest tulemustest kuulma? </a:t>
            </a:r>
            <a:endParaRPr/>
          </a:p>
          <a:p>
            <a:pPr indent="0" lvl="0" marL="114300" rtl="0" algn="l">
              <a:lnSpc>
                <a:spcPct val="90000"/>
              </a:lnSpc>
              <a:spcBef>
                <a:spcPts val="1000"/>
              </a:spcBef>
              <a:spcAft>
                <a:spcPts val="0"/>
              </a:spcAft>
              <a:buSzPts val="1800"/>
              <a:buNone/>
            </a:pPr>
            <a:r>
              <a:rPr lang="et-EE" sz="2400">
                <a:solidFill>
                  <a:srgbClr val="3A3838"/>
                </a:solidFill>
                <a:latin typeface="Poppins Medium"/>
                <a:ea typeface="Poppins Medium"/>
                <a:cs typeface="Poppins Medium"/>
                <a:sym typeface="Poppins Medium"/>
              </a:rPr>
              <a:t>Õpetajad, vanemad, poliitikud, …?</a:t>
            </a:r>
            <a:endParaRPr/>
          </a:p>
          <a:p>
            <a:pPr indent="0" lvl="0" marL="114300" rtl="0" algn="l">
              <a:lnSpc>
                <a:spcPct val="90000"/>
              </a:lnSpc>
              <a:spcBef>
                <a:spcPts val="1000"/>
              </a:spcBef>
              <a:spcAft>
                <a:spcPts val="0"/>
              </a:spcAft>
              <a:buSzPts val="1800"/>
              <a:buNone/>
            </a:pPr>
            <a:br>
              <a:rPr lang="et-EE" sz="2400">
                <a:solidFill>
                  <a:srgbClr val="000000"/>
                </a:solidFill>
                <a:latin typeface="Poppins Medium"/>
                <a:ea typeface="Poppins Medium"/>
                <a:cs typeface="Poppins Medium"/>
                <a:sym typeface="Poppins Medium"/>
              </a:rPr>
            </a:br>
            <a:r>
              <a:rPr b="1" lang="et-EE" u="sng">
                <a:solidFill>
                  <a:srgbClr val="1700FF"/>
                </a:solidFill>
                <a:latin typeface="Poppins Medium"/>
                <a:ea typeface="Poppins Medium"/>
                <a:cs typeface="Poppins Medium"/>
                <a:sym typeface="Poppins Medium"/>
              </a:rPr>
              <a:t>MIDA</a:t>
            </a:r>
            <a:r>
              <a:rPr b="1" lang="et-EE">
                <a:solidFill>
                  <a:srgbClr val="1700FF"/>
                </a:solidFill>
                <a:latin typeface="Poppins Medium"/>
                <a:ea typeface="Poppins Medium"/>
                <a:cs typeface="Poppins Medium"/>
                <a:sym typeface="Poppins Medium"/>
              </a:rPr>
              <a:t> peaksid inimesed teadma?</a:t>
            </a:r>
            <a:endParaRPr/>
          </a:p>
          <a:p>
            <a:pPr indent="0" lvl="0" marL="114300" rtl="0" algn="l">
              <a:lnSpc>
                <a:spcPct val="90000"/>
              </a:lnSpc>
              <a:spcBef>
                <a:spcPts val="1000"/>
              </a:spcBef>
              <a:spcAft>
                <a:spcPts val="0"/>
              </a:spcAft>
              <a:buSzPts val="1800"/>
              <a:buNone/>
            </a:pPr>
            <a:r>
              <a:rPr lang="et-EE" sz="2400">
                <a:solidFill>
                  <a:srgbClr val="3F3F3F"/>
                </a:solidFill>
                <a:latin typeface="Poppins Medium"/>
                <a:ea typeface="Poppins Medium"/>
                <a:cs typeface="Poppins Medium"/>
                <a:sym typeface="Poppins Medium"/>
              </a:rPr>
              <a:t>Millised digioskuste vallas tehtud avastused on sinu arust kõige olulisemad? </a:t>
            </a:r>
            <a:endParaRPr/>
          </a:p>
          <a:p>
            <a:pPr indent="0" lvl="0" marL="114300" rtl="0" algn="l">
              <a:lnSpc>
                <a:spcPct val="90000"/>
              </a:lnSpc>
              <a:spcBef>
                <a:spcPts val="1000"/>
              </a:spcBef>
              <a:spcAft>
                <a:spcPts val="0"/>
              </a:spcAft>
              <a:buSzPts val="1800"/>
              <a:buNone/>
            </a:pPr>
            <a:r>
              <a:t/>
            </a:r>
            <a:endParaRPr b="1" sz="2400">
              <a:solidFill>
                <a:srgbClr val="1700FF"/>
              </a:solidFill>
              <a:latin typeface="Poppins Medium"/>
              <a:ea typeface="Poppins Medium"/>
              <a:cs typeface="Poppins Medium"/>
              <a:sym typeface="Poppins Medium"/>
            </a:endParaRPr>
          </a:p>
          <a:p>
            <a:pPr indent="0" lvl="0" marL="114300" rtl="0" algn="l">
              <a:lnSpc>
                <a:spcPct val="90000"/>
              </a:lnSpc>
              <a:spcBef>
                <a:spcPts val="1000"/>
              </a:spcBef>
              <a:spcAft>
                <a:spcPts val="0"/>
              </a:spcAft>
              <a:buSzPts val="1800"/>
              <a:buNone/>
            </a:pPr>
            <a:r>
              <a:rPr b="1" lang="et-EE" u="sng">
                <a:solidFill>
                  <a:srgbClr val="1700FF"/>
                </a:solidFill>
                <a:latin typeface="Poppins Medium"/>
                <a:ea typeface="Poppins Medium"/>
                <a:cs typeface="Poppins Medium"/>
                <a:sym typeface="Poppins Medium"/>
              </a:rPr>
              <a:t>MIKS</a:t>
            </a:r>
            <a:r>
              <a:rPr b="1" lang="et-EE">
                <a:solidFill>
                  <a:srgbClr val="1700FF"/>
                </a:solidFill>
                <a:latin typeface="Poppins Medium"/>
                <a:ea typeface="Poppins Medium"/>
                <a:cs typeface="Poppins Medium"/>
                <a:sym typeface="Poppins Medium"/>
              </a:rPr>
              <a:t> peaks laiem avalikkus neist teadma? </a:t>
            </a:r>
            <a:endParaRPr/>
          </a:p>
          <a:p>
            <a:pPr indent="0" lvl="0" marL="114300" rtl="0" algn="l">
              <a:lnSpc>
                <a:spcPct val="90000"/>
              </a:lnSpc>
              <a:spcBef>
                <a:spcPts val="1000"/>
              </a:spcBef>
              <a:spcAft>
                <a:spcPts val="0"/>
              </a:spcAft>
              <a:buSzPts val="1800"/>
              <a:buNone/>
            </a:pPr>
            <a:r>
              <a:rPr lang="et-EE" sz="2400">
                <a:solidFill>
                  <a:srgbClr val="3A3838"/>
                </a:solidFill>
                <a:latin typeface="Poppins Medium"/>
                <a:ea typeface="Poppins Medium"/>
                <a:cs typeface="Poppins Medium"/>
                <a:sym typeface="Poppins Medium"/>
              </a:rPr>
              <a:t>Mida tuleks teha? </a:t>
            </a:r>
            <a:endParaRPr sz="2400">
              <a:solidFill>
                <a:srgbClr val="3A3838"/>
              </a:solidFill>
              <a:highlight>
                <a:srgbClr val="FFFF00"/>
              </a:highlight>
              <a:latin typeface="Poppins Medium"/>
              <a:ea typeface="Poppins Medium"/>
              <a:cs typeface="Poppins Medium"/>
              <a:sym typeface="Poppins Medium"/>
            </a:endParaRPr>
          </a:p>
          <a:p>
            <a:pPr indent="0" lvl="0" marL="114300" rtl="0" algn="l">
              <a:lnSpc>
                <a:spcPct val="90000"/>
              </a:lnSpc>
              <a:spcBef>
                <a:spcPts val="1000"/>
              </a:spcBef>
              <a:spcAft>
                <a:spcPts val="0"/>
              </a:spcAft>
              <a:buSzPts val="1800"/>
              <a:buNone/>
            </a:pPr>
            <a:r>
              <a:t/>
            </a:r>
            <a:endParaRPr b="1" u="sng">
              <a:solidFill>
                <a:srgbClr val="1700FF"/>
              </a:solidFill>
              <a:latin typeface="Poppins Medium"/>
              <a:ea typeface="Poppins Medium"/>
              <a:cs typeface="Poppins Medium"/>
              <a:sym typeface="Poppins Medium"/>
            </a:endParaRPr>
          </a:p>
          <a:p>
            <a:pPr indent="0" lvl="0" marL="114300" rtl="0" algn="l">
              <a:lnSpc>
                <a:spcPct val="90000"/>
              </a:lnSpc>
              <a:spcBef>
                <a:spcPts val="1000"/>
              </a:spcBef>
              <a:spcAft>
                <a:spcPts val="0"/>
              </a:spcAft>
              <a:buSzPts val="1800"/>
              <a:buNone/>
            </a:pPr>
            <a:r>
              <a:rPr b="1" lang="et-EE" u="sng">
                <a:solidFill>
                  <a:srgbClr val="1700FF"/>
                </a:solidFill>
                <a:latin typeface="Poppins Medium"/>
                <a:ea typeface="Poppins Medium"/>
                <a:cs typeface="Poppins Medium"/>
                <a:sym typeface="Poppins Medium"/>
              </a:rPr>
              <a:t>KUIDAS</a:t>
            </a:r>
            <a:r>
              <a:rPr b="1" lang="et-EE">
                <a:solidFill>
                  <a:srgbClr val="1700FF"/>
                </a:solidFill>
                <a:latin typeface="Poppins Medium"/>
                <a:ea typeface="Poppins Medium"/>
                <a:cs typeface="Poppins Medium"/>
                <a:sym typeface="Poppins Medium"/>
              </a:rPr>
              <a:t> võiks inimeste teadlikkust parandada?</a:t>
            </a:r>
            <a:endParaRPr/>
          </a:p>
          <a:p>
            <a:pPr indent="0" lvl="0" marL="114300" rtl="0" algn="l">
              <a:lnSpc>
                <a:spcPct val="90000"/>
              </a:lnSpc>
              <a:spcBef>
                <a:spcPts val="1000"/>
              </a:spcBef>
              <a:spcAft>
                <a:spcPts val="0"/>
              </a:spcAft>
              <a:buSzPts val="1800"/>
              <a:buNone/>
            </a:pPr>
            <a:r>
              <a:rPr lang="et-EE" sz="2400">
                <a:solidFill>
                  <a:srgbClr val="3F3F3F"/>
                </a:solidFill>
                <a:latin typeface="Poppins Medium"/>
                <a:ea typeface="Poppins Medium"/>
                <a:cs typeface="Poppins Medium"/>
                <a:sym typeface="Poppins Medium"/>
              </a:rPr>
              <a:t>Kas pressiteate, uudisartikli, sotsiaalmeediapostituse, flaieri, poliitikaaruande või mõne muu vahendiga?</a:t>
            </a:r>
            <a:endParaRPr/>
          </a:p>
          <a:p>
            <a:pPr indent="0" lvl="0" marL="114300" rtl="0" algn="l">
              <a:lnSpc>
                <a:spcPct val="90000"/>
              </a:lnSpc>
              <a:spcBef>
                <a:spcPts val="1000"/>
              </a:spcBef>
              <a:spcAft>
                <a:spcPts val="0"/>
              </a:spcAft>
              <a:buSzPts val="1800"/>
              <a:buNone/>
            </a:pPr>
            <a:r>
              <a:t/>
            </a:r>
            <a:endParaRPr b="1" sz="2400">
              <a:solidFill>
                <a:srgbClr val="EF7B19"/>
              </a:solidFill>
              <a:latin typeface="Poppins Medium"/>
              <a:ea typeface="Poppins Medium"/>
              <a:cs typeface="Poppins Medium"/>
              <a:sym typeface="Poppins Medium"/>
            </a:endParaRPr>
          </a:p>
          <a:p>
            <a:pPr indent="-228600" lvl="0" marL="457200" rtl="0" algn="l">
              <a:lnSpc>
                <a:spcPct val="90000"/>
              </a:lnSpc>
              <a:spcBef>
                <a:spcPts val="1000"/>
              </a:spcBef>
              <a:spcAft>
                <a:spcPts val="0"/>
              </a:spcAft>
              <a:buSzPts val="1800"/>
              <a:buNone/>
            </a:pPr>
            <a:r>
              <a:t/>
            </a:r>
            <a:endParaRPr sz="2400">
              <a:solidFill>
                <a:srgbClr val="C00000"/>
              </a:solidFill>
              <a:latin typeface="Poppins Medium"/>
              <a:ea typeface="Poppins Medium"/>
              <a:cs typeface="Poppins Medium"/>
              <a:sym typeface="Poppins Medium"/>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7A1A"/>
        </a:solidFill>
      </p:bgPr>
    </p:bg>
    <p:spTree>
      <p:nvGrpSpPr>
        <p:cNvPr id="421" name="Shape 421"/>
        <p:cNvGrpSpPr/>
        <p:nvPr/>
      </p:nvGrpSpPr>
      <p:grpSpPr>
        <a:xfrm>
          <a:off x="0" y="0"/>
          <a:ext cx="0" cy="0"/>
          <a:chOff x="0" y="0"/>
          <a:chExt cx="0" cy="0"/>
        </a:xfrm>
      </p:grpSpPr>
      <p:pic>
        <p:nvPicPr>
          <p:cNvPr id="422" name="Google Shape;422;p32"/>
          <p:cNvPicPr preferRelativeResize="0"/>
          <p:nvPr/>
        </p:nvPicPr>
        <p:blipFill rotWithShape="1">
          <a:blip r:embed="rId3">
            <a:alphaModFix/>
          </a:blip>
          <a:srcRect b="0" l="0" r="0" t="0"/>
          <a:stretch/>
        </p:blipFill>
        <p:spPr>
          <a:xfrm>
            <a:off x="7888290" y="-2717800"/>
            <a:ext cx="8607420" cy="5871244"/>
          </a:xfrm>
          <a:prstGeom prst="rect">
            <a:avLst/>
          </a:prstGeom>
          <a:noFill/>
          <a:ln>
            <a:noFill/>
          </a:ln>
        </p:spPr>
      </p:pic>
      <p:pic>
        <p:nvPicPr>
          <p:cNvPr id="423" name="Google Shape;423;p32"/>
          <p:cNvPicPr preferRelativeResize="0"/>
          <p:nvPr/>
        </p:nvPicPr>
        <p:blipFill rotWithShape="1">
          <a:blip r:embed="rId4">
            <a:alphaModFix/>
          </a:blip>
          <a:srcRect b="0" l="0" r="0" t="0"/>
          <a:stretch/>
        </p:blipFill>
        <p:spPr>
          <a:xfrm>
            <a:off x="-5638800" y="3733800"/>
            <a:ext cx="8607420" cy="5871244"/>
          </a:xfrm>
          <a:prstGeom prst="rect">
            <a:avLst/>
          </a:prstGeom>
          <a:noFill/>
          <a:ln>
            <a:noFill/>
          </a:ln>
        </p:spPr>
      </p:pic>
      <p:pic>
        <p:nvPicPr>
          <p:cNvPr id="424" name="Google Shape;424;p32"/>
          <p:cNvPicPr preferRelativeResize="0"/>
          <p:nvPr/>
        </p:nvPicPr>
        <p:blipFill rotWithShape="1">
          <a:blip r:embed="rId5">
            <a:alphaModFix/>
          </a:blip>
          <a:srcRect b="0" l="0" r="0" t="0"/>
          <a:stretch/>
        </p:blipFill>
        <p:spPr>
          <a:xfrm>
            <a:off x="-1117600" y="3124200"/>
            <a:ext cx="7573923" cy="3733800"/>
          </a:xfrm>
          <a:prstGeom prst="rect">
            <a:avLst/>
          </a:prstGeom>
          <a:noFill/>
          <a:ln>
            <a:noFill/>
          </a:ln>
        </p:spPr>
      </p:pic>
      <p:sp>
        <p:nvSpPr>
          <p:cNvPr id="425" name="Google Shape;425;p32"/>
          <p:cNvSpPr txBox="1"/>
          <p:nvPr/>
        </p:nvSpPr>
        <p:spPr>
          <a:xfrm>
            <a:off x="3890674" y="2821150"/>
            <a:ext cx="5580300" cy="574800"/>
          </a:xfrm>
          <a:prstGeom prst="rect">
            <a:avLst/>
          </a:prstGeom>
          <a:noFill/>
          <a:ln>
            <a:noFill/>
          </a:ln>
        </p:spPr>
        <p:txBody>
          <a:bodyPr anchorCtr="0" anchor="t" bIns="0" lIns="0" spcFirstLastPara="1" rIns="0" wrap="square" tIns="0">
            <a:spAutoFit/>
          </a:bodyPr>
          <a:lstStyle/>
          <a:p>
            <a:pPr indent="0" lvl="0" marL="0" marR="0" rtl="0" algn="l">
              <a:lnSpc>
                <a:spcPct val="51861"/>
              </a:lnSpc>
              <a:spcBef>
                <a:spcPts val="0"/>
              </a:spcBef>
              <a:spcAft>
                <a:spcPts val="0"/>
              </a:spcAft>
              <a:buClr>
                <a:srgbClr val="000000"/>
              </a:buClr>
              <a:buSzPts val="7200"/>
              <a:buFont typeface="Arial"/>
              <a:buNone/>
            </a:pPr>
            <a:r>
              <a:rPr b="0" i="0" lang="et-EE" sz="7200" u="none" cap="none" strike="noStrike">
                <a:solidFill>
                  <a:schemeClr val="dk1"/>
                </a:solidFill>
                <a:latin typeface="Poppins Medium"/>
                <a:ea typeface="Poppins Medium"/>
                <a:cs typeface="Poppins Medium"/>
                <a:sym typeface="Poppins Medium"/>
              </a:rPr>
              <a:t>Tagasiside</a:t>
            </a:r>
            <a:endParaRPr b="0" i="0" sz="1400" u="none" cap="none" strike="noStrike">
              <a:solidFill>
                <a:srgbClr val="000000"/>
              </a:solidFill>
              <a:latin typeface="Arial"/>
              <a:ea typeface="Arial"/>
              <a:cs typeface="Arial"/>
              <a:sym typeface="Arial"/>
            </a:endParaRPr>
          </a:p>
        </p:txBody>
      </p:sp>
      <p:pic>
        <p:nvPicPr>
          <p:cNvPr id="426" name="Google Shape;426;p32"/>
          <p:cNvPicPr preferRelativeResize="0"/>
          <p:nvPr/>
        </p:nvPicPr>
        <p:blipFill rotWithShape="1">
          <a:blip r:embed="rId6">
            <a:alphaModFix/>
          </a:blip>
          <a:srcRect b="0" l="0" r="0" t="0"/>
          <a:stretch/>
        </p:blipFill>
        <p:spPr>
          <a:xfrm flipH="1">
            <a:off x="10058400" y="4018968"/>
            <a:ext cx="2323479" cy="2703457"/>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700FF"/>
        </a:solidFill>
      </p:bgPr>
    </p:bg>
    <p:spTree>
      <p:nvGrpSpPr>
        <p:cNvPr id="433" name="Shape 433"/>
        <p:cNvGrpSpPr/>
        <p:nvPr/>
      </p:nvGrpSpPr>
      <p:grpSpPr>
        <a:xfrm>
          <a:off x="0" y="0"/>
          <a:ext cx="0" cy="0"/>
          <a:chOff x="0" y="0"/>
          <a:chExt cx="0" cy="0"/>
        </a:xfrm>
      </p:grpSpPr>
      <p:sp>
        <p:nvSpPr>
          <p:cNvPr id="434" name="Google Shape;434;p33"/>
          <p:cNvSpPr txBox="1"/>
          <p:nvPr>
            <p:ph idx="1" type="body"/>
          </p:nvPr>
        </p:nvSpPr>
        <p:spPr>
          <a:xfrm>
            <a:off x="1066800" y="2544515"/>
            <a:ext cx="3752461" cy="411067"/>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lt1"/>
              </a:buClr>
              <a:buSzPts val="2400"/>
              <a:buNone/>
            </a:pPr>
            <a:r>
              <a:rPr lang="et-EE" sz="2400">
                <a:solidFill>
                  <a:schemeClr val="lt1"/>
                </a:solidFill>
              </a:rPr>
              <a:t>www.ySKILLS.eu/blog</a:t>
            </a:r>
            <a:endParaRPr/>
          </a:p>
        </p:txBody>
      </p:sp>
      <p:sp>
        <p:nvSpPr>
          <p:cNvPr id="435" name="Google Shape;435;p33"/>
          <p:cNvSpPr txBox="1"/>
          <p:nvPr/>
        </p:nvSpPr>
        <p:spPr>
          <a:xfrm>
            <a:off x="866164" y="471447"/>
            <a:ext cx="9829800" cy="1190792"/>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Clr>
                <a:schemeClr val="lt1"/>
              </a:buClr>
              <a:buSzPts val="3000"/>
              <a:buFont typeface="Poppins"/>
              <a:buNone/>
            </a:pPr>
            <a:r>
              <a:rPr b="1" i="0" lang="et-EE" sz="3000" u="none" cap="none" strike="noStrike">
                <a:solidFill>
                  <a:schemeClr val="lt1"/>
                </a:solidFill>
                <a:latin typeface="Poppins"/>
                <a:ea typeface="Poppins"/>
                <a:cs typeface="Poppins"/>
                <a:sym typeface="Poppins"/>
              </a:rPr>
              <a:t>Kas sooviksid rohkem teada?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chemeClr val="lt1"/>
              </a:buClr>
              <a:buSzPts val="3000"/>
              <a:buFont typeface="Poppins"/>
              <a:buNone/>
            </a:pPr>
            <a:r>
              <a:rPr b="1" i="0" lang="et-EE" sz="3000" u="none" cap="none" strike="noStrike">
                <a:solidFill>
                  <a:schemeClr val="lt1"/>
                </a:solidFill>
                <a:latin typeface="Poppins"/>
                <a:ea typeface="Poppins"/>
                <a:cs typeface="Poppins"/>
                <a:sym typeface="Poppins"/>
              </a:rPr>
              <a:t>Hakka </a:t>
            </a:r>
            <a:r>
              <a:rPr b="1" lang="et-EE" sz="3000">
                <a:solidFill>
                  <a:schemeClr val="lt1"/>
                </a:solidFill>
                <a:latin typeface="Poppins"/>
                <a:ea typeface="Poppins"/>
                <a:cs typeface="Poppins"/>
                <a:sym typeface="Poppins"/>
              </a:rPr>
              <a:t>y</a:t>
            </a:r>
            <a:r>
              <a:rPr b="1" i="0" lang="et-EE" sz="3000" u="none" cap="none" strike="noStrike">
                <a:solidFill>
                  <a:schemeClr val="lt1"/>
                </a:solidFill>
                <a:latin typeface="Poppins"/>
                <a:ea typeface="Poppins"/>
                <a:cs typeface="Poppins"/>
                <a:sym typeface="Poppins"/>
              </a:rPr>
              <a:t>SKILLS</a:t>
            </a:r>
            <a:r>
              <a:rPr b="1" lang="et-EE" sz="3000">
                <a:solidFill>
                  <a:schemeClr val="lt1"/>
                </a:solidFill>
                <a:latin typeface="Poppins"/>
                <a:ea typeface="Poppins"/>
                <a:cs typeface="Poppins"/>
                <a:sym typeface="Poppins"/>
              </a:rPr>
              <a:t>’</a:t>
            </a:r>
            <a:r>
              <a:rPr b="1" i="0" lang="et-EE" sz="3000" u="none" cap="none" strike="noStrike">
                <a:solidFill>
                  <a:schemeClr val="lt1"/>
                </a:solidFill>
                <a:latin typeface="Poppins"/>
                <a:ea typeface="Poppins"/>
                <a:cs typeface="Poppins"/>
                <a:sym typeface="Poppins"/>
              </a:rPr>
              <a:t>i jälgijaks:</a:t>
            </a:r>
            <a:endParaRPr b="0" i="0" sz="1400" u="none" cap="none" strike="noStrike">
              <a:solidFill>
                <a:srgbClr val="000000"/>
              </a:solidFill>
              <a:latin typeface="Arial"/>
              <a:ea typeface="Arial"/>
              <a:cs typeface="Arial"/>
              <a:sym typeface="Arial"/>
            </a:endParaRPr>
          </a:p>
        </p:txBody>
      </p:sp>
      <p:pic>
        <p:nvPicPr>
          <p:cNvPr id="436" name="Google Shape;436;p33"/>
          <p:cNvPicPr preferRelativeResize="0"/>
          <p:nvPr/>
        </p:nvPicPr>
        <p:blipFill rotWithShape="1">
          <a:blip r:embed="rId3">
            <a:alphaModFix/>
          </a:blip>
          <a:srcRect b="0" l="0" r="0" t="0"/>
          <a:stretch/>
        </p:blipFill>
        <p:spPr>
          <a:xfrm>
            <a:off x="6096000" y="2214496"/>
            <a:ext cx="5979272" cy="3536520"/>
          </a:xfrm>
          <a:prstGeom prst="rect">
            <a:avLst/>
          </a:prstGeom>
          <a:noFill/>
          <a:ln>
            <a:noFill/>
          </a:ln>
        </p:spPr>
      </p:pic>
      <p:pic>
        <p:nvPicPr>
          <p:cNvPr id="437" name="Google Shape;437;p33"/>
          <p:cNvPicPr preferRelativeResize="0"/>
          <p:nvPr/>
        </p:nvPicPr>
        <p:blipFill rotWithShape="1">
          <a:blip r:embed="rId4">
            <a:alphaModFix/>
          </a:blip>
          <a:srcRect b="0" l="0" r="0" t="0"/>
          <a:stretch/>
        </p:blipFill>
        <p:spPr>
          <a:xfrm>
            <a:off x="1066800" y="3490812"/>
            <a:ext cx="360000" cy="360000"/>
          </a:xfrm>
          <a:prstGeom prst="rect">
            <a:avLst/>
          </a:prstGeom>
          <a:noFill/>
          <a:ln>
            <a:noFill/>
          </a:ln>
        </p:spPr>
      </p:pic>
      <p:pic>
        <p:nvPicPr>
          <p:cNvPr id="438" name="Google Shape;438;p33"/>
          <p:cNvPicPr preferRelativeResize="0"/>
          <p:nvPr/>
        </p:nvPicPr>
        <p:blipFill rotWithShape="1">
          <a:blip r:embed="rId5">
            <a:alphaModFix/>
          </a:blip>
          <a:srcRect b="0" l="0" r="0" t="0"/>
          <a:stretch/>
        </p:blipFill>
        <p:spPr>
          <a:xfrm>
            <a:off x="1066801" y="2996678"/>
            <a:ext cx="360000" cy="360000"/>
          </a:xfrm>
          <a:prstGeom prst="rect">
            <a:avLst/>
          </a:prstGeom>
          <a:noFill/>
          <a:ln>
            <a:noFill/>
          </a:ln>
        </p:spPr>
      </p:pic>
      <p:sp>
        <p:nvSpPr>
          <p:cNvPr id="439" name="Google Shape;439;p33"/>
          <p:cNvSpPr txBox="1"/>
          <p:nvPr/>
        </p:nvSpPr>
        <p:spPr>
          <a:xfrm>
            <a:off x="1456782" y="2998869"/>
            <a:ext cx="1907179"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t-EE" sz="2000" u="none" cap="none" strike="noStrike">
                <a:solidFill>
                  <a:schemeClr val="lt1"/>
                </a:solidFill>
                <a:latin typeface="Poppins Medium"/>
                <a:ea typeface="Poppins Medium"/>
                <a:cs typeface="Poppins Medium"/>
                <a:sym typeface="Poppins Medium"/>
              </a:rPr>
              <a:t>@ySKILLS_eu</a:t>
            </a:r>
            <a:endParaRPr b="0" i="0" sz="1400" u="none" cap="none" strike="noStrike">
              <a:solidFill>
                <a:srgbClr val="000000"/>
              </a:solidFill>
              <a:latin typeface="Arial"/>
              <a:ea typeface="Arial"/>
              <a:cs typeface="Arial"/>
              <a:sym typeface="Arial"/>
            </a:endParaRPr>
          </a:p>
        </p:txBody>
      </p:sp>
      <p:sp>
        <p:nvSpPr>
          <p:cNvPr id="440" name="Google Shape;440;p33"/>
          <p:cNvSpPr txBox="1"/>
          <p:nvPr/>
        </p:nvSpPr>
        <p:spPr>
          <a:xfrm>
            <a:off x="1456781" y="3490813"/>
            <a:ext cx="1907179"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t-EE" sz="2000" u="none" cap="none" strike="noStrike">
                <a:solidFill>
                  <a:schemeClr val="lt1"/>
                </a:solidFill>
                <a:latin typeface="Poppins Medium"/>
                <a:ea typeface="Poppins Medium"/>
                <a:cs typeface="Poppins Medium"/>
                <a:sym typeface="Poppins Medium"/>
              </a:rPr>
              <a:t>@ySKILLS_eu</a:t>
            </a:r>
            <a:endParaRPr b="0" i="0" sz="1400" u="none" cap="none" strike="noStrike">
              <a:solidFill>
                <a:srgbClr val="000000"/>
              </a:solidFill>
              <a:latin typeface="Arial"/>
              <a:ea typeface="Arial"/>
              <a:cs typeface="Arial"/>
              <a:sym typeface="Arial"/>
            </a:endParaRPr>
          </a:p>
        </p:txBody>
      </p:sp>
      <p:pic>
        <p:nvPicPr>
          <p:cNvPr id="441" name="Google Shape;441;p33"/>
          <p:cNvPicPr preferRelativeResize="0"/>
          <p:nvPr/>
        </p:nvPicPr>
        <p:blipFill rotWithShape="1">
          <a:blip r:embed="rId6">
            <a:alphaModFix/>
          </a:blip>
          <a:srcRect b="0" l="0" r="0" t="0"/>
          <a:stretch/>
        </p:blipFill>
        <p:spPr>
          <a:xfrm>
            <a:off x="1066800" y="3984948"/>
            <a:ext cx="360000" cy="360000"/>
          </a:xfrm>
          <a:prstGeom prst="rect">
            <a:avLst/>
          </a:prstGeom>
          <a:noFill/>
          <a:ln>
            <a:noFill/>
          </a:ln>
        </p:spPr>
      </p:pic>
      <p:sp>
        <p:nvSpPr>
          <p:cNvPr id="442" name="Google Shape;442;p33"/>
          <p:cNvSpPr txBox="1"/>
          <p:nvPr/>
        </p:nvSpPr>
        <p:spPr>
          <a:xfrm>
            <a:off x="1494359" y="3982756"/>
            <a:ext cx="1907179"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t-EE" sz="2000" u="none" cap="none" strike="noStrike">
                <a:solidFill>
                  <a:schemeClr val="lt1"/>
                </a:solidFill>
                <a:latin typeface="Poppins Medium"/>
                <a:ea typeface="Poppins Medium"/>
                <a:cs typeface="Poppins Medium"/>
                <a:sym typeface="Poppins Medium"/>
              </a:rPr>
              <a:t>ySKILLS</a:t>
            </a:r>
            <a:endParaRPr b="0" i="0" sz="1400" u="none" cap="none" strike="noStrike">
              <a:solidFill>
                <a:srgbClr val="000000"/>
              </a:solidFill>
              <a:latin typeface="Arial"/>
              <a:ea typeface="Arial"/>
              <a:cs typeface="Arial"/>
              <a:sym typeface="Arial"/>
            </a:endParaRPr>
          </a:p>
        </p:txBody>
      </p:sp>
      <p:pic>
        <p:nvPicPr>
          <p:cNvPr id="443" name="Google Shape;443;p33"/>
          <p:cNvPicPr preferRelativeResize="0"/>
          <p:nvPr/>
        </p:nvPicPr>
        <p:blipFill rotWithShape="1">
          <a:blip r:embed="rId7">
            <a:alphaModFix/>
          </a:blip>
          <a:srcRect b="0" l="0" r="0" t="25977"/>
          <a:stretch/>
        </p:blipFill>
        <p:spPr>
          <a:xfrm>
            <a:off x="271905" y="5181651"/>
            <a:ext cx="1311521" cy="1138729"/>
          </a:xfrm>
          <a:prstGeom prst="rect">
            <a:avLst/>
          </a:prstGeom>
          <a:noFill/>
          <a:ln>
            <a:noFill/>
          </a:ln>
        </p:spPr>
      </p:pic>
      <p:pic>
        <p:nvPicPr>
          <p:cNvPr id="444" name="Google Shape;444;p33"/>
          <p:cNvPicPr preferRelativeResize="0"/>
          <p:nvPr/>
        </p:nvPicPr>
        <p:blipFill rotWithShape="1">
          <a:blip r:embed="rId8">
            <a:alphaModFix/>
          </a:blip>
          <a:srcRect b="0" l="0" r="0" t="0"/>
          <a:stretch/>
        </p:blipFill>
        <p:spPr>
          <a:xfrm>
            <a:off x="3956795" y="2225925"/>
            <a:ext cx="1000596" cy="1000596"/>
          </a:xfrm>
          <a:prstGeom prst="rect">
            <a:avLst/>
          </a:prstGeom>
          <a:noFill/>
          <a:ln>
            <a:noFill/>
          </a:ln>
        </p:spPr>
      </p:pic>
      <p:sp>
        <p:nvSpPr>
          <p:cNvPr id="445" name="Google Shape;445;p33"/>
          <p:cNvSpPr txBox="1"/>
          <p:nvPr/>
        </p:nvSpPr>
        <p:spPr>
          <a:xfrm>
            <a:off x="1246800" y="6303273"/>
            <a:ext cx="9992472" cy="44627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150"/>
              <a:buFont typeface="Arial"/>
              <a:buNone/>
            </a:pPr>
            <a:r>
              <a:rPr b="0" i="0" lang="et-EE" sz="1150" u="none" cap="none" strike="noStrike">
                <a:solidFill>
                  <a:schemeClr val="lt1"/>
                </a:solidFill>
                <a:latin typeface="Times New Roman"/>
                <a:ea typeface="Times New Roman"/>
                <a:cs typeface="Times New Roman"/>
                <a:sym typeface="Times New Roman"/>
              </a:rPr>
              <a:t>Projekti on rahastatud Euroopa Liidu teadusuuringute- ja innovatsiooniprogrammist Horisont 2020 toetuslepingu nr 870612 alusel. </a:t>
            </a:r>
            <a:br>
              <a:rPr b="0" i="0" lang="et-EE" sz="1150" u="none" cap="none" strike="noStrike">
                <a:solidFill>
                  <a:schemeClr val="lt1"/>
                </a:solidFill>
                <a:latin typeface="Times New Roman"/>
                <a:ea typeface="Times New Roman"/>
                <a:cs typeface="Times New Roman"/>
                <a:sym typeface="Times New Roman"/>
              </a:rPr>
            </a:br>
            <a:r>
              <a:rPr lang="et-EE" sz="1150">
                <a:solidFill>
                  <a:schemeClr val="lt1"/>
                </a:solidFill>
                <a:latin typeface="Times New Roman"/>
                <a:ea typeface="Times New Roman"/>
                <a:cs typeface="Times New Roman"/>
                <a:sym typeface="Times New Roman"/>
              </a:rPr>
              <a:t>Õppematerjalis</a:t>
            </a:r>
            <a:r>
              <a:rPr b="0" i="0" lang="et-EE" sz="1150" u="none" cap="none" strike="noStrike">
                <a:solidFill>
                  <a:schemeClr val="lt1"/>
                </a:solidFill>
                <a:latin typeface="Times New Roman"/>
                <a:ea typeface="Times New Roman"/>
                <a:cs typeface="Times New Roman"/>
                <a:sym typeface="Times New Roman"/>
              </a:rPr>
              <a:t> sisalduv teave väljendab ainult autorite seisukohti ja Euroopa Liit ei vastuta selle teabe eest.</a:t>
            </a:r>
            <a:r>
              <a:rPr b="0" i="0" lang="et-EE" sz="1150" u="none" cap="none" strike="noStrike">
                <a:solidFill>
                  <a:schemeClr val="lt1"/>
                </a:solidFill>
                <a:latin typeface="Calibri"/>
                <a:ea typeface="Calibri"/>
                <a:cs typeface="Calibri"/>
                <a:sym typeface="Calibri"/>
              </a:rPr>
              <a:t> </a:t>
            </a:r>
            <a:endParaRPr b="0" i="0" sz="1150" u="none" cap="none" strike="noStrike">
              <a:solidFill>
                <a:schemeClr val="lt1"/>
              </a:solidFill>
              <a:latin typeface="Calibri"/>
              <a:ea typeface="Calibri"/>
              <a:cs typeface="Calibri"/>
              <a:sym typeface="Calibri"/>
            </a:endParaRPr>
          </a:p>
        </p:txBody>
      </p:sp>
      <p:pic>
        <p:nvPicPr>
          <p:cNvPr id="446" name="Google Shape;446;p33"/>
          <p:cNvPicPr preferRelativeResize="0"/>
          <p:nvPr/>
        </p:nvPicPr>
        <p:blipFill rotWithShape="1">
          <a:blip r:embed="rId9">
            <a:alphaModFix/>
          </a:blip>
          <a:srcRect b="0" l="0" r="0" t="0"/>
          <a:stretch/>
        </p:blipFill>
        <p:spPr>
          <a:xfrm>
            <a:off x="582317" y="6303273"/>
            <a:ext cx="623870" cy="41591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AECD8"/>
        </a:solidFill>
      </p:bgPr>
    </p:bg>
    <p:spTree>
      <p:nvGrpSpPr>
        <p:cNvPr id="119" name="Shape 119"/>
        <p:cNvGrpSpPr/>
        <p:nvPr/>
      </p:nvGrpSpPr>
      <p:grpSpPr>
        <a:xfrm>
          <a:off x="0" y="0"/>
          <a:ext cx="0" cy="0"/>
          <a:chOff x="0" y="0"/>
          <a:chExt cx="0" cy="0"/>
        </a:xfrm>
      </p:grpSpPr>
      <p:sp>
        <p:nvSpPr>
          <p:cNvPr id="120" name="Google Shape;120;p4"/>
          <p:cNvSpPr txBox="1"/>
          <p:nvPr/>
        </p:nvSpPr>
        <p:spPr>
          <a:xfrm>
            <a:off x="3488801" y="3153444"/>
            <a:ext cx="11226900" cy="1077300"/>
          </a:xfrm>
          <a:prstGeom prst="rect">
            <a:avLst/>
          </a:prstGeom>
          <a:noFill/>
          <a:ln>
            <a:noFill/>
          </a:ln>
        </p:spPr>
        <p:txBody>
          <a:bodyPr anchorCtr="0" anchor="t" bIns="0" lIns="0" spcFirstLastPara="1" rIns="0" wrap="square" tIns="0">
            <a:spAutoFit/>
          </a:bodyPr>
          <a:lstStyle/>
          <a:p>
            <a:pPr indent="0" lvl="0" marL="0" marR="0" rtl="0" algn="l">
              <a:lnSpc>
                <a:spcPct val="35175"/>
              </a:lnSpc>
              <a:spcBef>
                <a:spcPts val="0"/>
              </a:spcBef>
              <a:spcAft>
                <a:spcPts val="0"/>
              </a:spcAft>
              <a:buClr>
                <a:srgbClr val="000000"/>
              </a:buClr>
              <a:buSzPts val="19900"/>
              <a:buFont typeface="Arial"/>
              <a:buNone/>
            </a:pPr>
            <a:r>
              <a:rPr b="1" i="0" lang="et-EE" sz="19900" u="none" cap="none" strike="noStrike">
                <a:solidFill>
                  <a:srgbClr val="1700FF"/>
                </a:solidFill>
                <a:latin typeface="Poppins Medium"/>
                <a:ea typeface="Poppins Medium"/>
                <a:cs typeface="Poppins Medium"/>
                <a:sym typeface="Poppins Medium"/>
              </a:rPr>
              <a:t>4</a:t>
            </a:r>
            <a:r>
              <a:rPr b="1" i="0" lang="et-EE" sz="5400" u="none" cap="none" strike="noStrike">
                <a:solidFill>
                  <a:srgbClr val="1700FF"/>
                </a:solidFill>
                <a:latin typeface="Poppins Medium"/>
                <a:ea typeface="Poppins Medium"/>
                <a:cs typeface="Poppins Medium"/>
                <a:sym typeface="Poppins Medium"/>
              </a:rPr>
              <a:t> digi</a:t>
            </a:r>
            <a:r>
              <a:rPr b="1" i="0" lang="et-EE" sz="5400" u="none" cap="none" strike="noStrike">
                <a:solidFill>
                  <a:srgbClr val="1700FF"/>
                </a:solidFill>
                <a:latin typeface="Poppins Medium"/>
                <a:ea typeface="Poppins Medium"/>
                <a:cs typeface="Poppins Medium"/>
                <a:sym typeface="Poppins Medium"/>
                <a:extLst>
                  <a:ext uri="http://customooxmlschemas.google.com/">
                    <go:slidesCustomData xmlns:go="http://customooxmlschemas.google.com/" textRoundtripDataId="0"/>
                  </a:ext>
                </a:extLst>
              </a:rPr>
              <a:t>oskuste</a:t>
            </a:r>
            <a:r>
              <a:rPr b="1" i="0" lang="et-EE" sz="5400" u="none" cap="none" strike="noStrike">
                <a:solidFill>
                  <a:srgbClr val="1700FF"/>
                </a:solidFill>
                <a:latin typeface="Poppins Medium"/>
                <a:ea typeface="Poppins Medium"/>
                <a:cs typeface="Poppins Medium"/>
                <a:sym typeface="Poppins Medium"/>
              </a:rPr>
              <a:t> liiki</a:t>
            </a:r>
            <a:endParaRPr b="0" i="0" sz="4000" u="none" cap="none" strike="noStrike">
              <a:solidFill>
                <a:srgbClr val="1700FF"/>
              </a:solidFill>
              <a:latin typeface="Poppins Medium"/>
              <a:ea typeface="Poppins Medium"/>
              <a:cs typeface="Poppins Medium"/>
              <a:sym typeface="Poppins Medium"/>
            </a:endParaRPr>
          </a:p>
        </p:txBody>
      </p:sp>
      <p:pic>
        <p:nvPicPr>
          <p:cNvPr id="121" name="Google Shape;121;p4"/>
          <p:cNvPicPr preferRelativeResize="0"/>
          <p:nvPr/>
        </p:nvPicPr>
        <p:blipFill rotWithShape="1">
          <a:blip r:embed="rId3">
            <a:alphaModFix/>
          </a:blip>
          <a:srcRect b="0" l="0" r="0" t="0"/>
          <a:stretch/>
        </p:blipFill>
        <p:spPr>
          <a:xfrm>
            <a:off x="7953380" y="-2717800"/>
            <a:ext cx="8607420" cy="5871244"/>
          </a:xfrm>
          <a:prstGeom prst="rect">
            <a:avLst/>
          </a:prstGeom>
          <a:noFill/>
          <a:ln>
            <a:noFill/>
          </a:ln>
        </p:spPr>
      </p:pic>
      <p:pic>
        <p:nvPicPr>
          <p:cNvPr id="122" name="Google Shape;122;p4"/>
          <p:cNvPicPr preferRelativeResize="0"/>
          <p:nvPr/>
        </p:nvPicPr>
        <p:blipFill rotWithShape="1">
          <a:blip r:embed="rId4">
            <a:alphaModFix/>
          </a:blip>
          <a:srcRect b="0" l="0" r="0" t="0"/>
          <a:stretch/>
        </p:blipFill>
        <p:spPr>
          <a:xfrm>
            <a:off x="-5638800" y="3784600"/>
            <a:ext cx="8607420" cy="587124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AECD8"/>
        </a:solidFill>
      </p:bgPr>
    </p:bg>
    <p:spTree>
      <p:nvGrpSpPr>
        <p:cNvPr id="127" name="Shape 127"/>
        <p:cNvGrpSpPr/>
        <p:nvPr/>
      </p:nvGrpSpPr>
      <p:grpSpPr>
        <a:xfrm>
          <a:off x="0" y="0"/>
          <a:ext cx="0" cy="0"/>
          <a:chOff x="0" y="0"/>
          <a:chExt cx="0" cy="0"/>
        </a:xfrm>
      </p:grpSpPr>
      <p:pic>
        <p:nvPicPr>
          <p:cNvPr id="128" name="Google Shape;128;p5"/>
          <p:cNvPicPr preferRelativeResize="0"/>
          <p:nvPr/>
        </p:nvPicPr>
        <p:blipFill rotWithShape="1">
          <a:blip r:embed="rId3">
            <a:alphaModFix/>
          </a:blip>
          <a:srcRect b="0" l="0" r="0" t="0"/>
          <a:stretch/>
        </p:blipFill>
        <p:spPr>
          <a:xfrm>
            <a:off x="0" y="0"/>
            <a:ext cx="4572000" cy="6858000"/>
          </a:xfrm>
          <a:prstGeom prst="rect">
            <a:avLst/>
          </a:prstGeom>
          <a:noFill/>
          <a:ln>
            <a:noFill/>
          </a:ln>
        </p:spPr>
      </p:pic>
      <p:sp>
        <p:nvSpPr>
          <p:cNvPr id="129" name="Google Shape;129;p5"/>
          <p:cNvSpPr txBox="1"/>
          <p:nvPr/>
        </p:nvSpPr>
        <p:spPr>
          <a:xfrm>
            <a:off x="5115079" y="2863076"/>
            <a:ext cx="6924900" cy="2696700"/>
          </a:xfrm>
          <a:prstGeom prst="rect">
            <a:avLst/>
          </a:prstGeom>
          <a:noFill/>
          <a:ln>
            <a:noFill/>
          </a:ln>
        </p:spPr>
        <p:txBody>
          <a:bodyPr anchorCtr="0" anchor="t" bIns="0" lIns="0" spcFirstLastPara="1" rIns="0" wrap="square" tIns="0">
            <a:spAutoFit/>
          </a:bodyPr>
          <a:lstStyle/>
          <a:p>
            <a:pPr indent="0" lvl="0" marL="0" marR="0" rtl="0" algn="l">
              <a:lnSpc>
                <a:spcPct val="126000"/>
              </a:lnSpc>
              <a:spcBef>
                <a:spcPts val="0"/>
              </a:spcBef>
              <a:spcAft>
                <a:spcPts val="0"/>
              </a:spcAft>
              <a:buClr>
                <a:srgbClr val="000000"/>
              </a:buClr>
              <a:buSzPts val="2400"/>
              <a:buFont typeface="Arial"/>
              <a:buNone/>
            </a:pPr>
            <a:r>
              <a:rPr b="0" i="0" lang="et-EE" sz="2400" u="none" cap="none" strike="noStrike">
                <a:solidFill>
                  <a:srgbClr val="3A3838"/>
                </a:solidFill>
                <a:latin typeface="Poppins Medium"/>
                <a:ea typeface="Poppins Medium"/>
                <a:cs typeface="Poppins Medium"/>
                <a:sym typeface="Poppins Medium"/>
              </a:rPr>
              <a:t>Oskus kohandada privaatsussätteid</a:t>
            </a:r>
            <a:endParaRPr b="0" i="0" sz="1400" u="none" cap="none" strike="noStrike">
              <a:solidFill>
                <a:srgbClr val="000000"/>
              </a:solidFill>
              <a:latin typeface="Arial"/>
              <a:ea typeface="Arial"/>
              <a:cs typeface="Arial"/>
              <a:sym typeface="Arial"/>
            </a:endParaRPr>
          </a:p>
          <a:p>
            <a:pPr indent="0" lvl="0" marL="0" marR="0" rtl="0" algn="l">
              <a:lnSpc>
                <a:spcPct val="126000"/>
              </a:lnSpc>
              <a:spcBef>
                <a:spcPts val="0"/>
              </a:spcBef>
              <a:spcAft>
                <a:spcPts val="0"/>
              </a:spcAft>
              <a:buClr>
                <a:srgbClr val="000000"/>
              </a:buClr>
              <a:buSzPts val="2400"/>
              <a:buFont typeface="Arial"/>
              <a:buNone/>
            </a:pPr>
            <a:r>
              <a:t/>
            </a:r>
            <a:endParaRPr b="0" i="0" sz="2400" u="none" cap="none" strike="noStrike">
              <a:solidFill>
                <a:srgbClr val="3A3838"/>
              </a:solidFill>
              <a:latin typeface="Poppins Medium"/>
              <a:ea typeface="Poppins Medium"/>
              <a:cs typeface="Poppins Medium"/>
              <a:sym typeface="Poppins Medium"/>
            </a:endParaRPr>
          </a:p>
          <a:p>
            <a:pPr indent="0" lvl="0" marL="0" marR="0" rtl="0" algn="l">
              <a:lnSpc>
                <a:spcPct val="126000"/>
              </a:lnSpc>
              <a:spcBef>
                <a:spcPts val="0"/>
              </a:spcBef>
              <a:spcAft>
                <a:spcPts val="0"/>
              </a:spcAft>
              <a:buClr>
                <a:srgbClr val="000000"/>
              </a:buClr>
              <a:buSzPts val="2400"/>
              <a:buFont typeface="Arial"/>
              <a:buNone/>
            </a:pPr>
            <a:r>
              <a:rPr b="0" i="0" lang="et-EE" sz="2400" u="none" cap="none" strike="noStrike">
                <a:solidFill>
                  <a:srgbClr val="3A3838"/>
                </a:solidFill>
                <a:latin typeface="Poppins Medium"/>
                <a:ea typeface="Poppins Medium"/>
                <a:cs typeface="Poppins Medium"/>
                <a:sym typeface="Poppins Medium"/>
              </a:rPr>
              <a:t>Oskus kasutada brauseri inkognito režiimi</a:t>
            </a:r>
            <a:endParaRPr b="0" i="0" sz="1400" u="none" cap="none" strike="noStrike">
              <a:solidFill>
                <a:srgbClr val="000000"/>
              </a:solidFill>
              <a:latin typeface="Arial"/>
              <a:ea typeface="Arial"/>
              <a:cs typeface="Arial"/>
              <a:sym typeface="Arial"/>
            </a:endParaRPr>
          </a:p>
          <a:p>
            <a:pPr indent="0" lvl="0" marL="0" marR="0" rtl="0" algn="l">
              <a:lnSpc>
                <a:spcPct val="126000"/>
              </a:lnSpc>
              <a:spcBef>
                <a:spcPts val="0"/>
              </a:spcBef>
              <a:spcAft>
                <a:spcPts val="0"/>
              </a:spcAft>
              <a:buClr>
                <a:srgbClr val="000000"/>
              </a:buClr>
              <a:buSzPts val="2400"/>
              <a:buFont typeface="Arial"/>
              <a:buNone/>
            </a:pPr>
            <a:r>
              <a:t/>
            </a:r>
            <a:endParaRPr b="0" i="0" sz="2400" u="none" cap="none" strike="noStrike">
              <a:solidFill>
                <a:srgbClr val="3A3838"/>
              </a:solidFill>
              <a:latin typeface="Poppins Medium"/>
              <a:ea typeface="Poppins Medium"/>
              <a:cs typeface="Poppins Medium"/>
              <a:sym typeface="Poppins Medium"/>
            </a:endParaRPr>
          </a:p>
          <a:p>
            <a:pPr indent="0" lvl="0" marL="0" marR="0" rtl="0" algn="l">
              <a:lnSpc>
                <a:spcPct val="126000"/>
              </a:lnSpc>
              <a:spcBef>
                <a:spcPts val="0"/>
              </a:spcBef>
              <a:spcAft>
                <a:spcPts val="0"/>
              </a:spcAft>
              <a:buClr>
                <a:srgbClr val="000000"/>
              </a:buClr>
              <a:buSzPts val="2400"/>
              <a:buFont typeface="Arial"/>
              <a:buNone/>
            </a:pPr>
            <a:r>
              <a:rPr b="0" i="0" lang="et-EE" sz="2400" u="none" cap="none" strike="noStrike">
                <a:solidFill>
                  <a:srgbClr val="3A3838"/>
                </a:solidFill>
                <a:latin typeface="Poppins Medium"/>
                <a:ea typeface="Poppins Medium"/>
                <a:cs typeface="Poppins Medium"/>
                <a:sym typeface="Poppins Medium"/>
              </a:rPr>
              <a:t>Oskus kindlaks teha, kas WiFi-ühendus</a:t>
            </a:r>
            <a:br>
              <a:rPr b="0" i="0" lang="et-EE" sz="2400" u="none" cap="none" strike="noStrike">
                <a:solidFill>
                  <a:srgbClr val="3A3838"/>
                </a:solidFill>
                <a:latin typeface="Poppins Medium"/>
                <a:ea typeface="Poppins Medium"/>
                <a:cs typeface="Poppins Medium"/>
                <a:sym typeface="Poppins Medium"/>
              </a:rPr>
            </a:br>
            <a:r>
              <a:rPr b="0" i="0" lang="et-EE" sz="2400" u="none" cap="none" strike="noStrike">
                <a:solidFill>
                  <a:srgbClr val="3A3838"/>
                </a:solidFill>
                <a:latin typeface="Poppins Medium"/>
                <a:ea typeface="Poppins Medium"/>
                <a:cs typeface="Poppins Medium"/>
                <a:sym typeface="Poppins Medium"/>
              </a:rPr>
              <a:t>on ohutu ja turvaline</a:t>
            </a:r>
            <a:endParaRPr b="0" i="0" sz="1400" u="none" cap="none" strike="noStrike">
              <a:solidFill>
                <a:srgbClr val="000000"/>
              </a:solidFill>
              <a:latin typeface="Arial"/>
              <a:ea typeface="Arial"/>
              <a:cs typeface="Arial"/>
              <a:sym typeface="Arial"/>
            </a:endParaRPr>
          </a:p>
        </p:txBody>
      </p:sp>
      <p:sp>
        <p:nvSpPr>
          <p:cNvPr id="130" name="Google Shape;130;p5"/>
          <p:cNvSpPr txBox="1"/>
          <p:nvPr/>
        </p:nvSpPr>
        <p:spPr>
          <a:xfrm>
            <a:off x="5115079" y="409635"/>
            <a:ext cx="6925027" cy="107721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t-EE" sz="3200" u="none" cap="none" strike="noStrike">
                <a:solidFill>
                  <a:srgbClr val="0000FF"/>
                </a:solidFill>
                <a:latin typeface="Poppins"/>
                <a:ea typeface="Poppins"/>
                <a:cs typeface="Poppins"/>
                <a:sym typeface="Poppins"/>
              </a:rPr>
              <a:t>Digiseadmete ja rakenduste</a:t>
            </a:r>
            <a:br>
              <a:rPr b="1" i="0" lang="et-EE" sz="3200" u="none" cap="none" strike="noStrike">
                <a:solidFill>
                  <a:srgbClr val="0000FF"/>
                </a:solidFill>
                <a:latin typeface="Poppins"/>
                <a:ea typeface="Poppins"/>
                <a:cs typeface="Poppins"/>
                <a:sym typeface="Poppins"/>
              </a:rPr>
            </a:br>
            <a:r>
              <a:rPr b="1" i="0" lang="et-EE" sz="3200" u="none" cap="none" strike="noStrike">
                <a:solidFill>
                  <a:srgbClr val="0000FF"/>
                </a:solidFill>
                <a:latin typeface="Poppins"/>
                <a:ea typeface="Poppins"/>
                <a:cs typeface="Poppins"/>
                <a:sym typeface="Poppins"/>
              </a:rPr>
              <a:t>kasutamiseks vajalikud tehnilised oskused</a:t>
            </a:r>
            <a:endParaRPr b="1" i="0" sz="3200" u="none" cap="none" strike="noStrike">
              <a:solidFill>
                <a:srgbClr val="0000FF"/>
              </a:solidFill>
              <a:latin typeface="Poppins"/>
              <a:ea typeface="Poppins"/>
              <a:cs typeface="Poppins"/>
              <a:sym typeface="Poppins"/>
            </a:endParaRPr>
          </a:p>
        </p:txBody>
      </p:sp>
      <p:pic>
        <p:nvPicPr>
          <p:cNvPr id="131" name="Google Shape;131;p5"/>
          <p:cNvPicPr preferRelativeResize="0"/>
          <p:nvPr/>
        </p:nvPicPr>
        <p:blipFill rotWithShape="1">
          <a:blip r:embed="rId4">
            <a:alphaModFix/>
          </a:blip>
          <a:srcRect b="0" l="0" r="0" t="0"/>
          <a:stretch/>
        </p:blipFill>
        <p:spPr>
          <a:xfrm>
            <a:off x="-2137251" y="248426"/>
            <a:ext cx="3731423" cy="1594625"/>
          </a:xfrm>
          <a:prstGeom prst="rect">
            <a:avLst/>
          </a:prstGeom>
          <a:noFill/>
          <a:ln>
            <a:noFill/>
          </a:ln>
        </p:spPr>
      </p:pic>
      <p:sp>
        <p:nvSpPr>
          <p:cNvPr id="132" name="Google Shape;132;p5"/>
          <p:cNvSpPr txBox="1"/>
          <p:nvPr/>
        </p:nvSpPr>
        <p:spPr>
          <a:xfrm>
            <a:off x="457200" y="309729"/>
            <a:ext cx="593969" cy="127220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7667"/>
              <a:buFont typeface="Arial"/>
              <a:buNone/>
            </a:pPr>
            <a:r>
              <a:rPr b="1" i="0" lang="et-EE" sz="7667" u="none" cap="none" strike="noStrike">
                <a:solidFill>
                  <a:srgbClr val="1700FF"/>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AECD8"/>
        </a:solidFill>
      </p:bgPr>
    </p:bg>
    <p:spTree>
      <p:nvGrpSpPr>
        <p:cNvPr id="137" name="Shape 137"/>
        <p:cNvGrpSpPr/>
        <p:nvPr/>
      </p:nvGrpSpPr>
      <p:grpSpPr>
        <a:xfrm>
          <a:off x="0" y="0"/>
          <a:ext cx="0" cy="0"/>
          <a:chOff x="0" y="0"/>
          <a:chExt cx="0" cy="0"/>
        </a:xfrm>
      </p:grpSpPr>
      <p:pic>
        <p:nvPicPr>
          <p:cNvPr id="138" name="Google Shape;138;p6"/>
          <p:cNvPicPr preferRelativeResize="0"/>
          <p:nvPr/>
        </p:nvPicPr>
        <p:blipFill rotWithShape="1">
          <a:blip r:embed="rId3">
            <a:alphaModFix/>
          </a:blip>
          <a:srcRect b="0" l="0" r="0" t="0"/>
          <a:stretch/>
        </p:blipFill>
        <p:spPr>
          <a:xfrm>
            <a:off x="0" y="0"/>
            <a:ext cx="4574300" cy="6858000"/>
          </a:xfrm>
          <a:prstGeom prst="rect">
            <a:avLst/>
          </a:prstGeom>
          <a:noFill/>
          <a:ln>
            <a:noFill/>
          </a:ln>
        </p:spPr>
      </p:pic>
      <p:sp>
        <p:nvSpPr>
          <p:cNvPr id="139" name="Google Shape;139;p6"/>
          <p:cNvSpPr txBox="1"/>
          <p:nvPr/>
        </p:nvSpPr>
        <p:spPr>
          <a:xfrm>
            <a:off x="5115079" y="2863076"/>
            <a:ext cx="6314921" cy="1516569"/>
          </a:xfrm>
          <a:prstGeom prst="rect">
            <a:avLst/>
          </a:prstGeom>
          <a:noFill/>
          <a:ln>
            <a:noFill/>
          </a:ln>
        </p:spPr>
        <p:txBody>
          <a:bodyPr anchorCtr="0" anchor="t" bIns="0" lIns="0" spcFirstLastPara="1" rIns="0" wrap="square" tIns="0">
            <a:spAutoFit/>
          </a:bodyPr>
          <a:lstStyle/>
          <a:p>
            <a:pPr indent="0" lvl="0" marL="0" marR="0" rtl="0" algn="l">
              <a:lnSpc>
                <a:spcPct val="126000"/>
              </a:lnSpc>
              <a:spcBef>
                <a:spcPts val="0"/>
              </a:spcBef>
              <a:spcAft>
                <a:spcPts val="0"/>
              </a:spcAft>
              <a:buClr>
                <a:srgbClr val="000000"/>
              </a:buClr>
              <a:buSzPts val="2400"/>
              <a:buFont typeface="Arial"/>
              <a:buNone/>
            </a:pPr>
            <a:r>
              <a:rPr b="0" i="0" lang="et-EE" sz="2400" u="none" cap="none" strike="noStrike">
                <a:solidFill>
                  <a:srgbClr val="3A3838"/>
                </a:solidFill>
                <a:latin typeface="Poppins Medium"/>
                <a:ea typeface="Poppins Medium"/>
                <a:cs typeface="Poppins Medium"/>
                <a:sym typeface="Poppins Medium"/>
              </a:rPr>
              <a:t>Oskus kindlaks teha,</a:t>
            </a:r>
            <a:br>
              <a:rPr b="0" i="0" lang="et-EE" sz="2400" u="none" cap="none" strike="noStrike">
                <a:solidFill>
                  <a:srgbClr val="3A3838"/>
                </a:solidFill>
                <a:latin typeface="Poppins Medium"/>
                <a:ea typeface="Poppins Medium"/>
                <a:cs typeface="Poppins Medium"/>
                <a:sym typeface="Poppins Medium"/>
              </a:rPr>
            </a:br>
            <a:r>
              <a:rPr b="0" i="0" lang="et-EE" sz="2400" u="none" cap="none" strike="noStrike">
                <a:solidFill>
                  <a:srgbClr val="3A3838"/>
                </a:solidFill>
                <a:latin typeface="Poppins Medium"/>
                <a:ea typeface="Poppins Medium"/>
                <a:cs typeface="Poppins Medium"/>
                <a:sym typeface="Poppins Medium"/>
              </a:rPr>
              <a:t>kas veebisaiti saab usaldada</a:t>
            </a:r>
            <a:endParaRPr b="0" i="0" sz="1400" u="none" cap="none" strike="noStrike">
              <a:solidFill>
                <a:srgbClr val="000000"/>
              </a:solidFill>
              <a:latin typeface="Arial"/>
              <a:ea typeface="Arial"/>
              <a:cs typeface="Arial"/>
              <a:sym typeface="Arial"/>
            </a:endParaRPr>
          </a:p>
          <a:p>
            <a:pPr indent="0" lvl="0" marL="0" marR="0" rtl="0" algn="l">
              <a:lnSpc>
                <a:spcPct val="126000"/>
              </a:lnSpc>
              <a:spcBef>
                <a:spcPts val="0"/>
              </a:spcBef>
              <a:spcAft>
                <a:spcPts val="0"/>
              </a:spcAft>
              <a:buClr>
                <a:srgbClr val="000000"/>
              </a:buClr>
              <a:buSzPts val="2400"/>
              <a:buFont typeface="Arial"/>
              <a:buNone/>
            </a:pPr>
            <a:r>
              <a:t/>
            </a:r>
            <a:endParaRPr b="0" i="0" sz="2400" u="none" cap="none" strike="noStrike">
              <a:solidFill>
                <a:srgbClr val="3A3838"/>
              </a:solidFill>
              <a:latin typeface="Poppins Medium"/>
              <a:ea typeface="Poppins Medium"/>
              <a:cs typeface="Poppins Medium"/>
              <a:sym typeface="Poppins Medium"/>
            </a:endParaRPr>
          </a:p>
          <a:p>
            <a:pPr indent="0" lvl="0" marL="0" marR="0" rtl="0" algn="l">
              <a:lnSpc>
                <a:spcPct val="126000"/>
              </a:lnSpc>
              <a:spcBef>
                <a:spcPts val="0"/>
              </a:spcBef>
              <a:spcAft>
                <a:spcPts val="0"/>
              </a:spcAft>
              <a:buClr>
                <a:srgbClr val="000000"/>
              </a:buClr>
              <a:buSzPts val="2400"/>
              <a:buFont typeface="Arial"/>
              <a:buNone/>
            </a:pPr>
            <a:r>
              <a:rPr b="0" i="0" lang="et-EE" sz="2400" u="none" cap="none" strike="noStrike">
                <a:solidFill>
                  <a:srgbClr val="3A3838"/>
                </a:solidFill>
                <a:latin typeface="Poppins Medium"/>
                <a:ea typeface="Poppins Medium"/>
                <a:cs typeface="Poppins Medium"/>
                <a:sym typeface="Poppins Medium"/>
              </a:rPr>
              <a:t>Oskus ära tunda valeinformatsiooni ja</a:t>
            </a:r>
            <a:br>
              <a:rPr b="0" i="0" lang="et-EE" sz="2400" u="none" cap="none" strike="noStrike">
                <a:solidFill>
                  <a:srgbClr val="3A3838"/>
                </a:solidFill>
                <a:latin typeface="Poppins Medium"/>
                <a:ea typeface="Poppins Medium"/>
                <a:cs typeface="Poppins Medium"/>
                <a:sym typeface="Poppins Medium"/>
              </a:rPr>
            </a:br>
            <a:r>
              <a:rPr b="0" i="0" lang="et-EE" sz="2400" u="none" cap="none" strike="noStrike">
                <a:solidFill>
                  <a:srgbClr val="3A3838"/>
                </a:solidFill>
                <a:latin typeface="Poppins Medium"/>
                <a:ea typeface="Poppins Medium"/>
                <a:cs typeface="Poppins Medium"/>
                <a:sym typeface="Poppins Medium"/>
              </a:rPr>
              <a:t>tahtlikku eksitamist </a:t>
            </a:r>
            <a:endParaRPr b="0" i="0" sz="1400" u="none" cap="none" strike="noStrike">
              <a:solidFill>
                <a:srgbClr val="000000"/>
              </a:solidFill>
              <a:latin typeface="Arial"/>
              <a:ea typeface="Arial"/>
              <a:cs typeface="Arial"/>
              <a:sym typeface="Arial"/>
            </a:endParaRPr>
          </a:p>
        </p:txBody>
      </p:sp>
      <p:sp>
        <p:nvSpPr>
          <p:cNvPr id="140" name="Google Shape;140;p6"/>
          <p:cNvSpPr txBox="1"/>
          <p:nvPr/>
        </p:nvSpPr>
        <p:spPr>
          <a:xfrm>
            <a:off x="4826001" y="431641"/>
            <a:ext cx="7162800" cy="107721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t-EE" sz="3200" u="none" cap="none" strike="noStrike">
                <a:solidFill>
                  <a:srgbClr val="0000FF"/>
                </a:solidFill>
                <a:latin typeface="Poppins"/>
                <a:ea typeface="Poppins"/>
                <a:cs typeface="Poppins"/>
                <a:sym typeface="Poppins"/>
              </a:rPr>
              <a:t>Oskus</a:t>
            </a:r>
            <a:r>
              <a:rPr b="1" i="0" lang="et-EE" sz="3200" u="none" cap="none" strike="noStrike">
                <a:solidFill>
                  <a:srgbClr val="0000FF"/>
                </a:solidFill>
                <a:latin typeface="Calibri"/>
                <a:ea typeface="Calibri"/>
                <a:cs typeface="Calibri"/>
                <a:sym typeface="Calibri"/>
              </a:rPr>
              <a:t> </a:t>
            </a:r>
            <a:r>
              <a:rPr b="1" i="0" lang="et-EE" sz="3200" u="none" cap="none" strike="noStrike">
                <a:solidFill>
                  <a:srgbClr val="0000FF"/>
                </a:solidFill>
                <a:latin typeface="Poppins"/>
                <a:ea typeface="Poppins"/>
                <a:cs typeface="Poppins"/>
                <a:sym typeface="Poppins"/>
              </a:rPr>
              <a:t>veebist teavet leida,</a:t>
            </a:r>
            <a:br>
              <a:rPr b="1" i="0" lang="et-EE" sz="3200" u="none" cap="none" strike="noStrike">
                <a:solidFill>
                  <a:srgbClr val="0000FF"/>
                </a:solidFill>
                <a:latin typeface="Poppins"/>
                <a:ea typeface="Poppins"/>
                <a:cs typeface="Poppins"/>
                <a:sym typeface="Poppins"/>
              </a:rPr>
            </a:br>
            <a:r>
              <a:rPr b="1" i="0" lang="et-EE" sz="3200" u="none" cap="none" strike="noStrike">
                <a:solidFill>
                  <a:srgbClr val="0000FF"/>
                </a:solidFill>
                <a:latin typeface="Poppins"/>
                <a:ea typeface="Poppins"/>
                <a:cs typeface="Poppins"/>
                <a:sym typeface="Poppins"/>
              </a:rPr>
              <a:t>seda valida ja kriitiliselt hinnata</a:t>
            </a:r>
            <a:endParaRPr b="1" i="0" sz="3200" u="none" cap="none" strike="noStrike">
              <a:solidFill>
                <a:srgbClr val="0000FF"/>
              </a:solidFill>
              <a:latin typeface="Poppins"/>
              <a:ea typeface="Poppins"/>
              <a:cs typeface="Poppins"/>
              <a:sym typeface="Poppins"/>
            </a:endParaRPr>
          </a:p>
        </p:txBody>
      </p:sp>
      <p:pic>
        <p:nvPicPr>
          <p:cNvPr id="141" name="Google Shape;141;p6"/>
          <p:cNvPicPr preferRelativeResize="0"/>
          <p:nvPr/>
        </p:nvPicPr>
        <p:blipFill rotWithShape="1">
          <a:blip r:embed="rId4">
            <a:alphaModFix/>
          </a:blip>
          <a:srcRect b="0" l="0" r="0" t="0"/>
          <a:stretch/>
        </p:blipFill>
        <p:spPr>
          <a:xfrm>
            <a:off x="-2137251" y="248426"/>
            <a:ext cx="3731423" cy="1594625"/>
          </a:xfrm>
          <a:prstGeom prst="rect">
            <a:avLst/>
          </a:prstGeom>
          <a:noFill/>
          <a:ln>
            <a:noFill/>
          </a:ln>
        </p:spPr>
      </p:pic>
      <p:sp>
        <p:nvSpPr>
          <p:cNvPr id="142" name="Google Shape;142;p6"/>
          <p:cNvSpPr txBox="1"/>
          <p:nvPr/>
        </p:nvSpPr>
        <p:spPr>
          <a:xfrm>
            <a:off x="457200" y="309729"/>
            <a:ext cx="593969" cy="127220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7667"/>
              <a:buFont typeface="Arial"/>
              <a:buNone/>
            </a:pPr>
            <a:r>
              <a:rPr b="1" i="0" lang="et-EE" sz="7667" u="none" cap="none" strike="noStrike">
                <a:solidFill>
                  <a:srgbClr val="1700FF"/>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AECD8"/>
        </a:solidFill>
      </p:bgPr>
    </p:bg>
    <p:spTree>
      <p:nvGrpSpPr>
        <p:cNvPr id="147" name="Shape 147"/>
        <p:cNvGrpSpPr/>
        <p:nvPr/>
      </p:nvGrpSpPr>
      <p:grpSpPr>
        <a:xfrm>
          <a:off x="0" y="0"/>
          <a:ext cx="0" cy="0"/>
          <a:chOff x="0" y="0"/>
          <a:chExt cx="0" cy="0"/>
        </a:xfrm>
      </p:grpSpPr>
      <p:pic>
        <p:nvPicPr>
          <p:cNvPr id="148" name="Google Shape;148;p7"/>
          <p:cNvPicPr preferRelativeResize="0"/>
          <p:nvPr/>
        </p:nvPicPr>
        <p:blipFill rotWithShape="1">
          <a:blip r:embed="rId3">
            <a:alphaModFix/>
          </a:blip>
          <a:srcRect b="0" l="0" r="0" t="0"/>
          <a:stretch/>
        </p:blipFill>
        <p:spPr>
          <a:xfrm>
            <a:off x="0" y="0"/>
            <a:ext cx="4572000" cy="6858000"/>
          </a:xfrm>
          <a:prstGeom prst="rect">
            <a:avLst/>
          </a:prstGeom>
          <a:noFill/>
          <a:ln>
            <a:noFill/>
          </a:ln>
        </p:spPr>
      </p:pic>
      <p:sp>
        <p:nvSpPr>
          <p:cNvPr id="149" name="Google Shape;149;p7"/>
          <p:cNvSpPr txBox="1"/>
          <p:nvPr/>
        </p:nvSpPr>
        <p:spPr>
          <a:xfrm>
            <a:off x="5115079" y="2863076"/>
            <a:ext cx="6873600" cy="3162300"/>
          </a:xfrm>
          <a:prstGeom prst="rect">
            <a:avLst/>
          </a:prstGeom>
          <a:noFill/>
          <a:ln>
            <a:noFill/>
          </a:ln>
        </p:spPr>
        <p:txBody>
          <a:bodyPr anchorCtr="0" anchor="t" bIns="0" lIns="0" spcFirstLastPara="1" rIns="0" wrap="square" tIns="0">
            <a:spAutoFit/>
          </a:bodyPr>
          <a:lstStyle/>
          <a:p>
            <a:pPr indent="0" lvl="0" marL="0" marR="0" rtl="0" algn="l">
              <a:lnSpc>
                <a:spcPct val="126000"/>
              </a:lnSpc>
              <a:spcBef>
                <a:spcPts val="0"/>
              </a:spcBef>
              <a:spcAft>
                <a:spcPts val="0"/>
              </a:spcAft>
              <a:buClr>
                <a:srgbClr val="000000"/>
              </a:buClr>
              <a:buSzPts val="2400"/>
              <a:buFont typeface="Arial"/>
              <a:buNone/>
            </a:pPr>
            <a:r>
              <a:rPr b="0" i="0" lang="et-EE" sz="2400" u="none" cap="none" strike="noStrike">
                <a:solidFill>
                  <a:srgbClr val="3A3838"/>
                </a:solidFill>
                <a:latin typeface="Poppins Medium"/>
                <a:ea typeface="Poppins Medium"/>
                <a:cs typeface="Poppins Medium"/>
                <a:sym typeface="Poppins Medium"/>
              </a:rPr>
              <a:t>Oskus aru saada, millal sobib kasutada emotikone </a:t>
            </a:r>
            <a:endParaRPr b="0" i="0" sz="1400" u="none" cap="none" strike="noStrike">
              <a:solidFill>
                <a:srgbClr val="000000"/>
              </a:solidFill>
              <a:latin typeface="Arial"/>
              <a:ea typeface="Arial"/>
              <a:cs typeface="Arial"/>
              <a:sym typeface="Arial"/>
            </a:endParaRPr>
          </a:p>
          <a:p>
            <a:pPr indent="0" lvl="0" marL="0" marR="0" rtl="0" algn="l">
              <a:lnSpc>
                <a:spcPct val="126000"/>
              </a:lnSpc>
              <a:spcBef>
                <a:spcPts val="0"/>
              </a:spcBef>
              <a:spcAft>
                <a:spcPts val="0"/>
              </a:spcAft>
              <a:buClr>
                <a:srgbClr val="000000"/>
              </a:buClr>
              <a:buSzPts val="2400"/>
              <a:buFont typeface="Arial"/>
              <a:buNone/>
            </a:pPr>
            <a:r>
              <a:t/>
            </a:r>
            <a:endParaRPr b="0" i="0" sz="2400" u="none" cap="none" strike="noStrike">
              <a:solidFill>
                <a:srgbClr val="3A3838"/>
              </a:solidFill>
              <a:latin typeface="Poppins Medium"/>
              <a:ea typeface="Poppins Medium"/>
              <a:cs typeface="Poppins Medium"/>
              <a:sym typeface="Poppins Medium"/>
            </a:endParaRPr>
          </a:p>
          <a:p>
            <a:pPr indent="0" lvl="0" marL="0" marR="0" rtl="0" algn="l">
              <a:lnSpc>
                <a:spcPct val="126000"/>
              </a:lnSpc>
              <a:spcBef>
                <a:spcPts val="0"/>
              </a:spcBef>
              <a:spcAft>
                <a:spcPts val="0"/>
              </a:spcAft>
              <a:buClr>
                <a:srgbClr val="000000"/>
              </a:buClr>
              <a:buSzPts val="2400"/>
              <a:buFont typeface="Arial"/>
              <a:buNone/>
            </a:pPr>
            <a:r>
              <a:rPr b="0" i="0" lang="et-EE" sz="2400" u="none" cap="none" strike="noStrike">
                <a:solidFill>
                  <a:srgbClr val="3A3838"/>
                </a:solidFill>
                <a:latin typeface="Poppins Medium"/>
                <a:ea typeface="Poppins Medium"/>
                <a:cs typeface="Poppins Medium"/>
                <a:sym typeface="Poppins Medium"/>
              </a:rPr>
              <a:t>Oskus ära tunda küberkiusamist</a:t>
            </a:r>
            <a:br>
              <a:rPr b="0" i="0" lang="et-EE" sz="2400" u="none" cap="none" strike="noStrike">
                <a:solidFill>
                  <a:srgbClr val="3A3838"/>
                </a:solidFill>
                <a:latin typeface="Poppins Medium"/>
                <a:ea typeface="Poppins Medium"/>
                <a:cs typeface="Poppins Medium"/>
                <a:sym typeface="Poppins Medium"/>
              </a:rPr>
            </a:br>
            <a:endParaRPr b="0" i="0" sz="2400" u="none" cap="none" strike="noStrike">
              <a:solidFill>
                <a:srgbClr val="3A3838"/>
              </a:solidFill>
              <a:latin typeface="Poppins Medium"/>
              <a:ea typeface="Poppins Medium"/>
              <a:cs typeface="Poppins Medium"/>
              <a:sym typeface="Poppins Medium"/>
            </a:endParaRPr>
          </a:p>
          <a:p>
            <a:pPr indent="0" lvl="0" marL="0" marR="0" rtl="0" algn="l">
              <a:lnSpc>
                <a:spcPct val="126000"/>
              </a:lnSpc>
              <a:spcBef>
                <a:spcPts val="0"/>
              </a:spcBef>
              <a:spcAft>
                <a:spcPts val="0"/>
              </a:spcAft>
              <a:buClr>
                <a:srgbClr val="000000"/>
              </a:buClr>
              <a:buSzPts val="2400"/>
              <a:buFont typeface="Arial"/>
              <a:buNone/>
            </a:pPr>
            <a:r>
              <a:rPr b="0" i="0" lang="et-EE" sz="2400" u="none" cap="none" strike="noStrike">
                <a:solidFill>
                  <a:srgbClr val="3A3838"/>
                </a:solidFill>
                <a:latin typeface="Poppins Medium"/>
                <a:ea typeface="Poppins Medium"/>
                <a:cs typeface="Poppins Medium"/>
                <a:sym typeface="Poppins Medium"/>
              </a:rPr>
              <a:t>Oskus aru saada, millal mikrofon vaigistada</a:t>
            </a:r>
            <a:br>
              <a:rPr b="0" i="0" lang="et-EE" sz="2400" u="none" cap="none" strike="noStrike">
                <a:solidFill>
                  <a:srgbClr val="3A3838"/>
                </a:solidFill>
                <a:latin typeface="Poppins Medium"/>
                <a:ea typeface="Poppins Medium"/>
                <a:cs typeface="Poppins Medium"/>
                <a:sym typeface="Poppins Medium"/>
              </a:rPr>
            </a:br>
            <a:r>
              <a:rPr b="0" i="0" lang="et-EE" sz="2400" u="none" cap="none" strike="noStrike">
                <a:solidFill>
                  <a:srgbClr val="3A3838"/>
                </a:solidFill>
                <a:latin typeface="Poppins Medium"/>
                <a:ea typeface="Poppins Medium"/>
                <a:cs typeface="Poppins Medium"/>
                <a:sym typeface="Poppins Medium"/>
              </a:rPr>
              <a:t>ja kaamera sulgeda </a:t>
            </a:r>
            <a:endParaRPr b="0" i="0" sz="2400" u="none" cap="none" strike="noStrike">
              <a:solidFill>
                <a:srgbClr val="3A3838"/>
              </a:solidFill>
              <a:latin typeface="Poppins Medium"/>
              <a:ea typeface="Poppins Medium"/>
              <a:cs typeface="Poppins Medium"/>
              <a:sym typeface="Poppins Medium"/>
            </a:endParaRPr>
          </a:p>
        </p:txBody>
      </p:sp>
      <p:sp>
        <p:nvSpPr>
          <p:cNvPr id="150" name="Google Shape;150;p7"/>
          <p:cNvSpPr txBox="1"/>
          <p:nvPr/>
        </p:nvSpPr>
        <p:spPr>
          <a:xfrm>
            <a:off x="4826001" y="431641"/>
            <a:ext cx="7162800" cy="107721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t-EE" sz="3200" u="none" cap="none" strike="noStrike">
                <a:solidFill>
                  <a:srgbClr val="0000FF"/>
                </a:solidFill>
                <a:latin typeface="Poppins"/>
                <a:ea typeface="Poppins"/>
                <a:cs typeface="Poppins"/>
                <a:sym typeface="Poppins"/>
              </a:rPr>
              <a:t>Oskus kasutada digimeedia kanaleid teistega suhtlemiseks</a:t>
            </a:r>
            <a:endParaRPr b="1" i="0" sz="3200" u="none" cap="none" strike="noStrike">
              <a:solidFill>
                <a:srgbClr val="0000FF"/>
              </a:solidFill>
              <a:latin typeface="Poppins"/>
              <a:ea typeface="Poppins"/>
              <a:cs typeface="Poppins"/>
              <a:sym typeface="Poppins"/>
            </a:endParaRPr>
          </a:p>
        </p:txBody>
      </p:sp>
      <p:pic>
        <p:nvPicPr>
          <p:cNvPr id="151" name="Google Shape;151;p7"/>
          <p:cNvPicPr preferRelativeResize="0"/>
          <p:nvPr/>
        </p:nvPicPr>
        <p:blipFill rotWithShape="1">
          <a:blip r:embed="rId4">
            <a:alphaModFix/>
          </a:blip>
          <a:srcRect b="0" l="0" r="0" t="0"/>
          <a:stretch/>
        </p:blipFill>
        <p:spPr>
          <a:xfrm>
            <a:off x="-2137251" y="248426"/>
            <a:ext cx="3731423" cy="1594625"/>
          </a:xfrm>
          <a:prstGeom prst="rect">
            <a:avLst/>
          </a:prstGeom>
          <a:noFill/>
          <a:ln>
            <a:noFill/>
          </a:ln>
        </p:spPr>
      </p:pic>
      <p:sp>
        <p:nvSpPr>
          <p:cNvPr id="152" name="Google Shape;152;p7"/>
          <p:cNvSpPr txBox="1"/>
          <p:nvPr/>
        </p:nvSpPr>
        <p:spPr>
          <a:xfrm>
            <a:off x="457200" y="309729"/>
            <a:ext cx="593969" cy="127220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7667"/>
              <a:buFont typeface="Arial"/>
              <a:buNone/>
            </a:pPr>
            <a:r>
              <a:rPr b="1" i="0" lang="et-EE" sz="7667" u="none" cap="none" strike="noStrike">
                <a:solidFill>
                  <a:srgbClr val="1700FF"/>
                </a:solidFill>
                <a:latin typeface="Calibri"/>
                <a:ea typeface="Calibri"/>
                <a:cs typeface="Calibri"/>
                <a:sym typeface="Calibri"/>
              </a:rPr>
              <a:t>3</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AECD8"/>
        </a:solidFill>
      </p:bgPr>
    </p:bg>
    <p:spTree>
      <p:nvGrpSpPr>
        <p:cNvPr id="157" name="Shape 157"/>
        <p:cNvGrpSpPr/>
        <p:nvPr/>
      </p:nvGrpSpPr>
      <p:grpSpPr>
        <a:xfrm>
          <a:off x="0" y="0"/>
          <a:ext cx="0" cy="0"/>
          <a:chOff x="0" y="0"/>
          <a:chExt cx="0" cy="0"/>
        </a:xfrm>
      </p:grpSpPr>
      <p:pic>
        <p:nvPicPr>
          <p:cNvPr id="158" name="Google Shape;158;p8"/>
          <p:cNvPicPr preferRelativeResize="0"/>
          <p:nvPr/>
        </p:nvPicPr>
        <p:blipFill rotWithShape="1">
          <a:blip r:embed="rId3">
            <a:alphaModFix/>
          </a:blip>
          <a:srcRect b="0" l="0" r="0" t="0"/>
          <a:stretch/>
        </p:blipFill>
        <p:spPr>
          <a:xfrm>
            <a:off x="0" y="0"/>
            <a:ext cx="4572000" cy="6858000"/>
          </a:xfrm>
          <a:prstGeom prst="rect">
            <a:avLst/>
          </a:prstGeom>
          <a:noFill/>
          <a:ln>
            <a:noFill/>
          </a:ln>
        </p:spPr>
      </p:pic>
      <p:sp>
        <p:nvSpPr>
          <p:cNvPr id="159" name="Google Shape;159;p8"/>
          <p:cNvSpPr txBox="1"/>
          <p:nvPr/>
        </p:nvSpPr>
        <p:spPr>
          <a:xfrm>
            <a:off x="4970540" y="3066107"/>
            <a:ext cx="6873600" cy="3243600"/>
          </a:xfrm>
          <a:prstGeom prst="rect">
            <a:avLst/>
          </a:prstGeom>
          <a:noFill/>
          <a:ln>
            <a:noFill/>
          </a:ln>
        </p:spPr>
        <p:txBody>
          <a:bodyPr anchorCtr="0" anchor="t" bIns="0" lIns="0" spcFirstLastPara="1" rIns="0" wrap="square" tIns="0">
            <a:spAutoFit/>
          </a:bodyPr>
          <a:lstStyle/>
          <a:p>
            <a:pPr indent="0" lvl="0" marL="0" marR="0" rtl="0" algn="l">
              <a:lnSpc>
                <a:spcPct val="126000"/>
              </a:lnSpc>
              <a:spcBef>
                <a:spcPts val="0"/>
              </a:spcBef>
              <a:spcAft>
                <a:spcPts val="0"/>
              </a:spcAft>
              <a:buClr>
                <a:srgbClr val="000000"/>
              </a:buClr>
              <a:buSzPts val="2400"/>
              <a:buFont typeface="Arial"/>
              <a:buNone/>
            </a:pPr>
            <a:r>
              <a:rPr b="0" i="0" lang="et-EE" sz="2400" u="none" cap="none" strike="noStrike">
                <a:solidFill>
                  <a:srgbClr val="3A3838"/>
                </a:solidFill>
                <a:latin typeface="Poppins Medium"/>
                <a:ea typeface="Poppins Medium"/>
                <a:cs typeface="Poppins Medium"/>
                <a:sym typeface="Poppins Medium"/>
              </a:rPr>
              <a:t>Oskus teha sotsiaalmeedias vahet</a:t>
            </a:r>
            <a:br>
              <a:rPr b="0" i="0" lang="et-EE" sz="2400" u="none" cap="none" strike="noStrike">
                <a:solidFill>
                  <a:srgbClr val="3A3838"/>
                </a:solidFill>
                <a:latin typeface="Poppins Medium"/>
                <a:ea typeface="Poppins Medium"/>
                <a:cs typeface="Poppins Medium"/>
                <a:sym typeface="Poppins Medium"/>
              </a:rPr>
            </a:br>
            <a:r>
              <a:rPr b="0" i="0" lang="et-EE" sz="2400" u="none" cap="none" strike="noStrike">
                <a:solidFill>
                  <a:srgbClr val="3A3838"/>
                </a:solidFill>
                <a:latin typeface="Poppins Medium"/>
                <a:ea typeface="Poppins Medium"/>
                <a:cs typeface="Poppins Medium"/>
                <a:sym typeface="Poppins Medium"/>
              </a:rPr>
              <a:t>sponsoreeritud ja mitte-sponsoreeritud sisul</a:t>
            </a:r>
            <a:endParaRPr b="0" i="0" sz="1400" u="none" cap="none" strike="noStrike">
              <a:solidFill>
                <a:srgbClr val="000000"/>
              </a:solidFill>
              <a:latin typeface="Arial"/>
              <a:ea typeface="Arial"/>
              <a:cs typeface="Arial"/>
              <a:sym typeface="Arial"/>
            </a:endParaRPr>
          </a:p>
          <a:p>
            <a:pPr indent="0" lvl="0" marL="0" marR="0" rtl="0" algn="l">
              <a:lnSpc>
                <a:spcPct val="126000"/>
              </a:lnSpc>
              <a:spcBef>
                <a:spcPts val="0"/>
              </a:spcBef>
              <a:spcAft>
                <a:spcPts val="0"/>
              </a:spcAft>
              <a:buClr>
                <a:srgbClr val="000000"/>
              </a:buClr>
              <a:buSzPts val="2400"/>
              <a:buFont typeface="Arial"/>
              <a:buNone/>
            </a:pPr>
            <a:r>
              <a:t/>
            </a:r>
            <a:endParaRPr b="0" i="0" sz="2400" u="none" cap="none" strike="noStrike">
              <a:solidFill>
                <a:srgbClr val="3A3838"/>
              </a:solidFill>
              <a:latin typeface="Poppins Medium"/>
              <a:ea typeface="Poppins Medium"/>
              <a:cs typeface="Poppins Medium"/>
              <a:sym typeface="Poppins Medium"/>
            </a:endParaRPr>
          </a:p>
          <a:p>
            <a:pPr indent="0" lvl="0" marL="0" marR="0" rtl="0" algn="l">
              <a:lnSpc>
                <a:spcPct val="100000"/>
              </a:lnSpc>
              <a:spcBef>
                <a:spcPts val="0"/>
              </a:spcBef>
              <a:spcAft>
                <a:spcPts val="0"/>
              </a:spcAft>
              <a:buClr>
                <a:srgbClr val="000000"/>
              </a:buClr>
              <a:buSzPts val="2400"/>
              <a:buFont typeface="Arial"/>
              <a:buNone/>
            </a:pPr>
            <a:r>
              <a:rPr b="0" i="0" lang="et-EE" sz="2400" u="none" cap="none" strike="noStrike">
                <a:solidFill>
                  <a:srgbClr val="3A3838"/>
                </a:solidFill>
                <a:latin typeface="Poppins Medium"/>
                <a:ea typeface="Poppins Medium"/>
                <a:cs typeface="Poppins Medium"/>
                <a:sym typeface="Poppins Medium"/>
              </a:rPr>
              <a:t>Oskus kaitsta enda loodud sisu autoriõigustega</a:t>
            </a:r>
            <a:r>
              <a:rPr lang="et-EE" sz="2400">
                <a:solidFill>
                  <a:srgbClr val="3A3838"/>
                </a:solidFill>
                <a:latin typeface="Poppins Medium"/>
                <a:ea typeface="Poppins Medium"/>
                <a:cs typeface="Poppins Medium"/>
                <a:sym typeface="Poppins Medium"/>
              </a:rPr>
              <a:t> </a:t>
            </a:r>
            <a:r>
              <a:rPr b="0" i="0" lang="et-EE" sz="2400" u="none" cap="none" strike="noStrike">
                <a:solidFill>
                  <a:srgbClr val="3A3838"/>
                </a:solidFill>
                <a:latin typeface="Poppins Medium"/>
                <a:ea typeface="Poppins Medium"/>
                <a:cs typeface="Poppins Medium"/>
                <a:sym typeface="Poppins Medium"/>
              </a:rPr>
              <a:t>ja sellele õigesti viidata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3A3838"/>
              </a:solidFill>
              <a:latin typeface="Poppins Medium"/>
              <a:ea typeface="Poppins Medium"/>
              <a:cs typeface="Poppins Medium"/>
              <a:sym typeface="Poppins Medium"/>
            </a:endParaRPr>
          </a:p>
          <a:p>
            <a:pPr indent="0" lvl="0" marL="0" marR="0" rtl="0" algn="l">
              <a:lnSpc>
                <a:spcPct val="100000"/>
              </a:lnSpc>
              <a:spcBef>
                <a:spcPts val="0"/>
              </a:spcBef>
              <a:spcAft>
                <a:spcPts val="0"/>
              </a:spcAft>
              <a:buClr>
                <a:srgbClr val="000000"/>
              </a:buClr>
              <a:buSzPts val="2400"/>
              <a:buFont typeface="Arial"/>
              <a:buNone/>
            </a:pPr>
            <a:r>
              <a:rPr b="0" i="0" lang="et-EE" sz="2400" u="none" cap="none" strike="noStrike">
                <a:solidFill>
                  <a:srgbClr val="3A3838"/>
                </a:solidFill>
                <a:latin typeface="Poppins Medium"/>
                <a:ea typeface="Poppins Medium"/>
                <a:cs typeface="Poppins Medium"/>
                <a:sym typeface="Poppins Medium"/>
              </a:rPr>
              <a:t>Oskus muuta olemasolevaid fotosid,</a:t>
            </a:r>
            <a:endParaRPr b="0" i="0" sz="2400" u="none" cap="none" strike="noStrike">
              <a:solidFill>
                <a:srgbClr val="3A3838"/>
              </a:solidFill>
              <a:latin typeface="Poppins Medium"/>
              <a:ea typeface="Poppins Medium"/>
              <a:cs typeface="Poppins Medium"/>
              <a:sym typeface="Poppins Medium"/>
            </a:endParaRPr>
          </a:p>
          <a:p>
            <a:pPr indent="0" lvl="0" marL="0" marR="0" rtl="0" algn="l">
              <a:lnSpc>
                <a:spcPct val="100000"/>
              </a:lnSpc>
              <a:spcBef>
                <a:spcPts val="0"/>
              </a:spcBef>
              <a:spcAft>
                <a:spcPts val="0"/>
              </a:spcAft>
              <a:buClr>
                <a:srgbClr val="000000"/>
              </a:buClr>
              <a:buSzPts val="2400"/>
              <a:buFont typeface="Arial"/>
              <a:buNone/>
            </a:pPr>
            <a:r>
              <a:rPr lang="et-EE" sz="2400">
                <a:solidFill>
                  <a:srgbClr val="3A3838"/>
                </a:solidFill>
                <a:latin typeface="Poppins Medium"/>
                <a:ea typeface="Poppins Medium"/>
                <a:cs typeface="Poppins Medium"/>
                <a:sym typeface="Poppins Medium"/>
              </a:rPr>
              <a:t>v</a:t>
            </a:r>
            <a:r>
              <a:rPr b="0" i="0" lang="et-EE" sz="2400" u="none" cap="none" strike="noStrike">
                <a:solidFill>
                  <a:srgbClr val="3A3838"/>
                </a:solidFill>
                <a:latin typeface="Poppins Medium"/>
                <a:ea typeface="Poppins Medium"/>
                <a:cs typeface="Poppins Medium"/>
                <a:sym typeface="Poppins Medium"/>
              </a:rPr>
              <a:t>ideoklippe ja heli</a:t>
            </a:r>
            <a:endParaRPr b="0" i="0" sz="1400" u="none" cap="none" strike="noStrike">
              <a:solidFill>
                <a:srgbClr val="000000"/>
              </a:solidFill>
              <a:latin typeface="Arial"/>
              <a:ea typeface="Arial"/>
              <a:cs typeface="Arial"/>
              <a:sym typeface="Arial"/>
            </a:endParaRPr>
          </a:p>
        </p:txBody>
      </p:sp>
      <p:sp>
        <p:nvSpPr>
          <p:cNvPr id="160" name="Google Shape;160;p8"/>
          <p:cNvSpPr txBox="1"/>
          <p:nvPr/>
        </p:nvSpPr>
        <p:spPr>
          <a:xfrm>
            <a:off x="4826001" y="431641"/>
            <a:ext cx="7162800" cy="1878528"/>
          </a:xfrm>
          <a:prstGeom prst="rect">
            <a:avLst/>
          </a:prstGeom>
          <a:noFill/>
          <a:ln>
            <a:noFill/>
          </a:ln>
        </p:spPr>
        <p:txBody>
          <a:bodyPr anchorCtr="0" anchor="t" bIns="45700" lIns="91425" spcFirstLastPara="1" rIns="91425" wrap="square" tIns="45700">
            <a:spAutoFit/>
          </a:bodyPr>
          <a:lstStyle/>
          <a:p>
            <a:pPr indent="0" lvl="0" marL="0" marR="0" rtl="0" algn="l">
              <a:lnSpc>
                <a:spcPct val="148500"/>
              </a:lnSpc>
              <a:spcBef>
                <a:spcPts val="0"/>
              </a:spcBef>
              <a:spcAft>
                <a:spcPts val="0"/>
              </a:spcAft>
              <a:buClr>
                <a:srgbClr val="000000"/>
              </a:buClr>
              <a:buSzPts val="3200"/>
              <a:buFont typeface="Arial"/>
              <a:buNone/>
            </a:pPr>
            <a:r>
              <a:rPr b="1" i="0" lang="et-EE" sz="3200" u="none" cap="none" strike="noStrike">
                <a:solidFill>
                  <a:srgbClr val="0000FF"/>
                </a:solidFill>
                <a:latin typeface="Poppins"/>
                <a:ea typeface="Poppins"/>
                <a:cs typeface="Poppins"/>
                <a:sym typeface="Poppins"/>
              </a:rPr>
              <a:t>Oskus luua digitaalset sisu ja</a:t>
            </a:r>
            <a:br>
              <a:rPr b="1" i="0" lang="et-EE" sz="3200" u="none" cap="none" strike="noStrike">
                <a:solidFill>
                  <a:srgbClr val="0000FF"/>
                </a:solidFill>
                <a:latin typeface="Poppins"/>
                <a:ea typeface="Poppins"/>
                <a:cs typeface="Poppins"/>
                <a:sym typeface="Poppins"/>
              </a:rPr>
            </a:br>
            <a:r>
              <a:rPr b="1" i="0" lang="et-EE" sz="3200" u="none" cap="none" strike="noStrike">
                <a:solidFill>
                  <a:srgbClr val="0000FF"/>
                </a:solidFill>
                <a:latin typeface="Poppins"/>
                <a:ea typeface="Poppins"/>
                <a:cs typeface="Poppins"/>
                <a:sym typeface="Poppins"/>
              </a:rPr>
              <a:t>mõista, kuidas veebisisu</a:t>
            </a:r>
            <a:br>
              <a:rPr b="1" i="0" lang="et-EE" sz="3200" u="none" cap="none" strike="noStrike">
                <a:solidFill>
                  <a:srgbClr val="0000FF"/>
                </a:solidFill>
                <a:latin typeface="Poppins"/>
                <a:ea typeface="Poppins"/>
                <a:cs typeface="Poppins"/>
                <a:sym typeface="Poppins"/>
              </a:rPr>
            </a:br>
            <a:r>
              <a:rPr b="1" i="0" lang="et-EE" sz="3200" u="none" cap="none" strike="noStrike">
                <a:solidFill>
                  <a:srgbClr val="0000FF"/>
                </a:solidFill>
                <a:latin typeface="Poppins"/>
                <a:ea typeface="Poppins"/>
                <a:cs typeface="Poppins"/>
                <a:sym typeface="Poppins"/>
              </a:rPr>
              <a:t>toodetakse ja avaldatakse </a:t>
            </a:r>
            <a:endParaRPr b="1" i="0" sz="3200" u="none" cap="none" strike="noStrike">
              <a:solidFill>
                <a:srgbClr val="0000FF"/>
              </a:solidFill>
              <a:latin typeface="Poppins"/>
              <a:ea typeface="Poppins"/>
              <a:cs typeface="Poppins"/>
              <a:sym typeface="Poppins"/>
            </a:endParaRPr>
          </a:p>
        </p:txBody>
      </p:sp>
      <p:pic>
        <p:nvPicPr>
          <p:cNvPr id="161" name="Google Shape;161;p8"/>
          <p:cNvPicPr preferRelativeResize="0"/>
          <p:nvPr/>
        </p:nvPicPr>
        <p:blipFill rotWithShape="1">
          <a:blip r:embed="rId4">
            <a:alphaModFix/>
          </a:blip>
          <a:srcRect b="0" l="0" r="0" t="0"/>
          <a:stretch/>
        </p:blipFill>
        <p:spPr>
          <a:xfrm>
            <a:off x="-2137251" y="248426"/>
            <a:ext cx="3731423" cy="1594625"/>
          </a:xfrm>
          <a:prstGeom prst="rect">
            <a:avLst/>
          </a:prstGeom>
          <a:noFill/>
          <a:ln>
            <a:noFill/>
          </a:ln>
        </p:spPr>
      </p:pic>
      <p:sp>
        <p:nvSpPr>
          <p:cNvPr id="162" name="Google Shape;162;p8"/>
          <p:cNvSpPr txBox="1"/>
          <p:nvPr/>
        </p:nvSpPr>
        <p:spPr>
          <a:xfrm>
            <a:off x="457200" y="309729"/>
            <a:ext cx="593969" cy="127220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7667"/>
              <a:buFont typeface="Arial"/>
              <a:buNone/>
            </a:pPr>
            <a:r>
              <a:rPr b="1" i="0" lang="et-EE" sz="7667" u="none" cap="none" strike="noStrike">
                <a:solidFill>
                  <a:srgbClr val="1700FF"/>
                </a:solidFill>
                <a:latin typeface="Calibri"/>
                <a:ea typeface="Calibri"/>
                <a:cs typeface="Calibri"/>
                <a:sym typeface="Calibri"/>
              </a:rPr>
              <a:t>4</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1C274"/>
        </a:solidFill>
      </p:bgPr>
    </p:bg>
    <p:spTree>
      <p:nvGrpSpPr>
        <p:cNvPr id="167" name="Shape 167"/>
        <p:cNvGrpSpPr/>
        <p:nvPr/>
      </p:nvGrpSpPr>
      <p:grpSpPr>
        <a:xfrm>
          <a:off x="0" y="0"/>
          <a:ext cx="0" cy="0"/>
          <a:chOff x="0" y="0"/>
          <a:chExt cx="0" cy="0"/>
        </a:xfrm>
      </p:grpSpPr>
      <p:sp>
        <p:nvSpPr>
          <p:cNvPr id="168" name="Google Shape;168;p9"/>
          <p:cNvSpPr txBox="1"/>
          <p:nvPr/>
        </p:nvSpPr>
        <p:spPr>
          <a:xfrm>
            <a:off x="5454870" y="4056025"/>
            <a:ext cx="6619098" cy="1638641"/>
          </a:xfrm>
          <a:prstGeom prst="rect">
            <a:avLst/>
          </a:prstGeom>
          <a:noFill/>
          <a:ln>
            <a:noFill/>
          </a:ln>
        </p:spPr>
        <p:txBody>
          <a:bodyPr anchorCtr="0" anchor="t" bIns="30475" lIns="60950" spcFirstLastPara="1" rIns="60950" wrap="square" tIns="30475">
            <a:noAutofit/>
          </a:bodyPr>
          <a:lstStyle/>
          <a:p>
            <a:pPr indent="0" lvl="0" marL="0" marR="0" rtl="0" algn="l">
              <a:lnSpc>
                <a:spcPct val="120000"/>
              </a:lnSpc>
              <a:spcBef>
                <a:spcPts val="0"/>
              </a:spcBef>
              <a:spcAft>
                <a:spcPts val="0"/>
              </a:spcAft>
              <a:buClr>
                <a:srgbClr val="000000"/>
              </a:buClr>
              <a:buSzPts val="4400"/>
              <a:buFont typeface="Calibri"/>
              <a:buNone/>
            </a:pPr>
            <a:r>
              <a:rPr b="1" i="0" lang="et-EE" sz="4400" u="none" cap="none" strike="noStrike">
                <a:solidFill>
                  <a:srgbClr val="000000"/>
                </a:solidFill>
                <a:latin typeface="Poppins"/>
                <a:ea typeface="Poppins"/>
                <a:cs typeface="Poppins"/>
                <a:sym typeface="Poppins"/>
              </a:rPr>
              <a:t>Mida näitavad</a:t>
            </a:r>
            <a:br>
              <a:rPr b="1" i="0" lang="et-EE" sz="4400" u="none" cap="none" strike="noStrike">
                <a:solidFill>
                  <a:srgbClr val="000000"/>
                </a:solidFill>
                <a:latin typeface="Poppins"/>
                <a:ea typeface="Poppins"/>
                <a:cs typeface="Poppins"/>
                <a:sym typeface="Poppins"/>
              </a:rPr>
            </a:br>
            <a:r>
              <a:rPr b="1" i="0" lang="et-EE" sz="4400" u="none" cap="none" strike="noStrike">
                <a:solidFill>
                  <a:srgbClr val="000000"/>
                </a:solidFill>
                <a:latin typeface="Poppins"/>
                <a:ea typeface="Poppins"/>
                <a:cs typeface="Poppins"/>
                <a:sym typeface="Poppins"/>
              </a:rPr>
              <a:t>digioskuste kohta</a:t>
            </a:r>
            <a:br>
              <a:rPr b="1" i="0" lang="et-EE" sz="4400" u="none" cap="none" strike="noStrike">
                <a:solidFill>
                  <a:srgbClr val="000000"/>
                </a:solidFill>
                <a:latin typeface="Poppins"/>
                <a:ea typeface="Poppins"/>
                <a:cs typeface="Poppins"/>
                <a:sym typeface="Poppins"/>
              </a:rPr>
            </a:br>
            <a:r>
              <a:rPr b="1" i="0" lang="et-EE" sz="4400" u="none" cap="none" strike="noStrike">
                <a:solidFill>
                  <a:srgbClr val="000000"/>
                </a:solidFill>
                <a:latin typeface="Poppins"/>
                <a:ea typeface="Poppins"/>
                <a:cs typeface="Poppins"/>
                <a:sym typeface="Poppins"/>
              </a:rPr>
              <a:t>teadusuuringud?</a:t>
            </a:r>
            <a:endParaRPr b="0" i="0" sz="1400" u="none" cap="none" strike="noStrike">
              <a:solidFill>
                <a:srgbClr val="000000"/>
              </a:solidFill>
              <a:latin typeface="Arial"/>
              <a:ea typeface="Arial"/>
              <a:cs typeface="Arial"/>
              <a:sym typeface="Arial"/>
            </a:endParaRPr>
          </a:p>
        </p:txBody>
      </p:sp>
      <p:pic>
        <p:nvPicPr>
          <p:cNvPr id="169" name="Google Shape;169;p9"/>
          <p:cNvPicPr preferRelativeResize="0"/>
          <p:nvPr/>
        </p:nvPicPr>
        <p:blipFill rotWithShape="1">
          <a:blip r:embed="rId3">
            <a:alphaModFix/>
          </a:blip>
          <a:srcRect b="0" l="0" r="0" t="0"/>
          <a:stretch/>
        </p:blipFill>
        <p:spPr>
          <a:xfrm>
            <a:off x="580697" y="533399"/>
            <a:ext cx="5130800" cy="5161267"/>
          </a:xfrm>
          <a:prstGeom prst="rect">
            <a:avLst/>
          </a:prstGeom>
          <a:noFill/>
          <a:ln>
            <a:noFill/>
          </a:ln>
        </p:spPr>
      </p:pic>
      <p:pic>
        <p:nvPicPr>
          <p:cNvPr id="170" name="Google Shape;170;p9"/>
          <p:cNvPicPr preferRelativeResize="0"/>
          <p:nvPr/>
        </p:nvPicPr>
        <p:blipFill rotWithShape="1">
          <a:blip r:embed="rId4">
            <a:alphaModFix/>
          </a:blip>
          <a:srcRect b="0" l="0" r="0" t="25977"/>
          <a:stretch/>
        </p:blipFill>
        <p:spPr>
          <a:xfrm>
            <a:off x="304800" y="5648415"/>
            <a:ext cx="1338381" cy="11620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Kantoorthem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Kantoorthem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2023-05-26T12:58:28Z</dcterms:created>
  <dc:creator>Emilie Bossens</dc:creator>
</cp:coreProperties>
</file>