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  <p:sldMasterId id="2147483668" r:id="rId2"/>
    <p:sldMasterId id="2147483684" r:id="rId3"/>
  </p:sldMasterIdLst>
  <p:notesMasterIdLst>
    <p:notesMasterId r:id="rId20"/>
  </p:notesMasterIdLst>
  <p:sldIdLst>
    <p:sldId id="256" r:id="rId4"/>
    <p:sldId id="812" r:id="rId5"/>
    <p:sldId id="1283" r:id="rId6"/>
    <p:sldId id="1291" r:id="rId7"/>
    <p:sldId id="1287" r:id="rId8"/>
    <p:sldId id="1289" r:id="rId9"/>
    <p:sldId id="401" r:id="rId10"/>
    <p:sldId id="1288" r:id="rId11"/>
    <p:sldId id="1290" r:id="rId12"/>
    <p:sldId id="1284" r:id="rId13"/>
    <p:sldId id="1196" r:id="rId14"/>
    <p:sldId id="1262" r:id="rId15"/>
    <p:sldId id="1286" r:id="rId16"/>
    <p:sldId id="1285" r:id="rId17"/>
    <p:sldId id="1292" r:id="rId18"/>
    <p:sldId id="1258" r:id="rId19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F6600"/>
    <a:srgbClr val="2F0E5B"/>
    <a:srgbClr val="230C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401"/>
    <p:restoredTop sz="94850"/>
  </p:normalViewPr>
  <p:slideViewPr>
    <p:cSldViewPr snapToGrid="0" snapToObjects="1">
      <p:cViewPr>
        <p:scale>
          <a:sx n="113" d="100"/>
          <a:sy n="113" d="100"/>
        </p:scale>
        <p:origin x="19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E69A1-50DF-D845-9311-A4419F8E2FE6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8ADF8-828E-3540-B783-E822BD7C67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55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3F963E0-0180-46DB-9FC5-9627020E3AD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4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48" charset="0"/>
              <a:ea typeface="+mn-ea"/>
              <a:cs typeface="+mn-cs"/>
            </a:endParaRPr>
          </a:p>
        </p:txBody>
      </p:sp>
      <p:sp>
        <p:nvSpPr>
          <p:cNvPr id="4157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1648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F963E0-0180-46DB-9FC5-9627020E3ADE}" type="slidenum">
              <a:rPr lang="en-US"/>
              <a:pPr/>
              <a:t>11</a:t>
            </a:fld>
            <a:endParaRPr lang="en-US"/>
          </a:p>
        </p:txBody>
      </p:sp>
      <p:sp>
        <p:nvSpPr>
          <p:cNvPr id="4157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18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4B0B0-5D8E-9347-9818-5C30154B640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0291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4B0B0-5D8E-9347-9818-5C30154B640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5082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4B0B0-5D8E-9347-9818-5C30154B640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92142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4B0B0-5D8E-9347-9818-5C30154B640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70276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F87956-1AB8-4041-AF91-5EAD01E4DBA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593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0425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ADFE60-7431-1847-BFF5-765EF4CBF75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0894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ADFE60-7431-1847-BFF5-765EF4CBF75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5446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4B0B0-5D8E-9347-9818-5C30154B640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4867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4B0B0-5D8E-9347-9818-5C30154B640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78919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1">
            <a:extLst>
              <a:ext uri="{FF2B5EF4-FFF2-40B4-BE49-F238E27FC236}">
                <a16:creationId xmlns:a16="http://schemas.microsoft.com/office/drawing/2014/main" id="{D7B1FF96-5E74-E444-8321-66ADD1264CD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2pPr>
            <a:lvl3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FE0675-DA7E-D844-88E8-BF8BFE88F998}" type="datetime1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2" charset="0"/>
                <a:ea typeface="ＭＳ Ｐゴシック" panose="020B0600070205080204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11/12/23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6803" name="Rectangle 13">
            <a:extLst>
              <a:ext uri="{FF2B5EF4-FFF2-40B4-BE49-F238E27FC236}">
                <a16:creationId xmlns:a16="http://schemas.microsoft.com/office/drawing/2014/main" id="{2E419A68-1F06-FB4E-BCCA-BCC69002AC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2pPr>
            <a:lvl3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1E97E5-F085-3F46-8424-D17BDCAC2DD6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2" charset="0"/>
                <a:ea typeface="ＭＳ Ｐゴシック" panose="020B0600070205080204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6804" name="Rectangle 7">
            <a:extLst>
              <a:ext uri="{FF2B5EF4-FFF2-40B4-BE49-F238E27FC236}">
                <a16:creationId xmlns:a16="http://schemas.microsoft.com/office/drawing/2014/main" id="{BAEF5C4F-38F7-0E49-AA9F-EA18FEF79690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3" tIns="45716" rIns="91433" bIns="45716" anchor="b"/>
          <a:lstStyle>
            <a:lvl1pPr defTabSz="912813"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1pPr>
            <a:lvl2pPr marL="37931725" indent="-37474525" defTabSz="912813"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2pPr>
            <a:lvl3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69D969-CD54-9040-BE3C-133C65FEB0A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2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2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6805" name="Rectangle 2">
            <a:extLst>
              <a:ext uri="{FF2B5EF4-FFF2-40B4-BE49-F238E27FC236}">
                <a16:creationId xmlns:a16="http://schemas.microsoft.com/office/drawing/2014/main" id="{5B6ED5D4-3D7B-114F-899D-ECFE92106BE1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76806" name="Rectangle 3">
            <a:extLst>
              <a:ext uri="{FF2B5EF4-FFF2-40B4-BE49-F238E27FC236}">
                <a16:creationId xmlns:a16="http://schemas.microsoft.com/office/drawing/2014/main" id="{DBEF80E9-9F1B-D54C-96BB-AE9B6C0B00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33" tIns="45716" rIns="91433" bIns="45716"/>
          <a:lstStyle/>
          <a:p>
            <a:pPr eaLnBrk="1" hangingPunct="1"/>
            <a:endParaRPr lang="en-US" altLang="en-US">
              <a:latin typeface="Times" pitchFamily="2" charset="0"/>
              <a:ea typeface="Geneva" panose="020B0503030404040204" pitchFamily="34" charset="0"/>
              <a:cs typeface="Geneva" panose="020B05030304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9085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4B0B0-5D8E-9347-9818-5C30154B640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7015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4B0B0-5D8E-9347-9818-5C30154B640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0422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34B0B0-5D8E-9347-9818-5C30154B6405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pitchFamily="-109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pitchFamily="-109" charset="0"/>
              <a:ea typeface="+mn-ea"/>
              <a:cs typeface="+mn-cs"/>
            </a:endParaRPr>
          </a:p>
        </p:txBody>
      </p:sp>
      <p:sp>
        <p:nvSpPr>
          <p:cNvPr id="7270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Times" pitchFamily="-109" charset="0"/>
              <a:ea typeface="Geneva" pitchFamily="-109" charset="-128"/>
              <a:cs typeface="Geneva" pitchFamily="-10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8286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A9263403-FEE2-294C-B869-C5C4541B2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64968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DOI: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BD39791-9DC6-FF45-9F10-C9290FD7C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BF62B4B-9B17-3349-835F-2BA3F7198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268760"/>
            <a:ext cx="11425269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6659354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51B2E-3495-6CEC-7362-23711E6B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E8CA-3CB1-6789-AD40-5C901C3A3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27118A-7369-DA0E-DD40-7C0B995829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66EEC-9EA8-E981-6620-8E01C4FD8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36A5E8-8962-2F58-B994-C78EB19C5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BE87EF-034C-3A31-7D8B-E5349A7C4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018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7CBC6-2F16-7B84-DFDB-10F1680A3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31BCF-9FCE-D513-41CA-83D32675F0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636579-64FA-D2BC-F60B-9352DF08A7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394A94-7103-E4F7-799B-A038CF874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A0D889-2B98-A4E8-6150-431CDB7960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221FE5-51BD-769F-AA75-3B2A933BD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60EB96-F8B0-61F0-71D3-C90068999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E7A520-D2A0-090D-CC6A-BC6BEB59E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42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2C76B-4DAB-8CBA-D744-1BD0BFA37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F55E9E-9EBA-593B-17F8-8E7681671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B88ACE-EEFE-D67F-F45A-5B3236CF2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C35D0E-F234-2013-4F3E-908F11AFE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66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ECAF7E-D986-4562-0C83-B6A2F8614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18296E-84DD-30EE-DD4E-D931C4381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97E959-3AE7-6314-4082-4F27BACBC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591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B15E-9408-2B51-2544-607F26D74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B66FF-64E5-003B-0516-28E861CF6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B0D574-3B72-3C52-9F4A-95504AB80E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9DEEA-5FF0-268F-DD39-3DE123A66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8813C3-74EA-49B3-D881-F973DA65A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7861B1-4748-08E2-2C41-B7E56C7F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691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74E6E-2A69-A193-90CD-755B9DB00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B44E5B-90E9-7EA6-F772-14BBE2AC02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0C10E7-91F5-48A2-06CA-965E1A30B0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6527A3-4FDD-5D1A-3167-10E37DD50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D35080-5536-A945-FE96-79E2BA531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EE84A8-0A51-B947-2806-700284E9F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679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17099-939B-9637-239B-DA1220DB4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A67856-F9F0-E9F4-13CE-709F8ECD4C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BADA8-2B3F-58A3-20BD-E96E57423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4CFE9-D18A-9499-A460-AF8B2FE3B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94CE1B-9367-10D1-FCBB-E6ABCB2A6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70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2E2F68-B0A9-49E4-526C-5DFEE4146C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0285F0-E75B-2803-072E-CF9421D590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F9087F-33ED-3FDA-DB3E-6B88A35E8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956F1-7F19-737D-133A-AAB6BA349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1F82B-194D-F9EA-9A1D-B32A8D63A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33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A9263403-FEE2-294C-B869-C5C4541B2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64968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DOI: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BD39791-9DC6-FF45-9F10-C9290FD7C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BF62B4B-9B17-3349-835F-2BA3F7198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268760"/>
            <a:ext cx="11425269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8311414"/>
      </p:ext>
    </p:extLst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A9263403-FEE2-294C-B869-C5C4541B2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64968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DOI: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BD39791-9DC6-FF45-9F10-C9290FD7C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BF62B4B-9B17-3349-835F-2BA3F7198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268760"/>
            <a:ext cx="11425269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428887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A9263403-FEE2-294C-B869-C5C4541B2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64968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DOI: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BD39791-9DC6-FF45-9F10-C9290FD7C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258EA6-4F15-D84C-998C-DF3FAE6DB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268760"/>
            <a:ext cx="11425269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4569796"/>
      </p:ext>
    </p:extLst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A9263403-FEE2-294C-B869-C5C4541B2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64968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DOI: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BD39791-9DC6-FF45-9F10-C9290FD7C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BF62B4B-9B17-3349-835F-2BA3F7198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268760"/>
            <a:ext cx="11425269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246679"/>
      </p:ext>
    </p:extLst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6">
            <a:extLst>
              <a:ext uri="{FF2B5EF4-FFF2-40B4-BE49-F238E27FC236}">
                <a16:creationId xmlns:a16="http://schemas.microsoft.com/office/drawing/2014/main" id="{A9263403-FEE2-294C-B869-C5C4541B21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64968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DOI: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BD39791-9DC6-FF45-9F10-C9290FD7C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BF62B4B-9B17-3349-835F-2BA3F7198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268760"/>
            <a:ext cx="11425269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6046070"/>
      </p:ext>
    </p:extLst>
  </p:cSld>
  <p:clrMapOvr>
    <a:masterClrMapping/>
  </p:clrMapOvr>
  <p:transition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7465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960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8445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8854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9370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770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7545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47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_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2598DEF-C72D-334F-9C32-5B6261FDE7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1400" y="1916832"/>
            <a:ext cx="5136568" cy="3816424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2798B12A-34EB-4542-B045-8764C3BA421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36029" y="1916832"/>
            <a:ext cx="5136568" cy="3816424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EC3D7016-2150-634A-B4DA-E96904FE4FA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DOI: </a:t>
            </a:r>
            <a:endParaRPr lang="en-US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1717641D-A086-5E4A-8214-A84AEE32D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7990749"/>
      </p:ext>
    </p:extLst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506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4421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26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_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2598DEF-C72D-334F-9C32-5B6261FDE7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1400" y="1916832"/>
            <a:ext cx="5136568" cy="3816424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2798B12A-34EB-4542-B045-8764C3BA421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36029" y="1916832"/>
            <a:ext cx="5136568" cy="3816424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EC3D7016-2150-634A-B4DA-E96904FE4FA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DOI: </a:t>
            </a:r>
            <a:endParaRPr lang="en-US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1717641D-A086-5E4A-8214-A84AEE32D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58128053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8B984E-0FFE-CF41-A70B-A0A78A6A59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DOI: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F136367-C589-8746-9ADF-9B93337F47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1" y="1268413"/>
            <a:ext cx="11137900" cy="52244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3840137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C23985D-1C8B-4A84-8D89-61990CC273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46748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0474C-A863-F087-7082-1FC49B9783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F69FAA-B4A6-87D2-CB2B-149E4A86C2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629D5-2BEE-1B5C-30EB-EE5A4476A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ECD646-C851-FB5B-E3FF-7E4522ECA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AFA6C8-DA70-A0ED-5600-6CA511ADF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80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83928-1592-7AAE-2732-115A5E6E7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276C9-1A4E-4E62-27B2-3303A05FB0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4215A4-1F67-81DE-A215-29812678B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8A4C5-8008-4F1E-BA95-E4E4834DE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5A3C1-FC93-A99E-389D-270C3260E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74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B0FCF-86D3-BAF8-BE53-0D5B8324E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E23E1-3E86-7181-2CBF-0DAC71A5C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2E7DEB-9A21-CB33-554D-4661AB335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79A90E-BFD5-3A30-57F7-415B75F72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5C1DBA-85A9-9F78-A5B9-3F2AA5AF6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68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48E752-D4A3-FF42-AA64-1F9CCB630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6"/>
            <a:ext cx="12192000" cy="11784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 err="1"/>
              <a:t>bbbjbj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2DC036-2563-7247-8198-49D13CE53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371" y="1268760"/>
            <a:ext cx="11425269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34070D9-0A9B-5147-B62E-1F088B152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64968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DOI: </a:t>
            </a:r>
          </a:p>
        </p:txBody>
      </p:sp>
    </p:spTree>
    <p:extLst>
      <p:ext uri="{BB962C8B-B14F-4D97-AF65-F5344CB8AC3E}">
        <p14:creationId xmlns:p14="http://schemas.microsoft.com/office/powerpoint/2010/main" val="21130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txStyles>
    <p:titleStyle>
      <a:lvl1pPr algn="l" defTabSz="914400" rtl="0" eaLnBrk="1" latinLnBrk="0" hangingPunct="1">
        <a:lnSpc>
          <a:spcPts val="4440"/>
        </a:lnSpc>
        <a:spcBef>
          <a:spcPct val="0"/>
        </a:spcBef>
        <a:buNone/>
        <a:defRPr sz="3200" b="1" kern="1200">
          <a:solidFill>
            <a:schemeClr val="tx1">
              <a:lumMod val="65000"/>
              <a:lumOff val="35000"/>
            </a:schemeClr>
          </a:solidFill>
          <a:latin typeface="Avenir Book" panose="0200050302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Avenir Book" panose="0200050302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venir Book" panose="0200050302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venir Book" panose="0200050302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venir Book" panose="0200050302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venir Book" panose="0200050302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19A65B-D41F-8826-0945-24286F6F2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F1569A-4323-505F-6C55-62FD7C827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89521-809F-EBB8-DB58-AB8A7E64BE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804BF-98FE-C443-9BA9-D7A014A84208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4BB4A-86F3-12EE-1FDB-C2EEC2CC06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24807D-444A-AE68-6DEA-C28AF91C41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9A940-7D39-C041-8FD4-F4FFA80E9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77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333F7-15B6-A746-B180-04ABF76926D9}" type="datetimeFigureOut">
              <a:rPr lang="en-US" smtClean="0"/>
              <a:t>11/12/23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628AA-062C-A04F-9CB2-B67D72ED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56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https://github.com/JoachimGoedhart/blogs" TargetMode="External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hyperlink" Target="https://huygens.science.uva.nl/" TargetMode="External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4ED2E5C-81D4-9B8A-7A5A-92AC1D868260}"/>
              </a:ext>
            </a:extLst>
          </p:cNvPr>
          <p:cNvSpPr txBox="1"/>
          <p:nvPr/>
        </p:nvSpPr>
        <p:spPr>
          <a:xfrm>
            <a:off x="291013" y="283109"/>
            <a:ext cx="5804987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/>
            <a:r>
              <a:rPr kumimoji="0" lang="en-GB" sz="4000" b="1" i="0" u="sng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Atelier 004</a:t>
            </a:r>
          </a:p>
          <a:p>
            <a:pPr defTabSz="914400"/>
            <a:r>
              <a:rPr kumimoji="0" lang="en-GB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Lifetime unmixing of spectrally identical Fluorescent Proteins</a:t>
            </a:r>
          </a:p>
          <a:p>
            <a:pPr defTabSz="914400"/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Joachim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Goedhart</a:t>
            </a:r>
            <a:endParaRPr lang="en-GB" sz="2000" dirty="0">
              <a:solidFill>
                <a:prstClr val="white">
                  <a:lumMod val="85000"/>
                </a:prstClr>
              </a:solidFill>
              <a:latin typeface="Avenir Book" panose="02000503020000020003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University of Amsterdam (NL)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+mn-cs"/>
            </a:endParaRPr>
          </a:p>
        </p:txBody>
      </p:sp>
      <p:pic>
        <p:nvPicPr>
          <p:cNvPr id="9" name="Picture 12">
            <a:extLst>
              <a:ext uri="{FF2B5EF4-FFF2-40B4-BE49-F238E27FC236}">
                <a16:creationId xmlns:a16="http://schemas.microsoft.com/office/drawing/2014/main" id="{6C14D5D0-6CD2-91BE-727F-9D52BDF05A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055" y="5069064"/>
            <a:ext cx="1246909" cy="1246909"/>
          </a:xfrm>
          <a:prstGeom prst="rect">
            <a:avLst/>
          </a:prstGeom>
          <a:noFill/>
          <a:ln w="152400">
            <a:noFill/>
            <a:miter lim="800000"/>
            <a:headEnd/>
            <a:tailEnd/>
          </a:ln>
          <a:effectLst/>
        </p:spPr>
      </p:pic>
      <p:pic>
        <p:nvPicPr>
          <p:cNvPr id="10" name="Picture 9" descr="logo_LCAM_black.jpg">
            <a:extLst>
              <a:ext uri="{FF2B5EF4-FFF2-40B4-BE49-F238E27FC236}">
                <a16:creationId xmlns:a16="http://schemas.microsoft.com/office/drawing/2014/main" id="{5A0BA42B-0585-9553-36FD-0320FDB8D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5949" y="5039541"/>
            <a:ext cx="1253260" cy="12469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C6E806-1EBA-30D0-88BD-DF67C2075AD9}"/>
              </a:ext>
            </a:extLst>
          </p:cNvPr>
          <p:cNvSpPr txBox="1"/>
          <p:nvPr/>
        </p:nvSpPr>
        <p:spPr>
          <a:xfrm>
            <a:off x="8677162" y="6102560"/>
            <a:ext cx="33766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Agar Art: Daphne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Bindels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5773AE8-B6AE-4F42-5DA7-55B818214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0307" y="1957386"/>
            <a:ext cx="2750579" cy="40062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621154-710B-1155-20DC-619330AB23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7751" y="77789"/>
            <a:ext cx="2339411" cy="34273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05018D-6B82-A199-8158-E81DBCFFB1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8254" y="77791"/>
            <a:ext cx="2339411" cy="342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07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6826005" y="1326304"/>
            <a:ext cx="2335896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 (0.9)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960539" y="4837045"/>
            <a:ext cx="135005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 (0.4)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4529583" y="3276329"/>
            <a:ext cx="131799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mTq</a:t>
            </a: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 (0.8)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7055971" y="4105253"/>
            <a:ext cx="1563248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mCer2 (0.6)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3554" y="6289872"/>
            <a:ext cx="3127779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DOI: 10.1111/jmi.12168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6D6CDD6-5DE2-E54E-9547-14E33B744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738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cs typeface="Myriad Pro"/>
              </a:rPr>
              <a:t>Multiplex imaging of CFP variants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95F1FA-5918-797B-05CF-D7B9DCB23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6516" y="1326305"/>
            <a:ext cx="1670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A265D-27EB-55F7-5E6A-550606FDE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850" y="4958482"/>
            <a:ext cx="721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0.4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5C35D1-D231-B925-E2F3-23386FA06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635" y="3256996"/>
            <a:ext cx="6367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mTq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B200C3-9CB0-3EFC-9413-4242017F3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070" y="4255347"/>
            <a:ext cx="1026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SCFP3A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05D5C4-C34A-8BF1-DA6A-ABD81324C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696" y="3237040"/>
            <a:ext cx="1391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mCerulean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A76B97-3876-BBB8-3E6F-F6BFC3779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1000" y="5238700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777B55-5750-2CAF-EA95-C2ACD3119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1014" y="4338492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7649AF-FF39-2541-A500-173CC1DCF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88" y="896176"/>
            <a:ext cx="7772400" cy="2478156"/>
          </a:xfrm>
          <a:prstGeom prst="rect">
            <a:avLst/>
          </a:prstGeom>
        </p:spPr>
      </p:pic>
      <p:pic>
        <p:nvPicPr>
          <p:cNvPr id="17" name="Picture 16" descr="A close-up of a microscope slide&#10;&#10;Description automatically generated">
            <a:extLst>
              <a:ext uri="{FF2B5EF4-FFF2-40B4-BE49-F238E27FC236}">
                <a16:creationId xmlns:a16="http://schemas.microsoft.com/office/drawing/2014/main" id="{8453BC03-F8B6-1D9E-8957-5CDFEE077B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148" y="3475956"/>
            <a:ext cx="7772400" cy="263282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B7815E-2C9E-0496-45C2-2C1ACA3B297B}"/>
              </a:ext>
            </a:extLst>
          </p:cNvPr>
          <p:cNvSpPr/>
          <p:nvPr/>
        </p:nvSpPr>
        <p:spPr>
          <a:xfrm>
            <a:off x="7785243" y="6289872"/>
            <a:ext cx="4285981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https://</a:t>
            </a:r>
            <a:r>
              <a:rPr kumimoji="0" lang="en-US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www.addgene.org</a:t>
            </a: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/60491/</a:t>
            </a:r>
          </a:p>
        </p:txBody>
      </p:sp>
    </p:spTree>
    <p:extLst>
      <p:ext uri="{BB962C8B-B14F-4D97-AF65-F5344CB8AC3E}">
        <p14:creationId xmlns:p14="http://schemas.microsoft.com/office/powerpoint/2010/main" val="345672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-15661"/>
            <a:ext cx="1219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Bright FPs are used to visualize cellular structures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66D8F4-30C5-6646-8010-A697DC6A8049}"/>
              </a:ext>
            </a:extLst>
          </p:cNvPr>
          <p:cNvSpPr/>
          <p:nvPr/>
        </p:nvSpPr>
        <p:spPr>
          <a:xfrm>
            <a:off x="68880" y="6423273"/>
            <a:ext cx="33425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err="1">
                <a:solidFill>
                  <a:srgbClr val="333333"/>
                </a:solidFill>
                <a:latin typeface="Myriad Pro" panose="020B0503030403020204" pitchFamily="34" charset="0"/>
              </a:rPr>
              <a:t>Chertkova</a:t>
            </a:r>
            <a:r>
              <a:rPr lang="en-US" sz="1600" dirty="0">
                <a:solidFill>
                  <a:srgbClr val="333333"/>
                </a:solidFill>
                <a:latin typeface="Myriad Pro" panose="020B0503030403020204" pitchFamily="34" charset="0"/>
              </a:rPr>
              <a:t> et al., DOI:10.1101/160374</a:t>
            </a:r>
            <a:endParaRPr lang="en-US" sz="1600" dirty="0">
              <a:latin typeface="Myriad Pro" panose="020B0503030403020204" pitchFamily="34" charset="0"/>
            </a:endParaRPr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3966B351-73B9-8341-83E4-B772B299B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56" y="865449"/>
            <a:ext cx="7029466" cy="5127102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1AAFF7-946F-5E5E-77AC-59C6A832B514}"/>
              </a:ext>
            </a:extLst>
          </p:cNvPr>
          <p:cNvSpPr txBox="1"/>
          <p:nvPr/>
        </p:nvSpPr>
        <p:spPr>
          <a:xfrm>
            <a:off x="8373545" y="5625787"/>
            <a:ext cx="26801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Agar Art: Nica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Geervliet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30D13E-887F-AE67-A626-494FD5642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4535" y="959151"/>
            <a:ext cx="4338155" cy="433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53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6826005" y="1326304"/>
            <a:ext cx="2335896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mTurquoise2 (0.9)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960539" y="4837045"/>
            <a:ext cx="135005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ECFP (0.4)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4529583" y="3276329"/>
            <a:ext cx="131799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 err="1">
                <a:solidFill>
                  <a:prstClr val="white"/>
                </a:solidFill>
                <a:latin typeface="Lucida Grande" pitchFamily="-109" charset="0"/>
              </a:rPr>
              <a:t>mTq</a:t>
            </a:r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 (0.8)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7055971" y="4105253"/>
            <a:ext cx="1563248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mCer2 (0.6)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3554" y="6272269"/>
            <a:ext cx="2919389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sz="2133" dirty="0">
                <a:solidFill>
                  <a:prstClr val="white">
                    <a:lumMod val="65000"/>
                  </a:prstClr>
                </a:solidFill>
                <a:latin typeface="Avenir Book" panose="02000503020000020003" pitchFamily="2" charset="0"/>
              </a:rPr>
              <a:t>Data by Rubia </a:t>
            </a:r>
            <a:r>
              <a:rPr lang="en-US" sz="2133" dirty="0" err="1">
                <a:solidFill>
                  <a:prstClr val="white">
                    <a:lumMod val="65000"/>
                  </a:prstClr>
                </a:solidFill>
                <a:latin typeface="Avenir Book" panose="02000503020000020003" pitchFamily="2" charset="0"/>
              </a:rPr>
              <a:t>Pedone</a:t>
            </a:r>
            <a:endParaRPr lang="en-US" sz="2133" dirty="0">
              <a:solidFill>
                <a:prstClr val="white">
                  <a:lumMod val="65000"/>
                </a:prstClr>
              </a:solidFill>
              <a:latin typeface="Avenir Book" panose="02000503020000020003" pitchFamily="2" charset="0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6D6CDD6-5DE2-E54E-9547-14E33B744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27383"/>
            <a:ext cx="1219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Multiplex imaging of </a:t>
            </a:r>
            <a:r>
              <a:rPr lang="en-US" sz="4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mScarlet</a:t>
            </a:r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 variants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95F1FA-5918-797B-05CF-D7B9DCB23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6516" y="1326305"/>
            <a:ext cx="1670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mTurquoise2</a:t>
            </a:r>
          </a:p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0.9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A265D-27EB-55F7-5E6A-550606FDE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850" y="4958482"/>
            <a:ext cx="721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ECFP</a:t>
            </a:r>
          </a:p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0.4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5C35D1-D231-B925-E2F3-23386FA06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635" y="3256996"/>
            <a:ext cx="6367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600" dirty="0" err="1">
                <a:solidFill>
                  <a:prstClr val="white"/>
                </a:solidFill>
                <a:latin typeface="Lucida Grande" pitchFamily="-109" charset="0"/>
              </a:rPr>
              <a:t>mTq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B200C3-9CB0-3EFC-9413-4242017F3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070" y="4255347"/>
            <a:ext cx="1026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SCFP3A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05D5C4-C34A-8BF1-DA6A-ABD81324CE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696" y="3237040"/>
            <a:ext cx="13917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dirty="0" err="1">
                <a:solidFill>
                  <a:prstClr val="white"/>
                </a:solidFill>
                <a:latin typeface="Lucida Grande" pitchFamily="-109" charset="0"/>
              </a:rPr>
              <a:t>mCerulean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A76B97-3876-BBB8-3E6F-F6BFC3779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1000" y="5238700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mCer3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777B55-5750-2CAF-EA95-C2ACD3119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1014" y="4338492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mCer2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D15681-5D10-E245-CDDA-5A6CF16E5E46}"/>
              </a:ext>
            </a:extLst>
          </p:cNvPr>
          <p:cNvSpPr txBox="1"/>
          <p:nvPr/>
        </p:nvSpPr>
        <p:spPr>
          <a:xfrm>
            <a:off x="628513" y="957447"/>
            <a:ext cx="10668001" cy="739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85">
              <a:lnSpc>
                <a:spcPct val="150000"/>
              </a:lnSpc>
            </a:pPr>
            <a:r>
              <a:rPr lang="en-US" sz="3200" dirty="0">
                <a:solidFill>
                  <a:srgbClr val="AF0090"/>
                </a:solidFill>
                <a:latin typeface="Myriad Pro"/>
                <a:cs typeface="Myriad Pro"/>
                <a:sym typeface="Wingdings" pitchFamily="2" charset="2"/>
              </a:rPr>
              <a:t>LifeAct-mScarletH</a:t>
            </a:r>
            <a:r>
              <a:rPr lang="en-US" sz="3200" dirty="0">
                <a:solidFill>
                  <a:prstClr val="black"/>
                </a:solidFill>
                <a:latin typeface="Myriad Pro"/>
                <a:cs typeface="Myriad Pro"/>
                <a:sym typeface="Wingdings" pitchFamily="2" charset="2"/>
              </a:rPr>
              <a:t>-2A-</a:t>
            </a:r>
            <a:r>
              <a:rPr lang="en-US" sz="3200" dirty="0">
                <a:solidFill>
                  <a:srgbClr val="EA4301"/>
                </a:solidFill>
                <a:latin typeface="Myriad Pro"/>
                <a:cs typeface="Myriad Pro"/>
                <a:sym typeface="Wingdings" pitchFamily="2" charset="2"/>
              </a:rPr>
              <a:t>GalT-mScarletI</a:t>
            </a:r>
            <a:r>
              <a:rPr lang="en-US" sz="3200" dirty="0">
                <a:solidFill>
                  <a:prstClr val="black"/>
                </a:solidFill>
                <a:latin typeface="Myriad Pro"/>
                <a:cs typeface="Myriad Pro"/>
                <a:sym typeface="Wingdings" pitchFamily="2" charset="2"/>
              </a:rPr>
              <a:t>-2A-</a:t>
            </a:r>
            <a:r>
              <a:rPr lang="en-US" sz="3200" dirty="0">
                <a:solidFill>
                  <a:srgbClr val="FFBD00"/>
                </a:solidFill>
                <a:latin typeface="Myriad Pro"/>
                <a:cs typeface="Myriad Pro"/>
                <a:sym typeface="Wingdings" pitchFamily="2" charset="2"/>
              </a:rPr>
              <a:t>H2A-mScarlet3</a:t>
            </a:r>
            <a:endParaRPr lang="en-US" sz="3200" dirty="0">
              <a:solidFill>
                <a:srgbClr val="FFBD00"/>
              </a:solidFill>
              <a:latin typeface="Myriad Pro"/>
              <a:cs typeface="Myriad Pro"/>
            </a:endParaRPr>
          </a:p>
        </p:txBody>
      </p:sp>
      <p:pic>
        <p:nvPicPr>
          <p:cNvPr id="14" name="Picture 13" descr="A close-up of a colorful object&#10;&#10;Description automatically generated">
            <a:extLst>
              <a:ext uri="{FF2B5EF4-FFF2-40B4-BE49-F238E27FC236}">
                <a16:creationId xmlns:a16="http://schemas.microsoft.com/office/drawing/2014/main" id="{D10C37F4-14CD-A606-1709-D96CF19B52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443" y="2726125"/>
            <a:ext cx="8890000" cy="303106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599EFC6-A754-C388-3FB7-9E4399B44112}"/>
              </a:ext>
            </a:extLst>
          </p:cNvPr>
          <p:cNvSpPr txBox="1"/>
          <p:nvPr/>
        </p:nvSpPr>
        <p:spPr>
          <a:xfrm>
            <a:off x="2686500" y="1718605"/>
            <a:ext cx="81519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85"/>
            <a:r>
              <a:rPr lang="en-US" sz="3200" dirty="0">
                <a:solidFill>
                  <a:srgbClr val="AF0090"/>
                </a:solidFill>
                <a:latin typeface="Myriad Pro"/>
                <a:cs typeface="Myriad Pro"/>
                <a:sym typeface="Wingdings" pitchFamily="2" charset="2"/>
              </a:rPr>
              <a:t>0.20   					</a:t>
            </a:r>
            <a:r>
              <a:rPr lang="en-US" sz="3200" dirty="0">
                <a:solidFill>
                  <a:srgbClr val="EA4301"/>
                </a:solidFill>
                <a:latin typeface="Myriad Pro"/>
                <a:cs typeface="Myriad Pro"/>
                <a:sym typeface="Wingdings" pitchFamily="2" charset="2"/>
              </a:rPr>
              <a:t>0.54   				</a:t>
            </a:r>
            <a:r>
              <a:rPr lang="en-US" sz="3200" dirty="0">
                <a:solidFill>
                  <a:srgbClr val="FFBD00"/>
                </a:solidFill>
                <a:latin typeface="Myriad Pro"/>
                <a:cs typeface="Myriad Pro"/>
                <a:sym typeface="Wingdings" pitchFamily="2" charset="2"/>
              </a:rPr>
              <a:t> 0.75</a:t>
            </a:r>
            <a:endParaRPr lang="en-US" sz="32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254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960539" y="4837045"/>
            <a:ext cx="135005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ECFP (0.4)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4529583" y="3276329"/>
            <a:ext cx="131799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 err="1">
                <a:solidFill>
                  <a:prstClr val="white"/>
                </a:solidFill>
                <a:latin typeface="Lucida Grande" pitchFamily="-109" charset="0"/>
              </a:rPr>
              <a:t>mTq</a:t>
            </a:r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 (0.8)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6D6CDD6-5DE2-E54E-9547-14E33B744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738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Phasor plots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A265D-27EB-55F7-5E6A-550606FDE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850" y="4958482"/>
            <a:ext cx="721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ECFP</a:t>
            </a:r>
          </a:p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0.4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5C35D1-D231-B925-E2F3-23386FA06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635" y="3256996"/>
            <a:ext cx="6367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600" dirty="0" err="1">
                <a:solidFill>
                  <a:prstClr val="white"/>
                </a:solidFill>
                <a:latin typeface="Lucida Grande" pitchFamily="-109" charset="0"/>
              </a:rPr>
              <a:t>mTq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1FEA1F-FF0D-AEED-6264-0BCCDE859D7D}"/>
              </a:ext>
            </a:extLst>
          </p:cNvPr>
          <p:cNvSpPr/>
          <p:nvPr/>
        </p:nvSpPr>
        <p:spPr>
          <a:xfrm>
            <a:off x="719358" y="6009295"/>
            <a:ext cx="111023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US" sz="3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amsterdamstudygroup.shinyapps.io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/</a:t>
            </a:r>
            <a:r>
              <a:rPr lang="en-US" sz="3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PlotsOfPhasors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/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189A34-7C8F-961D-91F3-BA13FC2BE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63" y="1103923"/>
            <a:ext cx="4157139" cy="42726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CAA4FB-C827-2631-9495-D46BD88304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0850" y="1570269"/>
            <a:ext cx="5805854" cy="362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21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ue and green dotted line&#10;&#10;Description automatically generated">
            <a:extLst>
              <a:ext uri="{FF2B5EF4-FFF2-40B4-BE49-F238E27FC236}">
                <a16:creationId xmlns:a16="http://schemas.microsoft.com/office/drawing/2014/main" id="{29A83C54-E2CB-3FCB-3033-D7AEB8F6E5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884" y="3309526"/>
            <a:ext cx="5888112" cy="3548474"/>
          </a:xfrm>
          <a:prstGeom prst="rect">
            <a:avLst/>
          </a:prstGeom>
        </p:spPr>
      </p:pic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960539" y="4837045"/>
            <a:ext cx="135005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ECFP (0.4)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4529583" y="3276329"/>
            <a:ext cx="131799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 err="1">
                <a:solidFill>
                  <a:prstClr val="white"/>
                </a:solidFill>
                <a:latin typeface="Lucida Grande" pitchFamily="-109" charset="0"/>
              </a:rPr>
              <a:t>mTq</a:t>
            </a:r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 (0.8)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6D6CDD6-5DE2-E54E-9547-14E33B744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738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Applications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A265D-27EB-55F7-5E6A-550606FDE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850" y="4958482"/>
            <a:ext cx="721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ECFP</a:t>
            </a:r>
          </a:p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0.4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5C35D1-D231-B925-E2F3-23386FA06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635" y="3256996"/>
            <a:ext cx="6367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600" dirty="0" err="1">
                <a:solidFill>
                  <a:prstClr val="white"/>
                </a:solidFill>
                <a:latin typeface="Lucida Grande" pitchFamily="-109" charset="0"/>
              </a:rPr>
              <a:t>mTq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B200C3-9CB0-3EFC-9413-4242017F3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070" y="4255347"/>
            <a:ext cx="1026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SCFP3A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1FEA1F-FF0D-AEED-6264-0BCCDE859D7D}"/>
              </a:ext>
            </a:extLst>
          </p:cNvPr>
          <p:cNvSpPr/>
          <p:nvPr/>
        </p:nvSpPr>
        <p:spPr>
          <a:xfrm>
            <a:off x="483672" y="1371334"/>
            <a:ext cx="10303783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-Multiplex imaging of structures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Avenir Book" panose="02000503020000020003" pitchFamily="2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-Separation of fluorescent probe from autofluorescence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Avenir Book" panose="02000503020000020003" pitchFamily="2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-Quantitative imaging of analytes</a:t>
            </a:r>
          </a:p>
        </p:txBody>
      </p:sp>
    </p:spTree>
    <p:extLst>
      <p:ext uri="{BB962C8B-B14F-4D97-AF65-F5344CB8AC3E}">
        <p14:creationId xmlns:p14="http://schemas.microsoft.com/office/powerpoint/2010/main" val="392864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960539" y="4837045"/>
            <a:ext cx="135005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ECFP (0.4)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4529583" y="3276329"/>
            <a:ext cx="131799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867" dirty="0" err="1">
                <a:solidFill>
                  <a:prstClr val="white"/>
                </a:solidFill>
                <a:latin typeface="Lucida Grande" pitchFamily="-109" charset="0"/>
              </a:rPr>
              <a:t>mTq</a:t>
            </a:r>
            <a:r>
              <a:rPr lang="en-US" sz="1867" dirty="0">
                <a:solidFill>
                  <a:prstClr val="white"/>
                </a:solidFill>
                <a:latin typeface="Lucida Grande" pitchFamily="-109" charset="0"/>
              </a:rPr>
              <a:t> (0.8)</a:t>
            </a:r>
            <a:endParaRPr lang="en-US" sz="1867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6D6CDD6-5DE2-E54E-9547-14E33B744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738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Applications – calcium sensing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A265D-27EB-55F7-5E6A-550606FDE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850" y="4958482"/>
            <a:ext cx="721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ECFP</a:t>
            </a:r>
          </a:p>
          <a:p>
            <a:pPr algn="ctr"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0.4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5C35D1-D231-B925-E2F3-23386FA06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7635" y="3256996"/>
            <a:ext cx="63671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sz="1600" dirty="0" err="1">
                <a:solidFill>
                  <a:prstClr val="white"/>
                </a:solidFill>
                <a:latin typeface="Lucida Grande" pitchFamily="-109" charset="0"/>
              </a:rPr>
              <a:t>mTq</a:t>
            </a:r>
            <a:endParaRPr lang="en-US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B200C3-9CB0-3EFC-9413-4242017F3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070" y="4255347"/>
            <a:ext cx="1026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609585"/>
            <a:r>
              <a:rPr lang="en-US" dirty="0">
                <a:solidFill>
                  <a:prstClr val="white"/>
                </a:solidFill>
                <a:latin typeface="Lucida Grande" pitchFamily="-109" charset="0"/>
              </a:rPr>
              <a:t>SCFP3A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73B330-3941-CCBF-FD5E-EAA9F3A23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345" y="742058"/>
            <a:ext cx="9018488" cy="601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570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0" y="0"/>
            <a:ext cx="1219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Contact info (FPs, biosensors,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dataViz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 apps)</a:t>
            </a:r>
          </a:p>
        </p:txBody>
      </p:sp>
      <p:sp>
        <p:nvSpPr>
          <p:cNvPr id="58371" name="Rectangle 4"/>
          <p:cNvSpPr>
            <a:spLocks noChangeArrowheads="1"/>
          </p:cNvSpPr>
          <p:nvPr/>
        </p:nvSpPr>
        <p:spPr bwMode="auto">
          <a:xfrm>
            <a:off x="516056" y="769441"/>
            <a:ext cx="8610600" cy="2816156"/>
          </a:xfrm>
          <a:prstGeom prst="rect">
            <a:avLst/>
          </a:prstGeom>
          <a:noFill/>
          <a:ln w="1524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        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j.goedhart@uva.nl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Myriad Pr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         @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joachimgoedhart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Myriad Pr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         </a:t>
            </a:r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https://</a:t>
            </a:r>
            <a:r>
              <a:rPr lang="en-GB" sz="2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joachimgoedhart.github.io</a:t>
            </a:r>
            <a:r>
              <a:rPr lang="en-GB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</a:rPr>
              <a:t>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>
              <a:solidFill>
                <a:srgbClr val="000000"/>
              </a:solidFill>
              <a:latin typeface="Avenir Book" panose="02000503020000020003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Blogs: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https://github.com/JoachimGoedhart/blogs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Myriad Pr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sng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Myriad Pr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Data visualization: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https://huygens.science.uva.nl/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Myriad Pr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Book" panose="02000503020000020003" pitchFamily="2" charset="0"/>
              <a:ea typeface="+mn-ea"/>
              <a:cs typeface="Myriad Pro"/>
            </a:endParaRPr>
          </a:p>
        </p:txBody>
      </p:sp>
      <p:pic>
        <p:nvPicPr>
          <p:cNvPr id="2" name="Picture 1" descr="TwitterLogo_#55ace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84" y="1170284"/>
            <a:ext cx="512965" cy="512965"/>
          </a:xfrm>
          <a:prstGeom prst="rect">
            <a:avLst/>
          </a:prstGeom>
        </p:spPr>
      </p:pic>
      <p:pic>
        <p:nvPicPr>
          <p:cNvPr id="3" name="Picture 2" descr="Screen Shot 2017-05-28 at 22.01.0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81" y="921628"/>
            <a:ext cx="297554" cy="287410"/>
          </a:xfrm>
          <a:prstGeom prst="rect">
            <a:avLst/>
          </a:prstGeom>
        </p:spPr>
      </p:pic>
      <p:pic>
        <p:nvPicPr>
          <p:cNvPr id="9" name="Picture 9" descr="monomeric-FPs">
            <a:extLst>
              <a:ext uri="{FF2B5EF4-FFF2-40B4-BE49-F238E27FC236}">
                <a16:creationId xmlns:a16="http://schemas.microsoft.com/office/drawing/2014/main" id="{7742BEEC-DDD0-934C-9FE1-7AAA1EE23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41483" y="800099"/>
            <a:ext cx="3012435" cy="1315001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D3D01F-8E38-E449-B4AA-D57100CDD57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6570" y="4187777"/>
            <a:ext cx="3027602" cy="2422081"/>
          </a:xfrm>
          <a:prstGeom prst="rect">
            <a:avLst/>
          </a:prstGeom>
        </p:spPr>
      </p:pic>
      <p:pic>
        <p:nvPicPr>
          <p:cNvPr id="10" name="Picture 9" descr="Chart, scatter chart&#10;&#10;Description automatically generated">
            <a:extLst>
              <a:ext uri="{FF2B5EF4-FFF2-40B4-BE49-F238E27FC236}">
                <a16:creationId xmlns:a16="http://schemas.microsoft.com/office/drawing/2014/main" id="{A3F95A3B-E6FF-16E7-5ABA-81959E0A52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7139" y="4187868"/>
            <a:ext cx="2423905" cy="24239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7FC713-DBCB-C865-9654-1D7FAEAD3FDD}"/>
              </a:ext>
            </a:extLst>
          </p:cNvPr>
          <p:cNvSpPr txBox="1"/>
          <p:nvPr/>
        </p:nvSpPr>
        <p:spPr>
          <a:xfrm>
            <a:off x="1131624" y="3823439"/>
            <a:ext cx="101174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SuperPlotsOfData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/		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PlotTwist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/			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VolcaNoseR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Myriad Pro"/>
              </a:rPr>
              <a:t>/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 descr="Chart, scatter chart&#10;&#10;Description automatically generated">
            <a:extLst>
              <a:ext uri="{FF2B5EF4-FFF2-40B4-BE49-F238E27FC236}">
                <a16:creationId xmlns:a16="http://schemas.microsoft.com/office/drawing/2014/main" id="{31B4301F-A780-E38B-2DE3-CA33C0086E3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96346" y="4187868"/>
            <a:ext cx="2423905" cy="24239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418DD9-4F71-9F05-6323-1BC7F10C936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1248" y="1624419"/>
            <a:ext cx="275169" cy="2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2121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524000" y="-27384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Evolution of fluorescent proteins</a:t>
            </a:r>
          </a:p>
        </p:txBody>
      </p:sp>
      <p:sp>
        <p:nvSpPr>
          <p:cNvPr id="5" name="Rectangle 4"/>
          <p:cNvSpPr/>
          <p:nvPr/>
        </p:nvSpPr>
        <p:spPr>
          <a:xfrm>
            <a:off x="3143672" y="1413939"/>
            <a:ext cx="62796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Courier"/>
                <a:cs typeface="Courier"/>
              </a:rPr>
              <a:t>CTCGTGACCACCCTG</a:t>
            </a:r>
            <a:r>
              <a:rPr lang="en-US" sz="2400" dirty="0">
                <a:solidFill>
                  <a:srgbClr val="FF6600"/>
                </a:solidFill>
                <a:latin typeface="Courier"/>
                <a:cs typeface="Courier"/>
              </a:rPr>
              <a:t>NNN</a:t>
            </a:r>
            <a:r>
              <a:rPr lang="en-US" sz="2400" dirty="0">
                <a:solidFill>
                  <a:prstClr val="black"/>
                </a:solidFill>
                <a:latin typeface="Courier"/>
                <a:cs typeface="Courier"/>
              </a:rPr>
              <a:t>TGGGGCGTGCAGTGC</a:t>
            </a:r>
          </a:p>
        </p:txBody>
      </p:sp>
      <p:sp>
        <p:nvSpPr>
          <p:cNvPr id="8" name="Rectangle 7"/>
          <p:cNvSpPr/>
          <p:nvPr/>
        </p:nvSpPr>
        <p:spPr>
          <a:xfrm>
            <a:off x="3143672" y="1826823"/>
            <a:ext cx="6094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Courier"/>
                <a:cs typeface="Courier"/>
              </a:rPr>
              <a:t> L  V  T  T  L  </a:t>
            </a:r>
            <a:r>
              <a:rPr lang="en-US" sz="2400" b="1" dirty="0">
                <a:solidFill>
                  <a:srgbClr val="FF6600"/>
                </a:solidFill>
                <a:latin typeface="Courier"/>
                <a:cs typeface="Courier"/>
              </a:rPr>
              <a:t>?</a:t>
            </a:r>
            <a:r>
              <a:rPr lang="en-US" sz="2400" dirty="0">
                <a:solidFill>
                  <a:prstClr val="black"/>
                </a:solidFill>
                <a:latin typeface="Courier"/>
                <a:cs typeface="Courier"/>
              </a:rPr>
              <a:t>  W  G  V  Q  C</a:t>
            </a:r>
          </a:p>
        </p:txBody>
      </p:sp>
      <p:pic>
        <p:nvPicPr>
          <p:cNvPr id="9" name="Picture 8" descr="CFP_bright.png"/>
          <p:cNvPicPr>
            <a:picLocks noChangeAspect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900" y="2348881"/>
            <a:ext cx="1544572" cy="2321625"/>
          </a:xfrm>
          <a:prstGeom prst="rect">
            <a:avLst/>
          </a:prstGeom>
        </p:spPr>
      </p:pic>
      <p:pic>
        <p:nvPicPr>
          <p:cNvPr id="12" name="Picture 11" descr="colonies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802" y="2880726"/>
            <a:ext cx="3404015" cy="3436128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719736" y="2348880"/>
            <a:ext cx="1224136" cy="288032"/>
            <a:chOff x="1835696" y="2132856"/>
            <a:chExt cx="1224136" cy="288032"/>
          </a:xfrm>
        </p:grpSpPr>
        <p:cxnSp>
          <p:nvCxnSpPr>
            <p:cNvPr id="14" name="Straight Connector 13"/>
            <p:cNvCxnSpPr/>
            <p:nvPr/>
          </p:nvCxnSpPr>
          <p:spPr bwMode="auto">
            <a:xfrm>
              <a:off x="1835696" y="2132856"/>
              <a:ext cx="648072" cy="288032"/>
            </a:xfrm>
            <a:prstGeom prst="line">
              <a:avLst/>
            </a:prstGeom>
            <a:noFill/>
            <a:ln w="1524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 flipH="1">
              <a:off x="2411760" y="2132856"/>
              <a:ext cx="648072" cy="288032"/>
            </a:xfrm>
            <a:prstGeom prst="line">
              <a:avLst/>
            </a:prstGeom>
            <a:noFill/>
            <a:ln w="1524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8" name="Group 17"/>
          <p:cNvGrpSpPr/>
          <p:nvPr/>
        </p:nvGrpSpPr>
        <p:grpSpPr>
          <a:xfrm rot="16200000">
            <a:off x="6059996" y="4329100"/>
            <a:ext cx="1224136" cy="288032"/>
            <a:chOff x="1835696" y="2132856"/>
            <a:chExt cx="1224136" cy="288032"/>
          </a:xfrm>
        </p:grpSpPr>
        <p:cxnSp>
          <p:nvCxnSpPr>
            <p:cNvPr id="19" name="Straight Connector 18"/>
            <p:cNvCxnSpPr/>
            <p:nvPr/>
          </p:nvCxnSpPr>
          <p:spPr bwMode="auto">
            <a:xfrm>
              <a:off x="1835696" y="2132856"/>
              <a:ext cx="648072" cy="288032"/>
            </a:xfrm>
            <a:prstGeom prst="line">
              <a:avLst/>
            </a:prstGeom>
            <a:noFill/>
            <a:ln w="1524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 flipH="1">
              <a:off x="2411760" y="2132856"/>
              <a:ext cx="648072" cy="288032"/>
            </a:xfrm>
            <a:prstGeom prst="line">
              <a:avLst/>
            </a:prstGeom>
            <a:noFill/>
            <a:ln w="1524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1" name="Group 20"/>
          <p:cNvGrpSpPr/>
          <p:nvPr/>
        </p:nvGrpSpPr>
        <p:grpSpPr>
          <a:xfrm rot="10800000">
            <a:off x="7464152" y="2348880"/>
            <a:ext cx="1224136" cy="288032"/>
            <a:chOff x="1835696" y="2132856"/>
            <a:chExt cx="1224136" cy="288032"/>
          </a:xfrm>
        </p:grpSpPr>
        <p:cxnSp>
          <p:nvCxnSpPr>
            <p:cNvPr id="22" name="Straight Connector 21"/>
            <p:cNvCxnSpPr/>
            <p:nvPr/>
          </p:nvCxnSpPr>
          <p:spPr bwMode="auto">
            <a:xfrm>
              <a:off x="1835696" y="2132856"/>
              <a:ext cx="648072" cy="288032"/>
            </a:xfrm>
            <a:prstGeom prst="line">
              <a:avLst/>
            </a:prstGeom>
            <a:noFill/>
            <a:ln w="1524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 flipH="1">
              <a:off x="2411760" y="2132856"/>
              <a:ext cx="648072" cy="288032"/>
            </a:xfrm>
            <a:prstGeom prst="line">
              <a:avLst/>
            </a:prstGeom>
            <a:noFill/>
            <a:ln w="152400" cap="flat" cmpd="sng" algn="ctr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5" name="Picture 24" descr="CFP_bright.png"/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852" y="2780929"/>
            <a:ext cx="1544572" cy="2321625"/>
          </a:xfrm>
          <a:prstGeom prst="rect">
            <a:avLst/>
          </a:prstGeom>
        </p:spPr>
      </p:pic>
      <p:pic>
        <p:nvPicPr>
          <p:cNvPr id="26" name="Picture 25" descr="CFP_bright.png"/>
          <p:cNvPicPr>
            <a:picLocks noChangeAspect="1"/>
          </p:cNvPicPr>
          <p:nvPr/>
        </p:nvPicPr>
        <p:blipFill>
          <a:blip r:embed="rId3">
            <a:alphaModFix amt="5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804" y="3140969"/>
            <a:ext cx="1544572" cy="2321625"/>
          </a:xfrm>
          <a:prstGeom prst="rect">
            <a:avLst/>
          </a:prstGeom>
        </p:spPr>
      </p:pic>
      <p:pic>
        <p:nvPicPr>
          <p:cNvPr id="27" name="Picture 26" descr="CFP_bright.png"/>
          <p:cNvPicPr>
            <a:picLocks noChangeAspect="1"/>
          </p:cNvPicPr>
          <p:nvPr/>
        </p:nvPicPr>
        <p:blipFill>
          <a:blip r:embed="rId3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756" y="3446370"/>
            <a:ext cx="1544572" cy="2321625"/>
          </a:xfrm>
          <a:prstGeom prst="rect">
            <a:avLst/>
          </a:prstGeom>
        </p:spPr>
      </p:pic>
      <p:pic>
        <p:nvPicPr>
          <p:cNvPr id="28" name="Picture 27" descr="CFP_brigh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708" y="3699664"/>
            <a:ext cx="1544572" cy="232162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5111908" y="836713"/>
            <a:ext cx="25074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  <a:cs typeface="Myriad Pro"/>
              </a:rPr>
              <a:t>Mutagenesis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Avenir Book" panose="02000503020000020003" pitchFamily="2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620161" y="6021289"/>
            <a:ext cx="1996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  <a:cs typeface="Myriad Pro"/>
              </a:rPr>
              <a:t>Screening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Avenir Book" panose="02000503020000020003" pitchFamily="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408672" y="6021289"/>
            <a:ext cx="31518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" panose="02000503020000020003" pitchFamily="2" charset="0"/>
                <a:cs typeface="Myriad Pro"/>
              </a:rPr>
              <a:t>Characterization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988011"/>
      </p:ext>
    </p:extLst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3122337" y="56388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17" name="Line 5"/>
          <p:cNvSpPr>
            <a:spLocks noChangeShapeType="1"/>
          </p:cNvSpPr>
          <p:nvPr/>
        </p:nvSpPr>
        <p:spPr bwMode="auto">
          <a:xfrm>
            <a:off x="3122337" y="5715000"/>
            <a:ext cx="1371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>
            <a:off x="3122337" y="54864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>
            <a:off x="3122337" y="52578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>
            <a:off x="3122337" y="49530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>
            <a:off x="3122337" y="22098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>
            <a:off x="3122337" y="2286000"/>
            <a:ext cx="1371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auto">
          <a:xfrm>
            <a:off x="3122337" y="20574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24" name="Line 12"/>
          <p:cNvSpPr>
            <a:spLocks noChangeShapeType="1"/>
          </p:cNvSpPr>
          <p:nvPr/>
        </p:nvSpPr>
        <p:spPr bwMode="auto">
          <a:xfrm>
            <a:off x="3122337" y="18288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25" name="Line 13"/>
          <p:cNvSpPr>
            <a:spLocks noChangeShapeType="1"/>
          </p:cNvSpPr>
          <p:nvPr/>
        </p:nvSpPr>
        <p:spPr bwMode="auto">
          <a:xfrm>
            <a:off x="3122337" y="15240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auto">
          <a:xfrm flipV="1">
            <a:off x="3350937" y="1676400"/>
            <a:ext cx="0" cy="4038600"/>
          </a:xfrm>
          <a:prstGeom prst="line">
            <a:avLst/>
          </a:prstGeom>
          <a:noFill/>
          <a:ln w="57150">
            <a:solidFill>
              <a:srgbClr val="1E90FF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3960537" y="2286000"/>
            <a:ext cx="0" cy="32004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1995838" y="2145909"/>
            <a:ext cx="1018292" cy="3693319"/>
          </a:xfrm>
          <a:prstGeom prst="rect">
            <a:avLst/>
          </a:prstGeom>
          <a:noFill/>
          <a:ln w="1524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pPr algn="r" defTabSz="609585"/>
            <a:r>
              <a:rPr lang="en-US" dirty="0">
                <a:solidFill>
                  <a:prstClr val="black"/>
                </a:solidFill>
                <a:latin typeface="Lucida Grande" pitchFamily="-109" charset="0"/>
              </a:rPr>
              <a:t>Excited</a:t>
            </a:r>
          </a:p>
          <a:p>
            <a:pPr algn="r" defTabSz="609585"/>
            <a:r>
              <a:rPr lang="en-US" dirty="0">
                <a:solidFill>
                  <a:prstClr val="black"/>
                </a:solidFill>
                <a:latin typeface="Lucida Grande" pitchFamily="-109" charset="0"/>
              </a:rPr>
              <a:t>state</a:t>
            </a:r>
          </a:p>
          <a:p>
            <a:pPr algn="r" defTabSz="609585"/>
            <a:endParaRPr lang="en-US" dirty="0">
              <a:solidFill>
                <a:prstClr val="black"/>
              </a:solidFill>
              <a:latin typeface="Lucida Grande" pitchFamily="-109" charset="0"/>
            </a:endParaRPr>
          </a:p>
          <a:p>
            <a:pPr algn="r" defTabSz="609585"/>
            <a:endParaRPr lang="en-US" dirty="0">
              <a:solidFill>
                <a:prstClr val="black"/>
              </a:solidFill>
              <a:latin typeface="Lucida Grande" pitchFamily="-109" charset="0"/>
            </a:endParaRPr>
          </a:p>
          <a:p>
            <a:pPr algn="r" defTabSz="609585"/>
            <a:endParaRPr lang="en-US" dirty="0">
              <a:solidFill>
                <a:prstClr val="black"/>
              </a:solidFill>
              <a:latin typeface="Lucida Grande" pitchFamily="-109" charset="0"/>
            </a:endParaRPr>
          </a:p>
          <a:p>
            <a:pPr algn="r" defTabSz="609585"/>
            <a:endParaRPr lang="en-US" dirty="0">
              <a:solidFill>
                <a:prstClr val="black"/>
              </a:solidFill>
              <a:latin typeface="Lucida Grande" pitchFamily="-109" charset="0"/>
            </a:endParaRPr>
          </a:p>
          <a:p>
            <a:pPr algn="r" defTabSz="609585"/>
            <a:endParaRPr lang="en-US" dirty="0">
              <a:solidFill>
                <a:prstClr val="black"/>
              </a:solidFill>
              <a:latin typeface="Lucida Grande" pitchFamily="-109" charset="0"/>
            </a:endParaRPr>
          </a:p>
          <a:p>
            <a:pPr algn="r" defTabSz="609585"/>
            <a:endParaRPr lang="en-US" dirty="0">
              <a:solidFill>
                <a:prstClr val="black"/>
              </a:solidFill>
              <a:latin typeface="Lucida Grande" pitchFamily="-109" charset="0"/>
            </a:endParaRPr>
          </a:p>
          <a:p>
            <a:pPr algn="r" defTabSz="609585"/>
            <a:endParaRPr lang="en-US" dirty="0">
              <a:solidFill>
                <a:prstClr val="black"/>
              </a:solidFill>
              <a:latin typeface="Lucida Grande" pitchFamily="-109" charset="0"/>
            </a:endParaRPr>
          </a:p>
          <a:p>
            <a:pPr algn="r" defTabSz="609585"/>
            <a:endParaRPr lang="en-US" dirty="0">
              <a:solidFill>
                <a:prstClr val="black"/>
              </a:solidFill>
              <a:latin typeface="Lucida Grande" pitchFamily="-109" charset="0"/>
            </a:endParaRPr>
          </a:p>
          <a:p>
            <a:pPr algn="r" defTabSz="609585"/>
            <a:endParaRPr lang="en-US" dirty="0">
              <a:solidFill>
                <a:prstClr val="black"/>
              </a:solidFill>
              <a:latin typeface="Lucida Grande" pitchFamily="-109" charset="0"/>
            </a:endParaRPr>
          </a:p>
          <a:p>
            <a:pPr algn="r" defTabSz="609585"/>
            <a:r>
              <a:rPr lang="en-US" dirty="0">
                <a:solidFill>
                  <a:prstClr val="black"/>
                </a:solidFill>
                <a:latin typeface="Lucida Grande" pitchFamily="-109" charset="0"/>
              </a:rPr>
              <a:t>Ground</a:t>
            </a:r>
          </a:p>
          <a:p>
            <a:pPr algn="r" defTabSz="609585"/>
            <a:r>
              <a:rPr lang="en-US" dirty="0">
                <a:solidFill>
                  <a:prstClr val="black"/>
                </a:solidFill>
                <a:latin typeface="Lucida Grande" pitchFamily="-109" charset="0"/>
              </a:rPr>
              <a:t>state</a:t>
            </a:r>
          </a:p>
        </p:txBody>
      </p:sp>
      <p:sp>
        <p:nvSpPr>
          <p:cNvPr id="38929" name="Line 17"/>
          <p:cNvSpPr>
            <a:spLocks noChangeShapeType="1"/>
          </p:cNvSpPr>
          <p:nvPr/>
        </p:nvSpPr>
        <p:spPr bwMode="auto">
          <a:xfrm>
            <a:off x="3503337" y="1676400"/>
            <a:ext cx="457200" cy="60960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defTabSz="609585"/>
            <a:endParaRPr lang="en-US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53E5FE-024A-B849-98D4-650DDF066212}"/>
              </a:ext>
            </a:extLst>
          </p:cNvPr>
          <p:cNvGrpSpPr/>
          <p:nvPr/>
        </p:nvGrpSpPr>
        <p:grpSpPr>
          <a:xfrm>
            <a:off x="5719767" y="1524006"/>
            <a:ext cx="1738138" cy="5158639"/>
            <a:chOff x="4572000" y="1524000"/>
            <a:chExt cx="1738137" cy="515864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E744A12-5A86-C04B-9100-F48A73BB30A3}"/>
                </a:ext>
              </a:extLst>
            </p:cNvPr>
            <p:cNvGrpSpPr/>
            <p:nvPr/>
          </p:nvGrpSpPr>
          <p:grpSpPr>
            <a:xfrm>
              <a:off x="4572000" y="1524000"/>
              <a:ext cx="1371600" cy="5158640"/>
              <a:chOff x="4572000" y="1524000"/>
              <a:chExt cx="1371600" cy="5158640"/>
            </a:xfrm>
          </p:grpSpPr>
          <p:sp>
            <p:nvSpPr>
              <p:cNvPr id="38950" name="Line 18"/>
              <p:cNvSpPr>
                <a:spLocks noChangeShapeType="1"/>
              </p:cNvSpPr>
              <p:nvPr/>
            </p:nvSpPr>
            <p:spPr bwMode="auto">
              <a:xfrm>
                <a:off x="4572000" y="56388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51" name="Line 19"/>
              <p:cNvSpPr>
                <a:spLocks noChangeShapeType="1"/>
              </p:cNvSpPr>
              <p:nvPr/>
            </p:nvSpPr>
            <p:spPr bwMode="auto">
              <a:xfrm>
                <a:off x="4572000" y="5715000"/>
                <a:ext cx="137160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52" name="Line 20"/>
              <p:cNvSpPr>
                <a:spLocks noChangeShapeType="1"/>
              </p:cNvSpPr>
              <p:nvPr/>
            </p:nvSpPr>
            <p:spPr bwMode="auto">
              <a:xfrm>
                <a:off x="4572000" y="54864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53" name="Line 21"/>
              <p:cNvSpPr>
                <a:spLocks noChangeShapeType="1"/>
              </p:cNvSpPr>
              <p:nvPr/>
            </p:nvSpPr>
            <p:spPr bwMode="auto">
              <a:xfrm>
                <a:off x="4572000" y="52578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54" name="Line 22"/>
              <p:cNvSpPr>
                <a:spLocks noChangeShapeType="1"/>
              </p:cNvSpPr>
              <p:nvPr/>
            </p:nvSpPr>
            <p:spPr bwMode="auto">
              <a:xfrm>
                <a:off x="4572000" y="49530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 dirty="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55" name="Line 23"/>
              <p:cNvSpPr>
                <a:spLocks noChangeShapeType="1"/>
              </p:cNvSpPr>
              <p:nvPr/>
            </p:nvSpPr>
            <p:spPr bwMode="auto">
              <a:xfrm>
                <a:off x="4572000" y="22098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56" name="Line 24"/>
              <p:cNvSpPr>
                <a:spLocks noChangeShapeType="1"/>
              </p:cNvSpPr>
              <p:nvPr/>
            </p:nvSpPr>
            <p:spPr bwMode="auto">
              <a:xfrm>
                <a:off x="4572000" y="2286000"/>
                <a:ext cx="137160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57" name="Line 25"/>
              <p:cNvSpPr>
                <a:spLocks noChangeShapeType="1"/>
              </p:cNvSpPr>
              <p:nvPr/>
            </p:nvSpPr>
            <p:spPr bwMode="auto">
              <a:xfrm>
                <a:off x="4572000" y="20574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58" name="Line 26"/>
              <p:cNvSpPr>
                <a:spLocks noChangeShapeType="1"/>
              </p:cNvSpPr>
              <p:nvPr/>
            </p:nvSpPr>
            <p:spPr bwMode="auto">
              <a:xfrm>
                <a:off x="4572000" y="18288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59" name="Line 27"/>
              <p:cNvSpPr>
                <a:spLocks noChangeShapeType="1"/>
              </p:cNvSpPr>
              <p:nvPr/>
            </p:nvSpPr>
            <p:spPr bwMode="auto">
              <a:xfrm>
                <a:off x="4572000" y="15240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49" name="Text Box 46"/>
              <p:cNvSpPr txBox="1">
                <a:spLocks noChangeArrowheads="1"/>
              </p:cNvSpPr>
              <p:nvPr/>
            </p:nvSpPr>
            <p:spPr bwMode="auto">
              <a:xfrm>
                <a:off x="4648200" y="5882421"/>
                <a:ext cx="979754" cy="800219"/>
              </a:xfrm>
              <a:prstGeom prst="rect">
                <a:avLst/>
              </a:prstGeom>
              <a:noFill/>
              <a:ln w="152400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  <a:spAutoFit/>
              </a:bodyPr>
              <a:lstStyle/>
              <a:p>
                <a:pPr defTabSz="609585"/>
                <a:r>
                  <a:rPr lang="en-US">
                    <a:solidFill>
                      <a:prstClr val="black"/>
                    </a:solidFill>
                    <a:latin typeface="Lucida Grande" pitchFamily="-109" charset="0"/>
                  </a:rPr>
                  <a:t>low QY</a:t>
                </a:r>
              </a:p>
              <a:p>
                <a:pPr defTabSz="609585"/>
                <a:r>
                  <a:rPr lang="en-US">
                    <a:solidFill>
                      <a:prstClr val="black"/>
                    </a:solidFill>
                    <a:latin typeface="Lucida Grande" pitchFamily="-109" charset="0"/>
                  </a:rPr>
                  <a:t>short </a:t>
                </a:r>
                <a:r>
                  <a:rPr lang="en-US" sz="2800">
                    <a:solidFill>
                      <a:prstClr val="black"/>
                    </a:solidFill>
                    <a:latin typeface="Calibri"/>
                  </a:rPr>
                  <a:t>τ</a:t>
                </a:r>
                <a:endParaRPr lang="en-US">
                  <a:solidFill>
                    <a:prstClr val="black"/>
                  </a:solidFill>
                  <a:latin typeface="Lucida Grande" pitchFamily="-109" charset="0"/>
                </a:endParaRPr>
              </a:p>
            </p:txBody>
          </p:sp>
          <p:sp>
            <p:nvSpPr>
              <p:cNvPr id="53" name="Line 28">
                <a:extLst>
                  <a:ext uri="{FF2B5EF4-FFF2-40B4-BE49-F238E27FC236}">
                    <a16:creationId xmlns:a16="http://schemas.microsoft.com/office/drawing/2014/main" id="{AA913614-998B-9C44-8D17-BD4E1C648E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00600" y="1676400"/>
                <a:ext cx="0" cy="4038600"/>
              </a:xfrm>
              <a:prstGeom prst="line">
                <a:avLst/>
              </a:prstGeom>
              <a:noFill/>
              <a:ln w="57150">
                <a:solidFill>
                  <a:srgbClr val="1E90FF"/>
                </a:solidFill>
                <a:round/>
                <a:headEnd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4" name="Line 29">
                <a:extLst>
                  <a:ext uri="{FF2B5EF4-FFF2-40B4-BE49-F238E27FC236}">
                    <a16:creationId xmlns:a16="http://schemas.microsoft.com/office/drawing/2014/main" id="{D0F60871-B004-794A-A56E-177443F7DF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0200" y="2286000"/>
                <a:ext cx="0" cy="3200400"/>
              </a:xfrm>
              <a:prstGeom prst="line">
                <a:avLst/>
              </a:prstGeom>
              <a:noFill/>
              <a:ln w="12700">
                <a:solidFill>
                  <a:srgbClr val="008000"/>
                </a:solidFill>
                <a:round/>
                <a:headEnd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5" name="Line 30">
                <a:extLst>
                  <a:ext uri="{FF2B5EF4-FFF2-40B4-BE49-F238E27FC236}">
                    <a16:creationId xmlns:a16="http://schemas.microsoft.com/office/drawing/2014/main" id="{B5615453-F121-2E46-90BA-A660CDB8F0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53000" y="1676400"/>
                <a:ext cx="457200" cy="60960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56" name="Line 43">
                <a:extLst>
                  <a:ext uri="{FF2B5EF4-FFF2-40B4-BE49-F238E27FC236}">
                    <a16:creationId xmlns:a16="http://schemas.microsoft.com/office/drawing/2014/main" id="{C93D84E6-1F57-FC45-9D0F-D82DA062B0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15000" y="2286000"/>
                <a:ext cx="0" cy="3200400"/>
              </a:xfrm>
              <a:prstGeom prst="line">
                <a:avLst/>
              </a:prstGeom>
              <a:noFill/>
              <a:ln w="57150">
                <a:solidFill>
                  <a:schemeClr val="bg1">
                    <a:lumMod val="6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1ADCCA4E-E7B2-324D-9C2F-979835D81B2A}"/>
                </a:ext>
              </a:extLst>
            </p:cNvPr>
            <p:cNvSpPr/>
            <p:nvPr/>
          </p:nvSpPr>
          <p:spPr>
            <a:xfrm>
              <a:off x="4942614" y="3464382"/>
              <a:ext cx="4475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en-US" sz="2400" dirty="0" err="1">
                  <a:solidFill>
                    <a:prstClr val="black"/>
                  </a:solidFill>
                  <a:latin typeface="Lucida Grande" pitchFamily="-109" charset="0"/>
                </a:rPr>
                <a:t>k</a:t>
              </a:r>
              <a:r>
                <a:rPr lang="en-US" sz="2400" baseline="-25000" dirty="0" err="1">
                  <a:solidFill>
                    <a:prstClr val="black"/>
                  </a:solidFill>
                  <a:latin typeface="Lucida Grande" pitchFamily="-109" charset="0"/>
                </a:rPr>
                <a:t>r</a:t>
              </a:r>
              <a:endParaRPr lang="en-US" sz="2400" baseline="-250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32715CE-9109-0E48-886B-F9F7BF1D6A54}"/>
                </a:ext>
              </a:extLst>
            </p:cNvPr>
            <p:cNvSpPr/>
            <p:nvPr/>
          </p:nvSpPr>
          <p:spPr>
            <a:xfrm>
              <a:off x="5735941" y="3464382"/>
              <a:ext cx="5741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en-US" sz="2400" dirty="0" err="1">
                  <a:solidFill>
                    <a:prstClr val="black"/>
                  </a:solidFill>
                  <a:latin typeface="Lucida Grande" pitchFamily="-109" charset="0"/>
                </a:rPr>
                <a:t>k</a:t>
              </a:r>
              <a:r>
                <a:rPr lang="en-US" sz="2400" baseline="-25000" dirty="0" err="1">
                  <a:solidFill>
                    <a:prstClr val="black"/>
                  </a:solidFill>
                  <a:latin typeface="Lucida Grande" pitchFamily="-109" charset="0"/>
                </a:rPr>
                <a:t>nr</a:t>
              </a:r>
              <a:endParaRPr lang="en-US" sz="2400" baseline="-25000" dirty="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BEFFE41-F651-9A4D-9110-5B672791653A}"/>
              </a:ext>
            </a:extLst>
          </p:cNvPr>
          <p:cNvGrpSpPr/>
          <p:nvPr/>
        </p:nvGrpSpPr>
        <p:grpSpPr>
          <a:xfrm>
            <a:off x="8234361" y="1524006"/>
            <a:ext cx="1750624" cy="5158639"/>
            <a:chOff x="7086600" y="1524000"/>
            <a:chExt cx="1750624" cy="515864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AED8E91-FC57-BE4D-8299-7D9E74E47A92}"/>
                </a:ext>
              </a:extLst>
            </p:cNvPr>
            <p:cNvGrpSpPr/>
            <p:nvPr/>
          </p:nvGrpSpPr>
          <p:grpSpPr>
            <a:xfrm>
              <a:off x="7086600" y="1524000"/>
              <a:ext cx="1371600" cy="5158640"/>
              <a:chOff x="7086600" y="1524000"/>
              <a:chExt cx="1371600" cy="5158640"/>
            </a:xfrm>
          </p:grpSpPr>
          <p:sp>
            <p:nvSpPr>
              <p:cNvPr id="38934" name="Line 31"/>
              <p:cNvSpPr>
                <a:spLocks noChangeShapeType="1"/>
              </p:cNvSpPr>
              <p:nvPr/>
            </p:nvSpPr>
            <p:spPr bwMode="auto">
              <a:xfrm>
                <a:off x="7086600" y="56388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35" name="Line 32"/>
              <p:cNvSpPr>
                <a:spLocks noChangeShapeType="1"/>
              </p:cNvSpPr>
              <p:nvPr/>
            </p:nvSpPr>
            <p:spPr bwMode="auto">
              <a:xfrm>
                <a:off x="7086600" y="5715000"/>
                <a:ext cx="137160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36" name="Line 33"/>
              <p:cNvSpPr>
                <a:spLocks noChangeShapeType="1"/>
              </p:cNvSpPr>
              <p:nvPr/>
            </p:nvSpPr>
            <p:spPr bwMode="auto">
              <a:xfrm>
                <a:off x="7086600" y="54864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37" name="Line 34"/>
              <p:cNvSpPr>
                <a:spLocks noChangeShapeType="1"/>
              </p:cNvSpPr>
              <p:nvPr/>
            </p:nvSpPr>
            <p:spPr bwMode="auto">
              <a:xfrm>
                <a:off x="7086600" y="52578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38" name="Line 35"/>
              <p:cNvSpPr>
                <a:spLocks noChangeShapeType="1"/>
              </p:cNvSpPr>
              <p:nvPr/>
            </p:nvSpPr>
            <p:spPr bwMode="auto">
              <a:xfrm>
                <a:off x="7086600" y="49530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39" name="Line 36"/>
              <p:cNvSpPr>
                <a:spLocks noChangeShapeType="1"/>
              </p:cNvSpPr>
              <p:nvPr/>
            </p:nvSpPr>
            <p:spPr bwMode="auto">
              <a:xfrm>
                <a:off x="7086600" y="22098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40" name="Line 37"/>
              <p:cNvSpPr>
                <a:spLocks noChangeShapeType="1"/>
              </p:cNvSpPr>
              <p:nvPr/>
            </p:nvSpPr>
            <p:spPr bwMode="auto">
              <a:xfrm>
                <a:off x="7086600" y="2286000"/>
                <a:ext cx="1371600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41" name="Line 38"/>
              <p:cNvSpPr>
                <a:spLocks noChangeShapeType="1"/>
              </p:cNvSpPr>
              <p:nvPr/>
            </p:nvSpPr>
            <p:spPr bwMode="auto">
              <a:xfrm>
                <a:off x="7086600" y="20574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42" name="Line 39"/>
              <p:cNvSpPr>
                <a:spLocks noChangeShapeType="1"/>
              </p:cNvSpPr>
              <p:nvPr/>
            </p:nvSpPr>
            <p:spPr bwMode="auto">
              <a:xfrm>
                <a:off x="7086600" y="18288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43" name="Line 40"/>
              <p:cNvSpPr>
                <a:spLocks noChangeShapeType="1"/>
              </p:cNvSpPr>
              <p:nvPr/>
            </p:nvSpPr>
            <p:spPr bwMode="auto">
              <a:xfrm>
                <a:off x="7086600" y="1524000"/>
                <a:ext cx="13716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44" name="Line 41"/>
              <p:cNvSpPr>
                <a:spLocks noChangeShapeType="1"/>
              </p:cNvSpPr>
              <p:nvPr/>
            </p:nvSpPr>
            <p:spPr bwMode="auto">
              <a:xfrm flipV="1">
                <a:off x="7315200" y="1676400"/>
                <a:ext cx="0" cy="4038600"/>
              </a:xfrm>
              <a:prstGeom prst="line">
                <a:avLst/>
              </a:prstGeom>
              <a:noFill/>
              <a:ln w="57150">
                <a:solidFill>
                  <a:srgbClr val="1E90FF"/>
                </a:solidFill>
                <a:round/>
                <a:headEnd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45" name="Line 42"/>
              <p:cNvSpPr>
                <a:spLocks noChangeShapeType="1"/>
              </p:cNvSpPr>
              <p:nvPr/>
            </p:nvSpPr>
            <p:spPr bwMode="auto">
              <a:xfrm>
                <a:off x="7467600" y="1676400"/>
                <a:ext cx="457200" cy="609600"/>
              </a:xfrm>
              <a:prstGeom prst="line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46" name="Line 44"/>
              <p:cNvSpPr>
                <a:spLocks noChangeShapeType="1"/>
              </p:cNvSpPr>
              <p:nvPr/>
            </p:nvSpPr>
            <p:spPr bwMode="auto">
              <a:xfrm>
                <a:off x="7924800" y="2286000"/>
                <a:ext cx="0" cy="3200400"/>
              </a:xfrm>
              <a:prstGeom prst="line">
                <a:avLst/>
              </a:prstGeom>
              <a:noFill/>
              <a:ln w="57150">
                <a:solidFill>
                  <a:srgbClr val="008000"/>
                </a:solidFill>
                <a:round/>
                <a:headEnd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47" name="Line 45"/>
              <p:cNvSpPr>
                <a:spLocks noChangeShapeType="1"/>
              </p:cNvSpPr>
              <p:nvPr/>
            </p:nvSpPr>
            <p:spPr bwMode="auto">
              <a:xfrm>
                <a:off x="8229600" y="2286000"/>
                <a:ext cx="0" cy="3200400"/>
              </a:xfrm>
              <a:prstGeom prst="line">
                <a:avLst/>
              </a:prstGeom>
              <a:no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defTabSz="609585"/>
                <a:endParaRPr lang="en-US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8933" name="Rectangle 49"/>
              <p:cNvSpPr>
                <a:spLocks noChangeArrowheads="1"/>
              </p:cNvSpPr>
              <p:nvPr/>
            </p:nvSpPr>
            <p:spPr bwMode="auto">
              <a:xfrm>
                <a:off x="7213600" y="5882421"/>
                <a:ext cx="1079142" cy="800219"/>
              </a:xfrm>
              <a:prstGeom prst="rect">
                <a:avLst/>
              </a:prstGeom>
              <a:noFill/>
              <a:ln w="152400">
                <a:noFill/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  <a:spAutoFit/>
              </a:bodyPr>
              <a:lstStyle/>
              <a:p>
                <a:pPr defTabSz="609585"/>
                <a:r>
                  <a:rPr lang="en-US" dirty="0">
                    <a:solidFill>
                      <a:prstClr val="black"/>
                    </a:solidFill>
                    <a:latin typeface="Lucida Grande" pitchFamily="-109" charset="0"/>
                  </a:rPr>
                  <a:t>high QY</a:t>
                </a:r>
              </a:p>
              <a:p>
                <a:pPr defTabSz="609585"/>
                <a:r>
                  <a:rPr lang="en-US" dirty="0">
                    <a:solidFill>
                      <a:prstClr val="black"/>
                    </a:solidFill>
                    <a:latin typeface="Lucida Grande" pitchFamily="-109" charset="0"/>
                  </a:rPr>
                  <a:t>long </a:t>
                </a:r>
                <a:r>
                  <a:rPr lang="en-US" sz="2800" dirty="0" err="1">
                    <a:solidFill>
                      <a:prstClr val="black"/>
                    </a:solidFill>
                    <a:latin typeface="Calibri"/>
                  </a:rPr>
                  <a:t>τ</a:t>
                </a:r>
                <a:endParaRPr lang="en-US" dirty="0">
                  <a:solidFill>
                    <a:prstClr val="black"/>
                  </a:solidFill>
                  <a:latin typeface="Lucida Grande" pitchFamily="-109" charset="0"/>
                </a:endParaRPr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C03EF600-BC6C-0D49-8188-037E2934CBDE}"/>
                </a:ext>
              </a:extLst>
            </p:cNvPr>
            <p:cNvSpPr/>
            <p:nvPr/>
          </p:nvSpPr>
          <p:spPr>
            <a:xfrm>
              <a:off x="7469701" y="3464382"/>
              <a:ext cx="4475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en-US" sz="2400" dirty="0" err="1">
                  <a:solidFill>
                    <a:prstClr val="black"/>
                  </a:solidFill>
                  <a:latin typeface="Lucida Grande" pitchFamily="-109" charset="0"/>
                </a:rPr>
                <a:t>k</a:t>
              </a:r>
              <a:r>
                <a:rPr lang="en-US" sz="2400" baseline="-25000" dirty="0" err="1">
                  <a:solidFill>
                    <a:prstClr val="black"/>
                  </a:solidFill>
                  <a:latin typeface="Lucida Grande" pitchFamily="-109" charset="0"/>
                </a:rPr>
                <a:t>r</a:t>
              </a:r>
              <a:endParaRPr lang="en-US" sz="2400" baseline="-250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C8A0197-DE12-3F44-988C-F2E674EBE5DD}"/>
                </a:ext>
              </a:extLst>
            </p:cNvPr>
            <p:cNvSpPr/>
            <p:nvPr/>
          </p:nvSpPr>
          <p:spPr>
            <a:xfrm>
              <a:off x="8263028" y="3464382"/>
              <a:ext cx="5741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en-US" sz="2400" dirty="0" err="1">
                  <a:solidFill>
                    <a:prstClr val="black"/>
                  </a:solidFill>
                  <a:latin typeface="Lucida Grande" pitchFamily="-109" charset="0"/>
                </a:rPr>
                <a:t>k</a:t>
              </a:r>
              <a:r>
                <a:rPr lang="en-US" sz="2400" baseline="-25000" dirty="0" err="1">
                  <a:solidFill>
                    <a:prstClr val="black"/>
                  </a:solidFill>
                  <a:latin typeface="Lucida Grande" pitchFamily="-109" charset="0"/>
                </a:rPr>
                <a:t>nr</a:t>
              </a:r>
              <a:endParaRPr lang="en-US" sz="2400" baseline="-25000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60" name="Text Box 2">
            <a:extLst>
              <a:ext uri="{FF2B5EF4-FFF2-40B4-BE49-F238E27FC236}">
                <a16:creationId xmlns:a16="http://schemas.microsoft.com/office/drawing/2014/main" id="{F5DA042F-841D-1142-BF8F-40042C01F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012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Fluorescence lifetime ~ QY</a:t>
            </a:r>
          </a:p>
        </p:txBody>
      </p:sp>
    </p:spTree>
    <p:extLst>
      <p:ext uri="{BB962C8B-B14F-4D97-AF65-F5344CB8AC3E}">
        <p14:creationId xmlns:p14="http://schemas.microsoft.com/office/powerpoint/2010/main" val="382797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Box 2">
            <a:extLst>
              <a:ext uri="{FF2B5EF4-FFF2-40B4-BE49-F238E27FC236}">
                <a16:creationId xmlns:a16="http://schemas.microsoft.com/office/drawing/2014/main" id="{F5DA042F-841D-1142-BF8F-40042C01F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012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Fluorescence lifetime ~ QY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F6E38E-5D66-94EA-84AC-1476A13D6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96" y="1382460"/>
            <a:ext cx="10910808" cy="4093079"/>
          </a:xfrm>
          <a:custGeom>
            <a:avLst/>
            <a:gdLst>
              <a:gd name="connsiteX0" fmla="*/ 0 w 10910808"/>
              <a:gd name="connsiteY0" fmla="*/ 0 h 4093079"/>
              <a:gd name="connsiteX1" fmla="*/ 572817 w 10910808"/>
              <a:gd name="connsiteY1" fmla="*/ 0 h 4093079"/>
              <a:gd name="connsiteX2" fmla="*/ 1254743 w 10910808"/>
              <a:gd name="connsiteY2" fmla="*/ 0 h 4093079"/>
              <a:gd name="connsiteX3" fmla="*/ 2045777 w 10910808"/>
              <a:gd name="connsiteY3" fmla="*/ 0 h 4093079"/>
              <a:gd name="connsiteX4" fmla="*/ 2836810 w 10910808"/>
              <a:gd name="connsiteY4" fmla="*/ 0 h 4093079"/>
              <a:gd name="connsiteX5" fmla="*/ 3627844 w 10910808"/>
              <a:gd name="connsiteY5" fmla="*/ 0 h 4093079"/>
              <a:gd name="connsiteX6" fmla="*/ 4527985 w 10910808"/>
              <a:gd name="connsiteY6" fmla="*/ 0 h 4093079"/>
              <a:gd name="connsiteX7" fmla="*/ 5209911 w 10910808"/>
              <a:gd name="connsiteY7" fmla="*/ 0 h 4093079"/>
              <a:gd name="connsiteX8" fmla="*/ 6000944 w 10910808"/>
              <a:gd name="connsiteY8" fmla="*/ 0 h 4093079"/>
              <a:gd name="connsiteX9" fmla="*/ 6682870 w 10910808"/>
              <a:gd name="connsiteY9" fmla="*/ 0 h 4093079"/>
              <a:gd name="connsiteX10" fmla="*/ 7364795 w 10910808"/>
              <a:gd name="connsiteY10" fmla="*/ 0 h 4093079"/>
              <a:gd name="connsiteX11" fmla="*/ 8046721 w 10910808"/>
              <a:gd name="connsiteY11" fmla="*/ 0 h 4093079"/>
              <a:gd name="connsiteX12" fmla="*/ 8401322 w 10910808"/>
              <a:gd name="connsiteY12" fmla="*/ 0 h 4093079"/>
              <a:gd name="connsiteX13" fmla="*/ 9192356 w 10910808"/>
              <a:gd name="connsiteY13" fmla="*/ 0 h 4093079"/>
              <a:gd name="connsiteX14" fmla="*/ 9546957 w 10910808"/>
              <a:gd name="connsiteY14" fmla="*/ 0 h 4093079"/>
              <a:gd name="connsiteX15" fmla="*/ 10228883 w 10910808"/>
              <a:gd name="connsiteY15" fmla="*/ 0 h 4093079"/>
              <a:gd name="connsiteX16" fmla="*/ 10910808 w 10910808"/>
              <a:gd name="connsiteY16" fmla="*/ 0 h 4093079"/>
              <a:gd name="connsiteX17" fmla="*/ 10910808 w 10910808"/>
              <a:gd name="connsiteY17" fmla="*/ 764041 h 4093079"/>
              <a:gd name="connsiteX18" fmla="*/ 10910808 w 10910808"/>
              <a:gd name="connsiteY18" fmla="*/ 1323429 h 4093079"/>
              <a:gd name="connsiteX19" fmla="*/ 10910808 w 10910808"/>
              <a:gd name="connsiteY19" fmla="*/ 1923747 h 4093079"/>
              <a:gd name="connsiteX20" fmla="*/ 10910808 w 10910808"/>
              <a:gd name="connsiteY20" fmla="*/ 2524065 h 4093079"/>
              <a:gd name="connsiteX21" fmla="*/ 10910808 w 10910808"/>
              <a:gd name="connsiteY21" fmla="*/ 3206245 h 4093079"/>
              <a:gd name="connsiteX22" fmla="*/ 10910808 w 10910808"/>
              <a:gd name="connsiteY22" fmla="*/ 4093079 h 4093079"/>
              <a:gd name="connsiteX23" fmla="*/ 10337991 w 10910808"/>
              <a:gd name="connsiteY23" fmla="*/ 4093079 h 4093079"/>
              <a:gd name="connsiteX24" fmla="*/ 9656065 w 10910808"/>
              <a:gd name="connsiteY24" fmla="*/ 4093079 h 4093079"/>
              <a:gd name="connsiteX25" fmla="*/ 8755923 w 10910808"/>
              <a:gd name="connsiteY25" fmla="*/ 4093079 h 4093079"/>
              <a:gd name="connsiteX26" fmla="*/ 8073998 w 10910808"/>
              <a:gd name="connsiteY26" fmla="*/ 4093079 h 4093079"/>
              <a:gd name="connsiteX27" fmla="*/ 7282964 w 10910808"/>
              <a:gd name="connsiteY27" fmla="*/ 4093079 h 4093079"/>
              <a:gd name="connsiteX28" fmla="*/ 6928363 w 10910808"/>
              <a:gd name="connsiteY28" fmla="*/ 4093079 h 4093079"/>
              <a:gd name="connsiteX29" fmla="*/ 6028221 w 10910808"/>
              <a:gd name="connsiteY29" fmla="*/ 4093079 h 4093079"/>
              <a:gd name="connsiteX30" fmla="*/ 5455404 w 10910808"/>
              <a:gd name="connsiteY30" fmla="*/ 4093079 h 4093079"/>
              <a:gd name="connsiteX31" fmla="*/ 4664370 w 10910808"/>
              <a:gd name="connsiteY31" fmla="*/ 4093079 h 4093079"/>
              <a:gd name="connsiteX32" fmla="*/ 4309769 w 10910808"/>
              <a:gd name="connsiteY32" fmla="*/ 4093079 h 4093079"/>
              <a:gd name="connsiteX33" fmla="*/ 3409628 w 10910808"/>
              <a:gd name="connsiteY33" fmla="*/ 4093079 h 4093079"/>
              <a:gd name="connsiteX34" fmla="*/ 2836810 w 10910808"/>
              <a:gd name="connsiteY34" fmla="*/ 4093079 h 4093079"/>
              <a:gd name="connsiteX35" fmla="*/ 2154885 w 10910808"/>
              <a:gd name="connsiteY35" fmla="*/ 4093079 h 4093079"/>
              <a:gd name="connsiteX36" fmla="*/ 1691175 w 10910808"/>
              <a:gd name="connsiteY36" fmla="*/ 4093079 h 4093079"/>
              <a:gd name="connsiteX37" fmla="*/ 900142 w 10910808"/>
              <a:gd name="connsiteY37" fmla="*/ 4093079 h 4093079"/>
              <a:gd name="connsiteX38" fmla="*/ 0 w 10910808"/>
              <a:gd name="connsiteY38" fmla="*/ 4093079 h 4093079"/>
              <a:gd name="connsiteX39" fmla="*/ 0 w 10910808"/>
              <a:gd name="connsiteY39" fmla="*/ 3451830 h 4093079"/>
              <a:gd name="connsiteX40" fmla="*/ 0 w 10910808"/>
              <a:gd name="connsiteY40" fmla="*/ 2892442 h 4093079"/>
              <a:gd name="connsiteX41" fmla="*/ 0 w 10910808"/>
              <a:gd name="connsiteY41" fmla="*/ 2169332 h 4093079"/>
              <a:gd name="connsiteX42" fmla="*/ 0 w 10910808"/>
              <a:gd name="connsiteY42" fmla="*/ 1487152 h 4093079"/>
              <a:gd name="connsiteX43" fmla="*/ 0 w 10910808"/>
              <a:gd name="connsiteY43" fmla="*/ 764041 h 4093079"/>
              <a:gd name="connsiteX44" fmla="*/ 0 w 10910808"/>
              <a:gd name="connsiteY44" fmla="*/ 0 h 409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910808" h="4093079" fill="none" extrusionOk="0">
                <a:moveTo>
                  <a:pt x="0" y="0"/>
                </a:moveTo>
                <a:cubicBezTo>
                  <a:pt x="249400" y="-17666"/>
                  <a:pt x="353103" y="14360"/>
                  <a:pt x="572817" y="0"/>
                </a:cubicBezTo>
                <a:cubicBezTo>
                  <a:pt x="792531" y="-14360"/>
                  <a:pt x="1111101" y="-22480"/>
                  <a:pt x="1254743" y="0"/>
                </a:cubicBezTo>
                <a:cubicBezTo>
                  <a:pt x="1398385" y="22480"/>
                  <a:pt x="1783591" y="32800"/>
                  <a:pt x="2045777" y="0"/>
                </a:cubicBezTo>
                <a:cubicBezTo>
                  <a:pt x="2307963" y="-32800"/>
                  <a:pt x="2652819" y="33556"/>
                  <a:pt x="2836810" y="0"/>
                </a:cubicBezTo>
                <a:cubicBezTo>
                  <a:pt x="3020801" y="-33556"/>
                  <a:pt x="3244567" y="-37270"/>
                  <a:pt x="3627844" y="0"/>
                </a:cubicBezTo>
                <a:cubicBezTo>
                  <a:pt x="4011121" y="37270"/>
                  <a:pt x="4100119" y="34756"/>
                  <a:pt x="4527985" y="0"/>
                </a:cubicBezTo>
                <a:cubicBezTo>
                  <a:pt x="4955851" y="-34756"/>
                  <a:pt x="4892635" y="25111"/>
                  <a:pt x="5209911" y="0"/>
                </a:cubicBezTo>
                <a:cubicBezTo>
                  <a:pt x="5527187" y="-25111"/>
                  <a:pt x="5608090" y="28929"/>
                  <a:pt x="6000944" y="0"/>
                </a:cubicBezTo>
                <a:cubicBezTo>
                  <a:pt x="6393798" y="-28929"/>
                  <a:pt x="6388848" y="-17438"/>
                  <a:pt x="6682870" y="0"/>
                </a:cubicBezTo>
                <a:cubicBezTo>
                  <a:pt x="6976892" y="17438"/>
                  <a:pt x="7130439" y="28016"/>
                  <a:pt x="7364795" y="0"/>
                </a:cubicBezTo>
                <a:cubicBezTo>
                  <a:pt x="7599151" y="-28016"/>
                  <a:pt x="7884103" y="26981"/>
                  <a:pt x="8046721" y="0"/>
                </a:cubicBezTo>
                <a:cubicBezTo>
                  <a:pt x="8209339" y="-26981"/>
                  <a:pt x="8228246" y="16883"/>
                  <a:pt x="8401322" y="0"/>
                </a:cubicBezTo>
                <a:cubicBezTo>
                  <a:pt x="8574398" y="-16883"/>
                  <a:pt x="8956681" y="18434"/>
                  <a:pt x="9192356" y="0"/>
                </a:cubicBezTo>
                <a:cubicBezTo>
                  <a:pt x="9428031" y="-18434"/>
                  <a:pt x="9427845" y="14952"/>
                  <a:pt x="9546957" y="0"/>
                </a:cubicBezTo>
                <a:cubicBezTo>
                  <a:pt x="9666069" y="-14952"/>
                  <a:pt x="10042137" y="-12625"/>
                  <a:pt x="10228883" y="0"/>
                </a:cubicBezTo>
                <a:cubicBezTo>
                  <a:pt x="10415629" y="12625"/>
                  <a:pt x="10608744" y="-31992"/>
                  <a:pt x="10910808" y="0"/>
                </a:cubicBezTo>
                <a:cubicBezTo>
                  <a:pt x="10938615" y="167982"/>
                  <a:pt x="10898612" y="457919"/>
                  <a:pt x="10910808" y="764041"/>
                </a:cubicBezTo>
                <a:cubicBezTo>
                  <a:pt x="10923004" y="1070163"/>
                  <a:pt x="10905693" y="1132120"/>
                  <a:pt x="10910808" y="1323429"/>
                </a:cubicBezTo>
                <a:cubicBezTo>
                  <a:pt x="10915923" y="1514738"/>
                  <a:pt x="10885150" y="1635511"/>
                  <a:pt x="10910808" y="1923747"/>
                </a:cubicBezTo>
                <a:cubicBezTo>
                  <a:pt x="10936466" y="2211983"/>
                  <a:pt x="10900003" y="2373724"/>
                  <a:pt x="10910808" y="2524065"/>
                </a:cubicBezTo>
                <a:cubicBezTo>
                  <a:pt x="10921613" y="2674406"/>
                  <a:pt x="10931454" y="2918465"/>
                  <a:pt x="10910808" y="3206245"/>
                </a:cubicBezTo>
                <a:cubicBezTo>
                  <a:pt x="10890162" y="3494025"/>
                  <a:pt x="10882540" y="3695526"/>
                  <a:pt x="10910808" y="4093079"/>
                </a:cubicBezTo>
                <a:cubicBezTo>
                  <a:pt x="10780453" y="4073621"/>
                  <a:pt x="10490216" y="4066751"/>
                  <a:pt x="10337991" y="4093079"/>
                </a:cubicBezTo>
                <a:cubicBezTo>
                  <a:pt x="10185766" y="4119407"/>
                  <a:pt x="9857309" y="4119444"/>
                  <a:pt x="9656065" y="4093079"/>
                </a:cubicBezTo>
                <a:cubicBezTo>
                  <a:pt x="9454821" y="4066714"/>
                  <a:pt x="8983717" y="4113255"/>
                  <a:pt x="8755923" y="4093079"/>
                </a:cubicBezTo>
                <a:cubicBezTo>
                  <a:pt x="8528129" y="4072903"/>
                  <a:pt x="8371078" y="4078362"/>
                  <a:pt x="8073998" y="4093079"/>
                </a:cubicBezTo>
                <a:cubicBezTo>
                  <a:pt x="7776918" y="4107796"/>
                  <a:pt x="7494811" y="4123648"/>
                  <a:pt x="7282964" y="4093079"/>
                </a:cubicBezTo>
                <a:cubicBezTo>
                  <a:pt x="7071117" y="4062510"/>
                  <a:pt x="7010494" y="4105854"/>
                  <a:pt x="6928363" y="4093079"/>
                </a:cubicBezTo>
                <a:cubicBezTo>
                  <a:pt x="6846232" y="4080304"/>
                  <a:pt x="6305268" y="4095652"/>
                  <a:pt x="6028221" y="4093079"/>
                </a:cubicBezTo>
                <a:cubicBezTo>
                  <a:pt x="5751174" y="4090506"/>
                  <a:pt x="5694539" y="4077381"/>
                  <a:pt x="5455404" y="4093079"/>
                </a:cubicBezTo>
                <a:cubicBezTo>
                  <a:pt x="5216269" y="4108777"/>
                  <a:pt x="4896908" y="4071036"/>
                  <a:pt x="4664370" y="4093079"/>
                </a:cubicBezTo>
                <a:cubicBezTo>
                  <a:pt x="4431832" y="4115122"/>
                  <a:pt x="4485206" y="4098815"/>
                  <a:pt x="4309769" y="4093079"/>
                </a:cubicBezTo>
                <a:cubicBezTo>
                  <a:pt x="4134332" y="4087343"/>
                  <a:pt x="3744971" y="4123553"/>
                  <a:pt x="3409628" y="4093079"/>
                </a:cubicBezTo>
                <a:cubicBezTo>
                  <a:pt x="3074285" y="4062605"/>
                  <a:pt x="3001507" y="4097426"/>
                  <a:pt x="2836810" y="4093079"/>
                </a:cubicBezTo>
                <a:cubicBezTo>
                  <a:pt x="2672113" y="4088732"/>
                  <a:pt x="2293851" y="4098243"/>
                  <a:pt x="2154885" y="4093079"/>
                </a:cubicBezTo>
                <a:cubicBezTo>
                  <a:pt x="2015920" y="4087915"/>
                  <a:pt x="1873674" y="4071379"/>
                  <a:pt x="1691175" y="4093079"/>
                </a:cubicBezTo>
                <a:cubicBezTo>
                  <a:pt x="1508676" y="4114780"/>
                  <a:pt x="1216348" y="4076512"/>
                  <a:pt x="900142" y="4093079"/>
                </a:cubicBezTo>
                <a:cubicBezTo>
                  <a:pt x="583936" y="4109646"/>
                  <a:pt x="274139" y="4124594"/>
                  <a:pt x="0" y="4093079"/>
                </a:cubicBezTo>
                <a:cubicBezTo>
                  <a:pt x="-7605" y="3898437"/>
                  <a:pt x="25934" y="3698855"/>
                  <a:pt x="0" y="3451830"/>
                </a:cubicBezTo>
                <a:cubicBezTo>
                  <a:pt x="-25934" y="3204805"/>
                  <a:pt x="-21611" y="3060588"/>
                  <a:pt x="0" y="2892442"/>
                </a:cubicBezTo>
                <a:cubicBezTo>
                  <a:pt x="21611" y="2724296"/>
                  <a:pt x="-1838" y="2323650"/>
                  <a:pt x="0" y="2169332"/>
                </a:cubicBezTo>
                <a:cubicBezTo>
                  <a:pt x="1838" y="2015014"/>
                  <a:pt x="-28917" y="1653132"/>
                  <a:pt x="0" y="1487152"/>
                </a:cubicBezTo>
                <a:cubicBezTo>
                  <a:pt x="28917" y="1321172"/>
                  <a:pt x="26616" y="1009926"/>
                  <a:pt x="0" y="764041"/>
                </a:cubicBezTo>
                <a:cubicBezTo>
                  <a:pt x="-26616" y="518156"/>
                  <a:pt x="-14436" y="285143"/>
                  <a:pt x="0" y="0"/>
                </a:cubicBezTo>
                <a:close/>
              </a:path>
              <a:path w="10910808" h="4093079" stroke="0" extrusionOk="0">
                <a:moveTo>
                  <a:pt x="0" y="0"/>
                </a:moveTo>
                <a:cubicBezTo>
                  <a:pt x="260522" y="-1103"/>
                  <a:pt x="357697" y="-19241"/>
                  <a:pt x="572817" y="0"/>
                </a:cubicBezTo>
                <a:cubicBezTo>
                  <a:pt x="787937" y="19241"/>
                  <a:pt x="804080" y="13008"/>
                  <a:pt x="927419" y="0"/>
                </a:cubicBezTo>
                <a:cubicBezTo>
                  <a:pt x="1050758" y="-13008"/>
                  <a:pt x="1487465" y="33632"/>
                  <a:pt x="1827560" y="0"/>
                </a:cubicBezTo>
                <a:cubicBezTo>
                  <a:pt x="2167655" y="-33632"/>
                  <a:pt x="2192144" y="6757"/>
                  <a:pt x="2400378" y="0"/>
                </a:cubicBezTo>
                <a:cubicBezTo>
                  <a:pt x="2608612" y="-6757"/>
                  <a:pt x="2782934" y="-6780"/>
                  <a:pt x="2973195" y="0"/>
                </a:cubicBezTo>
                <a:cubicBezTo>
                  <a:pt x="3163456" y="6780"/>
                  <a:pt x="3528818" y="-21643"/>
                  <a:pt x="3873337" y="0"/>
                </a:cubicBezTo>
                <a:cubicBezTo>
                  <a:pt x="4217856" y="21643"/>
                  <a:pt x="4112644" y="-6685"/>
                  <a:pt x="4337046" y="0"/>
                </a:cubicBezTo>
                <a:cubicBezTo>
                  <a:pt x="4561448" y="6685"/>
                  <a:pt x="5055104" y="-32655"/>
                  <a:pt x="5237188" y="0"/>
                </a:cubicBezTo>
                <a:cubicBezTo>
                  <a:pt x="5419272" y="32655"/>
                  <a:pt x="5850428" y="3333"/>
                  <a:pt x="6137330" y="0"/>
                </a:cubicBezTo>
                <a:cubicBezTo>
                  <a:pt x="6424232" y="-3333"/>
                  <a:pt x="6650811" y="-2678"/>
                  <a:pt x="6819255" y="0"/>
                </a:cubicBezTo>
                <a:cubicBezTo>
                  <a:pt x="6987700" y="2678"/>
                  <a:pt x="7522493" y="-23195"/>
                  <a:pt x="7719397" y="0"/>
                </a:cubicBezTo>
                <a:cubicBezTo>
                  <a:pt x="7916301" y="23195"/>
                  <a:pt x="8026975" y="385"/>
                  <a:pt x="8292214" y="0"/>
                </a:cubicBezTo>
                <a:cubicBezTo>
                  <a:pt x="8557453" y="-385"/>
                  <a:pt x="8593439" y="-20673"/>
                  <a:pt x="8865032" y="0"/>
                </a:cubicBezTo>
                <a:cubicBezTo>
                  <a:pt x="9136625" y="20673"/>
                  <a:pt x="9295364" y="-1609"/>
                  <a:pt x="9656065" y="0"/>
                </a:cubicBezTo>
                <a:cubicBezTo>
                  <a:pt x="10016766" y="1609"/>
                  <a:pt x="10109819" y="-14158"/>
                  <a:pt x="10228883" y="0"/>
                </a:cubicBezTo>
                <a:cubicBezTo>
                  <a:pt x="10347947" y="14158"/>
                  <a:pt x="10605327" y="-5656"/>
                  <a:pt x="10910808" y="0"/>
                </a:cubicBezTo>
                <a:cubicBezTo>
                  <a:pt x="10936467" y="277983"/>
                  <a:pt x="10915355" y="415217"/>
                  <a:pt x="10910808" y="764041"/>
                </a:cubicBezTo>
                <a:cubicBezTo>
                  <a:pt x="10906261" y="1112865"/>
                  <a:pt x="10934671" y="1147572"/>
                  <a:pt x="10910808" y="1487152"/>
                </a:cubicBezTo>
                <a:cubicBezTo>
                  <a:pt x="10886945" y="1826732"/>
                  <a:pt x="10902440" y="1950880"/>
                  <a:pt x="10910808" y="2210263"/>
                </a:cubicBezTo>
                <a:cubicBezTo>
                  <a:pt x="10919176" y="2469646"/>
                  <a:pt x="10911577" y="2565725"/>
                  <a:pt x="10910808" y="2769650"/>
                </a:cubicBezTo>
                <a:cubicBezTo>
                  <a:pt x="10910039" y="2973575"/>
                  <a:pt x="10883226" y="3185156"/>
                  <a:pt x="10910808" y="3369968"/>
                </a:cubicBezTo>
                <a:cubicBezTo>
                  <a:pt x="10938390" y="3554780"/>
                  <a:pt x="10876224" y="3760042"/>
                  <a:pt x="10910808" y="4093079"/>
                </a:cubicBezTo>
                <a:cubicBezTo>
                  <a:pt x="10710771" y="4099102"/>
                  <a:pt x="10475563" y="4074685"/>
                  <a:pt x="10337991" y="4093079"/>
                </a:cubicBezTo>
                <a:cubicBezTo>
                  <a:pt x="10200419" y="4111473"/>
                  <a:pt x="9806896" y="4090770"/>
                  <a:pt x="9656065" y="4093079"/>
                </a:cubicBezTo>
                <a:cubicBezTo>
                  <a:pt x="9505234" y="4095388"/>
                  <a:pt x="9457539" y="4077295"/>
                  <a:pt x="9301464" y="4093079"/>
                </a:cubicBezTo>
                <a:cubicBezTo>
                  <a:pt x="9145389" y="4108863"/>
                  <a:pt x="9087426" y="4081804"/>
                  <a:pt x="8946863" y="4093079"/>
                </a:cubicBezTo>
                <a:cubicBezTo>
                  <a:pt x="8806300" y="4104354"/>
                  <a:pt x="8564784" y="4124982"/>
                  <a:pt x="8264937" y="4093079"/>
                </a:cubicBezTo>
                <a:cubicBezTo>
                  <a:pt x="7965090" y="4061176"/>
                  <a:pt x="7973989" y="4072164"/>
                  <a:pt x="7801228" y="4093079"/>
                </a:cubicBezTo>
                <a:cubicBezTo>
                  <a:pt x="7628467" y="4113994"/>
                  <a:pt x="7388967" y="4102826"/>
                  <a:pt x="7010194" y="4093079"/>
                </a:cubicBezTo>
                <a:cubicBezTo>
                  <a:pt x="6631421" y="4083332"/>
                  <a:pt x="6755100" y="4091055"/>
                  <a:pt x="6546485" y="4093079"/>
                </a:cubicBezTo>
                <a:cubicBezTo>
                  <a:pt x="6337870" y="4095103"/>
                  <a:pt x="5939532" y="4062125"/>
                  <a:pt x="5755451" y="4093079"/>
                </a:cubicBezTo>
                <a:cubicBezTo>
                  <a:pt x="5571370" y="4124033"/>
                  <a:pt x="5562465" y="4110180"/>
                  <a:pt x="5400850" y="4093079"/>
                </a:cubicBezTo>
                <a:cubicBezTo>
                  <a:pt x="5239235" y="4075978"/>
                  <a:pt x="4839297" y="4072464"/>
                  <a:pt x="4609816" y="4093079"/>
                </a:cubicBezTo>
                <a:cubicBezTo>
                  <a:pt x="4380335" y="4113694"/>
                  <a:pt x="4282365" y="4072355"/>
                  <a:pt x="4146107" y="4093079"/>
                </a:cubicBezTo>
                <a:cubicBezTo>
                  <a:pt x="4009849" y="4113803"/>
                  <a:pt x="3965486" y="4079318"/>
                  <a:pt x="3791506" y="4093079"/>
                </a:cubicBezTo>
                <a:cubicBezTo>
                  <a:pt x="3617526" y="4106840"/>
                  <a:pt x="3496014" y="4088714"/>
                  <a:pt x="3327796" y="4093079"/>
                </a:cubicBezTo>
                <a:cubicBezTo>
                  <a:pt x="3159578" y="4097445"/>
                  <a:pt x="2753728" y="4059854"/>
                  <a:pt x="2536763" y="4093079"/>
                </a:cubicBezTo>
                <a:cubicBezTo>
                  <a:pt x="2319798" y="4126304"/>
                  <a:pt x="2239331" y="4094541"/>
                  <a:pt x="2073054" y="4093079"/>
                </a:cubicBezTo>
                <a:cubicBezTo>
                  <a:pt x="1906777" y="4091617"/>
                  <a:pt x="1893413" y="4088817"/>
                  <a:pt x="1718452" y="4093079"/>
                </a:cubicBezTo>
                <a:cubicBezTo>
                  <a:pt x="1543491" y="4097341"/>
                  <a:pt x="1442398" y="4072343"/>
                  <a:pt x="1254743" y="4093079"/>
                </a:cubicBezTo>
                <a:cubicBezTo>
                  <a:pt x="1067088" y="4113815"/>
                  <a:pt x="800403" y="4117199"/>
                  <a:pt x="681926" y="4093079"/>
                </a:cubicBezTo>
                <a:cubicBezTo>
                  <a:pt x="563449" y="4068959"/>
                  <a:pt x="153706" y="4082310"/>
                  <a:pt x="0" y="4093079"/>
                </a:cubicBezTo>
                <a:cubicBezTo>
                  <a:pt x="-8107" y="3877617"/>
                  <a:pt x="12881" y="3674943"/>
                  <a:pt x="0" y="3492761"/>
                </a:cubicBezTo>
                <a:cubicBezTo>
                  <a:pt x="-12881" y="3310579"/>
                  <a:pt x="15692" y="3095170"/>
                  <a:pt x="0" y="2892442"/>
                </a:cubicBezTo>
                <a:cubicBezTo>
                  <a:pt x="-15692" y="2689714"/>
                  <a:pt x="-8913" y="2491343"/>
                  <a:pt x="0" y="2210263"/>
                </a:cubicBezTo>
                <a:cubicBezTo>
                  <a:pt x="8913" y="1929183"/>
                  <a:pt x="-5438" y="1682098"/>
                  <a:pt x="0" y="1528083"/>
                </a:cubicBezTo>
                <a:cubicBezTo>
                  <a:pt x="5438" y="1374068"/>
                  <a:pt x="-14734" y="1053730"/>
                  <a:pt x="0" y="845903"/>
                </a:cubicBezTo>
                <a:cubicBezTo>
                  <a:pt x="14734" y="638076"/>
                  <a:pt x="27919" y="169584"/>
                  <a:pt x="0" y="0"/>
                </a:cubicBezTo>
                <a:close/>
              </a:path>
            </a:pathLst>
          </a:custGeom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150499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6826005" y="1326304"/>
            <a:ext cx="2335896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 (0.9)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960539" y="4837045"/>
            <a:ext cx="135005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 (0.4)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3554" y="6289872"/>
            <a:ext cx="3392275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DOI: 10.1038/nmeth.1415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6D6CDD6-5DE2-E54E-9547-14E33B744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738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cs typeface="Myriad Pro"/>
              </a:rPr>
              <a:t>Multiplex imaging of CFP variants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95F1FA-5918-797B-05CF-D7B9DCB23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6516" y="1326305"/>
            <a:ext cx="1670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A265D-27EB-55F7-5E6A-550606FDE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850" y="4958482"/>
            <a:ext cx="721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0.4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B200C3-9CB0-3EFC-9413-4242017F3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070" y="4255347"/>
            <a:ext cx="1026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SCFP3A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A76B97-3876-BBB8-3E6F-F6BFC3779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1000" y="5238700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777B55-5750-2CAF-EA95-C2ACD3119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1014" y="4338492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E530921-0068-8CC4-8406-6038F19A1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7043" y="882650"/>
            <a:ext cx="6794500" cy="509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09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6826005" y="1326304"/>
            <a:ext cx="2335896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 (0.9)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960539" y="4837045"/>
            <a:ext cx="135005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 (0.4)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3554" y="6289872"/>
            <a:ext cx="3392275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DOI: 10.1038/nmeth.1415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6D6CDD6-5DE2-E54E-9547-14E33B744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738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cs typeface="Myriad Pro"/>
              </a:rPr>
              <a:t>Multiplex imaging of 5 FPs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95F1FA-5918-797B-05CF-D7B9DCB23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6516" y="1326305"/>
            <a:ext cx="1670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A265D-27EB-55F7-5E6A-550606FDE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850" y="4958482"/>
            <a:ext cx="721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0.4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B200C3-9CB0-3EFC-9413-4242017F3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070" y="4255347"/>
            <a:ext cx="1026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SCFP3A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A76B97-3876-BBB8-3E6F-F6BFC3779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1000" y="5238700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777B55-5750-2CAF-EA95-C2ACD3119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1014" y="4338492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C9D8870-B7E4-B96C-3E04-FA2C98E5D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485" y="906286"/>
            <a:ext cx="7772400" cy="521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32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Text Box 3">
            <a:extLst>
              <a:ext uri="{FF2B5EF4-FFF2-40B4-BE49-F238E27FC236}">
                <a16:creationId xmlns:a16="http://schemas.microsoft.com/office/drawing/2014/main" id="{11F807A4-C821-004B-9CE5-09723FFE7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6726" y="1095352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2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1pPr>
            <a:lvl2pPr marL="37931725" indent="-37474525"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2pPr>
            <a:lvl3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" pitchFamily="2" charset="0"/>
                <a:ea typeface="ＭＳ Ｐゴシック" panose="020B0600070205080204" pitchFamily="34" charset="-128"/>
              </a:defRPr>
            </a:lvl9pPr>
          </a:lstStyle>
          <a:p>
            <a:pPr defTabSz="609585"/>
            <a:endParaRPr lang="en-US" altLang="en-US">
              <a:solidFill>
                <a:prstClr val="black"/>
              </a:solidFill>
              <a:latin typeface="Helvetica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5C1A28-86AA-CA4F-9116-E43C9A58D102}"/>
              </a:ext>
            </a:extLst>
          </p:cNvPr>
          <p:cNvSpPr/>
          <p:nvPr/>
        </p:nvSpPr>
        <p:spPr>
          <a:xfrm>
            <a:off x="6967592" y="6407535"/>
            <a:ext cx="5224409" cy="414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en-US" dirty="0" err="1">
                <a:solidFill>
                  <a:prstClr val="white">
                    <a:lumMod val="75000"/>
                  </a:prstClr>
                </a:solidFill>
                <a:latin typeface="Myriad Pro"/>
                <a:cs typeface="Myriad Pro"/>
              </a:rPr>
              <a:t>Goedhart</a:t>
            </a:r>
            <a:r>
              <a:rPr lang="en-US" dirty="0">
                <a:solidFill>
                  <a:prstClr val="white">
                    <a:lumMod val="75000"/>
                  </a:prstClr>
                </a:solidFill>
                <a:latin typeface="Myriad Pro"/>
                <a:cs typeface="Myriad Pro"/>
              </a:rPr>
              <a:t> et al. (2012) </a:t>
            </a:r>
            <a:r>
              <a:rPr lang="en-US" dirty="0" err="1">
                <a:solidFill>
                  <a:prstClr val="white">
                    <a:lumMod val="75000"/>
                  </a:prstClr>
                </a:solidFill>
                <a:latin typeface="Myriad Pro"/>
                <a:cs typeface="Myriad Pro"/>
              </a:rPr>
              <a:t>doi</a:t>
            </a:r>
            <a:r>
              <a:rPr lang="en-US" dirty="0">
                <a:solidFill>
                  <a:prstClr val="white">
                    <a:lumMod val="75000"/>
                  </a:prstClr>
                </a:solidFill>
                <a:latin typeface="Myriad Pro"/>
                <a:cs typeface="Myriad Pro"/>
              </a:rPr>
              <a:t>: 10.1038/ncomms1738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D1858F-1DB4-3240-BF49-E77418899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4620464"/>
            <a:ext cx="5715000" cy="1803400"/>
          </a:xfrm>
          <a:prstGeom prst="rect">
            <a:avLst/>
          </a:prstGeom>
        </p:spPr>
      </p:pic>
      <p:sp>
        <p:nvSpPr>
          <p:cNvPr id="9" name="Text Box 2">
            <a:extLst>
              <a:ext uri="{FF2B5EF4-FFF2-40B4-BE49-F238E27FC236}">
                <a16:creationId xmlns:a16="http://schemas.microsoft.com/office/drawing/2014/main" id="{856D2430-CE86-8D42-88C0-5B8FF1CC5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13735"/>
            <a:ext cx="12192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defTabSz="609585"/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Book" panose="02000503020000020003" pitchFamily="2" charset="0"/>
                <a:cs typeface="Myriad Pro"/>
              </a:rPr>
              <a:t>Residue 146 of CFP affects lifetime &amp; QY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321F11C-91F0-8C47-9CD7-75DF031018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69" y="875963"/>
            <a:ext cx="10061428" cy="380988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428E8AB-D9E6-E442-9132-B8150B602FC2}"/>
              </a:ext>
            </a:extLst>
          </p:cNvPr>
          <p:cNvSpPr/>
          <p:nvPr/>
        </p:nvSpPr>
        <p:spPr>
          <a:xfrm>
            <a:off x="4702629" y="6143486"/>
            <a:ext cx="5965372" cy="264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n-US" sz="24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9438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6826005" y="1326304"/>
            <a:ext cx="2335896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 (0.9)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960539" y="4837045"/>
            <a:ext cx="135005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 (0.4)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3554" y="6289872"/>
            <a:ext cx="3127779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DOI: 10.1111/jmi.12168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6D6CDD6-5DE2-E54E-9547-14E33B744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738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cs typeface="Myriad Pro"/>
              </a:rPr>
              <a:t>Multiplex imaging of CFP variants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95F1FA-5918-797B-05CF-D7B9DCB23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6516" y="1326305"/>
            <a:ext cx="1670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A265D-27EB-55F7-5E6A-550606FDE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850" y="4958482"/>
            <a:ext cx="721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0.4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B200C3-9CB0-3EFC-9413-4242017F3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070" y="4255347"/>
            <a:ext cx="1026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SCFP3A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A76B97-3876-BBB8-3E6F-F6BFC3779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1000" y="5238700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777B55-5750-2CAF-EA95-C2ACD3119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1014" y="4338492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Picture 15" descr="A blue and white text on a white background&#10;&#10;Description automatically generated">
            <a:extLst>
              <a:ext uri="{FF2B5EF4-FFF2-40B4-BE49-F238E27FC236}">
                <a16:creationId xmlns:a16="http://schemas.microsoft.com/office/drawing/2014/main" id="{0728D9DA-D8B6-42AA-ADB7-410243655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974" y="1286948"/>
            <a:ext cx="11679230" cy="445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68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6826005" y="1326304"/>
            <a:ext cx="2335896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 (0.9)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4960539" y="4837045"/>
            <a:ext cx="1350050" cy="379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 (0.4)</a:t>
            </a:r>
            <a:endParaRPr kumimoji="0" lang="en-US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3554" y="6289872"/>
            <a:ext cx="3127779" cy="4205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venir Book" panose="02000503020000020003" pitchFamily="2" charset="0"/>
                <a:ea typeface="+mn-ea"/>
                <a:cs typeface="+mn-cs"/>
              </a:rPr>
              <a:t>DOI: 10.1111/jmi.12168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26D6CDD6-5DE2-E54E-9547-14E33B744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-27383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venir Book" panose="02000503020000020003" pitchFamily="2" charset="0"/>
                <a:cs typeface="Myriad Pro"/>
              </a:rPr>
              <a:t>Multiplex imaging of CFP variants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95F1FA-5918-797B-05CF-D7B9DCB23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6516" y="1326305"/>
            <a:ext cx="16706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mTurquoise2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5A265D-27EB-55F7-5E6A-550606FDE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0850" y="4958482"/>
            <a:ext cx="7216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ECFP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0.4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B200C3-9CB0-3EFC-9413-4242017F3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070" y="4255347"/>
            <a:ext cx="1026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SCFP3A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A76B97-3876-BBB8-3E6F-F6BFC3779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1000" y="5238700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777B55-5750-2CAF-EA95-C2ACD3119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1014" y="4338492"/>
            <a:ext cx="9284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ida Grande" pitchFamily="-109" charset="0"/>
                <a:ea typeface="+mn-ea"/>
                <a:cs typeface="+mn-cs"/>
              </a:rPr>
              <a:t>mCer2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6CCE57-28F8-6CDA-7C94-986C81787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446" y="742058"/>
            <a:ext cx="10681063" cy="508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157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F8CEB8B-F251-1040-9280-6C8D2798D477}">
  <we:reference id="f1abd87f-a3ba-42fb-91d5-100000000000" version="1.0.0.6" store="EXCatalog" storeType="EXCatalog"/>
  <we:alternateReferences>
    <we:reference id="WA104380278" version="1.0.0.6" store="nl-NL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7983</TotalTime>
  <Words>461</Words>
  <Application>Microsoft Macintosh PowerPoint</Application>
  <PresentationFormat>Widescreen</PresentationFormat>
  <Paragraphs>170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Avenir Book</vt:lpstr>
      <vt:lpstr>Calibri</vt:lpstr>
      <vt:lpstr>Calibri Light</vt:lpstr>
      <vt:lpstr>Courier</vt:lpstr>
      <vt:lpstr>Helvetica</vt:lpstr>
      <vt:lpstr>Lucida Grande</vt:lpstr>
      <vt:lpstr>Myriad Pro</vt:lpstr>
      <vt:lpstr>Times</vt:lpstr>
      <vt:lpstr>Custom Design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Joachim Goedhart</dc:creator>
  <cp:lastModifiedBy>Joachim Goedhart</cp:lastModifiedBy>
  <cp:revision>143</cp:revision>
  <dcterms:created xsi:type="dcterms:W3CDTF">2021-03-09T16:40:05Z</dcterms:created>
  <dcterms:modified xsi:type="dcterms:W3CDTF">2023-11-12T08:05:21Z</dcterms:modified>
</cp:coreProperties>
</file>